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89" r:id="rId37"/>
    <p:sldId id="290" r:id="rId3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24" y="180594"/>
            <a:ext cx="7019544" cy="580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76" y="4620255"/>
            <a:ext cx="6083300" cy="398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7390" y="10131496"/>
            <a:ext cx="2774950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012815" cy="10693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20" dirty="0">
                <a:latin typeface="Arial"/>
                <a:cs typeface="Arial"/>
              </a:rPr>
              <a:t>Food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605"/>
              </a:spcBef>
            </a:pP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variety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do </a:t>
            </a:r>
            <a:r>
              <a:rPr sz="1100" dirty="0">
                <a:latin typeface="Arial MT"/>
                <a:cs typeface="Arial MT"/>
              </a:rPr>
              <a:t>this,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said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balanced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diet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10" dirty="0">
                <a:latin typeface="Arial MT"/>
                <a:cs typeface="Arial MT"/>
              </a:rPr>
              <a:t> Carbohydrates,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proteins,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oils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(lipids),</a:t>
            </a:r>
            <a:r>
              <a:rPr sz="1100" spc="-10" dirty="0">
                <a:latin typeface="Arial MT"/>
                <a:cs typeface="Arial MT"/>
              </a:rPr>
              <a:t> vitamins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minerals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nutrients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provide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raw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materials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other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body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needs.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1909572"/>
          <a:ext cx="6121399" cy="2649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8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Substance</a:t>
                      </a:r>
                      <a:r>
                        <a:rPr sz="11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Examples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60" dirty="0">
                          <a:latin typeface="Arial"/>
                          <a:cs typeface="Arial"/>
                        </a:rPr>
                        <a:t>Why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95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Good</a:t>
                      </a:r>
                      <a:r>
                        <a:rPr sz="11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sources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carbohydrate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starch,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sugars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energy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respiration)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pasta,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bread, rice,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potatoes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protein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584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growth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repair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(building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new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substances)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meat,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fish,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beans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vitamins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vitamin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C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health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fruits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vegetables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7945" marR="1600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(e.g.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oranges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contain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lots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vitamin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C)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minerals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calcium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health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80975" indent="-635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fruits,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vegetables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dairy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products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(e.g.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milk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contains calcium)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fibre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8145" indent="-635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health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(helps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stop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constipation)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749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wholemeal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bread,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wholegrain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rice,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celery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other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fibrous vegetables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water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9220" indent="-6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health (water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dissolves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substances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fills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up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cells)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23850">
              <a:lnSpc>
                <a:spcPts val="1270"/>
              </a:lnSpc>
              <a:spcBef>
                <a:spcPts val="18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dirty="0"/>
              <a:t>tests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find</a:t>
            </a:r>
            <a:r>
              <a:rPr spc="-35" dirty="0"/>
              <a:t> </a:t>
            </a:r>
            <a:r>
              <a:rPr dirty="0"/>
              <a:t>out</a:t>
            </a:r>
            <a:r>
              <a:rPr spc="-15" dirty="0"/>
              <a:t> </a:t>
            </a:r>
            <a:r>
              <a:rPr dirty="0"/>
              <a:t>which</a:t>
            </a:r>
            <a:r>
              <a:rPr spc="-20" dirty="0"/>
              <a:t> </a:t>
            </a:r>
            <a:r>
              <a:rPr dirty="0"/>
              <a:t>substances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foods.</a:t>
            </a:r>
            <a:r>
              <a:rPr spc="-15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example,</a:t>
            </a:r>
            <a:r>
              <a:rPr spc="-15" dirty="0"/>
              <a:t> </a:t>
            </a:r>
            <a:r>
              <a:rPr dirty="0"/>
              <a:t>starch</a:t>
            </a:r>
            <a:r>
              <a:rPr spc="-15" dirty="0"/>
              <a:t> </a:t>
            </a:r>
            <a:r>
              <a:rPr dirty="0"/>
              <a:t>makes</a:t>
            </a:r>
            <a:r>
              <a:rPr spc="-20" dirty="0"/>
              <a:t> </a:t>
            </a:r>
            <a:r>
              <a:rPr spc="-10" dirty="0"/>
              <a:t>iodine </a:t>
            </a:r>
            <a:r>
              <a:rPr dirty="0"/>
              <a:t>solution</a:t>
            </a:r>
            <a:r>
              <a:rPr spc="-15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blue-</a:t>
            </a:r>
            <a:r>
              <a:rPr dirty="0"/>
              <a:t>black</a:t>
            </a:r>
            <a:r>
              <a:rPr spc="-15" dirty="0"/>
              <a:t> </a:t>
            </a:r>
            <a:r>
              <a:rPr spc="-10" dirty="0"/>
              <a:t>colour.</a:t>
            </a:r>
          </a:p>
          <a:p>
            <a:pPr marL="12700" marR="136525">
              <a:lnSpc>
                <a:spcPts val="1270"/>
              </a:lnSpc>
              <a:spcBef>
                <a:spcPts val="595"/>
              </a:spcBef>
            </a:pPr>
            <a:r>
              <a:rPr b="1" dirty="0">
                <a:latin typeface="Arial"/>
                <a:cs typeface="Arial"/>
              </a:rPr>
              <a:t>Nutrition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information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labels</a:t>
            </a:r>
            <a:r>
              <a:rPr spc="-2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foods</a:t>
            </a:r>
            <a:r>
              <a:rPr spc="-25" dirty="0"/>
              <a:t> </a:t>
            </a:r>
            <a:r>
              <a:rPr dirty="0"/>
              <a:t>tell</a:t>
            </a:r>
            <a:r>
              <a:rPr spc="-20" dirty="0"/>
              <a:t> </a:t>
            </a:r>
            <a:r>
              <a:rPr dirty="0"/>
              <a:t>us</a:t>
            </a:r>
            <a:r>
              <a:rPr spc="-20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food</a:t>
            </a:r>
            <a:r>
              <a:rPr spc="-20" dirty="0"/>
              <a:t> </a:t>
            </a:r>
            <a:r>
              <a:rPr dirty="0"/>
              <a:t>contains.</a:t>
            </a:r>
            <a:r>
              <a:rPr spc="-2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labels</a:t>
            </a:r>
            <a:r>
              <a:rPr spc="-20" dirty="0"/>
              <a:t> </a:t>
            </a:r>
            <a:r>
              <a:rPr dirty="0"/>
              <a:t>also</a:t>
            </a:r>
            <a:r>
              <a:rPr spc="-20" dirty="0"/>
              <a:t> </a:t>
            </a:r>
            <a:r>
              <a:rPr dirty="0"/>
              <a:t>tell</a:t>
            </a:r>
            <a:r>
              <a:rPr spc="-20" dirty="0"/>
              <a:t> </a:t>
            </a:r>
            <a:r>
              <a:rPr dirty="0"/>
              <a:t>us</a:t>
            </a:r>
            <a:r>
              <a:rPr spc="-20" dirty="0"/>
              <a:t> </a:t>
            </a:r>
            <a:r>
              <a:rPr spc="-25" dirty="0"/>
              <a:t>how </a:t>
            </a:r>
            <a:r>
              <a:rPr dirty="0"/>
              <a:t>much</a:t>
            </a:r>
            <a:r>
              <a:rPr spc="-20" dirty="0"/>
              <a:t> </a:t>
            </a:r>
            <a:r>
              <a:rPr dirty="0"/>
              <a:t>energy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stored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substances</a:t>
            </a:r>
            <a:r>
              <a:rPr spc="-20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make</a:t>
            </a:r>
            <a:r>
              <a:rPr spc="-15" dirty="0"/>
              <a:t> </a:t>
            </a:r>
            <a:r>
              <a:rPr dirty="0"/>
              <a:t>up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food.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amount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energy</a:t>
            </a:r>
            <a:r>
              <a:rPr spc="-15" dirty="0"/>
              <a:t> </a:t>
            </a:r>
            <a:r>
              <a:rPr spc="-25" dirty="0"/>
              <a:t>is </a:t>
            </a:r>
            <a:r>
              <a:rPr dirty="0"/>
              <a:t>measured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b="1" dirty="0">
                <a:latin typeface="Arial"/>
                <a:cs typeface="Arial"/>
              </a:rPr>
              <a:t>kilojoules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(kJ)</a:t>
            </a:r>
            <a:r>
              <a:rPr dirty="0"/>
              <a:t>.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amount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energy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person</a:t>
            </a:r>
            <a:r>
              <a:rPr spc="-15" dirty="0"/>
              <a:t> </a:t>
            </a:r>
            <a:r>
              <a:rPr dirty="0"/>
              <a:t>needs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day</a:t>
            </a:r>
            <a:r>
              <a:rPr spc="-20" dirty="0"/>
              <a:t> </a:t>
            </a:r>
            <a:r>
              <a:rPr dirty="0"/>
              <a:t>depends</a:t>
            </a:r>
            <a:r>
              <a:rPr spc="-20" dirty="0"/>
              <a:t> </a:t>
            </a:r>
            <a:r>
              <a:rPr spc="-25" dirty="0"/>
              <a:t>on:</a:t>
            </a:r>
          </a:p>
          <a:p>
            <a:pPr marL="227965" indent="-215265">
              <a:lnSpc>
                <a:spcPct val="100000"/>
              </a:lnSpc>
              <a:spcBef>
                <a:spcPts val="495"/>
              </a:spcBef>
              <a:buChar char="●"/>
              <a:tabLst>
                <a:tab pos="227965" algn="l"/>
              </a:tabLst>
            </a:pPr>
            <a:r>
              <a:rPr dirty="0"/>
              <a:t>levels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activity</a:t>
            </a:r>
            <a:r>
              <a:rPr spc="-15" dirty="0"/>
              <a:t> </a:t>
            </a:r>
            <a:r>
              <a:rPr dirty="0"/>
              <a:t>(more</a:t>
            </a:r>
            <a:r>
              <a:rPr spc="-20" dirty="0"/>
              <a:t> </a:t>
            </a:r>
            <a:r>
              <a:rPr dirty="0"/>
              <a:t>active</a:t>
            </a:r>
            <a:r>
              <a:rPr spc="-15" dirty="0"/>
              <a:t> </a:t>
            </a:r>
            <a:r>
              <a:rPr dirty="0"/>
              <a:t>people</a:t>
            </a:r>
            <a:r>
              <a:rPr spc="-25" dirty="0"/>
              <a:t> </a:t>
            </a:r>
            <a:r>
              <a:rPr dirty="0"/>
              <a:t>need</a:t>
            </a:r>
            <a:r>
              <a:rPr spc="-20" dirty="0"/>
              <a:t> </a:t>
            </a:r>
            <a:r>
              <a:rPr dirty="0"/>
              <a:t>more</a:t>
            </a:r>
            <a:r>
              <a:rPr spc="-15" dirty="0"/>
              <a:t> </a:t>
            </a:r>
            <a:r>
              <a:rPr spc="-10" dirty="0"/>
              <a:t>energy)</a:t>
            </a:r>
          </a:p>
          <a:p>
            <a:pPr marL="227965" indent="-215265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</a:tabLst>
            </a:pPr>
            <a:r>
              <a:rPr dirty="0"/>
              <a:t>age</a:t>
            </a:r>
            <a:r>
              <a:rPr spc="-25" dirty="0"/>
              <a:t> </a:t>
            </a:r>
            <a:r>
              <a:rPr dirty="0"/>
              <a:t>(teenagers</a:t>
            </a:r>
            <a:r>
              <a:rPr spc="-20" dirty="0"/>
              <a:t> </a:t>
            </a:r>
            <a:r>
              <a:rPr dirty="0"/>
              <a:t>need</a:t>
            </a:r>
            <a:r>
              <a:rPr spc="-25" dirty="0"/>
              <a:t> </a:t>
            </a:r>
            <a:r>
              <a:rPr dirty="0"/>
              <a:t>more</a:t>
            </a:r>
            <a:r>
              <a:rPr spc="-20" dirty="0"/>
              <a:t> </a:t>
            </a:r>
            <a:r>
              <a:rPr dirty="0"/>
              <a:t>energy</a:t>
            </a:r>
            <a:r>
              <a:rPr spc="-25" dirty="0"/>
              <a:t> </a:t>
            </a:r>
            <a:r>
              <a:rPr dirty="0"/>
              <a:t>from</a:t>
            </a:r>
            <a:r>
              <a:rPr spc="-20" dirty="0"/>
              <a:t> </a:t>
            </a:r>
            <a:r>
              <a:rPr dirty="0"/>
              <a:t>food</a:t>
            </a:r>
            <a:r>
              <a:rPr spc="-25" dirty="0"/>
              <a:t> </a:t>
            </a:r>
            <a:r>
              <a:rPr dirty="0"/>
              <a:t>than</a:t>
            </a:r>
            <a:r>
              <a:rPr spc="-20" dirty="0"/>
              <a:t> </a:t>
            </a:r>
            <a:r>
              <a:rPr dirty="0"/>
              <a:t>adults</a:t>
            </a:r>
            <a:r>
              <a:rPr spc="-25" dirty="0"/>
              <a:t> do)</a:t>
            </a:r>
          </a:p>
          <a:p>
            <a:pPr marL="227965" indent="-215265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</a:tabLst>
            </a:pPr>
            <a:r>
              <a:rPr dirty="0"/>
              <a:t>whether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person</a:t>
            </a:r>
            <a:r>
              <a:rPr spc="-1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girl</a:t>
            </a:r>
            <a:r>
              <a:rPr spc="-1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boy</a:t>
            </a:r>
            <a:r>
              <a:rPr spc="-15" dirty="0"/>
              <a:t> </a:t>
            </a:r>
            <a:r>
              <a:rPr dirty="0"/>
              <a:t>(boys</a:t>
            </a:r>
            <a:r>
              <a:rPr spc="-20" dirty="0"/>
              <a:t> </a:t>
            </a:r>
            <a:r>
              <a:rPr dirty="0"/>
              <a:t>need</a:t>
            </a:r>
            <a:r>
              <a:rPr spc="-15" dirty="0"/>
              <a:t> </a:t>
            </a:r>
            <a:r>
              <a:rPr dirty="0"/>
              <a:t>more</a:t>
            </a:r>
            <a:r>
              <a:rPr spc="-15" dirty="0"/>
              <a:t> </a:t>
            </a:r>
            <a:r>
              <a:rPr dirty="0"/>
              <a:t>energy</a:t>
            </a:r>
            <a:r>
              <a:rPr spc="-20" dirty="0"/>
              <a:t> </a:t>
            </a:r>
            <a:r>
              <a:rPr dirty="0"/>
              <a:t>than</a:t>
            </a:r>
            <a:r>
              <a:rPr spc="-15" dirty="0"/>
              <a:t> </a:t>
            </a:r>
            <a:r>
              <a:rPr spc="-10" dirty="0"/>
              <a:t>girls).</a:t>
            </a: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/>
              <a:t>Food</a:t>
            </a:r>
            <a:r>
              <a:rPr spc="-30" dirty="0"/>
              <a:t> </a:t>
            </a:r>
            <a:r>
              <a:rPr dirty="0"/>
              <a:t>labels</a:t>
            </a:r>
            <a:r>
              <a:rPr spc="-25" dirty="0"/>
              <a:t> </a:t>
            </a:r>
            <a:r>
              <a:rPr dirty="0"/>
              <a:t>may</a:t>
            </a:r>
            <a:r>
              <a:rPr spc="-25" dirty="0"/>
              <a:t> </a:t>
            </a:r>
            <a:r>
              <a:rPr dirty="0"/>
              <a:t>also</a:t>
            </a:r>
            <a:r>
              <a:rPr spc="-30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health</a:t>
            </a:r>
            <a:r>
              <a:rPr spc="-25" dirty="0"/>
              <a:t> </a:t>
            </a:r>
            <a:r>
              <a:rPr dirty="0"/>
              <a:t>claims</a:t>
            </a:r>
            <a:r>
              <a:rPr spc="-20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dirty="0"/>
              <a:t>them,</a:t>
            </a:r>
            <a:r>
              <a:rPr spc="-25" dirty="0"/>
              <a:t> 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persuasive</a:t>
            </a:r>
            <a:r>
              <a:rPr spc="-25" dirty="0"/>
              <a:t> </a:t>
            </a:r>
            <a:r>
              <a:rPr spc="-10" dirty="0"/>
              <a:t>language.</a:t>
            </a:r>
          </a:p>
          <a:p>
            <a:pPr marL="12700" marR="5080" indent="-635">
              <a:lnSpc>
                <a:spcPts val="1270"/>
              </a:lnSpc>
              <a:spcBef>
                <a:spcPts val="630"/>
              </a:spcBef>
            </a:pPr>
            <a:r>
              <a:rPr dirty="0"/>
              <a:t>Eating</a:t>
            </a:r>
            <a:r>
              <a:rPr spc="-25" dirty="0"/>
              <a:t> </a:t>
            </a:r>
            <a:r>
              <a:rPr dirty="0"/>
              <a:t>too</a:t>
            </a:r>
            <a:r>
              <a:rPr spc="-20" dirty="0"/>
              <a:t> </a:t>
            </a:r>
            <a:r>
              <a:rPr dirty="0"/>
              <a:t>much</a:t>
            </a:r>
            <a:r>
              <a:rPr spc="-2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too</a:t>
            </a:r>
            <a:r>
              <a:rPr spc="-25" dirty="0"/>
              <a:t> </a:t>
            </a:r>
            <a:r>
              <a:rPr dirty="0"/>
              <a:t>little</a:t>
            </a:r>
            <a:r>
              <a:rPr spc="-20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cause</a:t>
            </a:r>
            <a:r>
              <a:rPr spc="-20" dirty="0"/>
              <a:t> </a:t>
            </a:r>
            <a:r>
              <a:rPr dirty="0"/>
              <a:t>problems.</a:t>
            </a:r>
            <a:r>
              <a:rPr spc="-25" dirty="0"/>
              <a:t> </a:t>
            </a:r>
            <a:r>
              <a:rPr dirty="0"/>
              <a:t>Too</a:t>
            </a:r>
            <a:r>
              <a:rPr spc="-20" dirty="0"/>
              <a:t> </a:t>
            </a:r>
            <a:r>
              <a:rPr dirty="0"/>
              <a:t>much</a:t>
            </a:r>
            <a:r>
              <a:rPr spc="-20" dirty="0"/>
              <a:t> </a:t>
            </a:r>
            <a:r>
              <a:rPr dirty="0"/>
              <a:t>fat</a:t>
            </a:r>
            <a:r>
              <a:rPr spc="-20" dirty="0"/>
              <a:t> </a:t>
            </a:r>
            <a:r>
              <a:rPr dirty="0"/>
              <a:t>may</a:t>
            </a:r>
            <a:r>
              <a:rPr spc="-20" dirty="0"/>
              <a:t> </a:t>
            </a:r>
            <a:r>
              <a:rPr dirty="0"/>
              <a:t>cause</a:t>
            </a:r>
            <a:r>
              <a:rPr spc="-25" dirty="0"/>
              <a:t> </a:t>
            </a:r>
            <a:r>
              <a:rPr b="1" dirty="0">
                <a:latin typeface="Arial"/>
                <a:cs typeface="Arial"/>
              </a:rPr>
              <a:t>heart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disease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25" dirty="0"/>
              <a:t>can </a:t>
            </a:r>
            <a:r>
              <a:rPr dirty="0"/>
              <a:t>make</a:t>
            </a:r>
            <a:r>
              <a:rPr spc="-35" dirty="0"/>
              <a:t> </a:t>
            </a:r>
            <a:r>
              <a:rPr dirty="0"/>
              <a:t>people</a:t>
            </a:r>
            <a:r>
              <a:rPr spc="-30" dirty="0"/>
              <a:t> </a:t>
            </a:r>
            <a:r>
              <a:rPr dirty="0"/>
              <a:t>overweight.</a:t>
            </a:r>
            <a:r>
              <a:rPr spc="-35" dirty="0"/>
              <a:t> </a:t>
            </a:r>
            <a:r>
              <a:rPr dirty="0"/>
              <a:t>Very</a:t>
            </a:r>
            <a:r>
              <a:rPr spc="-30" dirty="0"/>
              <a:t> </a:t>
            </a:r>
            <a:r>
              <a:rPr dirty="0"/>
              <a:t>overweight</a:t>
            </a:r>
            <a:r>
              <a:rPr spc="-35" dirty="0"/>
              <a:t> </a:t>
            </a:r>
            <a:r>
              <a:rPr dirty="0"/>
              <a:t>people</a:t>
            </a:r>
            <a:r>
              <a:rPr spc="-30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b="1" spc="-10" dirty="0">
                <a:latin typeface="Arial"/>
                <a:cs typeface="Arial"/>
              </a:rPr>
              <a:t>obese</a:t>
            </a:r>
            <a:r>
              <a:rPr spc="-10" dirty="0"/>
              <a:t>.</a:t>
            </a:r>
          </a:p>
          <a:p>
            <a:pPr marL="12700" marR="37465">
              <a:lnSpc>
                <a:spcPts val="1270"/>
              </a:lnSpc>
              <a:spcBef>
                <a:spcPts val="585"/>
              </a:spcBef>
            </a:pPr>
            <a:r>
              <a:rPr dirty="0"/>
              <a:t>People</a:t>
            </a:r>
            <a:r>
              <a:rPr spc="-20" dirty="0"/>
              <a:t> </a:t>
            </a:r>
            <a:r>
              <a:rPr dirty="0"/>
              <a:t>starve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become</a:t>
            </a:r>
            <a:r>
              <a:rPr spc="-20" dirty="0"/>
              <a:t> </a:t>
            </a:r>
            <a:r>
              <a:rPr dirty="0"/>
              <a:t>weak</a:t>
            </a:r>
            <a:r>
              <a:rPr spc="-20" dirty="0"/>
              <a:t> </a:t>
            </a:r>
            <a:r>
              <a:rPr dirty="0"/>
              <a:t>if</a:t>
            </a:r>
            <a:r>
              <a:rPr spc="-15" dirty="0"/>
              <a:t> </a:t>
            </a:r>
            <a:r>
              <a:rPr dirty="0"/>
              <a:t>they</a:t>
            </a:r>
            <a:r>
              <a:rPr spc="-20" dirty="0"/>
              <a:t> </a:t>
            </a:r>
            <a:r>
              <a:rPr dirty="0"/>
              <a:t>eat</a:t>
            </a:r>
            <a:r>
              <a:rPr spc="-20" dirty="0"/>
              <a:t> </a:t>
            </a:r>
            <a:r>
              <a:rPr dirty="0"/>
              <a:t>too</a:t>
            </a:r>
            <a:r>
              <a:rPr spc="-15" dirty="0"/>
              <a:t> </a:t>
            </a:r>
            <a:r>
              <a:rPr dirty="0"/>
              <a:t>little.</a:t>
            </a:r>
            <a:r>
              <a:rPr spc="-20" dirty="0"/>
              <a:t> </a:t>
            </a:r>
            <a:r>
              <a:rPr b="1" dirty="0">
                <a:latin typeface="Arial"/>
                <a:cs typeface="Arial"/>
              </a:rPr>
              <a:t>Starvation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obesity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both</a:t>
            </a:r>
            <a:r>
              <a:rPr spc="-20" dirty="0"/>
              <a:t> </a:t>
            </a:r>
            <a:r>
              <a:rPr dirty="0"/>
              <a:t>forms</a:t>
            </a:r>
            <a:r>
              <a:rPr spc="-20" dirty="0"/>
              <a:t> </a:t>
            </a:r>
            <a:r>
              <a:rPr spc="-25" dirty="0"/>
              <a:t>of </a:t>
            </a:r>
            <a:r>
              <a:rPr b="1" dirty="0">
                <a:latin typeface="Arial"/>
                <a:cs typeface="Arial"/>
              </a:rPr>
              <a:t>malnutrition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Other</a:t>
            </a:r>
            <a:r>
              <a:rPr spc="-20" dirty="0"/>
              <a:t> </a:t>
            </a:r>
            <a:r>
              <a:rPr dirty="0"/>
              <a:t>forms</a:t>
            </a:r>
            <a:r>
              <a:rPr spc="-20" dirty="0"/>
              <a:t> </a:t>
            </a:r>
            <a:r>
              <a:rPr dirty="0"/>
              <a:t>include</a:t>
            </a:r>
            <a:r>
              <a:rPr spc="-30" dirty="0"/>
              <a:t> </a:t>
            </a:r>
            <a:r>
              <a:rPr b="1" dirty="0">
                <a:latin typeface="Arial"/>
                <a:cs typeface="Arial"/>
              </a:rPr>
              <a:t>deficiency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diseases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dirty="0"/>
              <a:t>such</a:t>
            </a:r>
            <a:r>
              <a:rPr spc="-20" dirty="0"/>
              <a:t> </a:t>
            </a:r>
            <a:r>
              <a:rPr dirty="0"/>
              <a:t>as</a:t>
            </a:r>
            <a:r>
              <a:rPr spc="-20" dirty="0"/>
              <a:t> </a:t>
            </a:r>
            <a:r>
              <a:rPr b="1" dirty="0">
                <a:latin typeface="Arial"/>
                <a:cs typeface="Arial"/>
              </a:rPr>
              <a:t>scurvy</a:t>
            </a:r>
            <a:r>
              <a:rPr dirty="0"/>
              <a:t>,</a:t>
            </a:r>
            <a:r>
              <a:rPr spc="-20" dirty="0"/>
              <a:t> </a:t>
            </a:r>
            <a:r>
              <a:rPr dirty="0"/>
              <a:t>which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due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lack</a:t>
            </a:r>
            <a:r>
              <a:rPr spc="-20" dirty="0"/>
              <a:t> </a:t>
            </a:r>
            <a:r>
              <a:rPr spc="-25" dirty="0"/>
              <a:t>of </a:t>
            </a:r>
            <a:r>
              <a:rPr dirty="0"/>
              <a:t>vitamin</a:t>
            </a:r>
            <a:r>
              <a:rPr spc="-35" dirty="0"/>
              <a:t> </a:t>
            </a:r>
            <a:r>
              <a:rPr spc="-25" dirty="0"/>
              <a:t>C.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b="1" spc="-10" dirty="0">
                <a:latin typeface="Arial"/>
                <a:cs typeface="Arial"/>
              </a:rPr>
              <a:t>Digestion</a:t>
            </a:r>
            <a:endParaRPr sz="1500">
              <a:latin typeface="Arial"/>
              <a:cs typeface="Arial"/>
            </a:endParaRPr>
          </a:p>
          <a:p>
            <a:pPr marL="12700" marR="15240">
              <a:lnSpc>
                <a:spcPts val="1270"/>
              </a:lnSpc>
              <a:spcBef>
                <a:spcPts val="630"/>
              </a:spcBef>
            </a:pPr>
            <a:r>
              <a:rPr b="1" dirty="0">
                <a:latin typeface="Arial"/>
                <a:cs typeface="Arial"/>
              </a:rPr>
              <a:t>Digestion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dirty="0"/>
              <a:t>turns</a:t>
            </a:r>
            <a:r>
              <a:rPr spc="-25" dirty="0"/>
              <a:t> </a:t>
            </a:r>
            <a:r>
              <a:rPr dirty="0"/>
              <a:t>large</a:t>
            </a:r>
            <a:r>
              <a:rPr spc="-30" dirty="0"/>
              <a:t> </a:t>
            </a:r>
            <a:r>
              <a:rPr b="1" dirty="0">
                <a:latin typeface="Arial"/>
                <a:cs typeface="Arial"/>
              </a:rPr>
              <a:t>insoluble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substances</a:t>
            </a:r>
            <a:r>
              <a:rPr spc="-30" dirty="0"/>
              <a:t> </a:t>
            </a:r>
            <a:r>
              <a:rPr dirty="0"/>
              <a:t>into</a:t>
            </a:r>
            <a:r>
              <a:rPr spc="-30" dirty="0"/>
              <a:t> </a:t>
            </a:r>
            <a:r>
              <a:rPr dirty="0"/>
              <a:t>small</a:t>
            </a:r>
            <a:r>
              <a:rPr spc="-25" dirty="0"/>
              <a:t> </a:t>
            </a:r>
            <a:r>
              <a:rPr b="1" dirty="0">
                <a:latin typeface="Arial"/>
                <a:cs typeface="Arial"/>
              </a:rPr>
              <a:t>soluble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dirty="0"/>
              <a:t>ones.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organs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b="1" spc="-10" dirty="0">
                <a:latin typeface="Arial"/>
                <a:cs typeface="Arial"/>
              </a:rPr>
              <a:t>digestive </a:t>
            </a:r>
            <a:r>
              <a:rPr b="1" dirty="0">
                <a:latin typeface="Arial"/>
                <a:cs typeface="Arial"/>
              </a:rPr>
              <a:t>system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help</a:t>
            </a:r>
            <a:r>
              <a:rPr spc="-25" dirty="0"/>
              <a:t> </a:t>
            </a:r>
            <a:r>
              <a:rPr dirty="0"/>
              <a:t>us</a:t>
            </a:r>
            <a:r>
              <a:rPr spc="-25" dirty="0"/>
              <a:t> </a:t>
            </a:r>
            <a:r>
              <a:rPr dirty="0"/>
              <a:t>digest</a:t>
            </a:r>
            <a:r>
              <a:rPr spc="-25" dirty="0"/>
              <a:t> </a:t>
            </a:r>
            <a:r>
              <a:rPr dirty="0"/>
              <a:t>food.</a:t>
            </a:r>
            <a:r>
              <a:rPr spc="-25" dirty="0"/>
              <a:t> </a:t>
            </a:r>
            <a:r>
              <a:rPr dirty="0"/>
              <a:t>Many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them</a:t>
            </a:r>
            <a:r>
              <a:rPr spc="-25" dirty="0"/>
              <a:t> </a:t>
            </a:r>
            <a:r>
              <a:rPr dirty="0"/>
              <a:t>produce</a:t>
            </a:r>
            <a:r>
              <a:rPr spc="-35" dirty="0"/>
              <a:t> </a:t>
            </a:r>
            <a:r>
              <a:rPr b="1" dirty="0">
                <a:latin typeface="Arial"/>
                <a:cs typeface="Arial"/>
              </a:rPr>
              <a:t>enzymes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(substances</a:t>
            </a:r>
            <a:r>
              <a:rPr spc="-2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b="1" dirty="0">
                <a:latin typeface="Arial"/>
                <a:cs typeface="Arial"/>
              </a:rPr>
              <a:t>catalysts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spc="-25" dirty="0"/>
              <a:t>and </a:t>
            </a:r>
            <a:r>
              <a:rPr dirty="0"/>
              <a:t>help</a:t>
            </a:r>
            <a:r>
              <a:rPr spc="-25" dirty="0"/>
              <a:t> </a:t>
            </a:r>
            <a:r>
              <a:rPr dirty="0"/>
              <a:t>speed</a:t>
            </a:r>
            <a:r>
              <a:rPr spc="-25" dirty="0"/>
              <a:t> </a:t>
            </a:r>
            <a:r>
              <a:rPr dirty="0"/>
              <a:t>up</a:t>
            </a:r>
            <a:r>
              <a:rPr spc="-20" dirty="0"/>
              <a:t> </a:t>
            </a:r>
            <a:r>
              <a:rPr dirty="0"/>
              <a:t>food</a:t>
            </a:r>
            <a:r>
              <a:rPr spc="-20" dirty="0"/>
              <a:t> </a:t>
            </a:r>
            <a:r>
              <a:rPr spc="-10" dirty="0"/>
              <a:t>digestion).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b="1" dirty="0">
                <a:latin typeface="Arial"/>
                <a:cs typeface="Arial"/>
              </a:rPr>
              <a:t>model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make</a:t>
            </a:r>
            <a:r>
              <a:rPr spc="-2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easier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20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enzymes</a:t>
            </a:r>
            <a:r>
              <a:rPr spc="-20" dirty="0"/>
              <a:t> </a:t>
            </a:r>
            <a:r>
              <a:rPr spc="-10" dirty="0"/>
              <a:t>work: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03" y="8668511"/>
            <a:ext cx="5815584" cy="11155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535" y="3773423"/>
            <a:ext cx="4096512" cy="18051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90" y="836196"/>
            <a:ext cx="6036310" cy="5240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plant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kingdom</a:t>
            </a:r>
            <a:endParaRPr sz="1300">
              <a:latin typeface="Arial"/>
              <a:cs typeface="Arial"/>
            </a:endParaRPr>
          </a:p>
          <a:p>
            <a:pPr marL="12700" marR="213360" algn="just">
              <a:lnSpc>
                <a:spcPts val="1270"/>
              </a:lnSpc>
              <a:spcBef>
                <a:spcPts val="320"/>
              </a:spcBef>
            </a:pPr>
            <a:r>
              <a:rPr sz="1100" dirty="0">
                <a:latin typeface="Arial MT"/>
                <a:cs typeface="Arial MT"/>
              </a:rPr>
              <a:t>Organisms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classified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groups.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kingdom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organisms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green </a:t>
            </a:r>
            <a:r>
              <a:rPr sz="1100" dirty="0">
                <a:latin typeface="Arial MT"/>
                <a:cs typeface="Arial MT"/>
              </a:rPr>
              <a:t>leaves,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cellulose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photosynthesise</a:t>
            </a:r>
            <a:r>
              <a:rPr sz="1100" spc="-10" dirty="0">
                <a:latin typeface="Arial MT"/>
                <a:cs typeface="Arial MT"/>
              </a:rPr>
              <a:t>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Kingdoms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subdivided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into </a:t>
            </a:r>
            <a:r>
              <a:rPr sz="1100" dirty="0">
                <a:latin typeface="Arial MT"/>
                <a:cs typeface="Arial MT"/>
              </a:rPr>
              <a:t>smaller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groups.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last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genus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species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names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groups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species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two-</a:t>
            </a:r>
            <a:r>
              <a:rPr sz="1100" dirty="0">
                <a:latin typeface="Arial MT"/>
                <a:cs typeface="Arial MT"/>
              </a:rPr>
              <a:t>word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scientific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name.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300" b="1" spc="-10" dirty="0">
                <a:latin typeface="Arial"/>
                <a:cs typeface="Arial"/>
              </a:rPr>
              <a:t>Biodiversity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range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species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biodiversity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should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preserve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biodiversity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because: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24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organisms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depend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another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(they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interdependent</a:t>
            </a:r>
            <a:r>
              <a:rPr sz="1100" spc="-10" dirty="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2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won’t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organisms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become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extinct</a:t>
            </a:r>
            <a:endParaRPr sz="1100">
              <a:latin typeface="Arial"/>
              <a:cs typeface="Arial"/>
            </a:endParaRPr>
          </a:p>
          <a:p>
            <a:pPr marL="227965" indent="-215265">
              <a:lnSpc>
                <a:spcPct val="100000"/>
              </a:lnSpc>
              <a:spcBef>
                <a:spcPts val="25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biodiverse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recover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better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natural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disasters.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b="1" dirty="0">
                <a:latin typeface="Arial"/>
                <a:cs typeface="Arial"/>
              </a:rPr>
              <a:t>Sexual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reproduction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plants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320"/>
              </a:spcBef>
            </a:pPr>
            <a:r>
              <a:rPr sz="1100" b="1" dirty="0">
                <a:latin typeface="Arial"/>
                <a:cs typeface="Arial"/>
              </a:rPr>
              <a:t>Reproduction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produces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new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living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things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</a:t>
            </a:r>
            <a:r>
              <a:rPr sz="1100" b="1" dirty="0">
                <a:latin typeface="Arial"/>
                <a:cs typeface="Arial"/>
              </a:rPr>
              <a:t>offspring</a:t>
            </a:r>
            <a:r>
              <a:rPr sz="1100" dirty="0">
                <a:latin typeface="Arial MT"/>
                <a:cs typeface="Arial MT"/>
              </a:rPr>
              <a:t>).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Sexual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reproduction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needs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parents</a:t>
            </a:r>
            <a:r>
              <a:rPr sz="1100" spc="5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sex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cells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gametes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gametes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fertilised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egg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cell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zygote</a:t>
            </a:r>
            <a:r>
              <a:rPr sz="1100" spc="-10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zygote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cell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division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embryo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adult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become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parent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(completing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life</a:t>
            </a:r>
            <a:r>
              <a:rPr sz="1100" b="1" spc="-10" dirty="0">
                <a:latin typeface="Arial"/>
                <a:cs typeface="Arial"/>
              </a:rPr>
              <a:t> cycle</a:t>
            </a:r>
            <a:r>
              <a:rPr sz="1100" spc="-10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 marR="4361180">
              <a:lnSpc>
                <a:spcPct val="9580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offspring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0" dirty="0">
                <a:latin typeface="Arial MT"/>
                <a:cs typeface="Arial MT"/>
              </a:rPr>
              <a:t> sexual </a:t>
            </a:r>
            <a:r>
              <a:rPr sz="1100" dirty="0">
                <a:latin typeface="Arial MT"/>
                <a:cs typeface="Arial MT"/>
              </a:rPr>
              <a:t>reproduction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contain </a:t>
            </a:r>
            <a:r>
              <a:rPr sz="1100" b="1" dirty="0">
                <a:latin typeface="Arial"/>
                <a:cs typeface="Arial"/>
              </a:rPr>
              <a:t>characteristics </a:t>
            </a:r>
            <a:r>
              <a:rPr sz="1100" dirty="0">
                <a:latin typeface="Arial MT"/>
                <a:cs typeface="Arial MT"/>
              </a:rPr>
              <a:t>from </a:t>
            </a:r>
            <a:r>
              <a:rPr sz="1100" spc="-20" dirty="0">
                <a:latin typeface="Arial MT"/>
                <a:cs typeface="Arial MT"/>
              </a:rPr>
              <a:t>both </a:t>
            </a:r>
            <a:r>
              <a:rPr sz="1100" dirty="0">
                <a:latin typeface="Arial MT"/>
                <a:cs typeface="Arial MT"/>
              </a:rPr>
              <a:t>parents.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differences</a:t>
            </a:r>
            <a:r>
              <a:rPr sz="1100" spc="-25" dirty="0">
                <a:latin typeface="Arial MT"/>
                <a:cs typeface="Arial MT"/>
              </a:rPr>
              <a:t> in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characteristics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is </a:t>
            </a:r>
            <a:r>
              <a:rPr sz="1100" b="1" dirty="0">
                <a:latin typeface="Arial"/>
                <a:cs typeface="Arial"/>
              </a:rPr>
              <a:t>inherited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variation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Gametes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produced</a:t>
            </a:r>
            <a:r>
              <a:rPr sz="1100" spc="-25" dirty="0">
                <a:latin typeface="Arial MT"/>
                <a:cs typeface="Arial MT"/>
              </a:rPr>
              <a:t> by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65"/>
              </a:lnSpc>
            </a:pPr>
            <a:r>
              <a:rPr sz="1100" b="1" dirty="0">
                <a:latin typeface="Arial"/>
                <a:cs typeface="Arial"/>
              </a:rPr>
              <a:t>reproductive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organs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4182110">
              <a:lnSpc>
                <a:spcPts val="1270"/>
              </a:lnSpc>
              <a:spcBef>
                <a:spcPts val="55"/>
              </a:spcBef>
            </a:pP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contained </a:t>
            </a:r>
            <a:r>
              <a:rPr sz="1100" dirty="0">
                <a:latin typeface="Arial MT"/>
                <a:cs typeface="Arial MT"/>
              </a:rPr>
              <a:t>inside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flowers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153035" indent="-635">
              <a:lnSpc>
                <a:spcPts val="1270"/>
              </a:lnSpc>
              <a:spcBef>
                <a:spcPts val="39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pollen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grains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made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anther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carried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stigma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another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flower.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They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usually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carried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insects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wind.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carrying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pollen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anther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stigma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pollination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900" y="6103620"/>
            <a:ext cx="4535424" cy="18531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7548" y="8139683"/>
            <a:ext cx="4120896" cy="17739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8080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4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0" y="971550"/>
            <a:ext cx="3304031" cy="12679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376" y="51304"/>
            <a:ext cx="6013450" cy="4836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322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2000">
              <a:latin typeface="Arial Black"/>
              <a:cs typeface="Arial Black"/>
            </a:endParaRPr>
          </a:p>
          <a:p>
            <a:pPr marL="12700" marR="3336925">
              <a:lnSpc>
                <a:spcPct val="95900"/>
              </a:lnSpc>
              <a:spcBef>
                <a:spcPts val="1125"/>
              </a:spcBef>
            </a:pPr>
            <a:r>
              <a:rPr sz="1100" dirty="0">
                <a:latin typeface="Arial MT"/>
                <a:cs typeface="Arial MT"/>
              </a:rPr>
              <a:t>Once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stigma,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pollen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grain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b="1" dirty="0">
                <a:latin typeface="Arial"/>
                <a:cs typeface="Arial"/>
              </a:rPr>
              <a:t>pollen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tube,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enters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ovule </a:t>
            </a:r>
            <a:r>
              <a:rPr sz="1100" dirty="0">
                <a:latin typeface="Arial MT"/>
                <a:cs typeface="Arial MT"/>
              </a:rPr>
              <a:t>containing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egg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cell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nucleus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from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male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gamete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inside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pollen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grain </a:t>
            </a:r>
            <a:r>
              <a:rPr sz="1100" dirty="0">
                <a:latin typeface="Arial MT"/>
                <a:cs typeface="Arial MT"/>
              </a:rPr>
              <a:t>joins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nucleus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inside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egg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form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zygote.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fertilisation</a:t>
            </a:r>
            <a:r>
              <a:rPr sz="1100" spc="-10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zygote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embryo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the </a:t>
            </a:r>
            <a:r>
              <a:rPr sz="1100" dirty="0">
                <a:latin typeface="Arial MT"/>
                <a:cs typeface="Arial MT"/>
              </a:rPr>
              <a:t>ovule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becomes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seed,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embryo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store.</a:t>
            </a:r>
            <a:endParaRPr sz="1100">
              <a:latin typeface="Arial MT"/>
              <a:cs typeface="Arial MT"/>
            </a:endParaRPr>
          </a:p>
          <a:p>
            <a:pPr marL="12700" marR="222885">
              <a:lnSpc>
                <a:spcPts val="1270"/>
              </a:lnSpc>
              <a:spcBef>
                <a:spcPts val="625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flower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fruit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seed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dispersal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stops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plants </a:t>
            </a:r>
            <a:r>
              <a:rPr sz="1100" dirty="0">
                <a:latin typeface="Arial MT"/>
                <a:cs typeface="Arial MT"/>
              </a:rPr>
              <a:t>competing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nutrients,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space.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0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fruits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eaten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animals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their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faeces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apples).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fruits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carried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fur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animals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10" dirty="0">
                <a:latin typeface="Arial MT"/>
                <a:cs typeface="Arial MT"/>
              </a:rPr>
              <a:t> burdock).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fruits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carried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dandelion).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fruits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explode,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scattering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lupins).</a:t>
            </a:r>
            <a:endParaRPr sz="1100">
              <a:latin typeface="Arial MT"/>
              <a:cs typeface="Arial MT"/>
            </a:endParaRPr>
          </a:p>
          <a:p>
            <a:pPr marL="12700" marR="60960">
              <a:lnSpc>
                <a:spcPts val="1270"/>
              </a:lnSpc>
              <a:spcBef>
                <a:spcPts val="625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conditions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right,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seeds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germinate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resources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needed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</a:t>
            </a:r>
            <a:r>
              <a:rPr sz="1100" spc="-25" dirty="0">
                <a:latin typeface="Arial MT"/>
                <a:cs typeface="Arial MT"/>
              </a:rPr>
              <a:t> and </a:t>
            </a:r>
            <a:r>
              <a:rPr sz="1100" dirty="0">
                <a:latin typeface="Arial MT"/>
                <a:cs typeface="Arial MT"/>
              </a:rPr>
              <a:t>warmth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(WOW).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allows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chemical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reactions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start,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break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down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allows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embryo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swell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respiration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release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from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Warmth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chemical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reactions.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  <a:spcBef>
                <a:spcPts val="50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root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first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shoot.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Finally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new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leaves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photosynthesis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start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</a:pPr>
            <a:r>
              <a:rPr sz="1100" b="1" dirty="0">
                <a:latin typeface="Arial"/>
                <a:cs typeface="Arial"/>
              </a:rPr>
              <a:t>chloroplasts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glucose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photosynthesis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turned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starch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stored.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8523" y="4954523"/>
            <a:ext cx="2212848" cy="13655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0" y="6379712"/>
            <a:ext cx="6059170" cy="97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warmth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nutrients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mineral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salts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 MT"/>
                <a:cs typeface="Arial MT"/>
              </a:rPr>
              <a:t>(LAWWN).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Asexual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reproduction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</a:t>
            </a:r>
            <a:r>
              <a:rPr sz="1300" b="1" spc="-10" dirty="0">
                <a:latin typeface="Arial"/>
                <a:cs typeface="Arial"/>
              </a:rPr>
              <a:t> plants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20"/>
              </a:spcBef>
            </a:pPr>
            <a:r>
              <a:rPr sz="1100" dirty="0">
                <a:latin typeface="Arial MT"/>
                <a:cs typeface="Arial MT"/>
              </a:rPr>
              <a:t>Some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reproduce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asexual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reproduction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i="1" dirty="0">
                <a:latin typeface="Arial"/>
                <a:cs typeface="Arial"/>
              </a:rPr>
              <a:t>one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parent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able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produce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offspring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runners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strawberries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tubers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potatoes).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1155" y="7417307"/>
            <a:ext cx="2682240" cy="14203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7390" y="8923843"/>
            <a:ext cx="6028690" cy="10229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spc="-10" dirty="0">
                <a:latin typeface="Arial"/>
                <a:cs typeface="Arial"/>
              </a:rPr>
              <a:t>Accuracy,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estimates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sampling</a:t>
            </a:r>
            <a:endParaRPr sz="1300">
              <a:latin typeface="Arial"/>
              <a:cs typeface="Arial"/>
            </a:endParaRPr>
          </a:p>
          <a:p>
            <a:pPr marL="12700" marR="5080" indent="-635">
              <a:lnSpc>
                <a:spcPts val="1270"/>
              </a:lnSpc>
              <a:spcBef>
                <a:spcPts val="620"/>
              </a:spcBef>
            </a:pP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sample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larger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population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estimate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what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larger </a:t>
            </a:r>
            <a:r>
              <a:rPr sz="1100" dirty="0">
                <a:latin typeface="Arial MT"/>
                <a:cs typeface="Arial MT"/>
              </a:rPr>
              <a:t>population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like.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populations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estimated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samples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b="1" dirty="0">
                <a:latin typeface="Arial"/>
                <a:cs typeface="Arial"/>
              </a:rPr>
              <a:t>quadrat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samples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accurate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estimate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likely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longer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do.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239" y="196155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HALFTERM</a:t>
            </a:r>
            <a:r>
              <a:rPr lang="en-GB" sz="2800" b="1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4638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3621" y="2225039"/>
            <a:ext cx="2572512" cy="17251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83" y="773921"/>
            <a:ext cx="5818505" cy="58743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10" dirty="0">
                <a:latin typeface="Arial"/>
                <a:cs typeface="Arial"/>
              </a:rPr>
              <a:t>Photosynthesis</a:t>
            </a:r>
            <a:endParaRPr sz="1500">
              <a:latin typeface="Arial"/>
              <a:cs typeface="Arial"/>
            </a:endParaRPr>
          </a:p>
          <a:p>
            <a:pPr marL="12700" marR="92075">
              <a:lnSpc>
                <a:spcPct val="95700"/>
              </a:lnSpc>
              <a:spcBef>
                <a:spcPts val="605"/>
              </a:spcBef>
            </a:pPr>
            <a:r>
              <a:rPr sz="1100" b="1" spc="-10" dirty="0">
                <a:latin typeface="Arial"/>
                <a:cs typeface="Arial"/>
              </a:rPr>
              <a:t>Photosynthesis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series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chemical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reactions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summarise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spc="-20" dirty="0">
                <a:latin typeface="Arial"/>
                <a:cs typeface="Arial"/>
              </a:rPr>
              <a:t>word </a:t>
            </a:r>
            <a:r>
              <a:rPr sz="1100" b="1" dirty="0">
                <a:latin typeface="Arial"/>
                <a:cs typeface="Arial"/>
              </a:rPr>
              <a:t>equation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chlorophyll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by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(usually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Sun)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becomes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glucose.</a:t>
            </a:r>
            <a:endParaRPr sz="1100">
              <a:latin typeface="Arial MT"/>
              <a:cs typeface="Arial MT"/>
            </a:endParaRPr>
          </a:p>
          <a:p>
            <a:pPr marL="1712595">
              <a:lnSpc>
                <a:spcPct val="10000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carbon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dioxide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+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Symbol"/>
                <a:cs typeface="Symbol"/>
              </a:rPr>
              <a:t>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MT"/>
                <a:cs typeface="Arial MT"/>
              </a:rPr>
              <a:t>glucose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+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oxygen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Getting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water</a:t>
            </a:r>
            <a:endParaRPr sz="1500">
              <a:latin typeface="Arial"/>
              <a:cs typeface="Arial"/>
            </a:endParaRPr>
          </a:p>
          <a:p>
            <a:pPr marL="12700" marR="3258185">
              <a:lnSpc>
                <a:spcPct val="95900"/>
              </a:lnSpc>
              <a:spcBef>
                <a:spcPts val="595"/>
              </a:spcBef>
            </a:pP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soil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</a:t>
            </a:r>
            <a:r>
              <a:rPr sz="1100" spc="5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roots.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Roots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adapted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their </a:t>
            </a:r>
            <a:r>
              <a:rPr sz="1100" b="1" dirty="0">
                <a:latin typeface="Arial"/>
                <a:cs typeface="Arial"/>
              </a:rPr>
              <a:t>function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branched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spread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absorb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large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volume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soil.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spc="-20" dirty="0">
                <a:latin typeface="Arial"/>
                <a:cs typeface="Arial"/>
              </a:rPr>
              <a:t>root </a:t>
            </a:r>
            <a:r>
              <a:rPr sz="1100" b="1" dirty="0">
                <a:latin typeface="Arial"/>
                <a:cs typeface="Arial"/>
              </a:rPr>
              <a:t>hair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cells,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large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surface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quickly.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flows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xylem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vessels</a:t>
            </a:r>
            <a:r>
              <a:rPr sz="1100" b="1" spc="50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(made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hollow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cells)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leaf.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</a:pP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because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mineral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salts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dissolved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keep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healthy.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instance,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nitrates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proteins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stops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wilting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filling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their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keep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their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leaves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cool.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500" b="1" dirty="0">
                <a:latin typeface="Arial"/>
                <a:cs typeface="Arial"/>
              </a:rPr>
              <a:t>Getting carbon </a:t>
            </a:r>
            <a:r>
              <a:rPr sz="1500" b="1" spc="-10" dirty="0">
                <a:latin typeface="Arial"/>
                <a:cs typeface="Arial"/>
              </a:rPr>
              <a:t>dioxide</a:t>
            </a:r>
            <a:endParaRPr sz="1500">
              <a:latin typeface="Arial"/>
              <a:cs typeface="Arial"/>
            </a:endParaRPr>
          </a:p>
          <a:p>
            <a:pPr marL="12700" marR="3925570">
              <a:lnSpc>
                <a:spcPct val="95700"/>
              </a:lnSpc>
              <a:spcBef>
                <a:spcPts val="605"/>
              </a:spcBef>
            </a:pPr>
            <a:r>
              <a:rPr sz="1100" dirty="0">
                <a:latin typeface="Arial MT"/>
                <a:cs typeface="Arial MT"/>
              </a:rPr>
              <a:t>Air,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carbon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dioxide, </a:t>
            </a:r>
            <a:r>
              <a:rPr sz="1100" b="1" dirty="0">
                <a:latin typeface="Arial"/>
                <a:cs typeface="Arial"/>
              </a:rPr>
              <a:t>diffuses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leaves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through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holes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stomata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3808729">
              <a:lnSpc>
                <a:spcPct val="95800"/>
              </a:lnSpc>
            </a:pPr>
            <a:r>
              <a:rPr sz="1100" dirty="0">
                <a:latin typeface="Arial MT"/>
                <a:cs typeface="Arial MT"/>
              </a:rPr>
              <a:t>Leaves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carbon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dioxide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25" dirty="0">
                <a:latin typeface="Arial MT"/>
                <a:cs typeface="Arial MT"/>
              </a:rPr>
              <a:t> to </a:t>
            </a:r>
            <a:r>
              <a:rPr sz="1100" dirty="0">
                <a:latin typeface="Arial MT"/>
                <a:cs typeface="Arial MT"/>
              </a:rPr>
              <a:t>go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before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reaching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carbon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dioxide </a:t>
            </a:r>
            <a:r>
              <a:rPr sz="1100" dirty="0">
                <a:latin typeface="Arial MT"/>
                <a:cs typeface="Arial MT"/>
              </a:rPr>
              <a:t>around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often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speed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photosynthesis.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5348" y="5044440"/>
            <a:ext cx="3566159" cy="21884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7340074"/>
            <a:ext cx="6029325" cy="14668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Getting </a:t>
            </a:r>
            <a:r>
              <a:rPr sz="1500" b="1" spc="-10" dirty="0">
                <a:latin typeface="Arial"/>
                <a:cs typeface="Arial"/>
              </a:rPr>
              <a:t>light</a:t>
            </a:r>
            <a:endParaRPr sz="1500">
              <a:latin typeface="Arial"/>
              <a:cs typeface="Arial"/>
            </a:endParaRPr>
          </a:p>
          <a:p>
            <a:pPr marL="12700" marR="199390">
              <a:lnSpc>
                <a:spcPts val="1260"/>
              </a:lnSpc>
              <a:spcBef>
                <a:spcPts val="640"/>
              </a:spcBef>
            </a:pPr>
            <a:r>
              <a:rPr sz="1100" dirty="0">
                <a:latin typeface="Arial MT"/>
                <a:cs typeface="Arial MT"/>
              </a:rPr>
              <a:t>Many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leaves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large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trap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possible.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arranged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shade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another.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00"/>
              </a:spcBef>
            </a:pPr>
            <a:r>
              <a:rPr sz="1100" dirty="0">
                <a:latin typeface="Arial MT"/>
                <a:cs typeface="Arial MT"/>
              </a:rPr>
              <a:t>Most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photosynthesis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palisade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cells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found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near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upper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leaves.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Palisade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packed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chloroplasts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Chloroplasts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chlorophyll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green </a:t>
            </a:r>
            <a:r>
              <a:rPr sz="1100" dirty="0">
                <a:latin typeface="Arial MT"/>
                <a:cs typeface="Arial MT"/>
              </a:rPr>
              <a:t>chemical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power</a:t>
            </a:r>
            <a:r>
              <a:rPr sz="1100" spc="-10" dirty="0">
                <a:latin typeface="Arial MT"/>
                <a:cs typeface="Arial MT"/>
              </a:rPr>
              <a:t> photosynthesis.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Increasing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often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10" dirty="0">
                <a:latin typeface="Arial MT"/>
                <a:cs typeface="Arial MT"/>
              </a:rPr>
              <a:t> photosynthesis.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2015.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888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2015.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4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024880" cy="38779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Aerobic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respiration</a:t>
            </a:r>
            <a:endParaRPr sz="1500">
              <a:latin typeface="Arial"/>
              <a:cs typeface="Arial"/>
            </a:endParaRPr>
          </a:p>
          <a:p>
            <a:pPr marL="12700" marR="280670">
              <a:lnSpc>
                <a:spcPts val="1260"/>
              </a:lnSpc>
              <a:spcBef>
                <a:spcPts val="640"/>
              </a:spcBef>
            </a:pP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release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glucose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aerobic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respiration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(another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series</a:t>
            </a:r>
            <a:r>
              <a:rPr sz="1100" spc="-25" dirty="0">
                <a:latin typeface="Arial MT"/>
                <a:cs typeface="Arial MT"/>
              </a:rPr>
              <a:t> of </a:t>
            </a:r>
            <a:r>
              <a:rPr sz="1100" dirty="0">
                <a:latin typeface="Arial MT"/>
                <a:cs typeface="Arial MT"/>
              </a:rPr>
              <a:t>chemical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reactions):</a:t>
            </a:r>
            <a:endParaRPr sz="1100">
              <a:latin typeface="Arial MT"/>
              <a:cs typeface="Arial MT"/>
            </a:endParaRPr>
          </a:p>
          <a:p>
            <a:pPr marL="1712595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latin typeface="Arial MT"/>
                <a:cs typeface="Arial MT"/>
              </a:rPr>
              <a:t>glucose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+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Symbol"/>
                <a:cs typeface="Symbol"/>
              </a:rPr>
              <a:t>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MT"/>
                <a:cs typeface="Arial MT"/>
              </a:rPr>
              <a:t>carbon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dioxide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+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water</a:t>
            </a:r>
            <a:endParaRPr sz="1100">
              <a:latin typeface="Arial MT"/>
              <a:cs typeface="Arial MT"/>
            </a:endParaRPr>
          </a:p>
          <a:p>
            <a:pPr marL="12700" marR="8890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living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living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respire.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Aerobic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respiration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time,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10" dirty="0">
                <a:latin typeface="Arial MT"/>
                <a:cs typeface="Arial MT"/>
              </a:rPr>
              <a:t> photosynthesis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only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light.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b="1" dirty="0">
                <a:latin typeface="Arial"/>
                <a:cs typeface="Arial"/>
              </a:rPr>
              <a:t>Uses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glucose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Glucose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type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sugar.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three</a:t>
            </a:r>
            <a:r>
              <a:rPr sz="1100" spc="-10" dirty="0">
                <a:latin typeface="Arial MT"/>
                <a:cs typeface="Arial MT"/>
              </a:rPr>
              <a:t> things:</a:t>
            </a:r>
            <a:endParaRPr sz="1100">
              <a:latin typeface="Arial MT"/>
              <a:cs typeface="Arial MT"/>
            </a:endParaRPr>
          </a:p>
          <a:p>
            <a:pPr marL="227965" indent="-215265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respiration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release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energy</a:t>
            </a:r>
            <a:endParaRPr sz="1100">
              <a:latin typeface="Arial MT"/>
              <a:cs typeface="Arial MT"/>
            </a:endParaRPr>
          </a:p>
          <a:p>
            <a:pPr marL="227965" marR="65405" indent="-215900">
              <a:lnSpc>
                <a:spcPts val="1260"/>
              </a:lnSpc>
              <a:spcBef>
                <a:spcPts val="635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making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starch),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turned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back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glucose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respiration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needed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600"/>
              </a:spcBef>
              <a:buChar char="●"/>
              <a:tabLst>
                <a:tab pos="227965" algn="l"/>
              </a:tabLst>
            </a:pPr>
            <a:r>
              <a:rPr sz="1100" dirty="0">
                <a:latin typeface="Arial MT"/>
                <a:cs typeface="Arial MT"/>
              </a:rPr>
              <a:t>making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new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materials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growth,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e.g.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cellulose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walls),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lipids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membranes)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proteins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enzymes).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proteins,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mineral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salts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nitrates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needed.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dirty="0">
                <a:latin typeface="Arial MT"/>
                <a:cs typeface="Arial MT"/>
              </a:rPr>
              <a:t>New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carried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around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phloem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vessels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500" b="1" spc="-10" dirty="0">
                <a:latin typeface="Arial"/>
                <a:cs typeface="Arial"/>
              </a:rPr>
              <a:t>Farming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Modern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farming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methods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cause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environmental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problems.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4718304"/>
          <a:ext cx="6122033" cy="2160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9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done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Why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done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Problems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causes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67945" marR="3048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land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cleared of hedges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trees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create more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land for crops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make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it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easier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machinery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move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around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84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Destroys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habitats.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Lack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roots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cause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soil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erosion.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67945" marR="4038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pesticides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(e.g.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herbicides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insecticides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used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56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kill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pests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compete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harm the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crops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953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kill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useful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organisms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well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pests.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Damages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food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webs.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fertilisers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used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358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they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contain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mineral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salts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that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help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plants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grow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increase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yield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80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wash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into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streams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rivers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cause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pollution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organisms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water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die.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varieties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28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varieties of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plants are chosen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that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produce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highest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yield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076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planting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huge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areas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single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variety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reduces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biodiversity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7390" y="6916401"/>
            <a:ext cx="6130290" cy="13061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Breeding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varieties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Farmers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breeders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choose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‘select’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certain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characteristics.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50"/>
              </a:spcBef>
            </a:pP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organism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offspring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characteristics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again.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selective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breeding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varieties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created.</a:t>
            </a:r>
            <a:endParaRPr sz="1100">
              <a:latin typeface="Arial MT"/>
              <a:cs typeface="Arial MT"/>
            </a:endParaRPr>
          </a:p>
          <a:p>
            <a:pPr marL="12700" marR="99695">
              <a:lnSpc>
                <a:spcPts val="1270"/>
              </a:lnSpc>
              <a:spcBef>
                <a:spcPts val="595"/>
              </a:spcBef>
            </a:pPr>
            <a:r>
              <a:rPr sz="1100" dirty="0">
                <a:latin typeface="Arial MT"/>
                <a:cs typeface="Arial MT"/>
              </a:rPr>
              <a:t>Sometimes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varieties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together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offspring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characteristics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varieties.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cross-breeding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378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8496" y="6137147"/>
            <a:ext cx="2676144" cy="10241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90" y="789804"/>
            <a:ext cx="6096000" cy="836358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500" b="1" dirty="0">
                <a:latin typeface="Arial"/>
                <a:cs typeface="Arial"/>
              </a:rPr>
              <a:t>Energy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transfers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300" b="1" dirty="0">
                <a:latin typeface="Arial"/>
                <a:cs typeface="Arial"/>
              </a:rPr>
              <a:t>Energy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temperature</a:t>
            </a:r>
            <a:endParaRPr sz="1300">
              <a:latin typeface="Arial"/>
              <a:cs typeface="Arial"/>
            </a:endParaRPr>
          </a:p>
          <a:p>
            <a:pPr marL="12700" marR="321945" indent="-635">
              <a:lnSpc>
                <a:spcPts val="1270"/>
              </a:lnSpc>
              <a:spcBef>
                <a:spcPts val="620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temperature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internal </a:t>
            </a:r>
            <a:r>
              <a:rPr sz="1100" b="1" dirty="0">
                <a:latin typeface="Arial"/>
                <a:cs typeface="Arial"/>
              </a:rPr>
              <a:t>energy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(thermal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energy</a:t>
            </a:r>
            <a:r>
              <a:rPr sz="1100" dirty="0">
                <a:latin typeface="Arial MT"/>
                <a:cs typeface="Arial MT"/>
              </a:rPr>
              <a:t>)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it.</a:t>
            </a:r>
            <a:endParaRPr sz="1100">
              <a:latin typeface="Arial MT"/>
              <a:cs typeface="Arial MT"/>
            </a:endParaRPr>
          </a:p>
          <a:p>
            <a:pPr marL="12700" marR="2889885">
              <a:lnSpc>
                <a:spcPts val="187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Temperature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degrees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Celsius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(°C)</a:t>
            </a:r>
            <a:r>
              <a:rPr sz="1100" spc="-10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Internal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(thermal)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joules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(J)</a:t>
            </a:r>
            <a:r>
              <a:rPr sz="1100" spc="-2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thermal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depends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on: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how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(its</a:t>
            </a:r>
            <a:r>
              <a:rPr sz="1100" spc="-10" dirty="0">
                <a:latin typeface="Arial MT"/>
                <a:cs typeface="Arial MT"/>
              </a:rPr>
              <a:t> temperature)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material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made</a:t>
            </a:r>
            <a:r>
              <a:rPr sz="1100" spc="-20" dirty="0">
                <a:latin typeface="Arial MT"/>
                <a:cs typeface="Arial MT"/>
              </a:rPr>
              <a:t> from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its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mass.</a:t>
            </a:r>
            <a:endParaRPr sz="1100">
              <a:latin typeface="Arial MT"/>
              <a:cs typeface="Arial MT"/>
            </a:endParaRPr>
          </a:p>
          <a:p>
            <a:pPr marL="12700" marR="151765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temperatures,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hotter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cooler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until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temperature.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Transferring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energy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by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heating</a:t>
            </a:r>
            <a:endParaRPr sz="1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different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ways.</a:t>
            </a:r>
            <a:endParaRPr sz="1100">
              <a:latin typeface="Arial MT"/>
              <a:cs typeface="Arial MT"/>
            </a:endParaRPr>
          </a:p>
          <a:p>
            <a:pPr marL="12700" marR="189865" algn="just">
              <a:lnSpc>
                <a:spcPct val="95700"/>
              </a:lnSpc>
              <a:spcBef>
                <a:spcPts val="605"/>
              </a:spcBef>
            </a:pPr>
            <a:r>
              <a:rPr sz="1100" b="1" dirty="0">
                <a:latin typeface="Arial"/>
                <a:cs typeface="Arial"/>
              </a:rPr>
              <a:t>Evaporation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place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temperature.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evaporates,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fastest-</a:t>
            </a:r>
            <a:r>
              <a:rPr sz="1100" dirty="0">
                <a:latin typeface="Arial MT"/>
                <a:cs typeface="Arial MT"/>
              </a:rPr>
              <a:t>moving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escape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left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storing </a:t>
            </a:r>
            <a:r>
              <a:rPr sz="1100" dirty="0">
                <a:latin typeface="Arial MT"/>
                <a:cs typeface="Arial MT"/>
              </a:rPr>
              <a:t>less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movement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temperature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remaining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lower.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  <a:spcBef>
                <a:spcPts val="545"/>
              </a:spcBef>
            </a:pPr>
            <a:r>
              <a:rPr sz="1100" b="1" dirty="0">
                <a:latin typeface="Arial"/>
                <a:cs typeface="Arial"/>
              </a:rPr>
              <a:t>Conduction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takes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place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happen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(although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well).</a:t>
            </a:r>
            <a:endParaRPr sz="1100">
              <a:latin typeface="Arial MT"/>
              <a:cs typeface="Arial MT"/>
            </a:endParaRPr>
          </a:p>
          <a:p>
            <a:pPr marL="12700" marR="202565">
              <a:lnSpc>
                <a:spcPts val="1270"/>
              </a:lnSpc>
              <a:spcBef>
                <a:spcPts val="5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together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tightly.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vibrate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faster</a:t>
            </a:r>
            <a:r>
              <a:rPr sz="1100" spc="-25" dirty="0">
                <a:latin typeface="Arial MT"/>
                <a:cs typeface="Arial MT"/>
              </a:rPr>
              <a:t> and </a:t>
            </a:r>
            <a:r>
              <a:rPr sz="1100" dirty="0">
                <a:latin typeface="Arial MT"/>
                <a:cs typeface="Arial MT"/>
              </a:rPr>
              <a:t>further,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vibrations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passed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Metals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conductors.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Most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are </a:t>
            </a:r>
            <a:r>
              <a:rPr sz="1100" dirty="0">
                <a:latin typeface="Arial MT"/>
                <a:cs typeface="Arial MT"/>
              </a:rPr>
              <a:t>poor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conductors.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565"/>
              </a:spcBef>
            </a:pP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close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conduction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good.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apart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gases,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hardly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conduct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conduct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thermal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insulator.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Liquids,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gases,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trapped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insulators.</a:t>
            </a:r>
            <a:endParaRPr sz="1100">
              <a:latin typeface="Arial MT"/>
              <a:cs typeface="Arial MT"/>
            </a:endParaRPr>
          </a:p>
          <a:p>
            <a:pPr marL="12700" marR="3077210">
              <a:lnSpc>
                <a:spcPct val="95800"/>
              </a:lnSpc>
              <a:spcBef>
                <a:spcPts val="600"/>
              </a:spcBef>
            </a:pPr>
            <a:r>
              <a:rPr sz="1100" b="1" dirty="0">
                <a:latin typeface="Arial"/>
                <a:cs typeface="Arial"/>
              </a:rPr>
              <a:t>Convection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takes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place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fluids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(liquids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gases).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fluid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heated,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spread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further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apart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fluid </a:t>
            </a:r>
            <a:r>
              <a:rPr sz="1100" dirty="0">
                <a:latin typeface="Arial MT"/>
                <a:cs typeface="Arial MT"/>
              </a:rPr>
              <a:t>becomes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less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dense.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rise.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it </a:t>
            </a:r>
            <a:r>
              <a:rPr sz="1100" dirty="0">
                <a:latin typeface="Arial MT"/>
                <a:cs typeface="Arial MT"/>
              </a:rPr>
              <a:t>rises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meets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cooler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fluid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passes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energy </a:t>
            </a:r>
            <a:r>
              <a:rPr sz="1100" dirty="0">
                <a:latin typeface="Arial MT"/>
                <a:cs typeface="Arial MT"/>
              </a:rPr>
              <a:t>on.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cool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fluid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replace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rising </a:t>
            </a:r>
            <a:r>
              <a:rPr sz="1100" dirty="0">
                <a:latin typeface="Arial MT"/>
                <a:cs typeface="Arial MT"/>
              </a:rPr>
              <a:t>fluid,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setting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convection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current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89535">
              <a:lnSpc>
                <a:spcPct val="95700"/>
              </a:lnSpc>
              <a:spcBef>
                <a:spcPts val="600"/>
              </a:spcBef>
            </a:pPr>
            <a:r>
              <a:rPr sz="1100" b="1" dirty="0">
                <a:latin typeface="Arial"/>
                <a:cs typeface="Arial"/>
              </a:rPr>
              <a:t>Infrared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radiation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empty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space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transparent </a:t>
            </a:r>
            <a:r>
              <a:rPr sz="1100" dirty="0">
                <a:latin typeface="Arial MT"/>
                <a:cs typeface="Arial MT"/>
              </a:rPr>
              <a:t>materials.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Radiation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require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movement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warm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gives</a:t>
            </a:r>
            <a:r>
              <a:rPr sz="1100" spc="-25" dirty="0">
                <a:latin typeface="Arial MT"/>
                <a:cs typeface="Arial MT"/>
              </a:rPr>
              <a:t> off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emits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radiation.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radiation,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said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Infrared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radiation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similar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reflected,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focused.</a:t>
            </a:r>
            <a:endParaRPr sz="1100">
              <a:latin typeface="Arial MT"/>
              <a:cs typeface="Arial MT"/>
            </a:endParaRPr>
          </a:p>
          <a:p>
            <a:pPr marL="12700" marR="34925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Dark,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dull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good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emitters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absorbers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radiation.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shiny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good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at </a:t>
            </a:r>
            <a:r>
              <a:rPr sz="1100" dirty="0">
                <a:latin typeface="Arial MT"/>
                <a:cs typeface="Arial MT"/>
              </a:rPr>
              <a:t>reflecting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radiation.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poor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absorbers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emitters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radiation.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Power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540"/>
              </a:spcBef>
            </a:pPr>
            <a:r>
              <a:rPr sz="1100" b="1" dirty="0">
                <a:latin typeface="Arial"/>
                <a:cs typeface="Arial"/>
              </a:rPr>
              <a:t>Power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Power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watts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dirty="0">
                <a:latin typeface="Arial MT"/>
                <a:cs typeface="Arial MT"/>
              </a:rPr>
              <a:t>)</a:t>
            </a:r>
            <a:r>
              <a:rPr sz="1100" spc="-25" dirty="0">
                <a:latin typeface="Arial MT"/>
                <a:cs typeface="Arial MT"/>
              </a:rPr>
              <a:t> or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</a:pPr>
            <a:r>
              <a:rPr sz="1100" b="1" dirty="0">
                <a:latin typeface="Arial"/>
                <a:cs typeface="Arial"/>
              </a:rPr>
              <a:t>kilowatts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</a:t>
            </a:r>
            <a:r>
              <a:rPr sz="1100" b="1" dirty="0">
                <a:latin typeface="Arial"/>
                <a:cs typeface="Arial"/>
              </a:rPr>
              <a:t>kW</a:t>
            </a:r>
            <a:r>
              <a:rPr sz="1100" dirty="0">
                <a:latin typeface="Arial MT"/>
                <a:cs typeface="Arial MT"/>
              </a:rPr>
              <a:t>).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joule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second.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1000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kW.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dirty="0"/>
              <a:t>Education</a:t>
            </a:r>
            <a:r>
              <a:rPr spc="-25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20" dirty="0"/>
              <a:t> </a:t>
            </a:r>
            <a:r>
              <a:rPr dirty="0"/>
              <a:t>Copying</a:t>
            </a:r>
            <a:r>
              <a:rPr spc="-25" dirty="0"/>
              <a:t> </a:t>
            </a:r>
            <a:r>
              <a:rPr dirty="0"/>
              <a:t>permitted</a:t>
            </a:r>
            <a:r>
              <a:rPr spc="-20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30" dirty="0"/>
              <a:t> </a:t>
            </a:r>
            <a:r>
              <a:rPr dirty="0"/>
              <a:t>institution</a:t>
            </a:r>
            <a:r>
              <a:rPr spc="-25" dirty="0"/>
              <a:t> </a:t>
            </a:r>
            <a:r>
              <a:rPr dirty="0"/>
              <a:t>only.</a:t>
            </a:r>
            <a:r>
              <a:rPr spc="-2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copyright</a:t>
            </a:r>
            <a:r>
              <a:rPr spc="-25" dirty="0"/>
              <a:t> </a:t>
            </a:r>
            <a:r>
              <a:rPr spc="-10" dirty="0"/>
              <a:t>free.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9020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5196205" cy="7473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300" b="1" spc="-10" dirty="0">
                <a:latin typeface="Arial"/>
                <a:cs typeface="Arial"/>
              </a:rPr>
              <a:t>Effic</a:t>
            </a:r>
            <a:r>
              <a:rPr sz="1500" b="1" spc="-10" dirty="0">
                <a:latin typeface="Arial"/>
                <a:cs typeface="Arial"/>
              </a:rPr>
              <a:t>i</a:t>
            </a:r>
            <a:r>
              <a:rPr sz="1300" b="1" spc="-10" dirty="0">
                <a:latin typeface="Arial"/>
                <a:cs typeface="Arial"/>
              </a:rPr>
              <a:t>ency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640"/>
              </a:spcBef>
            </a:pP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usefully.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Wasted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often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heating.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percentage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useful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produced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efficiency.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8772" y="1780794"/>
            <a:ext cx="1550670" cy="0"/>
          </a:xfrm>
          <a:custGeom>
            <a:avLst/>
            <a:gdLst/>
            <a:ahLst/>
            <a:cxnLst/>
            <a:rect l="l" t="t" r="r" b="b"/>
            <a:pathLst>
              <a:path w="1550670">
                <a:moveTo>
                  <a:pt x="0" y="0"/>
                </a:moveTo>
                <a:lnTo>
                  <a:pt x="1550670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24106" y="1576492"/>
            <a:ext cx="2908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aseline="-35353" dirty="0">
                <a:latin typeface="Arial MT"/>
                <a:cs typeface="Arial MT"/>
              </a:rPr>
              <a:t>efficiency</a:t>
            </a:r>
            <a:r>
              <a:rPr sz="1650" spc="-15" baseline="-35353" dirty="0">
                <a:latin typeface="Arial MT"/>
                <a:cs typeface="Arial MT"/>
              </a:rPr>
              <a:t> </a:t>
            </a:r>
            <a:r>
              <a:rPr sz="1650" baseline="-35353" dirty="0">
                <a:latin typeface="Arial MT"/>
                <a:cs typeface="Arial MT"/>
              </a:rPr>
              <a:t>=</a:t>
            </a:r>
            <a:r>
              <a:rPr sz="1650" spc="337" baseline="-35353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useful</a:t>
            </a:r>
            <a:r>
              <a:rPr sz="1100" spc="-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 </a:t>
            </a:r>
            <a:r>
              <a:rPr sz="1650" baseline="-35353" dirty="0">
                <a:latin typeface="Arial MT"/>
                <a:cs typeface="Arial MT"/>
              </a:rPr>
              <a:t>×</a:t>
            </a:r>
            <a:r>
              <a:rPr sz="1650" spc="-7" baseline="-35353" dirty="0">
                <a:latin typeface="Arial MT"/>
                <a:cs typeface="Arial MT"/>
              </a:rPr>
              <a:t> </a:t>
            </a:r>
            <a:r>
              <a:rPr sz="1650" spc="-30" baseline="-35353" dirty="0">
                <a:latin typeface="Arial MT"/>
                <a:cs typeface="Arial MT"/>
              </a:rPr>
              <a:t>100%</a:t>
            </a:r>
            <a:endParaRPr sz="1650" baseline="-35353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972" y="1677180"/>
            <a:ext cx="3814445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12695">
              <a:lnSpc>
                <a:spcPct val="1568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total</a:t>
            </a:r>
            <a:r>
              <a:rPr sz="1100" spc="-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supplied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Sankey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diagram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shows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in</a:t>
            </a:r>
            <a:endParaRPr sz="1100">
              <a:latin typeface="Arial MT"/>
              <a:cs typeface="Arial MT"/>
            </a:endParaRPr>
          </a:p>
          <a:p>
            <a:pPr marL="12700" marR="601980">
              <a:lnSpc>
                <a:spcPct val="95700"/>
              </a:lnSpc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kettle.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width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arrow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shows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amount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represents.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kettle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surroundings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wasted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energy.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3179" y="2969514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6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50450" y="2852828"/>
            <a:ext cx="2305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efficiency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kettle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215" dirty="0">
                <a:latin typeface="Arial MT"/>
                <a:cs typeface="Arial MT"/>
              </a:rPr>
              <a:t> </a:t>
            </a:r>
            <a:r>
              <a:rPr sz="1650" spc="-15" baseline="35353" dirty="0">
                <a:latin typeface="Arial MT"/>
                <a:cs typeface="Arial MT"/>
              </a:rPr>
              <a:t>1600</a:t>
            </a:r>
            <a:r>
              <a:rPr sz="1650" spc="-89" baseline="35353" dirty="0">
                <a:latin typeface="Arial MT"/>
                <a:cs typeface="Arial MT"/>
              </a:rPr>
              <a:t> </a:t>
            </a:r>
            <a:r>
              <a:rPr sz="1650" baseline="35353" dirty="0">
                <a:latin typeface="Arial MT"/>
                <a:cs typeface="Arial MT"/>
              </a:rPr>
              <a:t>J</a:t>
            </a:r>
            <a:r>
              <a:rPr sz="1650" spc="15" baseline="3535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100%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8863" y="2892417"/>
            <a:ext cx="598170" cy="49910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640"/>
              </a:spcBef>
            </a:pPr>
            <a:r>
              <a:rPr sz="1100" spc="-10" dirty="0">
                <a:latin typeface="Arial MT"/>
                <a:cs typeface="Arial MT"/>
              </a:rPr>
              <a:t>2000</a:t>
            </a:r>
            <a:r>
              <a:rPr sz="1100" spc="-50" dirty="0">
                <a:latin typeface="Arial MT"/>
                <a:cs typeface="Arial MT"/>
              </a:rPr>
              <a:t> J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= </a:t>
            </a:r>
            <a:r>
              <a:rPr sz="1100" spc="-25" dirty="0">
                <a:latin typeface="Arial MT"/>
                <a:cs typeface="Arial MT"/>
              </a:rPr>
              <a:t>80%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621" y="2134361"/>
            <a:ext cx="2462783" cy="10424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383" y="3506626"/>
            <a:ext cx="6136640" cy="165671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300" b="1" dirty="0">
                <a:latin typeface="Arial"/>
                <a:cs typeface="Arial"/>
              </a:rPr>
              <a:t>Paying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for</a:t>
            </a:r>
            <a:r>
              <a:rPr sz="1300" b="1" spc="-10" dirty="0">
                <a:latin typeface="Arial"/>
                <a:cs typeface="Arial"/>
              </a:rPr>
              <a:t> energy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20"/>
              </a:spcBef>
            </a:pPr>
            <a:r>
              <a:rPr sz="1100" dirty="0">
                <a:latin typeface="Arial MT"/>
                <a:cs typeface="Arial MT"/>
              </a:rPr>
              <a:t>We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homes.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Electricity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companies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units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kilowatt- </a:t>
            </a:r>
            <a:r>
              <a:rPr sz="1100" b="1" dirty="0">
                <a:latin typeface="Arial"/>
                <a:cs typeface="Arial"/>
              </a:rPr>
              <a:t>hours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electricity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bills.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kilowatt-</a:t>
            </a:r>
            <a:r>
              <a:rPr sz="1100" dirty="0">
                <a:latin typeface="Arial MT"/>
                <a:cs typeface="Arial MT"/>
              </a:rPr>
              <a:t>hour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kW </a:t>
            </a:r>
            <a:r>
              <a:rPr sz="1100" dirty="0">
                <a:latin typeface="Arial MT"/>
                <a:cs typeface="Arial MT"/>
              </a:rPr>
              <a:t>appliance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hour.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reduce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bills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insulating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homes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efficient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appliances.</a:t>
            </a:r>
            <a:endParaRPr sz="1100">
              <a:latin typeface="Arial MT"/>
              <a:cs typeface="Arial MT"/>
            </a:endParaRPr>
          </a:p>
          <a:p>
            <a:pPr marL="12700" marR="106045" indent="-635">
              <a:lnSpc>
                <a:spcPct val="95700"/>
              </a:lnSpc>
              <a:spcBef>
                <a:spcPts val="60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payback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time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installing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home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efficient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time </a:t>
            </a:r>
            <a:r>
              <a:rPr sz="1100" dirty="0">
                <a:latin typeface="Arial MT"/>
                <a:cs typeface="Arial MT"/>
              </a:rPr>
              <a:t>taken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cost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installation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matched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money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saved.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Sometimes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buying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more </a:t>
            </a:r>
            <a:r>
              <a:rPr sz="1100" dirty="0">
                <a:latin typeface="Arial MT"/>
                <a:cs typeface="Arial MT"/>
              </a:rPr>
              <a:t>efficient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appliance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save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overall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because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costs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10" dirty="0">
                <a:latin typeface="Arial MT"/>
                <a:cs typeface="Arial MT"/>
              </a:rPr>
              <a:t> save.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8211" y="5304949"/>
            <a:ext cx="969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payback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time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=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8278" y="5422391"/>
            <a:ext cx="1040130" cy="0"/>
          </a:xfrm>
          <a:custGeom>
            <a:avLst/>
            <a:gdLst/>
            <a:ahLst/>
            <a:cxnLst/>
            <a:rect l="l" t="t" r="r" b="b"/>
            <a:pathLst>
              <a:path w="1040129">
                <a:moveTo>
                  <a:pt x="0" y="0"/>
                </a:moveTo>
                <a:lnTo>
                  <a:pt x="1040130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43964" y="5413647"/>
            <a:ext cx="1043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savings</a:t>
            </a:r>
            <a:r>
              <a:rPr sz="1100" spc="-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year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5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dirty="0"/>
              <a:t>Education</a:t>
            </a:r>
            <a:r>
              <a:rPr spc="-25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20" dirty="0"/>
              <a:t> </a:t>
            </a:r>
            <a:r>
              <a:rPr dirty="0"/>
              <a:t>Copying</a:t>
            </a:r>
            <a:r>
              <a:rPr spc="-25" dirty="0"/>
              <a:t> </a:t>
            </a:r>
            <a:r>
              <a:rPr dirty="0"/>
              <a:t>permitted</a:t>
            </a:r>
            <a:r>
              <a:rPr spc="-20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30" dirty="0"/>
              <a:t> </a:t>
            </a:r>
            <a:r>
              <a:rPr dirty="0"/>
              <a:t>institution</a:t>
            </a:r>
            <a:r>
              <a:rPr spc="-25" dirty="0"/>
              <a:t> </a:t>
            </a:r>
            <a:r>
              <a:rPr dirty="0"/>
              <a:t>only.</a:t>
            </a:r>
            <a:r>
              <a:rPr spc="-2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copyright</a:t>
            </a:r>
            <a:r>
              <a:rPr spc="-25" dirty="0"/>
              <a:t> </a:t>
            </a:r>
            <a:r>
              <a:rPr spc="-10" dirty="0"/>
              <a:t>free.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1878" y="5217045"/>
            <a:ext cx="930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cost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change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390" y="5672706"/>
            <a:ext cx="6027420" cy="12585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300" b="1" dirty="0">
                <a:latin typeface="Arial"/>
                <a:cs typeface="Arial"/>
              </a:rPr>
              <a:t>Accuracy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precision</a:t>
            </a:r>
            <a:endParaRPr sz="1300">
              <a:latin typeface="Arial"/>
              <a:cs typeface="Arial"/>
            </a:endParaRPr>
          </a:p>
          <a:p>
            <a:pPr marL="12700" marR="339090">
              <a:lnSpc>
                <a:spcPts val="1270"/>
              </a:lnSpc>
              <a:spcBef>
                <a:spcPts val="62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measurement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accurate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close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true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value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measured. </a:t>
            </a:r>
            <a:r>
              <a:rPr sz="1100" dirty="0">
                <a:latin typeface="Arial MT"/>
                <a:cs typeface="Arial MT"/>
              </a:rPr>
              <a:t>Measuring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devices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divisions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accurately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instruments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larger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divisions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correctly.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58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measurement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precise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several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measurements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similar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results.</a:t>
            </a:r>
            <a:r>
              <a:rPr sz="1100" spc="50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Precise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measurements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accurate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instrument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correctly.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9715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4615" y="3765041"/>
            <a:ext cx="3432047" cy="2316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90" y="773921"/>
            <a:ext cx="5902325" cy="621855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Types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respiration</a:t>
            </a:r>
            <a:endParaRPr sz="1500">
              <a:latin typeface="Arial"/>
              <a:cs typeface="Arial"/>
            </a:endParaRPr>
          </a:p>
          <a:p>
            <a:pPr marL="12700" marR="476884">
              <a:lnSpc>
                <a:spcPts val="1260"/>
              </a:lnSpc>
              <a:spcBef>
                <a:spcPts val="640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respire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everything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100" b="1" spc="-5" dirty="0">
                <a:latin typeface="Arial"/>
                <a:cs typeface="Arial"/>
              </a:rPr>
              <a:t>Aerobic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respiration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chemical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reactions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summarised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as:</a:t>
            </a:r>
            <a:endParaRPr sz="1100">
              <a:latin typeface="Arial MT"/>
              <a:cs typeface="Arial MT"/>
            </a:endParaRPr>
          </a:p>
          <a:p>
            <a:pPr marL="1711960">
              <a:lnSpc>
                <a:spcPct val="100000"/>
              </a:lnSpc>
              <a:spcBef>
                <a:spcPts val="245"/>
              </a:spcBef>
            </a:pPr>
            <a:r>
              <a:rPr sz="1100" spc="-5" dirty="0">
                <a:latin typeface="Arial MT"/>
                <a:cs typeface="Arial MT"/>
              </a:rPr>
              <a:t>glucose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endParaRPr sz="1100">
              <a:latin typeface="Arial MT"/>
              <a:cs typeface="Arial MT"/>
            </a:endParaRPr>
          </a:p>
          <a:p>
            <a:pPr marL="12700" marR="36195">
              <a:lnSpc>
                <a:spcPct val="141400"/>
              </a:lnSpc>
            </a:pP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(but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equation).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detected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using: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0"/>
              </a:spcBef>
              <a:buFont typeface="Arial MT"/>
              <a:buChar char="●"/>
              <a:tabLst>
                <a:tab pos="264795" algn="l"/>
                <a:tab pos="265430" algn="l"/>
              </a:tabLst>
            </a:pPr>
            <a:r>
              <a:rPr sz="1100" b="1" spc="-5" dirty="0">
                <a:latin typeface="Arial"/>
                <a:cs typeface="Arial"/>
              </a:rPr>
              <a:t>limewater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(which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turns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cloudy)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indicator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(such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carbonate)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acidic.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b="1" spc="-5" dirty="0">
                <a:latin typeface="Arial"/>
                <a:cs typeface="Arial"/>
              </a:rPr>
              <a:t>Anaerobic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respiration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does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require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glucose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supplied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aerobic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during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strenuous exercise).</a:t>
            </a:r>
            <a:endParaRPr sz="1100">
              <a:latin typeface="Arial MT"/>
              <a:cs typeface="Arial MT"/>
            </a:endParaRPr>
          </a:p>
          <a:p>
            <a:pPr marL="2414270">
              <a:lnSpc>
                <a:spcPct val="100000"/>
              </a:lnSpc>
              <a:spcBef>
                <a:spcPts val="204"/>
              </a:spcBef>
            </a:pPr>
            <a:r>
              <a:rPr sz="1100" spc="-5" dirty="0">
                <a:latin typeface="Arial MT"/>
                <a:cs typeface="Arial MT"/>
              </a:rPr>
              <a:t>glucose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lactic acid</a:t>
            </a:r>
            <a:endParaRPr sz="1100">
              <a:latin typeface="Arial MT"/>
              <a:cs typeface="Arial MT"/>
            </a:endParaRPr>
          </a:p>
          <a:p>
            <a:pPr marL="12700" marR="3225800">
              <a:lnSpc>
                <a:spcPct val="9580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Anaerobic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extended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periods.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lactic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liver,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converted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back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glucose.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Anaerobic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aerobic respiration.</a:t>
            </a:r>
            <a:endParaRPr sz="1100">
              <a:latin typeface="Arial MT"/>
              <a:cs typeface="Arial MT"/>
            </a:endParaRPr>
          </a:p>
          <a:p>
            <a:pPr marL="12700" marR="3220085">
              <a:lnSpc>
                <a:spcPct val="958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After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strenuous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exercise,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body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excess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post-exercise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oxygen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consumption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EPOC</a:t>
            </a:r>
            <a:r>
              <a:rPr sz="1100" spc="-5" dirty="0">
                <a:latin typeface="Arial MT"/>
                <a:cs typeface="Arial MT"/>
              </a:rPr>
              <a:t>)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‘oxygen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debt’)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replaces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levels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aerobic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lactic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acid, for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65"/>
              </a:lnSpc>
            </a:pP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breathing,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heart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rate).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Gas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exchange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gas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exchange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(swapping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another):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90" y="6966909"/>
            <a:ext cx="1272540" cy="4997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4795" indent="-252729">
              <a:lnSpc>
                <a:spcPct val="100000"/>
              </a:lnSpc>
              <a:spcBef>
                <a:spcPts val="645"/>
              </a:spcBef>
              <a:buFont typeface="Arial MT"/>
              <a:buChar char="●"/>
              <a:tabLst>
                <a:tab pos="264795" algn="l"/>
                <a:tab pos="265430" algn="l"/>
              </a:tabLst>
            </a:pPr>
            <a:r>
              <a:rPr sz="1100" b="1" spc="-5" dirty="0">
                <a:latin typeface="Arial"/>
                <a:cs typeface="Arial"/>
              </a:rPr>
              <a:t>gills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fish)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Font typeface="Arial MT"/>
              <a:buChar char="●"/>
              <a:tabLst>
                <a:tab pos="264795" algn="l"/>
                <a:tab pos="265430" algn="l"/>
              </a:tabLst>
            </a:pPr>
            <a:r>
              <a:rPr sz="1100" b="1" spc="-5" dirty="0">
                <a:latin typeface="Arial"/>
                <a:cs typeface="Arial"/>
              </a:rPr>
              <a:t>skin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frogs)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1508" y="6966909"/>
            <a:ext cx="1908175" cy="4997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4795" indent="-252729">
              <a:lnSpc>
                <a:spcPct val="100000"/>
              </a:lnSpc>
              <a:spcBef>
                <a:spcPts val="645"/>
              </a:spcBef>
              <a:buFont typeface="Arial MT"/>
              <a:buChar char="●"/>
              <a:tabLst>
                <a:tab pos="264795" algn="l"/>
                <a:tab pos="265430" algn="l"/>
              </a:tabLst>
            </a:pPr>
            <a:r>
              <a:rPr sz="1100" b="1" spc="-5" dirty="0">
                <a:latin typeface="Arial"/>
                <a:cs typeface="Arial"/>
              </a:rPr>
              <a:t>stomata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leaves (plants)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lungs.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427" y="7455407"/>
            <a:ext cx="6065520" cy="248716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14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62" y="773921"/>
            <a:ext cx="5996305" cy="13061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Ventilation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breathing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957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When you exercise, your </a:t>
            </a:r>
            <a:r>
              <a:rPr sz="1100" b="1" spc="-5" dirty="0">
                <a:latin typeface="Arial"/>
                <a:cs typeface="Arial"/>
              </a:rPr>
              <a:t>breathing rate </a:t>
            </a:r>
            <a:r>
              <a:rPr sz="1100" spc="-5" dirty="0">
                <a:latin typeface="Arial MT"/>
                <a:cs typeface="Arial MT"/>
              </a:rPr>
              <a:t>(number of breaths in one minute) and your </a:t>
            </a:r>
            <a:r>
              <a:rPr sz="1100" b="1" spc="-5" dirty="0">
                <a:latin typeface="Arial"/>
                <a:cs typeface="Arial"/>
              </a:rPr>
              <a:t>pulse rate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(number of times your </a:t>
            </a:r>
            <a:r>
              <a:rPr sz="1100" dirty="0">
                <a:latin typeface="Arial MT"/>
                <a:cs typeface="Arial MT"/>
              </a:rPr>
              <a:t>heart </a:t>
            </a:r>
            <a:r>
              <a:rPr sz="1100" spc="-5" dirty="0">
                <a:latin typeface="Arial MT"/>
                <a:cs typeface="Arial MT"/>
              </a:rPr>
              <a:t>beats in one minute) increase. This is because your cells need more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glucose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respiration.</a:t>
            </a:r>
            <a:endParaRPr sz="1100">
              <a:latin typeface="Arial MT"/>
              <a:cs typeface="Arial MT"/>
            </a:endParaRPr>
          </a:p>
          <a:p>
            <a:pPr marL="12700" marR="881380" algn="just">
              <a:lnSpc>
                <a:spcPts val="1270"/>
              </a:lnSpc>
              <a:spcBef>
                <a:spcPts val="630"/>
              </a:spcBef>
            </a:pPr>
            <a:r>
              <a:rPr sz="1100" b="1" spc="-5" dirty="0">
                <a:latin typeface="Arial"/>
                <a:cs typeface="Arial"/>
              </a:rPr>
              <a:t>Breathing </a:t>
            </a:r>
            <a:r>
              <a:rPr sz="1100" spc="-5" dirty="0">
                <a:latin typeface="Arial MT"/>
                <a:cs typeface="Arial MT"/>
              </a:rPr>
              <a:t>is the movement of muscles in the </a:t>
            </a:r>
            <a:r>
              <a:rPr sz="1100" b="1" spc="-5" dirty="0">
                <a:latin typeface="Arial"/>
                <a:cs typeface="Arial"/>
              </a:rPr>
              <a:t>diaphragm </a:t>
            </a:r>
            <a:r>
              <a:rPr sz="1100" spc="-5" dirty="0">
                <a:latin typeface="Arial MT"/>
                <a:cs typeface="Arial MT"/>
              </a:rPr>
              <a:t>and attached to the ribs.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movements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chest.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222754"/>
            <a:ext cx="2438400" cy="17861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5047" y="2221992"/>
            <a:ext cx="1536191" cy="18105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4163052"/>
            <a:ext cx="160147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Breathing 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inhalation</a:t>
            </a:r>
            <a:r>
              <a:rPr sz="1100" spc="-5" dirty="0">
                <a:latin typeface="Arial MT"/>
                <a:cs typeface="Arial MT"/>
              </a:rPr>
              <a:t>):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0" y="4329621"/>
            <a:ext cx="2984500" cy="17684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15" dirty="0">
                <a:latin typeface="Arial MT"/>
                <a:cs typeface="Arial MT"/>
              </a:rPr>
              <a:t>Diaphragm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contracts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moves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downwards.</a:t>
            </a:r>
            <a:endParaRPr sz="1100">
              <a:latin typeface="Arial MT"/>
              <a:cs typeface="Arial MT"/>
            </a:endParaRPr>
          </a:p>
          <a:p>
            <a:pPr marL="227965" marR="54292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Rib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lift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ribs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outwards.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expand.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Pressure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reduced.</a:t>
            </a:r>
            <a:endParaRPr sz="1100">
              <a:latin typeface="Arial MT"/>
              <a:cs typeface="Arial MT"/>
            </a:endParaRPr>
          </a:p>
          <a:p>
            <a:pPr marL="227965" marR="123189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outside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7702" y="4163080"/>
            <a:ext cx="16325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Breathing 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exhalation</a:t>
            </a:r>
            <a:r>
              <a:rPr sz="1100" spc="-5" dirty="0">
                <a:latin typeface="Arial MT"/>
                <a:cs typeface="Arial MT"/>
              </a:rPr>
              <a:t>):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702" y="4329649"/>
            <a:ext cx="2983230" cy="17684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Diaphragm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relaxes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upwards.</a:t>
            </a:r>
            <a:endParaRPr sz="1100">
              <a:latin typeface="Arial MT"/>
              <a:cs typeface="Arial MT"/>
            </a:endParaRPr>
          </a:p>
          <a:p>
            <a:pPr marL="227965" marR="35623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Rib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relax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ribs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inwards.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Volume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decreases.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increased.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Pressure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outside,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 air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90" y="6142028"/>
            <a:ext cx="5685790" cy="80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Breathing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ventilates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Ventilation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movement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lungs.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Smoking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cigarette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smoke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harmful.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13994" y="7009638"/>
          <a:ext cx="6121400" cy="1536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8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Found in cigarette smoke: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Harm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it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causes: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nicotine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makes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arteries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narrower,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causes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heart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disease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0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49860">
                        <a:lnSpc>
                          <a:spcPts val="1260"/>
                        </a:lnSpc>
                        <a:spcBef>
                          <a:spcPts val="46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cause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cancer,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coats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lungs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reducing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surface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area,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cause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alveoli to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break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apart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emphysema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)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monoxide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stops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red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blood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cells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carrying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much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oxygen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4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high temperature of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smoke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stops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cilia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working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lungs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cleaned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mucus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collects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121212"/>
                      </a:solidFill>
                      <a:prstDash val="solid"/>
                    </a:lnL>
                    <a:lnR w="12700">
                      <a:solidFill>
                        <a:srgbClr val="121212"/>
                      </a:solidFill>
                      <a:prstDash val="solid"/>
                    </a:lnR>
                    <a:lnT w="12700">
                      <a:solidFill>
                        <a:srgbClr val="131212"/>
                      </a:solidFill>
                      <a:prstDash val="solid"/>
                    </a:lnT>
                    <a:lnB w="12700">
                      <a:solidFill>
                        <a:srgbClr val="1312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214627" y="9435083"/>
            <a:ext cx="1096010" cy="0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0" y="0"/>
                </a:moveTo>
                <a:lnTo>
                  <a:pt x="1095756" y="0"/>
                </a:lnTo>
              </a:path>
            </a:pathLst>
          </a:custGeom>
          <a:ln w="6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3890" y="8590034"/>
            <a:ext cx="6180455" cy="12668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44"/>
              </a:spcBef>
            </a:pPr>
            <a:r>
              <a:rPr sz="1500" b="1" dirty="0">
                <a:latin typeface="Arial"/>
                <a:cs typeface="Arial"/>
              </a:rPr>
              <a:t>Means,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estimates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ranges</a:t>
            </a:r>
            <a:endParaRPr sz="1500">
              <a:latin typeface="Arial"/>
              <a:cs typeface="Arial"/>
            </a:endParaRPr>
          </a:p>
          <a:p>
            <a:pPr marL="76200" marR="43180">
              <a:lnSpc>
                <a:spcPts val="1960"/>
              </a:lnSpc>
              <a:spcBef>
                <a:spcPts val="75"/>
              </a:spcBef>
            </a:pPr>
            <a:r>
              <a:rPr sz="1100" spc="-5" dirty="0">
                <a:latin typeface="Arial MT"/>
                <a:cs typeface="Arial MT"/>
              </a:rPr>
              <a:t>range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results)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650" spc="-7" baseline="-35353" dirty="0">
                <a:latin typeface="Arial MT"/>
                <a:cs typeface="Arial MT"/>
              </a:rPr>
              <a:t>mean =</a:t>
            </a:r>
            <a:r>
              <a:rPr sz="1650" spc="284" baseline="-35353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total</a:t>
            </a:r>
            <a:r>
              <a:rPr sz="1100" spc="-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-8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values</a:t>
            </a:r>
            <a:endParaRPr sz="1100">
              <a:latin typeface="Arial MT"/>
              <a:cs typeface="Arial MT"/>
            </a:endParaRPr>
          </a:p>
          <a:p>
            <a:pPr marL="57531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Arial MT"/>
                <a:cs typeface="Arial MT"/>
              </a:rPr>
              <a:t>number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values</a:t>
            </a:r>
            <a:endParaRPr sz="11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Mean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estimate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repeated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readings.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009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95" dirty="0"/>
              <a:t> </a:t>
            </a:r>
            <a:r>
              <a:rPr spc="-10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3145" y="3484626"/>
            <a:ext cx="3389376" cy="1066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8282" y="5009388"/>
            <a:ext cx="3499104" cy="13472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62" y="825970"/>
            <a:ext cx="6104890" cy="72485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spc="-10" dirty="0">
                <a:latin typeface="Arial"/>
                <a:cs typeface="Arial"/>
              </a:rPr>
              <a:t>Light</a:t>
            </a:r>
            <a:endParaRPr sz="1500">
              <a:latin typeface="Arial"/>
              <a:cs typeface="Arial"/>
            </a:endParaRPr>
          </a:p>
          <a:p>
            <a:pPr marL="12700" marR="244475">
              <a:lnSpc>
                <a:spcPts val="1260"/>
              </a:lnSpc>
              <a:spcBef>
                <a:spcPts val="340"/>
              </a:spcBef>
            </a:pP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travels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straight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lines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source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travels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transverse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waves.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travels</a:t>
            </a:r>
            <a:r>
              <a:rPr sz="1100" spc="-20" dirty="0">
                <a:latin typeface="Arial MT"/>
                <a:cs typeface="Arial MT"/>
              </a:rPr>
              <a:t> much </a:t>
            </a:r>
            <a:r>
              <a:rPr sz="1100" dirty="0">
                <a:latin typeface="Arial MT"/>
                <a:cs typeface="Arial MT"/>
              </a:rPr>
              <a:t>faster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sound,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travel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through.</a:t>
            </a:r>
            <a:endParaRPr sz="1100">
              <a:latin typeface="Arial MT"/>
              <a:cs typeface="Arial MT"/>
            </a:endParaRPr>
          </a:p>
          <a:p>
            <a:pPr marL="12700" marR="19685">
              <a:lnSpc>
                <a:spcPts val="1270"/>
              </a:lnSpc>
              <a:spcBef>
                <a:spcPts val="600"/>
              </a:spcBef>
            </a:pP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travels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transparent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opaque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objects.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Shadows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made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blocked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Opaque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block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light.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Translucent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allow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some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scattered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clear</a:t>
            </a:r>
            <a:r>
              <a:rPr sz="1100" spc="-10" dirty="0">
                <a:latin typeface="Arial MT"/>
                <a:cs typeface="Arial MT"/>
              </a:rPr>
              <a:t> image.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300" b="1" dirty="0">
                <a:latin typeface="Arial"/>
                <a:cs typeface="Arial"/>
              </a:rPr>
              <a:t>Transmission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absorption</a:t>
            </a:r>
            <a:endParaRPr sz="1300">
              <a:latin typeface="Arial"/>
              <a:cs typeface="Arial"/>
            </a:endParaRPr>
          </a:p>
          <a:p>
            <a:pPr marL="12700" marR="26670">
              <a:lnSpc>
                <a:spcPct val="95700"/>
              </a:lnSpc>
              <a:spcBef>
                <a:spcPts val="295"/>
              </a:spcBef>
            </a:pPr>
            <a:r>
              <a:rPr sz="1100" dirty="0">
                <a:latin typeface="Arial MT"/>
                <a:cs typeface="Arial MT"/>
              </a:rPr>
              <a:t>Transparent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materials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straight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transmit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light.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Opaque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surfaces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absorb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reflect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light.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reflect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most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them.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Black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surfaces </a:t>
            </a:r>
            <a:r>
              <a:rPr sz="1100" dirty="0">
                <a:latin typeface="Arial MT"/>
                <a:cs typeface="Arial MT"/>
              </a:rPr>
              <a:t>absorb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reflect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very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little.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look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dark.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latin typeface="Arial"/>
                <a:cs typeface="Arial"/>
              </a:rPr>
              <a:t>Reflection</a:t>
            </a:r>
            <a:endParaRPr sz="1200">
              <a:latin typeface="Arial"/>
              <a:cs typeface="Arial"/>
            </a:endParaRPr>
          </a:p>
          <a:p>
            <a:pPr marL="12700" marR="4157979">
              <a:lnSpc>
                <a:spcPts val="1270"/>
              </a:lnSpc>
              <a:spcBef>
                <a:spcPts val="330"/>
              </a:spcBef>
            </a:pP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rays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scattered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by </a:t>
            </a:r>
            <a:r>
              <a:rPr sz="1100" dirty="0">
                <a:latin typeface="Arial MT"/>
                <a:cs typeface="Arial MT"/>
              </a:rPr>
              <a:t>rough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</a:t>
            </a:r>
            <a:r>
              <a:rPr sz="1100" b="1" spc="-10" dirty="0">
                <a:latin typeface="Arial"/>
                <a:cs typeface="Arial"/>
              </a:rPr>
              <a:t>diffuse </a:t>
            </a:r>
            <a:r>
              <a:rPr sz="1100" b="1" dirty="0">
                <a:latin typeface="Arial"/>
                <a:cs typeface="Arial"/>
              </a:rPr>
              <a:t>reflection</a:t>
            </a:r>
            <a:r>
              <a:rPr sz="1100" dirty="0">
                <a:latin typeface="Arial MT"/>
                <a:cs typeface="Arial MT"/>
              </a:rPr>
              <a:t>),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means</a:t>
            </a:r>
            <a:r>
              <a:rPr sz="1100" spc="-20" dirty="0">
                <a:latin typeface="Arial MT"/>
                <a:cs typeface="Arial MT"/>
              </a:rPr>
              <a:t> that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cannot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image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 </a:t>
            </a:r>
            <a:r>
              <a:rPr sz="1100" dirty="0">
                <a:latin typeface="Arial MT"/>
                <a:cs typeface="Arial MT"/>
              </a:rPr>
              <a:t>object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rough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surface.</a:t>
            </a:r>
            <a:endParaRPr sz="1100">
              <a:latin typeface="Arial MT"/>
              <a:cs typeface="Arial MT"/>
            </a:endParaRPr>
          </a:p>
          <a:p>
            <a:pPr marL="12700" marR="4173854">
              <a:lnSpc>
                <a:spcPct val="958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Mirrors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shiny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materials </a:t>
            </a:r>
            <a:r>
              <a:rPr sz="1100" dirty="0">
                <a:latin typeface="Arial MT"/>
                <a:cs typeface="Arial MT"/>
              </a:rPr>
              <a:t>such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polished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metals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reflect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evenly.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called </a:t>
            </a:r>
            <a:r>
              <a:rPr sz="1100" b="1" dirty="0">
                <a:latin typeface="Arial"/>
                <a:cs typeface="Arial"/>
              </a:rPr>
              <a:t>specular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reflection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b="1" dirty="0">
                <a:latin typeface="Arial"/>
                <a:cs typeface="Arial"/>
              </a:rPr>
              <a:t>angle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incidence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</a:t>
            </a:r>
            <a:r>
              <a:rPr sz="1100" i="1" dirty="0">
                <a:latin typeface="Arial"/>
                <a:cs typeface="Arial"/>
              </a:rPr>
              <a:t>i</a:t>
            </a:r>
            <a:r>
              <a:rPr sz="1100" dirty="0">
                <a:latin typeface="Arial MT"/>
                <a:cs typeface="Arial MT"/>
              </a:rPr>
              <a:t>)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equal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angle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reflection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</a:t>
            </a:r>
            <a:r>
              <a:rPr sz="1100" i="1" dirty="0">
                <a:latin typeface="Arial"/>
                <a:cs typeface="Arial"/>
              </a:rPr>
              <a:t>r</a:t>
            </a:r>
            <a:r>
              <a:rPr sz="1100" dirty="0">
                <a:latin typeface="Arial MT"/>
                <a:cs typeface="Arial MT"/>
              </a:rPr>
              <a:t>)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–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law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of </a:t>
            </a:r>
            <a:r>
              <a:rPr sz="1100" b="1" dirty="0">
                <a:latin typeface="Arial"/>
                <a:cs typeface="Arial"/>
              </a:rPr>
              <a:t>reflection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Angles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are </a:t>
            </a:r>
            <a:r>
              <a:rPr sz="1100" dirty="0">
                <a:latin typeface="Arial MT"/>
                <a:cs typeface="Arial MT"/>
              </a:rPr>
              <a:t>measured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between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light </a:t>
            </a:r>
            <a:r>
              <a:rPr sz="1100" dirty="0">
                <a:latin typeface="Arial MT"/>
                <a:cs typeface="Arial MT"/>
              </a:rPr>
              <a:t>rays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normal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(a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line </a:t>
            </a:r>
            <a:r>
              <a:rPr sz="1100" dirty="0">
                <a:latin typeface="Arial MT"/>
                <a:cs typeface="Arial MT"/>
              </a:rPr>
              <a:t>drawn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angles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reflecting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surface).</a:t>
            </a:r>
            <a:endParaRPr sz="1100">
              <a:latin typeface="Arial MT"/>
              <a:cs typeface="Arial MT"/>
            </a:endParaRPr>
          </a:p>
          <a:p>
            <a:pPr marL="12700" marR="4212590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image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mirror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because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reflected </a:t>
            </a:r>
            <a:r>
              <a:rPr sz="1100" dirty="0">
                <a:latin typeface="Arial MT"/>
                <a:cs typeface="Arial MT"/>
              </a:rPr>
              <a:t>rays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appear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come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point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behind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mirror.</a:t>
            </a:r>
            <a:endParaRPr sz="1100">
              <a:latin typeface="Arial MT"/>
              <a:cs typeface="Arial MT"/>
            </a:endParaRPr>
          </a:p>
          <a:p>
            <a:pPr marL="12700" marR="105410">
              <a:lnSpc>
                <a:spcPts val="1270"/>
              </a:lnSpc>
              <a:spcBef>
                <a:spcPts val="38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image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mirror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size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distance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away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mirror.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image,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left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becomes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right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becomes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left.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spc="-10" dirty="0">
                <a:latin typeface="Arial"/>
                <a:cs typeface="Arial"/>
              </a:rPr>
              <a:t>Refraction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325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something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transparent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direction.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refraction</a:t>
            </a:r>
            <a:r>
              <a:rPr sz="1100" spc="-10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Refraction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place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interface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between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substances.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transmitted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through </a:t>
            </a:r>
            <a:r>
              <a:rPr sz="1100" dirty="0">
                <a:latin typeface="Arial MT"/>
                <a:cs typeface="Arial MT"/>
              </a:rPr>
              <a:t>glass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slows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down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direction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towards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normal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travels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back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speeds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again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direction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away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normal.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867" y="8293607"/>
            <a:ext cx="5864352" cy="160324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0942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872740"/>
            <a:ext cx="6089015" cy="12553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Lenses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curved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pieces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glass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transparent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plastic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designed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refract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in </a:t>
            </a:r>
            <a:r>
              <a:rPr sz="1100" dirty="0">
                <a:latin typeface="Arial MT"/>
                <a:cs typeface="Arial MT"/>
              </a:rPr>
              <a:t>particular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ways.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Converging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lenses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rays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together.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focal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point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lens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point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parallel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rays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brought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together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lens,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focal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length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distance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point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centre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lens.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dirty="0">
                <a:latin typeface="Arial MT"/>
                <a:cs typeface="Arial MT"/>
              </a:rPr>
              <a:t>Lenses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cameras,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microscopes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telescopes.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300" b="1" dirty="0">
                <a:latin typeface="Arial"/>
                <a:cs typeface="Arial"/>
              </a:rPr>
              <a:t>Cameras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and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eyes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269" y="2439161"/>
            <a:ext cx="2462784" cy="15361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2296" y="2269998"/>
            <a:ext cx="2828544" cy="18768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88" y="4277352"/>
            <a:ext cx="6099175" cy="25158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06680" algn="just">
              <a:lnSpc>
                <a:spcPct val="95700"/>
              </a:lnSpc>
              <a:spcBef>
                <a:spcPts val="155"/>
              </a:spcBef>
            </a:pPr>
            <a:r>
              <a:rPr sz="1100" dirty="0">
                <a:latin typeface="Arial MT"/>
                <a:cs typeface="Arial MT"/>
              </a:rPr>
              <a:t>Rod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retinas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detect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faint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detect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primary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colours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red,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blue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green.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combinations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primary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secondary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(magenta, </a:t>
            </a:r>
            <a:r>
              <a:rPr sz="1100" dirty="0">
                <a:latin typeface="Arial MT"/>
                <a:cs typeface="Arial MT"/>
              </a:rPr>
              <a:t>cyan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yellow).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b="1" spc="-10" dirty="0">
                <a:latin typeface="Arial"/>
                <a:cs typeface="Arial"/>
              </a:rPr>
              <a:t>Colour</a:t>
            </a:r>
            <a:endParaRPr sz="1200">
              <a:latin typeface="Arial"/>
              <a:cs typeface="Arial"/>
            </a:endParaRPr>
          </a:p>
          <a:p>
            <a:pPr marL="12700" marR="60960" indent="-635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White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mixture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split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prism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spectrum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seven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(red,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orange,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yellow,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green,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blue,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indigo,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violet).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splitting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spectrum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dispersion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231775" algn="just">
              <a:lnSpc>
                <a:spcPts val="1270"/>
              </a:lnSpc>
              <a:spcBef>
                <a:spcPts val="580"/>
              </a:spcBef>
            </a:pPr>
            <a:r>
              <a:rPr sz="1100" dirty="0">
                <a:latin typeface="Arial MT"/>
                <a:cs typeface="Arial MT"/>
              </a:rPr>
              <a:t>We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able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because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reflect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objects </a:t>
            </a:r>
            <a:r>
              <a:rPr sz="1100" dirty="0">
                <a:latin typeface="Arial MT"/>
                <a:cs typeface="Arial MT"/>
              </a:rPr>
              <a:t>reflect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only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reflects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absorbed.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This </a:t>
            </a:r>
            <a:r>
              <a:rPr sz="1100" dirty="0">
                <a:latin typeface="Arial MT"/>
                <a:cs typeface="Arial MT"/>
              </a:rPr>
              <a:t>idea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applies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except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black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–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black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colours.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560"/>
              </a:spcBef>
            </a:pPr>
            <a:r>
              <a:rPr sz="1100" b="1" dirty="0">
                <a:latin typeface="Arial"/>
                <a:cs typeface="Arial"/>
              </a:rPr>
              <a:t>Filters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transmit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through.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look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colour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appear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be </a:t>
            </a:r>
            <a:r>
              <a:rPr sz="1100" spc="-10" dirty="0">
                <a:latin typeface="Arial MT"/>
                <a:cs typeface="Arial MT"/>
              </a:rPr>
              <a:t>different.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083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6" y="304288"/>
            <a:ext cx="20173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1726564" cy="5873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gut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digested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20" dirty="0">
                <a:latin typeface="Arial"/>
                <a:cs typeface="Arial"/>
              </a:rPr>
              <a:t>gut</a:t>
            </a:r>
            <a:r>
              <a:rPr sz="1100" spc="-2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" y="2113026"/>
            <a:ext cx="5285232" cy="5029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86" y="7881608"/>
            <a:ext cx="6105525" cy="91249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absorb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digested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intestine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folded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covered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villi</a:t>
            </a:r>
            <a:r>
              <a:rPr sz="1100" spc="-10" dirty="0">
                <a:latin typeface="Arial MT"/>
                <a:cs typeface="Arial MT"/>
              </a:rPr>
              <a:t>.</a:t>
            </a:r>
            <a:r>
              <a:rPr sz="1100" spc="5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microvilli.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features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increase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surface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area</a:t>
            </a:r>
            <a:r>
              <a:rPr sz="1100" dirty="0">
                <a:latin typeface="Arial MT"/>
                <a:cs typeface="Arial MT"/>
              </a:rPr>
              <a:t>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small </a:t>
            </a:r>
            <a:r>
              <a:rPr sz="1100" dirty="0">
                <a:latin typeface="Arial MT"/>
                <a:cs typeface="Arial MT"/>
              </a:rPr>
              <a:t>intestine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only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one-</a:t>
            </a:r>
            <a:r>
              <a:rPr sz="1100" dirty="0">
                <a:latin typeface="Arial MT"/>
                <a:cs typeface="Arial MT"/>
              </a:rPr>
              <a:t>cell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thick,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meaning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easy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molecules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diffuse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small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intestine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blood.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digested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molecules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carried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blood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plasma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total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faces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three-</a:t>
            </a:r>
            <a:r>
              <a:rPr sz="1100" dirty="0">
                <a:latin typeface="Arial MT"/>
                <a:cs typeface="Arial MT"/>
              </a:rPr>
              <a:t>dimensional</a:t>
            </a:r>
            <a:r>
              <a:rPr sz="1100" spc="-10" dirty="0">
                <a:latin typeface="Arial MT"/>
                <a:cs typeface="Arial MT"/>
              </a:rPr>
              <a:t> object.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Pearson</a:t>
            </a:r>
            <a:r>
              <a:rPr spc="-20" dirty="0"/>
              <a:t> </a:t>
            </a:r>
            <a:r>
              <a:rPr spc="-10" dirty="0"/>
              <a:t>Education</a:t>
            </a:r>
            <a:r>
              <a:rPr spc="-20" dirty="0"/>
              <a:t> </a:t>
            </a:r>
            <a:r>
              <a:rPr dirty="0"/>
              <a:t>Ltd</a:t>
            </a:r>
            <a:r>
              <a:rPr spc="-20" dirty="0"/>
              <a:t> </a:t>
            </a:r>
            <a:r>
              <a:rPr dirty="0"/>
              <a:t>2014.</a:t>
            </a:r>
            <a:r>
              <a:rPr spc="-15" dirty="0"/>
              <a:t> </a:t>
            </a:r>
            <a:r>
              <a:rPr dirty="0"/>
              <a:t>Copying</a:t>
            </a:r>
            <a:r>
              <a:rPr spc="-20" dirty="0"/>
              <a:t> </a:t>
            </a:r>
            <a:r>
              <a:rPr dirty="0"/>
              <a:t>permitted</a:t>
            </a:r>
            <a:r>
              <a:rPr spc="-15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purchasing</a:t>
            </a:r>
            <a:r>
              <a:rPr spc="-20" dirty="0"/>
              <a:t> </a:t>
            </a:r>
            <a:r>
              <a:rPr spc="-10" dirty="0"/>
              <a:t>institution</a:t>
            </a:r>
            <a:r>
              <a:rPr spc="-15" dirty="0"/>
              <a:t> </a:t>
            </a:r>
            <a:r>
              <a:rPr dirty="0"/>
              <a:t>only.</a:t>
            </a:r>
            <a:r>
              <a:rPr spc="-1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copyright</a:t>
            </a:r>
            <a:r>
              <a:rPr spc="-15" dirty="0"/>
              <a:t> </a:t>
            </a:r>
            <a:r>
              <a:rPr spc="-10" dirty="0"/>
              <a:t>free.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25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Page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0"/>
            <a:ext cx="3051175" cy="12617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850900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physical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properties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metals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7041" y="1191005"/>
          <a:ext cx="6185535" cy="1126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Metals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Non-metals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good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conductors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heat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electricity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poor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conductors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heat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electricity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shiny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dull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solids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high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melting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point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(except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mercury)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most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low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melting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point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solids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gases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malleable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brittle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(break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easily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instead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bending)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56682" y="3626357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4" h="10160">
                <a:moveTo>
                  <a:pt x="77724" y="0"/>
                </a:moveTo>
                <a:lnTo>
                  <a:pt x="0" y="0"/>
                </a:lnTo>
                <a:lnTo>
                  <a:pt x="0" y="9906"/>
                </a:lnTo>
                <a:lnTo>
                  <a:pt x="77724" y="9906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7152" y="4277867"/>
            <a:ext cx="1426463" cy="117576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88" y="2356112"/>
            <a:ext cx="6058535" cy="45694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chemical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properties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metals</a:t>
            </a:r>
            <a:endParaRPr sz="1500">
              <a:latin typeface="Arial"/>
              <a:cs typeface="Arial"/>
            </a:endParaRPr>
          </a:p>
          <a:p>
            <a:pPr marL="12700" marR="935355" indent="-635">
              <a:lnSpc>
                <a:spcPts val="1870"/>
              </a:lnSpc>
              <a:spcBef>
                <a:spcPts val="14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chemical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refers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 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non-metals:</a:t>
            </a:r>
            <a:endParaRPr sz="1100">
              <a:latin typeface="Arial MT"/>
              <a:cs typeface="Arial MT"/>
            </a:endParaRPr>
          </a:p>
          <a:p>
            <a:pPr marL="1764030">
              <a:lnSpc>
                <a:spcPct val="100000"/>
              </a:lnSpc>
              <a:spcBef>
                <a:spcPts val="390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chloride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(Note: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ending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non-metal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64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ide</a:t>
            </a:r>
            <a:r>
              <a:rPr sz="1100" spc="-5" dirty="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(oxygen),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acids.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quickly;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endParaRPr sz="1100">
              <a:latin typeface="Arial MT"/>
              <a:cs typeface="Arial MT"/>
            </a:endParaRPr>
          </a:p>
          <a:p>
            <a:pPr marL="12700" marR="285115">
              <a:lnSpc>
                <a:spcPts val="1260"/>
              </a:lnSpc>
              <a:spcBef>
                <a:spcPts val="65"/>
              </a:spcBef>
            </a:pPr>
            <a:r>
              <a:rPr sz="1100" b="1" spc="-5" dirty="0">
                <a:latin typeface="Arial"/>
                <a:cs typeface="Arial"/>
              </a:rPr>
              <a:t>reactive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quickly;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unreactive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Gold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unreactive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Uses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of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metals</a:t>
            </a:r>
            <a:endParaRPr sz="1500">
              <a:latin typeface="Arial"/>
              <a:cs typeface="Arial"/>
            </a:endParaRPr>
          </a:p>
          <a:p>
            <a:pPr marL="12700" marR="1876425" indent="-635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uses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flexible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good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roof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sheets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malleable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doesn’t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Metals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catalysts</a:t>
            </a:r>
            <a:endParaRPr sz="1500">
              <a:latin typeface="Arial"/>
              <a:cs typeface="Arial"/>
            </a:endParaRPr>
          </a:p>
          <a:p>
            <a:pPr marL="12700" marR="121920" algn="just">
              <a:lnSpc>
                <a:spcPct val="95700"/>
              </a:lnSpc>
              <a:spcBef>
                <a:spcPts val="610"/>
              </a:spcBef>
            </a:pPr>
            <a:r>
              <a:rPr sz="1100" spc="-5" dirty="0">
                <a:latin typeface="Arial MT"/>
                <a:cs typeface="Arial MT"/>
              </a:rPr>
              <a:t>Some metals act as </a:t>
            </a:r>
            <a:r>
              <a:rPr sz="1100" b="1" spc="-5" dirty="0">
                <a:latin typeface="Arial"/>
                <a:cs typeface="Arial"/>
              </a:rPr>
              <a:t>catalysts</a:t>
            </a:r>
            <a:r>
              <a:rPr sz="1100" spc="-5" dirty="0">
                <a:latin typeface="Arial MT"/>
                <a:cs typeface="Arial MT"/>
              </a:rPr>
              <a:t>. These are substances that speed up chemical reactions without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being used up themselves. Catalysts have </a:t>
            </a:r>
            <a:r>
              <a:rPr sz="1100" dirty="0">
                <a:latin typeface="Arial MT"/>
                <a:cs typeface="Arial MT"/>
              </a:rPr>
              <a:t>many </a:t>
            </a:r>
            <a:r>
              <a:rPr sz="1100" spc="-5" dirty="0">
                <a:latin typeface="Arial MT"/>
                <a:cs typeface="Arial MT"/>
              </a:rPr>
              <a:t>uses, for example, platinum is used in catalytic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converters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Corrosion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oxidation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metals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forms </a:t>
            </a:r>
            <a:r>
              <a:rPr sz="1100" b="1" spc="-5" dirty="0">
                <a:latin typeface="Arial"/>
                <a:cs typeface="Arial"/>
              </a:rPr>
              <a:t>metal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oxides</a:t>
            </a:r>
            <a:r>
              <a:rPr sz="1100" spc="-5" dirty="0">
                <a:latin typeface="Arial MT"/>
                <a:cs typeface="Arial MT"/>
              </a:rPr>
              <a:t>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7475" y="7001636"/>
            <a:ext cx="2204085" cy="281305"/>
          </a:xfrm>
          <a:prstGeom prst="rect">
            <a:avLst/>
          </a:prstGeom>
          <a:ln w="19050">
            <a:solidFill>
              <a:srgbClr val="76767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400"/>
              </a:spcBef>
            </a:pPr>
            <a:r>
              <a:rPr sz="1100" spc="-5" dirty="0">
                <a:latin typeface="Arial MT"/>
                <a:cs typeface="Arial MT"/>
              </a:rPr>
              <a:t>metal + oxygen → </a:t>
            </a:r>
            <a:r>
              <a:rPr sz="1100" dirty="0">
                <a:latin typeface="Arial MT"/>
                <a:cs typeface="Arial MT"/>
              </a:rPr>
              <a:t>metal</a:t>
            </a:r>
            <a:r>
              <a:rPr sz="1100" spc="-5" dirty="0">
                <a:latin typeface="Arial MT"/>
                <a:cs typeface="Arial MT"/>
              </a:rPr>
              <a:t> oxide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376" y="7276276"/>
            <a:ext cx="6033770" cy="166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62860" indent="-635">
              <a:lnSpc>
                <a:spcPct val="1414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word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equation</a:t>
            </a:r>
            <a:r>
              <a:rPr sz="1100" spc="-5" dirty="0">
                <a:latin typeface="Arial MT"/>
                <a:cs typeface="Arial MT"/>
              </a:rPr>
              <a:t>: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oxidation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corrosion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sodium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oxidise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immediately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scratched.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easily,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silver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Rusting</a:t>
            </a:r>
            <a:endParaRPr sz="1500">
              <a:latin typeface="Arial"/>
              <a:cs typeface="Arial"/>
            </a:endParaRPr>
          </a:p>
          <a:p>
            <a:pPr marL="12700" marR="19685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corrosion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iron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rusting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destroys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steel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structures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rust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weak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crumbly.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present 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rust.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5252" y="9017889"/>
            <a:ext cx="2746375" cy="281305"/>
          </a:xfrm>
          <a:prstGeom prst="rect">
            <a:avLst/>
          </a:prstGeom>
          <a:ln w="19050">
            <a:solidFill>
              <a:srgbClr val="76767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400"/>
              </a:spcBef>
            </a:pP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hydroxide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90" y="9362182"/>
            <a:ext cx="5669915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Coating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paint,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plastic,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etc.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barrier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rusting.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30742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610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902170"/>
            <a:ext cx="2456180" cy="4972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Metals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water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1427225"/>
            <a:ext cx="4051554" cy="14401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6" y="2921761"/>
            <a:ext cx="3613150" cy="353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0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hydroxide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alkaline solution)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480" y="3350895"/>
            <a:ext cx="3131820" cy="292100"/>
          </a:xfrm>
          <a:prstGeom prst="rect">
            <a:avLst/>
          </a:prstGeom>
          <a:ln w="19050">
            <a:solidFill>
              <a:srgbClr val="767676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hydroxide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0" y="3636204"/>
            <a:ext cx="3860800" cy="747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44500"/>
              </a:lnSpc>
              <a:spcBef>
                <a:spcPts val="6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‘squeaky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pop’.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Again,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symbols: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sodium</a:t>
            </a:r>
            <a:r>
              <a:rPr sz="1650" spc="112" baseline="5050" dirty="0">
                <a:latin typeface="Arial MT"/>
                <a:cs typeface="Arial MT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+</a:t>
            </a:r>
            <a:r>
              <a:rPr sz="1650" spc="75" baseline="5050" dirty="0">
                <a:latin typeface="Arial MT"/>
                <a:cs typeface="Arial MT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water</a:t>
            </a:r>
            <a:r>
              <a:rPr sz="1650" spc="44" baseline="505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sodium</a:t>
            </a:r>
            <a:r>
              <a:rPr sz="1650" baseline="5050" dirty="0">
                <a:latin typeface="Arial MT"/>
                <a:cs typeface="Arial MT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hydroxide</a:t>
            </a:r>
            <a:r>
              <a:rPr sz="1650" spc="120" baseline="5050" dirty="0">
                <a:latin typeface="Arial MT"/>
                <a:cs typeface="Arial MT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+</a:t>
            </a:r>
            <a:r>
              <a:rPr sz="1650" spc="60" baseline="5050" dirty="0">
                <a:latin typeface="Arial MT"/>
                <a:cs typeface="Arial MT"/>
              </a:rPr>
              <a:t> </a:t>
            </a:r>
            <a:r>
              <a:rPr sz="1650" spc="-7" baseline="5050" dirty="0">
                <a:latin typeface="Arial MT"/>
                <a:cs typeface="Arial MT"/>
              </a:rPr>
              <a:t>hydrogen</a:t>
            </a:r>
            <a:endParaRPr sz="1650" baseline="5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290" y="4370173"/>
            <a:ext cx="4107815" cy="10756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540"/>
              </a:spcBef>
              <a:tabLst>
                <a:tab pos="631190" algn="l"/>
                <a:tab pos="1755775" algn="l"/>
                <a:tab pos="2622550" algn="l"/>
                <a:tab pos="3002280" algn="l"/>
              </a:tabLst>
            </a:pPr>
            <a:r>
              <a:rPr sz="1100" spc="-5" dirty="0">
                <a:latin typeface="Arial MT"/>
                <a:cs typeface="Arial MT"/>
              </a:rPr>
              <a:t>2Na	+</a:t>
            </a:r>
            <a:r>
              <a:rPr sz="1100" spc="37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2H</a:t>
            </a:r>
            <a:r>
              <a:rPr sz="1050" spc="-7" baseline="-11904" dirty="0">
                <a:latin typeface="Arial MT"/>
                <a:cs typeface="Arial MT"/>
              </a:rPr>
              <a:t>2</a:t>
            </a:r>
            <a:r>
              <a:rPr sz="1100" spc="-5" dirty="0">
                <a:latin typeface="Arial MT"/>
                <a:cs typeface="Arial MT"/>
              </a:rPr>
              <a:t>O</a:t>
            </a:r>
            <a:r>
              <a:rPr sz="1100" spc="350" dirty="0">
                <a:latin typeface="Arial MT"/>
                <a:cs typeface="Arial MT"/>
              </a:rPr>
              <a:t> </a:t>
            </a:r>
            <a:r>
              <a:rPr sz="1650" spc="-7" baseline="-5050" dirty="0">
                <a:latin typeface="Symbol"/>
                <a:cs typeface="Symbol"/>
              </a:rPr>
              <a:t></a:t>
            </a:r>
            <a:r>
              <a:rPr sz="1650" spc="-7" baseline="-505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Arial MT"/>
                <a:cs typeface="Arial MT"/>
              </a:rPr>
              <a:t>2NaOH	</a:t>
            </a:r>
            <a:r>
              <a:rPr sz="1100" spc="-5" dirty="0">
                <a:latin typeface="Arial MT"/>
                <a:cs typeface="Arial MT"/>
              </a:rPr>
              <a:t>+	H</a:t>
            </a:r>
            <a:r>
              <a:rPr sz="1050" spc="-7" baseline="-11904" dirty="0">
                <a:latin typeface="Arial MT"/>
                <a:cs typeface="Arial MT"/>
              </a:rPr>
              <a:t>2</a:t>
            </a:r>
            <a:endParaRPr sz="1050" baseline="-11904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610"/>
              </a:spcBef>
            </a:pPr>
            <a:r>
              <a:rPr sz="1500" b="1" dirty="0">
                <a:latin typeface="Arial"/>
                <a:cs typeface="Arial"/>
              </a:rPr>
              <a:t>Metals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acids</a:t>
            </a:r>
            <a:endParaRPr sz="1500">
              <a:latin typeface="Arial"/>
              <a:cs typeface="Arial"/>
            </a:endParaRPr>
          </a:p>
          <a:p>
            <a:pPr marL="50800" marR="43180">
              <a:lnSpc>
                <a:spcPct val="95700"/>
              </a:lnSpc>
              <a:spcBef>
                <a:spcPts val="30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don’t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 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6958" y="5521833"/>
            <a:ext cx="2341245" cy="292100"/>
          </a:xfrm>
          <a:prstGeom prst="rect">
            <a:avLst/>
          </a:prstGeom>
          <a:ln w="19050">
            <a:solidFill>
              <a:srgbClr val="767676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Arial MT"/>
                <a:cs typeface="Arial MT"/>
              </a:rPr>
              <a:t>metal 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salt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90" y="5876794"/>
            <a:ext cx="388492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salt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390" y="6044129"/>
            <a:ext cx="2079625" cy="7359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hydrochloric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chlorides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sulfuric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nitric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3369" y="6281884"/>
            <a:ext cx="686435" cy="4978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sulfates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nitrates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490" y="6754328"/>
            <a:ext cx="415353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30480" indent="-47625">
              <a:lnSpc>
                <a:spcPct val="1414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Again,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written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symbols: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magnesium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27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  →</a:t>
            </a:r>
            <a:r>
              <a:rPr sz="1100" spc="27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magnesium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sulfate</a:t>
            </a:r>
            <a:r>
              <a:rPr sz="1100" spc="28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28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endParaRPr sz="1100">
              <a:latin typeface="Arial MT"/>
              <a:cs typeface="Arial MT"/>
            </a:endParaRPr>
          </a:p>
          <a:p>
            <a:pPr marL="412750">
              <a:lnSpc>
                <a:spcPct val="100000"/>
              </a:lnSpc>
              <a:spcBef>
                <a:spcPts val="545"/>
              </a:spcBef>
              <a:tabLst>
                <a:tab pos="953135" algn="l"/>
                <a:tab pos="1275715" algn="l"/>
                <a:tab pos="1920239" algn="l"/>
                <a:tab pos="2496185" algn="l"/>
                <a:tab pos="3378835" algn="l"/>
                <a:tab pos="3749675" algn="l"/>
              </a:tabLst>
            </a:pPr>
            <a:r>
              <a:rPr sz="1100" spc="-5" dirty="0">
                <a:latin typeface="Arial MT"/>
                <a:cs typeface="Arial MT"/>
              </a:rPr>
              <a:t>Mg	+	H</a:t>
            </a:r>
            <a:r>
              <a:rPr sz="1050" spc="-7" baseline="-11904" dirty="0">
                <a:latin typeface="Arial MT"/>
                <a:cs typeface="Arial MT"/>
              </a:rPr>
              <a:t>2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050" spc="-7" baseline="-11904" dirty="0">
                <a:latin typeface="Arial MT"/>
                <a:cs typeface="Arial MT"/>
              </a:rPr>
              <a:t>4	</a:t>
            </a:r>
            <a:r>
              <a:rPr sz="1100" spc="-5" dirty="0">
                <a:latin typeface="Arial MT"/>
                <a:cs typeface="Arial MT"/>
              </a:rPr>
              <a:t>→	MgSO</a:t>
            </a:r>
            <a:r>
              <a:rPr sz="1050" spc="-7" baseline="-11904" dirty="0">
                <a:latin typeface="Arial MT"/>
                <a:cs typeface="Arial MT"/>
              </a:rPr>
              <a:t>4	</a:t>
            </a:r>
            <a:r>
              <a:rPr sz="1100" spc="-5" dirty="0">
                <a:latin typeface="Arial MT"/>
                <a:cs typeface="Arial MT"/>
              </a:rPr>
              <a:t>+	H</a:t>
            </a:r>
            <a:r>
              <a:rPr sz="1050" spc="-7" baseline="-11904" dirty="0">
                <a:latin typeface="Arial MT"/>
                <a:cs typeface="Arial MT"/>
              </a:rPr>
              <a:t>2</a:t>
            </a:r>
            <a:endParaRPr sz="1050" baseline="-11904">
              <a:latin typeface="Arial MT"/>
              <a:cs typeface="Arial MT"/>
            </a:endParaRPr>
          </a:p>
          <a:p>
            <a:pPr marL="101600">
              <a:lnSpc>
                <a:spcPct val="100000"/>
              </a:lnSpc>
              <a:spcBef>
                <a:spcPts val="525"/>
              </a:spcBef>
            </a:pPr>
            <a:r>
              <a:rPr sz="1500" b="1" spc="-5" dirty="0">
                <a:latin typeface="Arial"/>
                <a:cs typeface="Arial"/>
              </a:rPr>
              <a:t>Alloys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14900" y="1047749"/>
            <a:ext cx="1893570" cy="753110"/>
          </a:xfrm>
          <a:custGeom>
            <a:avLst/>
            <a:gdLst/>
            <a:ahLst/>
            <a:cxnLst/>
            <a:rect l="l" t="t" r="r" b="b"/>
            <a:pathLst>
              <a:path w="1893570" h="753110">
                <a:moveTo>
                  <a:pt x="6096" y="232422"/>
                </a:moveTo>
                <a:lnTo>
                  <a:pt x="0" y="232422"/>
                </a:lnTo>
                <a:lnTo>
                  <a:pt x="0" y="431292"/>
                </a:lnTo>
                <a:lnTo>
                  <a:pt x="0" y="592074"/>
                </a:lnTo>
                <a:lnTo>
                  <a:pt x="0" y="752856"/>
                </a:lnTo>
                <a:lnTo>
                  <a:pt x="6096" y="752856"/>
                </a:lnTo>
                <a:lnTo>
                  <a:pt x="6096" y="592074"/>
                </a:lnTo>
                <a:lnTo>
                  <a:pt x="6096" y="431292"/>
                </a:lnTo>
                <a:lnTo>
                  <a:pt x="6096" y="232422"/>
                </a:lnTo>
                <a:close/>
              </a:path>
              <a:path w="1893570" h="753110">
                <a:moveTo>
                  <a:pt x="1893570" y="232422"/>
                </a:moveTo>
                <a:lnTo>
                  <a:pt x="1891284" y="232422"/>
                </a:lnTo>
                <a:lnTo>
                  <a:pt x="1891284" y="431292"/>
                </a:lnTo>
                <a:lnTo>
                  <a:pt x="1891284" y="592074"/>
                </a:lnTo>
                <a:lnTo>
                  <a:pt x="1891284" y="752856"/>
                </a:lnTo>
                <a:lnTo>
                  <a:pt x="1893570" y="752856"/>
                </a:lnTo>
                <a:lnTo>
                  <a:pt x="1893570" y="592074"/>
                </a:lnTo>
                <a:lnTo>
                  <a:pt x="1893570" y="431292"/>
                </a:lnTo>
                <a:lnTo>
                  <a:pt x="1893570" y="232422"/>
                </a:lnTo>
                <a:close/>
              </a:path>
              <a:path w="1893570" h="753110">
                <a:moveTo>
                  <a:pt x="1893570" y="0"/>
                </a:moveTo>
                <a:lnTo>
                  <a:pt x="1891284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232410"/>
                </a:lnTo>
                <a:lnTo>
                  <a:pt x="6096" y="232410"/>
                </a:lnTo>
                <a:lnTo>
                  <a:pt x="6096" y="6096"/>
                </a:lnTo>
                <a:lnTo>
                  <a:pt x="1891284" y="6096"/>
                </a:lnTo>
                <a:lnTo>
                  <a:pt x="1891284" y="232410"/>
                </a:lnTo>
                <a:lnTo>
                  <a:pt x="1893570" y="232410"/>
                </a:lnTo>
                <a:lnTo>
                  <a:pt x="1893570" y="6096"/>
                </a:lnTo>
                <a:lnTo>
                  <a:pt x="189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90338" y="967645"/>
            <a:ext cx="1751964" cy="10033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Reactivity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series</a:t>
            </a:r>
            <a:endParaRPr sz="1200">
              <a:latin typeface="Arial"/>
              <a:cs typeface="Arial"/>
            </a:endParaRPr>
          </a:p>
          <a:p>
            <a:pPr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 reactions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metals with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oxygen, </a:t>
            </a:r>
            <a:r>
              <a:rPr sz="1100" dirty="0">
                <a:latin typeface="Arial MT"/>
                <a:cs typeface="Arial MT"/>
              </a:rPr>
              <a:t>water </a:t>
            </a:r>
            <a:r>
              <a:rPr sz="1100" spc="-5" dirty="0">
                <a:latin typeface="Arial MT"/>
                <a:cs typeface="Arial MT"/>
              </a:rPr>
              <a:t>and acids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put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order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reactivity: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4900" y="1800605"/>
            <a:ext cx="1893570" cy="3849370"/>
          </a:xfrm>
          <a:custGeom>
            <a:avLst/>
            <a:gdLst/>
            <a:ahLst/>
            <a:cxnLst/>
            <a:rect l="l" t="t" r="r" b="b"/>
            <a:pathLst>
              <a:path w="1893570" h="3849370">
                <a:moveTo>
                  <a:pt x="6096" y="2442222"/>
                </a:moveTo>
                <a:lnTo>
                  <a:pt x="0" y="2442222"/>
                </a:lnTo>
                <a:lnTo>
                  <a:pt x="0" y="2723388"/>
                </a:lnTo>
                <a:lnTo>
                  <a:pt x="0" y="3005328"/>
                </a:lnTo>
                <a:lnTo>
                  <a:pt x="0" y="3286506"/>
                </a:lnTo>
                <a:lnTo>
                  <a:pt x="0" y="3567684"/>
                </a:lnTo>
                <a:lnTo>
                  <a:pt x="0" y="3848862"/>
                </a:lnTo>
                <a:lnTo>
                  <a:pt x="6096" y="3848862"/>
                </a:lnTo>
                <a:lnTo>
                  <a:pt x="6096" y="3567684"/>
                </a:lnTo>
                <a:lnTo>
                  <a:pt x="6096" y="3286506"/>
                </a:lnTo>
                <a:lnTo>
                  <a:pt x="6096" y="3005328"/>
                </a:lnTo>
                <a:lnTo>
                  <a:pt x="6096" y="2723388"/>
                </a:lnTo>
                <a:lnTo>
                  <a:pt x="6096" y="2442222"/>
                </a:lnTo>
                <a:close/>
              </a:path>
              <a:path w="1893570" h="3849370">
                <a:moveTo>
                  <a:pt x="6096" y="1879866"/>
                </a:moveTo>
                <a:lnTo>
                  <a:pt x="0" y="1879866"/>
                </a:lnTo>
                <a:lnTo>
                  <a:pt x="0" y="2161032"/>
                </a:lnTo>
                <a:lnTo>
                  <a:pt x="0" y="2442210"/>
                </a:lnTo>
                <a:lnTo>
                  <a:pt x="6096" y="2442210"/>
                </a:lnTo>
                <a:lnTo>
                  <a:pt x="6096" y="2161032"/>
                </a:lnTo>
                <a:lnTo>
                  <a:pt x="6096" y="1879866"/>
                </a:lnTo>
                <a:close/>
              </a:path>
              <a:path w="1893570" h="3849370">
                <a:moveTo>
                  <a:pt x="6096" y="754392"/>
                </a:moveTo>
                <a:lnTo>
                  <a:pt x="0" y="754392"/>
                </a:lnTo>
                <a:lnTo>
                  <a:pt x="0" y="1035558"/>
                </a:lnTo>
                <a:lnTo>
                  <a:pt x="0" y="1317498"/>
                </a:lnTo>
                <a:lnTo>
                  <a:pt x="0" y="1598676"/>
                </a:lnTo>
                <a:lnTo>
                  <a:pt x="0" y="1879854"/>
                </a:lnTo>
                <a:lnTo>
                  <a:pt x="6096" y="1879854"/>
                </a:lnTo>
                <a:lnTo>
                  <a:pt x="6096" y="1598676"/>
                </a:lnTo>
                <a:lnTo>
                  <a:pt x="6096" y="1317498"/>
                </a:lnTo>
                <a:lnTo>
                  <a:pt x="6096" y="1035558"/>
                </a:lnTo>
                <a:lnTo>
                  <a:pt x="6096" y="754392"/>
                </a:lnTo>
                <a:close/>
              </a:path>
              <a:path w="1893570" h="3849370">
                <a:moveTo>
                  <a:pt x="6096" y="0"/>
                </a:moveTo>
                <a:lnTo>
                  <a:pt x="0" y="0"/>
                </a:lnTo>
                <a:lnTo>
                  <a:pt x="0" y="236220"/>
                </a:lnTo>
                <a:lnTo>
                  <a:pt x="0" y="473202"/>
                </a:lnTo>
                <a:lnTo>
                  <a:pt x="0" y="754380"/>
                </a:lnTo>
                <a:lnTo>
                  <a:pt x="6096" y="754380"/>
                </a:lnTo>
                <a:lnTo>
                  <a:pt x="6096" y="473202"/>
                </a:lnTo>
                <a:lnTo>
                  <a:pt x="6096" y="236220"/>
                </a:lnTo>
                <a:lnTo>
                  <a:pt x="6096" y="0"/>
                </a:lnTo>
                <a:close/>
              </a:path>
              <a:path w="1893570" h="3849370">
                <a:moveTo>
                  <a:pt x="1893570" y="2442222"/>
                </a:moveTo>
                <a:lnTo>
                  <a:pt x="1891284" y="2442222"/>
                </a:lnTo>
                <a:lnTo>
                  <a:pt x="1891284" y="2723388"/>
                </a:lnTo>
                <a:lnTo>
                  <a:pt x="1891284" y="3005328"/>
                </a:lnTo>
                <a:lnTo>
                  <a:pt x="1891284" y="3286506"/>
                </a:lnTo>
                <a:lnTo>
                  <a:pt x="1891284" y="3567684"/>
                </a:lnTo>
                <a:lnTo>
                  <a:pt x="1891284" y="3848862"/>
                </a:lnTo>
                <a:lnTo>
                  <a:pt x="1893570" y="3848862"/>
                </a:lnTo>
                <a:lnTo>
                  <a:pt x="1893570" y="3567684"/>
                </a:lnTo>
                <a:lnTo>
                  <a:pt x="1893570" y="3286506"/>
                </a:lnTo>
                <a:lnTo>
                  <a:pt x="1893570" y="3005328"/>
                </a:lnTo>
                <a:lnTo>
                  <a:pt x="1893570" y="2723388"/>
                </a:lnTo>
                <a:lnTo>
                  <a:pt x="1893570" y="2442222"/>
                </a:lnTo>
                <a:close/>
              </a:path>
              <a:path w="1893570" h="3849370">
                <a:moveTo>
                  <a:pt x="1893570" y="1879866"/>
                </a:moveTo>
                <a:lnTo>
                  <a:pt x="1891284" y="1879866"/>
                </a:lnTo>
                <a:lnTo>
                  <a:pt x="1891284" y="2161032"/>
                </a:lnTo>
                <a:lnTo>
                  <a:pt x="1891284" y="2442210"/>
                </a:lnTo>
                <a:lnTo>
                  <a:pt x="1893570" y="2442210"/>
                </a:lnTo>
                <a:lnTo>
                  <a:pt x="1893570" y="2161032"/>
                </a:lnTo>
                <a:lnTo>
                  <a:pt x="1893570" y="1879866"/>
                </a:lnTo>
                <a:close/>
              </a:path>
              <a:path w="1893570" h="3849370">
                <a:moveTo>
                  <a:pt x="1893570" y="754392"/>
                </a:moveTo>
                <a:lnTo>
                  <a:pt x="1891284" y="754392"/>
                </a:lnTo>
                <a:lnTo>
                  <a:pt x="1891284" y="1035558"/>
                </a:lnTo>
                <a:lnTo>
                  <a:pt x="1891284" y="1317498"/>
                </a:lnTo>
                <a:lnTo>
                  <a:pt x="1891284" y="1598676"/>
                </a:lnTo>
                <a:lnTo>
                  <a:pt x="1891284" y="1879854"/>
                </a:lnTo>
                <a:lnTo>
                  <a:pt x="1893570" y="1879854"/>
                </a:lnTo>
                <a:lnTo>
                  <a:pt x="1893570" y="1598676"/>
                </a:lnTo>
                <a:lnTo>
                  <a:pt x="1893570" y="1317498"/>
                </a:lnTo>
                <a:lnTo>
                  <a:pt x="1893570" y="1035558"/>
                </a:lnTo>
                <a:lnTo>
                  <a:pt x="1893570" y="754392"/>
                </a:lnTo>
                <a:close/>
              </a:path>
              <a:path w="1893570" h="3849370">
                <a:moveTo>
                  <a:pt x="1893570" y="0"/>
                </a:moveTo>
                <a:lnTo>
                  <a:pt x="1891284" y="0"/>
                </a:lnTo>
                <a:lnTo>
                  <a:pt x="1891284" y="236220"/>
                </a:lnTo>
                <a:lnTo>
                  <a:pt x="1891284" y="473202"/>
                </a:lnTo>
                <a:lnTo>
                  <a:pt x="1891284" y="754380"/>
                </a:lnTo>
                <a:lnTo>
                  <a:pt x="1893570" y="754380"/>
                </a:lnTo>
                <a:lnTo>
                  <a:pt x="1893570" y="473202"/>
                </a:lnTo>
                <a:lnTo>
                  <a:pt x="1893570" y="236220"/>
                </a:lnTo>
                <a:lnTo>
                  <a:pt x="189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90338" y="2014216"/>
            <a:ext cx="735330" cy="385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Potassium</a:t>
            </a:r>
            <a:endParaRPr sz="1100">
              <a:latin typeface="Arial MT"/>
              <a:cs typeface="Arial MT"/>
            </a:endParaRPr>
          </a:p>
          <a:p>
            <a:pPr marR="5080">
              <a:lnSpc>
                <a:spcPct val="167800"/>
              </a:lnSpc>
              <a:spcBef>
                <a:spcPts val="5"/>
              </a:spcBef>
            </a:pPr>
            <a:r>
              <a:rPr sz="1100" spc="-5" dirty="0">
                <a:latin typeface="Arial MT"/>
                <a:cs typeface="Arial MT"/>
              </a:rPr>
              <a:t>Sodium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Lithium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Magnesium  Aluminium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Zinc</a:t>
            </a:r>
            <a:endParaRPr sz="1100">
              <a:latin typeface="Arial MT"/>
              <a:cs typeface="Arial MT"/>
            </a:endParaRPr>
          </a:p>
          <a:p>
            <a:pPr marR="416559">
              <a:lnSpc>
                <a:spcPct val="167700"/>
              </a:lnSpc>
            </a:pPr>
            <a:r>
              <a:rPr sz="1100" spc="-5" dirty="0">
                <a:latin typeface="Arial MT"/>
                <a:cs typeface="Arial MT"/>
              </a:rPr>
              <a:t>Iron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Lead</a:t>
            </a:r>
            <a:endParaRPr sz="1100">
              <a:latin typeface="Arial MT"/>
              <a:cs typeface="Arial MT"/>
            </a:endParaRPr>
          </a:p>
          <a:p>
            <a:pPr marR="224154">
              <a:lnSpc>
                <a:spcPct val="167700"/>
              </a:lnSpc>
              <a:spcBef>
                <a:spcPts val="10"/>
              </a:spcBef>
            </a:pPr>
            <a:r>
              <a:rPr sz="1100" spc="-5" dirty="0">
                <a:latin typeface="Arial MT"/>
                <a:cs typeface="Arial MT"/>
              </a:rPr>
              <a:t>Copper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Mer</a:t>
            </a:r>
            <a:r>
              <a:rPr sz="1100" spc="-5" dirty="0">
                <a:latin typeface="Arial MT"/>
                <a:cs typeface="Arial MT"/>
              </a:rPr>
              <a:t>c</a:t>
            </a:r>
            <a:r>
              <a:rPr sz="1100" spc="-10" dirty="0">
                <a:latin typeface="Arial MT"/>
                <a:cs typeface="Arial MT"/>
              </a:rPr>
              <a:t>ury  </a:t>
            </a:r>
            <a:r>
              <a:rPr sz="1100" spc="-5" dirty="0">
                <a:latin typeface="Arial MT"/>
                <a:cs typeface="Arial MT"/>
              </a:rPr>
              <a:t>Silver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Gold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14900" y="5649480"/>
            <a:ext cx="1893570" cy="1160780"/>
          </a:xfrm>
          <a:custGeom>
            <a:avLst/>
            <a:gdLst/>
            <a:ahLst/>
            <a:cxnLst/>
            <a:rect l="l" t="t" r="r" b="b"/>
            <a:pathLst>
              <a:path w="1893570" h="1160779">
                <a:moveTo>
                  <a:pt x="6096" y="0"/>
                </a:moveTo>
                <a:lnTo>
                  <a:pt x="0" y="0"/>
                </a:lnTo>
                <a:lnTo>
                  <a:pt x="0" y="281165"/>
                </a:lnTo>
                <a:lnTo>
                  <a:pt x="0" y="441947"/>
                </a:lnTo>
                <a:lnTo>
                  <a:pt x="0" y="678929"/>
                </a:lnTo>
                <a:lnTo>
                  <a:pt x="0" y="839711"/>
                </a:lnTo>
                <a:lnTo>
                  <a:pt x="0" y="999731"/>
                </a:lnTo>
                <a:lnTo>
                  <a:pt x="0" y="1160513"/>
                </a:lnTo>
                <a:lnTo>
                  <a:pt x="6096" y="1160513"/>
                </a:lnTo>
                <a:lnTo>
                  <a:pt x="6096" y="281165"/>
                </a:lnTo>
                <a:lnTo>
                  <a:pt x="6096" y="0"/>
                </a:lnTo>
                <a:close/>
              </a:path>
              <a:path w="1893570" h="1160779">
                <a:moveTo>
                  <a:pt x="1893570" y="0"/>
                </a:moveTo>
                <a:lnTo>
                  <a:pt x="1891284" y="0"/>
                </a:lnTo>
                <a:lnTo>
                  <a:pt x="1891284" y="281165"/>
                </a:lnTo>
                <a:lnTo>
                  <a:pt x="1891284" y="441947"/>
                </a:lnTo>
                <a:lnTo>
                  <a:pt x="1891284" y="678929"/>
                </a:lnTo>
                <a:lnTo>
                  <a:pt x="1891284" y="839711"/>
                </a:lnTo>
                <a:lnTo>
                  <a:pt x="1891284" y="999731"/>
                </a:lnTo>
                <a:lnTo>
                  <a:pt x="1891284" y="1160513"/>
                </a:lnTo>
                <a:lnTo>
                  <a:pt x="1893570" y="1160513"/>
                </a:lnTo>
                <a:lnTo>
                  <a:pt x="1893570" y="281165"/>
                </a:lnTo>
                <a:lnTo>
                  <a:pt x="189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90338" y="5908035"/>
            <a:ext cx="1713230" cy="10731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The reactivity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 can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 linked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their uses.</a:t>
            </a:r>
            <a:endParaRPr sz="1100">
              <a:latin typeface="Arial MT"/>
              <a:cs typeface="Arial MT"/>
            </a:endParaRPr>
          </a:p>
          <a:p>
            <a:pPr marR="59055">
              <a:lnSpc>
                <a:spcPct val="95900"/>
              </a:lnSpc>
              <a:spcBef>
                <a:spcPts val="565"/>
              </a:spcBef>
            </a:pPr>
            <a:r>
              <a:rPr sz="1100" spc="-5" dirty="0">
                <a:latin typeface="Arial MT"/>
                <a:cs typeface="Arial MT"/>
              </a:rPr>
              <a:t>For example, metals used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building need 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 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 reactivity,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otherwise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 will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corrode away.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14900" y="2055685"/>
            <a:ext cx="1893570" cy="4934585"/>
            <a:chOff x="4914900" y="2055685"/>
            <a:chExt cx="1893570" cy="4934585"/>
          </a:xfrm>
        </p:grpSpPr>
        <p:sp>
          <p:nvSpPr>
            <p:cNvPr id="22" name="object 22"/>
            <p:cNvSpPr/>
            <p:nvPr/>
          </p:nvSpPr>
          <p:spPr>
            <a:xfrm>
              <a:off x="4914900" y="6809993"/>
              <a:ext cx="1893570" cy="180340"/>
            </a:xfrm>
            <a:custGeom>
              <a:avLst/>
              <a:gdLst/>
              <a:ahLst/>
              <a:cxnLst/>
              <a:rect l="l" t="t" r="r" b="b"/>
              <a:pathLst>
                <a:path w="1893570" h="180340">
                  <a:moveTo>
                    <a:pt x="6096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6096" y="173736"/>
                  </a:lnTo>
                  <a:lnTo>
                    <a:pt x="6096" y="0"/>
                  </a:lnTo>
                  <a:close/>
                </a:path>
                <a:path w="1893570" h="180340">
                  <a:moveTo>
                    <a:pt x="1893570" y="173748"/>
                  </a:moveTo>
                  <a:lnTo>
                    <a:pt x="1891284" y="173748"/>
                  </a:lnTo>
                  <a:lnTo>
                    <a:pt x="6096" y="173748"/>
                  </a:lnTo>
                  <a:lnTo>
                    <a:pt x="0" y="173748"/>
                  </a:lnTo>
                  <a:lnTo>
                    <a:pt x="0" y="179832"/>
                  </a:lnTo>
                  <a:lnTo>
                    <a:pt x="6096" y="179832"/>
                  </a:lnTo>
                  <a:lnTo>
                    <a:pt x="1891284" y="179832"/>
                  </a:lnTo>
                  <a:lnTo>
                    <a:pt x="1893570" y="179832"/>
                  </a:lnTo>
                  <a:lnTo>
                    <a:pt x="1893570" y="173748"/>
                  </a:lnTo>
                  <a:close/>
                </a:path>
                <a:path w="1893570" h="180340">
                  <a:moveTo>
                    <a:pt x="1893570" y="0"/>
                  </a:moveTo>
                  <a:lnTo>
                    <a:pt x="1891284" y="0"/>
                  </a:lnTo>
                  <a:lnTo>
                    <a:pt x="1891284" y="173736"/>
                  </a:lnTo>
                  <a:lnTo>
                    <a:pt x="1893570" y="173736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37097" y="2060448"/>
              <a:ext cx="457200" cy="3785235"/>
            </a:xfrm>
            <a:custGeom>
              <a:avLst/>
              <a:gdLst/>
              <a:ahLst/>
              <a:cxnLst/>
              <a:rect l="l" t="t" r="r" b="b"/>
              <a:pathLst>
                <a:path w="457200" h="3785235">
                  <a:moveTo>
                    <a:pt x="0" y="3430524"/>
                  </a:moveTo>
                  <a:lnTo>
                    <a:pt x="128778" y="3430524"/>
                  </a:lnTo>
                  <a:lnTo>
                    <a:pt x="128778" y="0"/>
                  </a:lnTo>
                  <a:lnTo>
                    <a:pt x="328422" y="0"/>
                  </a:lnTo>
                  <a:lnTo>
                    <a:pt x="328422" y="3430524"/>
                  </a:lnTo>
                  <a:lnTo>
                    <a:pt x="457200" y="3430524"/>
                  </a:lnTo>
                  <a:lnTo>
                    <a:pt x="228600" y="3784854"/>
                  </a:lnTo>
                  <a:lnTo>
                    <a:pt x="0" y="34305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7390" y="7791698"/>
            <a:ext cx="5847080" cy="202818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Alloys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mixtures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useful.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steel,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quickly.</a:t>
            </a:r>
            <a:endParaRPr sz="1100">
              <a:latin typeface="Arial MT"/>
              <a:cs typeface="Arial MT"/>
            </a:endParaRPr>
          </a:p>
          <a:p>
            <a:pPr marL="12700" marR="2254885">
              <a:lnSpc>
                <a:spcPct val="958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Pure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fixed,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precise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alloys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range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therefore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identify pure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metals.</a:t>
            </a:r>
            <a:endParaRPr sz="1100">
              <a:latin typeface="Arial MT"/>
              <a:cs typeface="Arial MT"/>
            </a:endParaRPr>
          </a:p>
          <a:p>
            <a:pPr marL="12700" marR="2348230">
              <a:lnSpc>
                <a:spcPct val="958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Alloys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harder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disrupt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regular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structure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harder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layers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slip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078" y="8448293"/>
            <a:ext cx="2359152" cy="117119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907023" y="2085844"/>
            <a:ext cx="104775" cy="160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0160" marR="15240">
              <a:lnSpc>
                <a:spcPct val="104000"/>
              </a:lnSpc>
            </a:pPr>
            <a:r>
              <a:rPr sz="1000" b="1" dirty="0">
                <a:latin typeface="Arial"/>
                <a:cs typeface="Arial"/>
              </a:rPr>
              <a:t>e  c</a:t>
            </a:r>
            <a:endParaRPr sz="1000">
              <a:latin typeface="Arial"/>
              <a:cs typeface="Arial"/>
            </a:endParaRPr>
          </a:p>
          <a:p>
            <a:pPr marL="6985" marR="11430" indent="13335" algn="just">
              <a:lnSpc>
                <a:spcPct val="1042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r  e  a  s  i </a:t>
            </a:r>
            <a:r>
              <a:rPr sz="1000" b="1" spc="-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  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7688" y="3831578"/>
            <a:ext cx="84455" cy="16097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 indent="10160" algn="just">
              <a:lnSpc>
                <a:spcPct val="104299"/>
              </a:lnSpc>
              <a:spcBef>
                <a:spcPts val="50"/>
              </a:spcBef>
            </a:pPr>
            <a:r>
              <a:rPr sz="1000" b="1" dirty="0">
                <a:latin typeface="Arial"/>
                <a:cs typeface="Arial"/>
              </a:rPr>
              <a:t>r  e  a  c  t </a:t>
            </a:r>
            <a:r>
              <a:rPr sz="1000" b="1" spc="-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 </a:t>
            </a:r>
            <a:r>
              <a:rPr sz="1000" b="1" spc="-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  i </a:t>
            </a:r>
            <a:r>
              <a:rPr sz="1000" b="1" spc="-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 </a:t>
            </a:r>
            <a:r>
              <a:rPr sz="1000" b="1" spc="-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4616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0"/>
            <a:ext cx="3781425" cy="12617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78105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dirty="0">
                <a:latin typeface="Arial"/>
                <a:cs typeface="Arial"/>
              </a:rPr>
              <a:t>Physical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changes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chemical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reactions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7041" y="1191005"/>
          <a:ext cx="6185535" cy="160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changes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Chemical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reactions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Do not make new substances.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Always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make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new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substances.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Are often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easy to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reverse.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usually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difficult to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reverse.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13">
                <a:tc>
                  <a:txBody>
                    <a:bodyPr/>
                    <a:lstStyle/>
                    <a:p>
                      <a:pPr marL="67945" marR="274955">
                        <a:lnSpc>
                          <a:spcPts val="1270"/>
                        </a:lnSpc>
                        <a:spcBef>
                          <a:spcPts val="4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substances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may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change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state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just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be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mixed together.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89865">
                        <a:lnSpc>
                          <a:spcPts val="1270"/>
                        </a:lnSpc>
                        <a:spcBef>
                          <a:spcPts val="4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new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substances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have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properties </a:t>
                      </a:r>
                      <a:r>
                        <a:rPr sz="1100" spc="-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original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substances.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814">
                <a:tc>
                  <a:txBody>
                    <a:bodyPr/>
                    <a:lstStyle/>
                    <a:p>
                      <a:pPr marL="67945" marR="80010">
                        <a:lnSpc>
                          <a:spcPts val="126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Examples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include: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melting,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boiling,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condensing,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freezing.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82880">
                        <a:lnSpc>
                          <a:spcPts val="126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Examples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include: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combustion,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neutralisation,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thermal decomposition.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07390" y="2791976"/>
            <a:ext cx="5299075" cy="5854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00" b="1" dirty="0">
                <a:latin typeface="Arial"/>
                <a:cs typeface="Arial"/>
              </a:rPr>
              <a:t>Gas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pressure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b="1" spc="-5" dirty="0">
                <a:latin typeface="Arial"/>
                <a:cs typeface="Arial"/>
              </a:rPr>
              <a:t>Gas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pressure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hitting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walls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7041" y="3444240"/>
          <a:ext cx="6178550" cy="1505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Change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increases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pressure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Reason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5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increase the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temperature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9220">
                        <a:lnSpc>
                          <a:spcPts val="126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particles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move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faster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so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hit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walls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container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force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often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13">
                <a:tc>
                  <a:txBody>
                    <a:bodyPr/>
                    <a:lstStyle/>
                    <a:p>
                      <a:pPr marL="67945" marR="645160">
                        <a:lnSpc>
                          <a:spcPts val="1270"/>
                        </a:lnSpc>
                        <a:spcBef>
                          <a:spcPts val="4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increase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number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particles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container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65125">
                        <a:lnSpc>
                          <a:spcPts val="1270"/>
                        </a:lnSpc>
                        <a:spcBef>
                          <a:spcPts val="4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particles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closer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together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hit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walls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 container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often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1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decrease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volume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container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65760">
                        <a:lnSpc>
                          <a:spcPts val="126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particles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closer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together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hit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1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walls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the container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often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spc="-5" dirty="0"/>
              <a:t>reactivity</a:t>
            </a:r>
            <a:r>
              <a:rPr spc="-35" dirty="0"/>
              <a:t> </a:t>
            </a:r>
            <a:r>
              <a:rPr spc="-5" dirty="0"/>
              <a:t>series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b="0" spc="-5" dirty="0">
                <a:latin typeface="Arial MT"/>
                <a:cs typeface="Arial MT"/>
              </a:rPr>
              <a:t>This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is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list of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metals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in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order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reactivity,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with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most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reactive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at</a:t>
            </a:r>
            <a:r>
              <a:rPr sz="1100" b="0" spc="1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top.</a:t>
            </a:r>
            <a:endParaRPr sz="1100">
              <a:latin typeface="Arial MT"/>
              <a:cs typeface="Arial MT"/>
            </a:endParaRPr>
          </a:p>
          <a:p>
            <a:pPr marL="12700" marR="2045335">
              <a:lnSpc>
                <a:spcPts val="1260"/>
              </a:lnSpc>
              <a:spcBef>
                <a:spcPts val="740"/>
              </a:spcBef>
            </a:pP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metals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that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react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with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water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produce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 </a:t>
            </a:r>
            <a:r>
              <a:rPr sz="1100" b="0" spc="-29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metal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hydroxide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and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hydrogen.</a:t>
            </a:r>
            <a:endParaRPr sz="1100">
              <a:latin typeface="Arial MT"/>
              <a:cs typeface="Arial MT"/>
            </a:endParaRPr>
          </a:p>
          <a:p>
            <a:pPr marL="12700" marR="2348865">
              <a:lnSpc>
                <a:spcPts val="1270"/>
              </a:lnSpc>
              <a:spcBef>
                <a:spcPts val="600"/>
              </a:spcBef>
            </a:pP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metals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that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react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with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dilute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acids </a:t>
            </a:r>
            <a:r>
              <a:rPr sz="1100" b="0" spc="-29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produce a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salt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and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hydrogen.</a:t>
            </a:r>
            <a:endParaRPr sz="1100">
              <a:latin typeface="Arial MT"/>
              <a:cs typeface="Arial MT"/>
            </a:endParaRPr>
          </a:p>
          <a:p>
            <a:pPr marL="12700" marR="2060575" algn="just">
              <a:lnSpc>
                <a:spcPct val="95700"/>
              </a:lnSpc>
              <a:spcBef>
                <a:spcPts val="565"/>
              </a:spcBef>
            </a:pPr>
            <a:r>
              <a:rPr sz="1100" b="0" spc="-5" dirty="0">
                <a:latin typeface="Arial MT"/>
                <a:cs typeface="Arial MT"/>
              </a:rPr>
              <a:t>Most metals react with oxygen </a:t>
            </a:r>
            <a:r>
              <a:rPr sz="1100" b="0" dirty="0">
                <a:latin typeface="Arial MT"/>
                <a:cs typeface="Arial MT"/>
              </a:rPr>
              <a:t>from the </a:t>
            </a:r>
            <a:r>
              <a:rPr sz="1100" b="0" spc="-5" dirty="0">
                <a:latin typeface="Arial MT"/>
                <a:cs typeface="Arial MT"/>
              </a:rPr>
              <a:t>air </a:t>
            </a:r>
            <a:r>
              <a:rPr sz="1100" b="0" spc="-29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to form </a:t>
            </a:r>
            <a:r>
              <a:rPr sz="1100" b="0" dirty="0">
                <a:latin typeface="Arial MT"/>
                <a:cs typeface="Arial MT"/>
              </a:rPr>
              <a:t>metal </a:t>
            </a:r>
            <a:r>
              <a:rPr sz="1100" b="0" spc="-5" dirty="0">
                <a:latin typeface="Arial MT"/>
                <a:cs typeface="Arial MT"/>
              </a:rPr>
              <a:t>oxides. This is an </a:t>
            </a:r>
            <a:r>
              <a:rPr sz="1100" spc="-5" dirty="0"/>
              <a:t>oxidation </a:t>
            </a:r>
            <a:r>
              <a:rPr sz="1100" dirty="0"/>
              <a:t> </a:t>
            </a:r>
            <a:r>
              <a:rPr sz="1100" b="0" spc="-5" dirty="0">
                <a:latin typeface="Arial MT"/>
                <a:cs typeface="Arial MT"/>
              </a:rPr>
              <a:t>reaction.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300" spc="-5" dirty="0"/>
              <a:t>Rusting</a:t>
            </a:r>
            <a:r>
              <a:rPr sz="1300" spc="-50" dirty="0"/>
              <a:t> </a:t>
            </a:r>
            <a:r>
              <a:rPr sz="1300" dirty="0"/>
              <a:t>of</a:t>
            </a:r>
            <a:r>
              <a:rPr sz="1300" spc="-45" dirty="0"/>
              <a:t> </a:t>
            </a:r>
            <a:r>
              <a:rPr sz="1300" dirty="0"/>
              <a:t>iron</a:t>
            </a:r>
            <a:endParaRPr sz="1300"/>
          </a:p>
          <a:p>
            <a:pPr marL="12700" marR="2061210">
              <a:lnSpc>
                <a:spcPts val="1270"/>
              </a:lnSpc>
              <a:spcBef>
                <a:spcPts val="620"/>
              </a:spcBef>
            </a:pPr>
            <a:r>
              <a:rPr sz="1100" b="0" spc="-5" dirty="0">
                <a:latin typeface="Arial MT"/>
                <a:cs typeface="Arial MT"/>
              </a:rPr>
              <a:t>Steel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alloy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containing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iron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mixed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with </a:t>
            </a:r>
            <a:r>
              <a:rPr sz="1100" b="0" spc="-29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small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amounts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carbon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and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sometimes 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other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metals.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Iron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and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steel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need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air and 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water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to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rust.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Salt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makes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them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rust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more 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quickly than usual.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0" spc="-5" dirty="0">
                <a:latin typeface="Arial MT"/>
                <a:cs typeface="Arial MT"/>
              </a:rPr>
              <a:t>Rusting can be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prevented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by:</a:t>
            </a:r>
            <a:endParaRPr sz="1100">
              <a:latin typeface="Arial MT"/>
              <a:cs typeface="Arial MT"/>
            </a:endParaRPr>
          </a:p>
          <a:p>
            <a:pPr marL="227965" marR="2248535" indent="-215900">
              <a:lnSpc>
                <a:spcPts val="1270"/>
              </a:lnSpc>
              <a:spcBef>
                <a:spcPts val="62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physical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barrier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to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stop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air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and </a:t>
            </a:r>
            <a:r>
              <a:rPr sz="1100" b="0" spc="-29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water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being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in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contact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with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iron</a:t>
            </a:r>
            <a:endParaRPr sz="1100">
              <a:latin typeface="Arial MT"/>
              <a:cs typeface="Arial MT"/>
            </a:endParaRPr>
          </a:p>
          <a:p>
            <a:pPr marL="227965" marR="2070100" indent="-215900">
              <a:lnSpc>
                <a:spcPct val="95800"/>
              </a:lnSpc>
              <a:spcBef>
                <a:spcPts val="56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b="0" spc="-5" dirty="0">
                <a:latin typeface="Arial MT"/>
                <a:cs typeface="Arial MT"/>
              </a:rPr>
              <a:t>sacrificial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protection,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in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which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blocks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 </a:t>
            </a:r>
            <a:r>
              <a:rPr sz="1100" b="0" spc="-29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more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reactive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metal,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such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as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zinc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or 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magnesium,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are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attached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to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iron. 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They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then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corrode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instead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iron.</a:t>
            </a:r>
            <a:endParaRPr sz="1100">
              <a:latin typeface="Arial MT"/>
              <a:cs typeface="Arial MT"/>
            </a:endParaRPr>
          </a:p>
          <a:p>
            <a:pPr marL="12700" marR="2022475">
              <a:lnSpc>
                <a:spcPts val="1270"/>
              </a:lnSpc>
              <a:spcBef>
                <a:spcPts val="630"/>
              </a:spcBef>
            </a:pPr>
            <a:r>
              <a:rPr sz="1100" b="0" spc="-5" dirty="0">
                <a:latin typeface="Arial MT"/>
                <a:cs typeface="Arial MT"/>
              </a:rPr>
              <a:t>Stainless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steel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alloy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iron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containing </a:t>
            </a:r>
            <a:r>
              <a:rPr sz="1100" b="0" spc="-29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chromium </a:t>
            </a:r>
            <a:r>
              <a:rPr sz="1100" b="0" dirty="0">
                <a:latin typeface="Arial MT"/>
                <a:cs typeface="Arial MT"/>
              </a:rPr>
              <a:t>and </a:t>
            </a:r>
            <a:r>
              <a:rPr sz="1100" b="0" spc="-5" dirty="0">
                <a:latin typeface="Arial MT"/>
                <a:cs typeface="Arial MT"/>
              </a:rPr>
              <a:t>it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does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not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rust.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023" y="5777484"/>
            <a:ext cx="3310128" cy="39502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10637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791017"/>
            <a:ext cx="6058535" cy="36099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spc="-5" dirty="0">
                <a:latin typeface="Arial"/>
                <a:cs typeface="Arial"/>
              </a:rPr>
              <a:t>Hydrocarbons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burn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plentiful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 dioxide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water:</a:t>
            </a:r>
            <a:endParaRPr sz="1100">
              <a:latin typeface="Arial MT"/>
              <a:cs typeface="Arial MT"/>
            </a:endParaRPr>
          </a:p>
          <a:p>
            <a:pPr marL="12700" marR="1473200" indent="1551940">
              <a:lnSpc>
                <a:spcPts val="1870"/>
              </a:lnSpc>
              <a:spcBef>
                <a:spcPts val="110"/>
              </a:spcBef>
            </a:pPr>
            <a:r>
              <a:rPr sz="1100" spc="-5" dirty="0">
                <a:latin typeface="Arial MT"/>
                <a:cs typeface="Arial MT"/>
              </a:rPr>
              <a:t>hydrocarbon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relights 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glowing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splint.</a:t>
            </a:r>
            <a:endParaRPr sz="1100">
              <a:latin typeface="Arial MT"/>
              <a:cs typeface="Arial MT"/>
            </a:endParaRPr>
          </a:p>
          <a:p>
            <a:pPr marL="12700" marR="153035">
              <a:lnSpc>
                <a:spcPct val="95700"/>
              </a:lnSpc>
              <a:spcBef>
                <a:spcPts val="445"/>
              </a:spcBef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input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spark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combustion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breaking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Explosive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mixtures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oxidising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agent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 for</a:t>
            </a:r>
            <a:r>
              <a:rPr sz="1100" dirty="0">
                <a:latin typeface="Arial MT"/>
                <a:cs typeface="Arial MT"/>
              </a:rPr>
              <a:t> the </a:t>
            </a:r>
            <a:r>
              <a:rPr sz="1100" spc="-5" dirty="0">
                <a:latin typeface="Arial MT"/>
                <a:cs typeface="Arial MT"/>
              </a:rPr>
              <a:t>reaction.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Energy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changes</a:t>
            </a:r>
            <a:endParaRPr sz="1300">
              <a:latin typeface="Arial"/>
              <a:cs typeface="Arial"/>
            </a:endParaRPr>
          </a:p>
          <a:p>
            <a:pPr marL="227965" marR="28575" indent="-215900">
              <a:lnSpc>
                <a:spcPts val="1270"/>
              </a:lnSpc>
              <a:spcBef>
                <a:spcPts val="62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Exothermic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increases.</a:t>
            </a:r>
            <a:endParaRPr sz="1100">
              <a:latin typeface="Arial MT"/>
              <a:cs typeface="Arial MT"/>
            </a:endParaRPr>
          </a:p>
          <a:p>
            <a:pPr marL="227965" marR="269875" indent="-215900">
              <a:lnSpc>
                <a:spcPts val="1270"/>
              </a:lnSpc>
              <a:spcBef>
                <a:spcPts val="59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Endothermic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decreases.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Displacement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reactions</a:t>
            </a:r>
            <a:endParaRPr sz="1300">
              <a:latin typeface="Arial"/>
              <a:cs typeface="Arial"/>
            </a:endParaRPr>
          </a:p>
          <a:p>
            <a:pPr marL="12700" marR="198755">
              <a:lnSpc>
                <a:spcPts val="1260"/>
              </a:lnSpc>
              <a:spcBef>
                <a:spcPts val="635"/>
              </a:spcBef>
            </a:pP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displacement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72" y="4466844"/>
            <a:ext cx="5718048" cy="19027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0" y="6379526"/>
            <a:ext cx="6080760" cy="2672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spc="-5" dirty="0">
                <a:latin typeface="Arial"/>
                <a:cs typeface="Arial"/>
              </a:rPr>
              <a:t>Extracting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metals</a:t>
            </a:r>
            <a:endParaRPr sz="1300">
              <a:latin typeface="Arial"/>
              <a:cs typeface="Arial"/>
            </a:endParaRPr>
          </a:p>
          <a:p>
            <a:pPr marL="227965" marR="176530" indent="-215900">
              <a:lnSpc>
                <a:spcPts val="1270"/>
              </a:lnSpc>
              <a:spcBef>
                <a:spcPts val="62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crust.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few,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silver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gold,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occur 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metallic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element.</a:t>
            </a:r>
            <a:endParaRPr sz="1100">
              <a:latin typeface="Arial MT"/>
              <a:cs typeface="Arial MT"/>
            </a:endParaRPr>
          </a:p>
          <a:p>
            <a:pPr marL="227965" marR="238125" indent="-215900">
              <a:lnSpc>
                <a:spcPts val="1270"/>
              </a:lnSpc>
              <a:spcBef>
                <a:spcPts val="59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reactivity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difficult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isolation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relatively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recently.</a:t>
            </a:r>
            <a:endParaRPr sz="1100">
              <a:latin typeface="Arial MT"/>
              <a:cs typeface="Arial MT"/>
            </a:endParaRPr>
          </a:p>
          <a:p>
            <a:pPr marL="227965" marR="270510" indent="-215900">
              <a:lnSpc>
                <a:spcPts val="1270"/>
              </a:lnSpc>
              <a:spcBef>
                <a:spcPts val="58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reactivity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easier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available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longer.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59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zinc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downwards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reactivity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extracted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heating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 carbon.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zinc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reactivity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electrolysis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ores.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Oxidation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Reduction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b="1" spc="-5" dirty="0">
                <a:latin typeface="Arial"/>
                <a:cs typeface="Arial"/>
              </a:rPr>
              <a:t>Percentage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loss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or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gain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0" y="9193779"/>
            <a:ext cx="6629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0367" y="9310878"/>
            <a:ext cx="966469" cy="0"/>
          </a:xfrm>
          <a:custGeom>
            <a:avLst/>
            <a:gdLst/>
            <a:ahLst/>
            <a:cxnLst/>
            <a:rect l="l" t="t" r="r" b="b"/>
            <a:pathLst>
              <a:path w="966469">
                <a:moveTo>
                  <a:pt x="0" y="0"/>
                </a:moveTo>
                <a:lnTo>
                  <a:pt x="966216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14526" y="9302404"/>
            <a:ext cx="967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origina</a:t>
            </a:r>
            <a:r>
              <a:rPr sz="1100" dirty="0">
                <a:latin typeface="Arial MT"/>
                <a:cs typeface="Arial MT"/>
              </a:rPr>
              <a:t>l</a:t>
            </a:r>
            <a:r>
              <a:rPr sz="1100" spc="-1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0236" y="9106575"/>
            <a:ext cx="88391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actua</a:t>
            </a:r>
            <a:r>
              <a:rPr sz="1100" dirty="0">
                <a:latin typeface="Arial MT"/>
                <a:cs typeface="Arial MT"/>
              </a:rPr>
              <a:t>l</a:t>
            </a:r>
            <a:r>
              <a:rPr sz="1100" spc="-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50101" y="9193440"/>
            <a:ext cx="3790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×</a:t>
            </a:r>
            <a:r>
              <a:rPr sz="1100" spc="-7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100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9403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45" dirty="0"/>
              <a:t> </a:t>
            </a:r>
            <a:r>
              <a:rPr spc="-5" dirty="0"/>
              <a:t>Sheets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3665" y="895350"/>
            <a:ext cx="3118103" cy="10728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390" y="0"/>
            <a:ext cx="6025515" cy="5645150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633220">
              <a:lnSpc>
                <a:spcPct val="100000"/>
              </a:lnSpc>
              <a:spcBef>
                <a:spcPts val="2240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  <a:p>
            <a:pPr marL="12700" marR="3597275" indent="-635">
              <a:lnSpc>
                <a:spcPts val="127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species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give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offspring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 able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195"/>
              </a:lnSpc>
            </a:pPr>
            <a:r>
              <a:rPr sz="1100" spc="-5" dirty="0">
                <a:latin typeface="Arial MT"/>
                <a:cs typeface="Arial MT"/>
              </a:rPr>
              <a:t>Members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endParaRPr sz="1100">
              <a:latin typeface="Arial MT"/>
              <a:cs typeface="Arial MT"/>
            </a:endParaRPr>
          </a:p>
          <a:p>
            <a:pPr marL="12700" marR="3597275">
              <a:lnSpc>
                <a:spcPts val="1270"/>
              </a:lnSpc>
              <a:spcBef>
                <a:spcPts val="55"/>
              </a:spcBef>
            </a:pP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similar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characteristics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(features).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However, </a:t>
            </a:r>
            <a:r>
              <a:rPr sz="1100" dirty="0">
                <a:latin typeface="Arial MT"/>
                <a:cs typeface="Arial MT"/>
              </a:rPr>
              <a:t>there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characteristics.</a:t>
            </a:r>
            <a:endParaRPr sz="1100">
              <a:latin typeface="Arial MT"/>
              <a:cs typeface="Arial MT"/>
            </a:endParaRPr>
          </a:p>
          <a:p>
            <a:pPr marL="2712720">
              <a:lnSpc>
                <a:spcPts val="865"/>
              </a:lnSpc>
            </a:pPr>
            <a:r>
              <a:rPr sz="900" b="1" spc="-5" dirty="0">
                <a:latin typeface="Arial"/>
                <a:cs typeface="Arial"/>
              </a:rPr>
              <a:t>All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tigers have stripes </a:t>
            </a:r>
            <a:r>
              <a:rPr sz="900" b="1" dirty="0">
                <a:latin typeface="Arial"/>
                <a:cs typeface="Arial"/>
              </a:rPr>
              <a:t>but </a:t>
            </a:r>
            <a:r>
              <a:rPr sz="900" b="1" spc="-5" dirty="0">
                <a:latin typeface="Arial"/>
                <a:cs typeface="Arial"/>
              </a:rPr>
              <a:t>there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is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variation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stripes</a:t>
            </a:r>
            <a:endParaRPr sz="900">
              <a:latin typeface="Arial"/>
              <a:cs typeface="Arial"/>
            </a:endParaRPr>
          </a:p>
          <a:p>
            <a:pPr marL="2712720">
              <a:lnSpc>
                <a:spcPts val="1060"/>
              </a:lnSpc>
            </a:pPr>
            <a:r>
              <a:rPr sz="900" b="1" spc="-5" dirty="0">
                <a:latin typeface="Arial"/>
                <a:cs typeface="Arial"/>
              </a:rPr>
              <a:t>between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each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tiger.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b="1" spc="-5" dirty="0">
                <a:latin typeface="Arial"/>
                <a:cs typeface="Arial"/>
              </a:rPr>
              <a:t>Environmental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variation</a:t>
            </a:r>
            <a:endParaRPr sz="1300">
              <a:latin typeface="Arial"/>
              <a:cs typeface="Arial"/>
            </a:endParaRPr>
          </a:p>
          <a:p>
            <a:pPr marL="12700" marR="477520">
              <a:lnSpc>
                <a:spcPct val="95800"/>
              </a:lnSpc>
              <a:spcBef>
                <a:spcPts val="300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environmental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factors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organism’s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(its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environment</a:t>
            </a:r>
            <a:r>
              <a:rPr sz="1100" spc="-5" dirty="0">
                <a:latin typeface="Arial MT"/>
                <a:cs typeface="Arial MT"/>
              </a:rPr>
              <a:t>).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environmental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(other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organisms)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physical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(non-living)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environmental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factors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sunlight.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 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environmental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physical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ecosystem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Inherited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variation</a:t>
            </a:r>
            <a:endParaRPr sz="1300">
              <a:latin typeface="Arial"/>
              <a:cs typeface="Arial"/>
            </a:endParaRPr>
          </a:p>
          <a:p>
            <a:pPr marL="12700" marR="756285" indent="-635">
              <a:lnSpc>
                <a:spcPts val="1270"/>
              </a:lnSpc>
              <a:spcBef>
                <a:spcPts val="320"/>
              </a:spcBef>
            </a:pPr>
            <a:r>
              <a:rPr sz="1100" spc="-5" dirty="0">
                <a:latin typeface="Arial MT"/>
                <a:cs typeface="Arial MT"/>
              </a:rPr>
              <a:t>Offspring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inherit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parents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brown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blue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eyes).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inherited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variation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latin typeface="Arial"/>
                <a:cs typeface="Arial"/>
              </a:rPr>
              <a:t>Chromosomes,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genes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and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DNA</a:t>
            </a:r>
            <a:endParaRPr sz="1300">
              <a:latin typeface="Arial"/>
              <a:cs typeface="Arial"/>
            </a:endParaRPr>
          </a:p>
          <a:p>
            <a:pPr marL="12700" marR="5080" indent="-635">
              <a:lnSpc>
                <a:spcPct val="95700"/>
              </a:lnSpc>
              <a:spcBef>
                <a:spcPts val="295"/>
              </a:spcBef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organism’s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controlled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genetic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information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DNA</a:t>
            </a:r>
            <a:r>
              <a:rPr sz="1100" spc="-10" dirty="0">
                <a:latin typeface="Arial MT"/>
                <a:cs typeface="Arial MT"/>
              </a:rPr>
              <a:t>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James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Watson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Francis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Crick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discovered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structure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DNA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data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 Rosalind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Franklin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Maurice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Wilkins.</a:t>
            </a:r>
            <a:endParaRPr sz="1100">
              <a:latin typeface="Arial MT"/>
              <a:cs typeface="Arial MT"/>
            </a:endParaRPr>
          </a:p>
          <a:p>
            <a:pPr marL="12700" marR="26733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chromosome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molecule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DNA.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sections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DNA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molecule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genetic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information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genes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4267" y="5566409"/>
            <a:ext cx="3273552" cy="18531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2755" y="8136635"/>
            <a:ext cx="3072384" cy="14691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7556238"/>
            <a:ext cx="5966460" cy="22529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55"/>
              </a:spcBef>
            </a:pP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23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chromosome.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Gametes,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however,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copy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chromosome.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gametes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fuse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during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fertilisation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zygote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chromosomes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gametes.</a:t>
            </a:r>
            <a:endParaRPr sz="1100">
              <a:latin typeface="Arial MT"/>
              <a:cs typeface="Arial MT"/>
            </a:endParaRPr>
          </a:p>
          <a:p>
            <a:pPr marL="12700" marR="312674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probability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child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inherit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Probabilities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percentages,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decimals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fractions.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Adaptation</a:t>
            </a:r>
            <a:endParaRPr sz="1300">
              <a:latin typeface="Arial"/>
              <a:cs typeface="Arial"/>
            </a:endParaRPr>
          </a:p>
          <a:p>
            <a:pPr marL="12700" marR="3072765">
              <a:lnSpc>
                <a:spcPct val="95700"/>
              </a:lnSpc>
              <a:spcBef>
                <a:spcPts val="300"/>
              </a:spcBef>
            </a:pP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adapted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live;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survive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habitat.</a:t>
            </a:r>
            <a:endParaRPr sz="1100">
              <a:latin typeface="Arial MT"/>
              <a:cs typeface="Arial MT"/>
            </a:endParaRPr>
          </a:p>
          <a:p>
            <a:pPr marL="3042920">
              <a:lnSpc>
                <a:spcPct val="10000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Jack rabbits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are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adapted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to living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</a:t>
            </a:r>
            <a:r>
              <a:rPr sz="900" b="1" dirty="0">
                <a:latin typeface="Arial"/>
                <a:cs typeface="Arial"/>
              </a:rPr>
              <a:t> a </a:t>
            </a:r>
            <a:r>
              <a:rPr sz="900" b="1" spc="-5" dirty="0">
                <a:latin typeface="Arial"/>
                <a:cs typeface="Arial"/>
              </a:rPr>
              <a:t>desert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habitat.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6764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45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36196"/>
            <a:ext cx="6088380" cy="6184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300" b="1" spc="-5" dirty="0">
                <a:latin typeface="Arial"/>
                <a:cs typeface="Arial"/>
              </a:rPr>
              <a:t>Natural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selection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320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slightly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amongst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members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draw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curve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normal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distribution</a:t>
            </a:r>
            <a:r>
              <a:rPr sz="1100" spc="-5" dirty="0">
                <a:latin typeface="Arial MT"/>
                <a:cs typeface="Arial MT"/>
              </a:rPr>
              <a:t>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627" y="1596389"/>
            <a:ext cx="2852927" cy="20360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74" y="3763003"/>
            <a:ext cx="6137275" cy="51746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114935">
              <a:lnSpc>
                <a:spcPct val="95800"/>
              </a:lnSpc>
              <a:spcBef>
                <a:spcPts val="150"/>
              </a:spcBef>
            </a:pP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conditions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characteristic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help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members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survive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Imagine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predator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jack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rabbits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chance,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jack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rabbits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slightly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legs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run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jack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rabbits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survive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reproduce.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next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generation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jack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rabbits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slightly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rabbits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legs.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process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known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natural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selection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Charles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Darwin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Alfred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Russel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Wallace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came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idea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selection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again,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period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time, 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causes </a:t>
            </a:r>
            <a:r>
              <a:rPr sz="1100" b="1" spc="-5" dirty="0">
                <a:latin typeface="Arial"/>
                <a:cs typeface="Arial"/>
              </a:rPr>
              <a:t>evolution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Endangerment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and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extinction</a:t>
            </a:r>
            <a:endParaRPr sz="1300">
              <a:latin typeface="Arial"/>
              <a:cs typeface="Arial"/>
            </a:endParaRPr>
          </a:p>
          <a:p>
            <a:pPr marL="12700" marR="137160">
              <a:lnSpc>
                <a:spcPts val="1270"/>
              </a:lnSpc>
              <a:spcBef>
                <a:spcPts val="320"/>
              </a:spcBef>
            </a:pP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ecosystem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endangered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extinct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usually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due to: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9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changes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physical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environmental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competition 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disease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human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activities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hunting,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clearing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poisons).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preserve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biodiversity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species)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protecting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setting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reserves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setting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breeding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programmes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zoos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banning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hunting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collecting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plants</a:t>
            </a:r>
            <a:endParaRPr sz="1100">
              <a:latin typeface="Arial MT"/>
              <a:cs typeface="Arial MT"/>
            </a:endParaRPr>
          </a:p>
          <a:p>
            <a:pPr marL="12700" marR="846455">
              <a:lnSpc>
                <a:spcPts val="1870"/>
              </a:lnSpc>
              <a:spcBef>
                <a:spcPts val="1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setting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gene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banks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seeds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gametes).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should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preserve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biodiversity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39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another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interdependent</a:t>
            </a:r>
            <a:r>
              <a:rPr sz="1100" spc="-5" dirty="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won’t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extinct</a:t>
            </a:r>
            <a:endParaRPr sz="11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biodiverse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recover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natural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disasters.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2965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334" y="1696067"/>
            <a:ext cx="4874211" cy="4081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5114" y="1604707"/>
            <a:ext cx="467121" cy="552476"/>
          </a:xfrm>
          <a:prstGeom prst="rect">
            <a:avLst/>
          </a:prstGeom>
        </p:spPr>
        <p:txBody>
          <a:bodyPr vert="horz" wrap="square" lIns="0" tIns="8526" rIns="0" bIns="0" rtlCol="0">
            <a:spAutoFit/>
          </a:bodyPr>
          <a:lstStyle/>
          <a:p>
            <a:pPr marL="8975">
              <a:spcBef>
                <a:spcPts val="67"/>
              </a:spcBef>
            </a:pPr>
            <a:r>
              <a:rPr sz="3534" spc="-4" dirty="0"/>
              <a:t>8</a:t>
            </a:r>
            <a:r>
              <a:rPr sz="1413" spc="-4" dirty="0"/>
              <a:t>H</a:t>
            </a:r>
            <a:endParaRPr sz="1413"/>
          </a:p>
        </p:txBody>
      </p:sp>
      <p:sp>
        <p:nvSpPr>
          <p:cNvPr id="4" name="object 4"/>
          <p:cNvSpPr txBox="1"/>
          <p:nvPr/>
        </p:nvSpPr>
        <p:spPr>
          <a:xfrm>
            <a:off x="499793" y="6490011"/>
            <a:ext cx="1960921" cy="210784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 marR="3590">
              <a:lnSpc>
                <a:spcPct val="116300"/>
              </a:lnSpc>
              <a:spcBef>
                <a:spcPts val="71"/>
              </a:spcBef>
            </a:pPr>
            <a:r>
              <a:rPr sz="565" spc="-4" dirty="0">
                <a:latin typeface="Arial MT"/>
                <a:cs typeface="Arial MT"/>
              </a:rPr>
              <a:t>©</a:t>
            </a:r>
            <a:r>
              <a:rPr sz="565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Pearson</a:t>
            </a:r>
            <a:r>
              <a:rPr sz="565" spc="4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Education</a:t>
            </a:r>
            <a:r>
              <a:rPr sz="565" spc="4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Ltd</a:t>
            </a:r>
            <a:r>
              <a:rPr sz="565" spc="4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2014.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Copying</a:t>
            </a:r>
            <a:r>
              <a:rPr sz="565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permitted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for </a:t>
            </a:r>
            <a:r>
              <a:rPr sz="565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purchasing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institution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only.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This</a:t>
            </a:r>
            <a:r>
              <a:rPr sz="565" spc="18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material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is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not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copyright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free.</a:t>
            </a:r>
            <a:endParaRPr sz="565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8062" y="6586073"/>
            <a:ext cx="118463" cy="117874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sz="707" b="1" dirty="0">
                <a:latin typeface="Arial"/>
                <a:cs typeface="Arial"/>
              </a:rPr>
              <a:t>15</a:t>
            </a:r>
            <a:endParaRPr sz="70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4638" y="6586073"/>
            <a:ext cx="492249" cy="117874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sz="707" b="1" spc="-4" dirty="0">
                <a:latin typeface="Arial"/>
                <a:cs typeface="Arial"/>
              </a:rPr>
              <a:t>Page</a:t>
            </a:r>
            <a:r>
              <a:rPr sz="707" b="1" spc="-21" dirty="0">
                <a:latin typeface="Arial"/>
                <a:cs typeface="Arial"/>
              </a:rPr>
              <a:t> </a:t>
            </a:r>
            <a:r>
              <a:rPr sz="707" b="1" dirty="0">
                <a:latin typeface="Arial"/>
                <a:cs typeface="Arial"/>
              </a:rPr>
              <a:t>1</a:t>
            </a:r>
            <a:r>
              <a:rPr sz="707" b="1" spc="-21" dirty="0">
                <a:latin typeface="Arial"/>
                <a:cs typeface="Arial"/>
              </a:rPr>
              <a:t> </a:t>
            </a:r>
            <a:r>
              <a:rPr sz="707" b="1" dirty="0">
                <a:latin typeface="Arial"/>
                <a:cs typeface="Arial"/>
              </a:rPr>
              <a:t>of</a:t>
            </a:r>
            <a:r>
              <a:rPr sz="707" b="1" spc="-21" dirty="0">
                <a:latin typeface="Arial"/>
                <a:cs typeface="Arial"/>
              </a:rPr>
              <a:t> </a:t>
            </a:r>
            <a:r>
              <a:rPr sz="707" b="1" dirty="0">
                <a:latin typeface="Arial"/>
                <a:cs typeface="Arial"/>
              </a:rPr>
              <a:t>2</a:t>
            </a:r>
            <a:endParaRPr sz="70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2088" y="1783479"/>
            <a:ext cx="1424696" cy="193403"/>
          </a:xfrm>
          <a:prstGeom prst="rect">
            <a:avLst/>
          </a:prstGeom>
        </p:spPr>
        <p:txBody>
          <a:bodyPr vert="horz" wrap="square" lIns="0" tIns="8526" rIns="0" bIns="0" rtlCol="0">
            <a:spAutoFit/>
          </a:bodyPr>
          <a:lstStyle/>
          <a:p>
            <a:pPr marL="8975">
              <a:spcBef>
                <a:spcPts val="67"/>
              </a:spcBef>
            </a:pPr>
            <a:r>
              <a:rPr sz="1201" spc="-4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201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1" spc="-4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201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793" y="2183022"/>
            <a:ext cx="422249" cy="172183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sz="1060" b="1" dirty="0">
                <a:latin typeface="Arial"/>
                <a:cs typeface="Arial"/>
              </a:rPr>
              <a:t>Rocks</a:t>
            </a:r>
            <a:endParaRPr sz="106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771" y="2410076"/>
            <a:ext cx="6565001" cy="3838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647264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5199" y="1604704"/>
            <a:ext cx="467121" cy="552476"/>
          </a:xfrm>
          <a:prstGeom prst="rect">
            <a:avLst/>
          </a:prstGeom>
        </p:spPr>
        <p:txBody>
          <a:bodyPr vert="horz" wrap="square" lIns="0" tIns="8526" rIns="0" bIns="0" rtlCol="0">
            <a:spAutoFit/>
          </a:bodyPr>
          <a:lstStyle/>
          <a:p>
            <a:pPr marL="8975">
              <a:spcBef>
                <a:spcPts val="67"/>
              </a:spcBef>
            </a:pPr>
            <a:r>
              <a:rPr sz="3534" spc="-4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1413" spc="-4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1413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878" y="8707418"/>
            <a:ext cx="1960921" cy="210784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 marR="3590">
              <a:lnSpc>
                <a:spcPct val="115599"/>
              </a:lnSpc>
              <a:spcBef>
                <a:spcPts val="71"/>
              </a:spcBef>
            </a:pPr>
            <a:r>
              <a:rPr sz="565" spc="-4" dirty="0">
                <a:latin typeface="Arial MT"/>
                <a:cs typeface="Arial MT"/>
              </a:rPr>
              <a:t>©</a:t>
            </a:r>
            <a:r>
              <a:rPr sz="565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Pearson</a:t>
            </a:r>
            <a:r>
              <a:rPr sz="565" spc="4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Education</a:t>
            </a:r>
            <a:r>
              <a:rPr sz="565" spc="4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Ltd</a:t>
            </a:r>
            <a:r>
              <a:rPr sz="565" spc="4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2014.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Copying</a:t>
            </a:r>
            <a:r>
              <a:rPr sz="565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permitted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for </a:t>
            </a:r>
            <a:r>
              <a:rPr sz="565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purchasing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institution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only.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This</a:t>
            </a:r>
            <a:r>
              <a:rPr sz="565" spc="18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material</a:t>
            </a:r>
            <a:r>
              <a:rPr sz="565" spc="7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is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not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copyright</a:t>
            </a:r>
            <a:r>
              <a:rPr sz="565" spc="11" dirty="0">
                <a:latin typeface="Arial MT"/>
                <a:cs typeface="Arial MT"/>
              </a:rPr>
              <a:t> </a:t>
            </a:r>
            <a:r>
              <a:rPr sz="565" spc="-4" dirty="0">
                <a:latin typeface="Arial MT"/>
                <a:cs typeface="Arial MT"/>
              </a:rPr>
              <a:t>free.</a:t>
            </a:r>
            <a:endParaRPr sz="565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364" y="8802405"/>
            <a:ext cx="118463" cy="117874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sz="707" b="1" dirty="0">
                <a:latin typeface="Arial"/>
                <a:cs typeface="Arial"/>
              </a:rPr>
              <a:t>16</a:t>
            </a:r>
            <a:endParaRPr sz="70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8696" y="8802405"/>
            <a:ext cx="492249" cy="117874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sz="707" b="1" spc="-4" dirty="0">
                <a:latin typeface="Arial"/>
                <a:cs typeface="Arial"/>
              </a:rPr>
              <a:t>Page</a:t>
            </a:r>
            <a:r>
              <a:rPr sz="707" b="1" spc="-21" dirty="0">
                <a:latin typeface="Arial"/>
                <a:cs typeface="Arial"/>
              </a:rPr>
              <a:t> </a:t>
            </a:r>
            <a:r>
              <a:rPr sz="707" b="1" dirty="0">
                <a:latin typeface="Arial"/>
                <a:cs typeface="Arial"/>
              </a:rPr>
              <a:t>2</a:t>
            </a:r>
            <a:r>
              <a:rPr sz="707" b="1" spc="-21" dirty="0">
                <a:latin typeface="Arial"/>
                <a:cs typeface="Arial"/>
              </a:rPr>
              <a:t> </a:t>
            </a:r>
            <a:r>
              <a:rPr sz="707" b="1" dirty="0">
                <a:latin typeface="Arial"/>
                <a:cs typeface="Arial"/>
              </a:rPr>
              <a:t>of</a:t>
            </a:r>
            <a:r>
              <a:rPr sz="707" b="1" spc="-21" dirty="0">
                <a:latin typeface="Arial"/>
                <a:cs typeface="Arial"/>
              </a:rPr>
              <a:t> </a:t>
            </a:r>
            <a:r>
              <a:rPr sz="707" b="1" dirty="0">
                <a:latin typeface="Arial"/>
                <a:cs typeface="Arial"/>
              </a:rPr>
              <a:t>2</a:t>
            </a:r>
            <a:endParaRPr sz="70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1531" y="1783476"/>
            <a:ext cx="1425594" cy="1839880"/>
          </a:xfrm>
          <a:prstGeom prst="rect">
            <a:avLst/>
          </a:prstGeom>
        </p:spPr>
        <p:txBody>
          <a:bodyPr vert="horz" wrap="square" lIns="0" tIns="8526" rIns="0" bIns="0" rtlCol="0">
            <a:spAutoFit/>
          </a:bodyPr>
          <a:lstStyle/>
          <a:p>
            <a:pPr marL="1065792">
              <a:spcBef>
                <a:spcPts val="67"/>
              </a:spcBef>
            </a:pPr>
            <a:r>
              <a:rPr spc="-4" dirty="0"/>
              <a:t>Summary</a:t>
            </a:r>
            <a:r>
              <a:rPr spc="-35" dirty="0"/>
              <a:t> </a:t>
            </a:r>
            <a:r>
              <a:rPr spc="-4" dirty="0"/>
              <a:t>Sheets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9878" y="2160506"/>
            <a:ext cx="3952355" cy="420042"/>
          </a:xfrm>
          <a:prstGeom prst="rect">
            <a:avLst/>
          </a:prstGeom>
        </p:spPr>
        <p:txBody>
          <a:bodyPr vert="horz" wrap="square" lIns="0" tIns="32757" rIns="0" bIns="0" rtlCol="0">
            <a:spAutoFit/>
          </a:bodyPr>
          <a:lstStyle/>
          <a:p>
            <a:pPr marL="8975">
              <a:spcBef>
                <a:spcPts val="258"/>
              </a:spcBef>
            </a:pPr>
            <a:r>
              <a:rPr sz="848" b="1" spc="-4" dirty="0">
                <a:latin typeface="Arial"/>
                <a:cs typeface="Arial"/>
              </a:rPr>
              <a:t>Rock</a:t>
            </a:r>
            <a:r>
              <a:rPr sz="848" b="1" spc="-32" dirty="0">
                <a:latin typeface="Arial"/>
                <a:cs typeface="Arial"/>
              </a:rPr>
              <a:t> </a:t>
            </a:r>
            <a:r>
              <a:rPr sz="848" b="1" spc="-4" dirty="0">
                <a:latin typeface="Arial"/>
                <a:cs typeface="Arial"/>
              </a:rPr>
              <a:t>textures</a:t>
            </a:r>
            <a:endParaRPr sz="848">
              <a:latin typeface="Arial"/>
              <a:cs typeface="Arial"/>
            </a:endParaRPr>
          </a:p>
          <a:p>
            <a:pPr marL="8975">
              <a:lnSpc>
                <a:spcPts val="915"/>
              </a:lnSpc>
              <a:spcBef>
                <a:spcPts val="173"/>
              </a:spcBef>
            </a:pPr>
            <a:r>
              <a:rPr sz="777" spc="-4" dirty="0">
                <a:latin typeface="Arial MT"/>
                <a:cs typeface="Arial MT"/>
              </a:rPr>
              <a:t>Rocks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are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made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grains</a:t>
            </a:r>
            <a:r>
              <a:rPr sz="777" spc="-4" dirty="0">
                <a:latin typeface="Arial MT"/>
                <a:cs typeface="Arial MT"/>
              </a:rPr>
              <a:t>.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Each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grain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made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naturally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occurring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compound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called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endParaRPr sz="777">
              <a:latin typeface="Arial MT"/>
              <a:cs typeface="Arial MT"/>
            </a:endParaRPr>
          </a:p>
          <a:p>
            <a:pPr marL="8975">
              <a:lnSpc>
                <a:spcPts val="915"/>
              </a:lnSpc>
            </a:pPr>
            <a:r>
              <a:rPr sz="777" b="1" spc="-4" dirty="0">
                <a:latin typeface="Arial"/>
                <a:cs typeface="Arial"/>
              </a:rPr>
              <a:t>mineral</a:t>
            </a:r>
            <a:r>
              <a:rPr sz="777" spc="-4" dirty="0">
                <a:latin typeface="Arial MT"/>
                <a:cs typeface="Arial MT"/>
              </a:rPr>
              <a:t>.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texture</a:t>
            </a:r>
            <a:r>
              <a:rPr sz="777" b="1" spc="7" dirty="0">
                <a:latin typeface="Arial"/>
                <a:cs typeface="Arial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rock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description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size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shape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grains.</a:t>
            </a:r>
            <a:endParaRPr sz="777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6698" y="2633001"/>
          <a:ext cx="4371013" cy="2372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Type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rock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Sedimentary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Igneous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Metamorphic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9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Examples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343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limestone, sandstone, </a:t>
                      </a:r>
                      <a:r>
                        <a:rPr sz="7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mudstone,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chalk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basalt,</a:t>
                      </a:r>
                      <a:r>
                        <a:rPr sz="7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gabbro,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granite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51130" indent="-12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marble, quartzite, slate, </a:t>
                      </a:r>
                      <a:r>
                        <a:rPr sz="7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schist,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gneiss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8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Grains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crystals?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separate</a:t>
                      </a:r>
                      <a:r>
                        <a:rPr sz="7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grains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14935" indent="-6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interlocking crystals that </a:t>
                      </a:r>
                      <a:r>
                        <a:rPr sz="7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lined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up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917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interlocking crystals,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often lined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up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in bands </a:t>
                      </a:r>
                      <a:r>
                        <a:rPr sz="700" spc="-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different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colours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8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Hard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soft?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often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soft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crumbly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hard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hard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Porous?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often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usually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5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usually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54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85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Example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texture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250" y="3905939"/>
            <a:ext cx="900318" cy="900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6263" y="3906477"/>
            <a:ext cx="887395" cy="8873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2892" y="3905939"/>
            <a:ext cx="900318" cy="90031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9868" y="4932539"/>
            <a:ext cx="4329731" cy="2497534"/>
          </a:xfrm>
          <a:prstGeom prst="rect">
            <a:avLst/>
          </a:prstGeom>
        </p:spPr>
        <p:txBody>
          <a:bodyPr vert="horz" wrap="square" lIns="0" tIns="32757" rIns="0" bIns="0" rtlCol="0">
            <a:spAutoFit/>
          </a:bodyPr>
          <a:lstStyle/>
          <a:p>
            <a:pPr marL="8975">
              <a:spcBef>
                <a:spcPts val="258"/>
              </a:spcBef>
            </a:pPr>
            <a:r>
              <a:rPr sz="848" b="1" dirty="0">
                <a:latin typeface="Arial"/>
                <a:cs typeface="Arial"/>
              </a:rPr>
              <a:t>Fossils</a:t>
            </a:r>
            <a:endParaRPr sz="848">
              <a:latin typeface="Arial"/>
              <a:cs typeface="Arial"/>
            </a:endParaRPr>
          </a:p>
          <a:p>
            <a:pPr marL="8975" marR="220338">
              <a:lnSpc>
                <a:spcPct val="95800"/>
              </a:lnSpc>
              <a:spcBef>
                <a:spcPts val="212"/>
              </a:spcBef>
            </a:pPr>
            <a:r>
              <a:rPr sz="777" spc="-4" dirty="0">
                <a:latin typeface="Arial MT"/>
                <a:cs typeface="Arial MT"/>
              </a:rPr>
              <a:t>Fossils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form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when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dirty="0">
                <a:latin typeface="Arial MT"/>
                <a:cs typeface="Arial MT"/>
              </a:rPr>
              <a:t>dead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plants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animals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fall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to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bottom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sea.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their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remains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get </a:t>
            </a:r>
            <a:r>
              <a:rPr sz="777" spc="-205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covered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by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other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sediments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they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do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not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rot.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As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sediments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turn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into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sedimentary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rock,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 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shape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organism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preserved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rock.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When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dead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organism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forms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fossil,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its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form </a:t>
            </a:r>
            <a:r>
              <a:rPr sz="777" spc="-208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can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still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seen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because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its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hard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parts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have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been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turned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into stone.</a:t>
            </a:r>
            <a:endParaRPr sz="777">
              <a:latin typeface="Arial MT"/>
              <a:cs typeface="Arial MT"/>
            </a:endParaRPr>
          </a:p>
          <a:p>
            <a:pPr>
              <a:spcBef>
                <a:spcPts val="35"/>
              </a:spcBef>
            </a:pPr>
            <a:endParaRPr sz="671">
              <a:latin typeface="Arial MT"/>
              <a:cs typeface="Arial MT"/>
            </a:endParaRPr>
          </a:p>
          <a:p>
            <a:pPr marL="8975"/>
            <a:r>
              <a:rPr sz="848" b="1" dirty="0">
                <a:latin typeface="Arial"/>
                <a:cs typeface="Arial"/>
              </a:rPr>
              <a:t>Materials</a:t>
            </a:r>
            <a:r>
              <a:rPr sz="848" b="1" spc="-14" dirty="0">
                <a:latin typeface="Arial"/>
                <a:cs typeface="Arial"/>
              </a:rPr>
              <a:t> </a:t>
            </a:r>
            <a:r>
              <a:rPr sz="848" b="1" dirty="0">
                <a:latin typeface="Arial"/>
                <a:cs typeface="Arial"/>
              </a:rPr>
              <a:t>from</a:t>
            </a:r>
            <a:r>
              <a:rPr sz="848" b="1" spc="-14" dirty="0">
                <a:latin typeface="Arial"/>
                <a:cs typeface="Arial"/>
              </a:rPr>
              <a:t> </a:t>
            </a:r>
            <a:r>
              <a:rPr sz="848" b="1" dirty="0">
                <a:latin typeface="Arial"/>
                <a:cs typeface="Arial"/>
              </a:rPr>
              <a:t>the</a:t>
            </a:r>
            <a:r>
              <a:rPr sz="848" b="1" spc="-14" dirty="0">
                <a:latin typeface="Arial"/>
                <a:cs typeface="Arial"/>
              </a:rPr>
              <a:t> </a:t>
            </a:r>
            <a:r>
              <a:rPr sz="848" b="1" spc="-7" dirty="0">
                <a:latin typeface="Arial"/>
                <a:cs typeface="Arial"/>
              </a:rPr>
              <a:t>Earth</a:t>
            </a:r>
            <a:endParaRPr sz="848">
              <a:latin typeface="Arial"/>
              <a:cs typeface="Arial"/>
            </a:endParaRPr>
          </a:p>
          <a:p>
            <a:pPr marL="8975" marR="117125">
              <a:lnSpc>
                <a:spcPts val="898"/>
              </a:lnSpc>
              <a:spcBef>
                <a:spcPts val="233"/>
              </a:spcBef>
            </a:pPr>
            <a:r>
              <a:rPr sz="777" spc="-4" dirty="0">
                <a:latin typeface="Arial MT"/>
                <a:cs typeface="Arial MT"/>
              </a:rPr>
              <a:t>Many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1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materials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use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are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obtained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from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Earth.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use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stone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building.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Cement</a:t>
            </a:r>
            <a:r>
              <a:rPr sz="777" b="1" spc="11" dirty="0">
                <a:latin typeface="Arial"/>
                <a:cs typeface="Arial"/>
              </a:rPr>
              <a:t> </a:t>
            </a:r>
            <a:r>
              <a:rPr sz="777" spc="-4" dirty="0">
                <a:latin typeface="Arial MT"/>
                <a:cs typeface="Arial MT"/>
              </a:rPr>
              <a:t>is </a:t>
            </a:r>
            <a:r>
              <a:rPr sz="777" spc="-208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made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from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limestone</a:t>
            </a:r>
            <a:r>
              <a:rPr sz="777" spc="-4" dirty="0">
                <a:latin typeface="Arial MT"/>
                <a:cs typeface="Arial MT"/>
              </a:rPr>
              <a:t>,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concrete</a:t>
            </a:r>
            <a:r>
              <a:rPr sz="777" b="1" spc="7" dirty="0">
                <a:latin typeface="Arial"/>
                <a:cs typeface="Arial"/>
              </a:rPr>
              <a:t> </a:t>
            </a:r>
            <a:r>
              <a:rPr sz="777" spc="-4" dirty="0">
                <a:latin typeface="Arial MT"/>
                <a:cs typeface="Arial MT"/>
              </a:rPr>
              <a:t>is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made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by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mixing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cement,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sand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gravel</a:t>
            </a:r>
            <a:r>
              <a:rPr sz="777" b="1" spc="7" dirty="0">
                <a:latin typeface="Arial"/>
                <a:cs typeface="Arial"/>
              </a:rPr>
              <a:t> </a:t>
            </a:r>
            <a:r>
              <a:rPr sz="777" spc="-4" dirty="0">
                <a:latin typeface="Arial MT"/>
                <a:cs typeface="Arial MT"/>
              </a:rPr>
              <a:t>with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water.</a:t>
            </a:r>
            <a:endParaRPr sz="777">
              <a:latin typeface="Arial MT"/>
              <a:cs typeface="Arial MT"/>
            </a:endParaRPr>
          </a:p>
          <a:p>
            <a:pPr marL="8975" marR="238737">
              <a:lnSpc>
                <a:spcPts val="898"/>
              </a:lnSpc>
              <a:spcBef>
                <a:spcPts val="413"/>
              </a:spcBef>
            </a:pPr>
            <a:r>
              <a:rPr sz="777" spc="-4" dirty="0">
                <a:latin typeface="Arial MT"/>
                <a:cs typeface="Arial MT"/>
              </a:rPr>
              <a:t>We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also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obtain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from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Earth.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Unreactive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like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gold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silver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are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found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in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their </a:t>
            </a:r>
            <a:r>
              <a:rPr sz="777" spc="-205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native</a:t>
            </a:r>
            <a:r>
              <a:rPr sz="777" b="1" spc="4" dirty="0">
                <a:latin typeface="Arial"/>
                <a:cs typeface="Arial"/>
              </a:rPr>
              <a:t> </a:t>
            </a:r>
            <a:r>
              <a:rPr sz="777" b="1" spc="-4" dirty="0">
                <a:latin typeface="Arial"/>
                <a:cs typeface="Arial"/>
              </a:rPr>
              <a:t>states</a:t>
            </a:r>
            <a:r>
              <a:rPr sz="777" spc="-4" dirty="0">
                <a:latin typeface="Arial MT"/>
                <a:cs typeface="Arial MT"/>
              </a:rPr>
              <a:t>.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Other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are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found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parts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minerals.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ore</a:t>
            </a:r>
            <a:r>
              <a:rPr sz="777" b="1" spc="7" dirty="0">
                <a:latin typeface="Arial"/>
                <a:cs typeface="Arial"/>
              </a:rPr>
              <a:t> </a:t>
            </a:r>
            <a:r>
              <a:rPr sz="777" spc="-4" dirty="0">
                <a:latin typeface="Arial MT"/>
                <a:cs typeface="Arial MT"/>
              </a:rPr>
              <a:t>is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rock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with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enough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 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particular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mineral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in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it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to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make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it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worth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mining.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Pure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are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obtained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from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minerals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using 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chemical reactions.</a:t>
            </a:r>
            <a:endParaRPr sz="777">
              <a:latin typeface="Arial MT"/>
              <a:cs typeface="Arial MT"/>
            </a:endParaRPr>
          </a:p>
          <a:p>
            <a:pPr marL="8975" marR="1745655">
              <a:lnSpc>
                <a:spcPts val="1314"/>
              </a:lnSpc>
              <a:spcBef>
                <a:spcPts val="78"/>
              </a:spcBef>
            </a:pPr>
            <a:r>
              <a:rPr sz="777" spc="-4" dirty="0">
                <a:latin typeface="Arial MT"/>
                <a:cs typeface="Arial MT"/>
              </a:rPr>
              <a:t>Mining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for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destroy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habitats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cause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pollution. </a:t>
            </a:r>
            <a:r>
              <a:rPr sz="777" spc="-205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If we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b="1" spc="-4" dirty="0">
                <a:latin typeface="Arial"/>
                <a:cs typeface="Arial"/>
              </a:rPr>
              <a:t>recycle</a:t>
            </a:r>
            <a:r>
              <a:rPr sz="777" b="1" dirty="0">
                <a:latin typeface="Arial"/>
                <a:cs typeface="Arial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we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will:</a:t>
            </a:r>
            <a:endParaRPr sz="777">
              <a:latin typeface="Arial MT"/>
              <a:cs typeface="Arial MT"/>
            </a:endParaRPr>
          </a:p>
          <a:p>
            <a:pPr marL="161103" indent="-152577">
              <a:spcBef>
                <a:spcPts val="279"/>
              </a:spcBef>
              <a:buChar char="●"/>
              <a:tabLst>
                <a:tab pos="161103" algn="l"/>
                <a:tab pos="161552" algn="l"/>
              </a:tabLst>
            </a:pPr>
            <a:r>
              <a:rPr sz="777" spc="-4" dirty="0">
                <a:latin typeface="Arial MT"/>
                <a:cs typeface="Arial MT"/>
              </a:rPr>
              <a:t>make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supplies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last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longer</a:t>
            </a:r>
            <a:endParaRPr sz="777">
              <a:latin typeface="Arial MT"/>
              <a:cs typeface="Arial MT"/>
            </a:endParaRPr>
          </a:p>
          <a:p>
            <a:pPr marL="161103" indent="-152577">
              <a:spcBef>
                <a:spcPts val="389"/>
              </a:spcBef>
              <a:buChar char="●"/>
              <a:tabLst>
                <a:tab pos="161103" algn="l"/>
                <a:tab pos="161552" algn="l"/>
              </a:tabLst>
            </a:pPr>
            <a:r>
              <a:rPr sz="777" spc="-4" dirty="0">
                <a:latin typeface="Arial MT"/>
                <a:cs typeface="Arial MT"/>
              </a:rPr>
              <a:t>reduce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amounts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of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mining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(and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so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reduce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pollution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and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environmental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damage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this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causes)</a:t>
            </a:r>
            <a:endParaRPr sz="777">
              <a:latin typeface="Arial MT"/>
              <a:cs typeface="Arial MT"/>
            </a:endParaRPr>
          </a:p>
          <a:p>
            <a:pPr marL="161103" indent="-152577">
              <a:spcBef>
                <a:spcPts val="385"/>
              </a:spcBef>
              <a:buChar char="●"/>
              <a:tabLst>
                <a:tab pos="161103" algn="l"/>
                <a:tab pos="161552" algn="l"/>
              </a:tabLst>
            </a:pPr>
            <a:r>
              <a:rPr sz="777" spc="-4" dirty="0">
                <a:latin typeface="Arial MT"/>
                <a:cs typeface="Arial MT"/>
              </a:rPr>
              <a:t>reduce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pollution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caused</a:t>
            </a:r>
            <a:r>
              <a:rPr sz="777" spc="4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by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putting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metals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in</a:t>
            </a:r>
            <a:r>
              <a:rPr sz="777" spc="11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landfill</a:t>
            </a:r>
            <a:r>
              <a:rPr sz="777" spc="7" dirty="0">
                <a:latin typeface="Arial MT"/>
                <a:cs typeface="Arial MT"/>
              </a:rPr>
              <a:t> </a:t>
            </a:r>
            <a:r>
              <a:rPr sz="777" spc="-4" dirty="0">
                <a:latin typeface="Arial MT"/>
                <a:cs typeface="Arial MT"/>
              </a:rPr>
              <a:t>sites.</a:t>
            </a:r>
            <a:endParaRPr sz="777">
              <a:latin typeface="Arial MT"/>
              <a:cs typeface="Arial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48323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548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/>
          <p:nvPr/>
        </p:nvSpPr>
        <p:spPr>
          <a:xfrm>
            <a:off x="3774947" y="2367533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7972" y="0"/>
                </a:lnTo>
              </a:path>
            </a:pathLst>
          </a:custGeom>
          <a:ln w="6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1990" y="783014"/>
            <a:ext cx="6046470" cy="35344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500" b="1" dirty="0">
                <a:latin typeface="Arial"/>
                <a:cs typeface="Arial"/>
              </a:rPr>
              <a:t>Moving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things</a:t>
            </a:r>
            <a:endParaRPr sz="15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45"/>
              </a:spcBef>
            </a:pPr>
            <a:r>
              <a:rPr sz="1200" b="1" spc="-5" dirty="0">
                <a:latin typeface="Arial"/>
                <a:cs typeface="Arial"/>
              </a:rPr>
              <a:t>Speed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ct val="95700"/>
              </a:lnSpc>
              <a:spcBef>
                <a:spcPts val="305"/>
              </a:spcBef>
            </a:pP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something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travelling,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taken.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speed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km/h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m/s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mph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dirty="0">
                <a:latin typeface="Arial MT"/>
                <a:cs typeface="Arial MT"/>
              </a:rPr>
              <a:t> used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distance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time.</a:t>
            </a:r>
            <a:endParaRPr sz="11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Speed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calculated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formula:</a:t>
            </a:r>
            <a:endParaRPr sz="1100">
              <a:latin typeface="Arial MT"/>
              <a:cs typeface="Arial MT"/>
            </a:endParaRPr>
          </a:p>
          <a:p>
            <a:pPr marL="101600" algn="ctr">
              <a:lnSpc>
                <a:spcPct val="100000"/>
              </a:lnSpc>
              <a:spcBef>
                <a:spcPts val="445"/>
              </a:spcBef>
            </a:pPr>
            <a:r>
              <a:rPr sz="1650" spc="-7" baseline="-35353" dirty="0">
                <a:latin typeface="Arial MT"/>
                <a:cs typeface="Arial MT"/>
              </a:rPr>
              <a:t>speed</a:t>
            </a:r>
            <a:r>
              <a:rPr sz="1650" spc="-22" baseline="-35353" dirty="0">
                <a:latin typeface="Arial MT"/>
                <a:cs typeface="Arial MT"/>
              </a:rPr>
              <a:t> </a:t>
            </a:r>
            <a:r>
              <a:rPr sz="1650" spc="-7" baseline="-35353" dirty="0">
                <a:latin typeface="Arial MT"/>
                <a:cs typeface="Arial MT"/>
              </a:rPr>
              <a:t>=</a:t>
            </a:r>
            <a:r>
              <a:rPr sz="1650" spc="352" baseline="-35353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distance</a:t>
            </a:r>
            <a:endParaRPr sz="1100">
              <a:latin typeface="Arial MT"/>
              <a:cs typeface="Arial MT"/>
            </a:endParaRPr>
          </a:p>
          <a:p>
            <a:pPr marL="3229610">
              <a:lnSpc>
                <a:spcPct val="100000"/>
              </a:lnSpc>
              <a:spcBef>
                <a:spcPts val="220"/>
              </a:spcBef>
            </a:pPr>
            <a:r>
              <a:rPr sz="1100" spc="-5" dirty="0">
                <a:latin typeface="Arial MT"/>
                <a:cs typeface="Arial MT"/>
              </a:rPr>
              <a:t>time</a:t>
            </a:r>
            <a:endParaRPr sz="1100">
              <a:latin typeface="Arial MT"/>
              <a:cs typeface="Arial MT"/>
            </a:endParaRPr>
          </a:p>
          <a:p>
            <a:pPr marL="37465" marR="524510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mean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(average)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speed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travelled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divided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total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taken.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Actual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journey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 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speed.</a:t>
            </a:r>
            <a:endParaRPr sz="1100">
              <a:latin typeface="Arial MT"/>
              <a:cs typeface="Arial MT"/>
            </a:endParaRPr>
          </a:p>
          <a:p>
            <a:pPr marL="38100" marR="120650" indent="-635">
              <a:lnSpc>
                <a:spcPts val="1270"/>
              </a:lnSpc>
              <a:spcBef>
                <a:spcPts val="585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travelling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50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km/h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overtakes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travelling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30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km/h.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relative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speed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compared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20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km/h.</a:t>
            </a:r>
            <a:endParaRPr sz="11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sz="1200" b="1" spc="-5" dirty="0">
                <a:latin typeface="Arial"/>
                <a:cs typeface="Arial"/>
              </a:rPr>
              <a:t>Distance–time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graphs</a:t>
            </a:r>
            <a:endParaRPr sz="1200">
              <a:latin typeface="Arial"/>
              <a:cs typeface="Arial"/>
            </a:endParaRPr>
          </a:p>
          <a:p>
            <a:pPr marL="38100" marR="3188335" algn="just">
              <a:lnSpc>
                <a:spcPts val="1270"/>
              </a:lnSpc>
              <a:spcBef>
                <a:spcPts val="325"/>
              </a:spcBef>
            </a:pPr>
            <a:r>
              <a:rPr sz="1100" spc="-5" dirty="0">
                <a:latin typeface="Arial MT"/>
                <a:cs typeface="Arial MT"/>
              </a:rPr>
              <a:t>A journey can be shown on a </a:t>
            </a:r>
            <a:r>
              <a:rPr sz="1100" b="1" spc="-5" dirty="0">
                <a:latin typeface="Arial"/>
                <a:cs typeface="Arial"/>
              </a:rPr>
              <a:t>distance–time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graph</a:t>
            </a:r>
            <a:r>
              <a:rPr sz="1100" spc="-5" dirty="0">
                <a:latin typeface="Arial MT"/>
                <a:cs typeface="Arial MT"/>
              </a:rPr>
              <a:t>. This graph shows Kieron’s journey 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school. The steeper the line on the graph, the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faster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person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290" y="3689603"/>
            <a:ext cx="2139695" cy="10668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02486" y="6270497"/>
            <a:ext cx="2037080" cy="0"/>
          </a:xfrm>
          <a:custGeom>
            <a:avLst/>
            <a:gdLst/>
            <a:ahLst/>
            <a:cxnLst/>
            <a:rect l="l" t="t" r="r" b="b"/>
            <a:pathLst>
              <a:path w="2037079">
                <a:moveTo>
                  <a:pt x="0" y="0"/>
                </a:moveTo>
                <a:lnTo>
                  <a:pt x="2036826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5251" y="6740652"/>
            <a:ext cx="814705" cy="0"/>
          </a:xfrm>
          <a:custGeom>
            <a:avLst/>
            <a:gdLst/>
            <a:ahLst/>
            <a:cxnLst/>
            <a:rect l="l" t="t" r="r" b="b"/>
            <a:pathLst>
              <a:path w="814705">
                <a:moveTo>
                  <a:pt x="0" y="0"/>
                </a:moveTo>
                <a:lnTo>
                  <a:pt x="814578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014" y="7211568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134" y="0"/>
                </a:lnTo>
              </a:path>
            </a:pathLst>
          </a:custGeom>
          <a:ln w="6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365"/>
              </a:spcBef>
            </a:pPr>
            <a:r>
              <a:rPr dirty="0"/>
              <a:t>Gradients</a:t>
            </a:r>
          </a:p>
          <a:p>
            <a:pPr marL="76200" marR="68580">
              <a:lnSpc>
                <a:spcPts val="1270"/>
              </a:lnSpc>
              <a:spcBef>
                <a:spcPts val="330"/>
              </a:spcBef>
            </a:pP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spc="-5" dirty="0"/>
              <a:t>gradient</a:t>
            </a:r>
            <a:r>
              <a:rPr sz="1100" spc="5" dirty="0"/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line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on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graph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is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measure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how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steep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line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is.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On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distance-time</a:t>
            </a:r>
            <a:r>
              <a:rPr sz="1100" b="0" spc="1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graph, </a:t>
            </a:r>
            <a:r>
              <a:rPr sz="1100" b="0" spc="-29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gradient of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line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gives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speed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that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object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is</a:t>
            </a:r>
            <a:r>
              <a:rPr sz="1100" b="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moving.</a:t>
            </a:r>
            <a:endParaRPr sz="11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815"/>
              </a:spcBef>
            </a:pPr>
            <a:r>
              <a:rPr sz="1100" spc="-5" dirty="0"/>
              <a:t>Example</a:t>
            </a:r>
            <a:endParaRPr sz="1100"/>
          </a:p>
          <a:p>
            <a:pPr marL="76200" marR="3128010">
              <a:lnSpc>
                <a:spcPts val="1270"/>
              </a:lnSpc>
              <a:spcBef>
                <a:spcPts val="325"/>
              </a:spcBef>
            </a:pPr>
            <a:r>
              <a:rPr sz="1100" b="0" spc="-5" dirty="0">
                <a:latin typeface="Arial MT"/>
                <a:cs typeface="Arial MT"/>
              </a:rPr>
              <a:t>Calculate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speed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of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the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object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between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5</a:t>
            </a:r>
            <a:r>
              <a:rPr sz="1100" b="0" spc="5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and </a:t>
            </a:r>
            <a:r>
              <a:rPr sz="1100" b="0" spc="-290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15 seconds.</a:t>
            </a:r>
            <a:endParaRPr sz="1100">
              <a:latin typeface="Arial MT"/>
              <a:cs typeface="Arial MT"/>
            </a:endParaRPr>
          </a:p>
          <a:p>
            <a:pPr marL="1049655" marR="3208655" indent="-776605">
              <a:lnSpc>
                <a:spcPct val="116799"/>
              </a:lnSpc>
              <a:spcBef>
                <a:spcPts val="370"/>
              </a:spcBef>
            </a:pPr>
            <a:r>
              <a:rPr sz="1650" b="0" spc="-7" baseline="-35353" dirty="0">
                <a:latin typeface="Arial MT"/>
                <a:cs typeface="Arial MT"/>
              </a:rPr>
              <a:t>gradient = </a:t>
            </a:r>
            <a:r>
              <a:rPr sz="1650" b="0" spc="-82" baseline="-35353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vertical</a:t>
            </a:r>
            <a:r>
              <a:rPr sz="1100" b="0" spc="-10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change</a:t>
            </a:r>
            <a:r>
              <a:rPr sz="1100" b="0" spc="-85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(distance</a:t>
            </a:r>
            <a:r>
              <a:rPr sz="1100" b="0" spc="-105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moved)  </a:t>
            </a:r>
            <a:r>
              <a:rPr sz="1100" b="0" spc="-5" dirty="0">
                <a:latin typeface="Arial MT"/>
                <a:cs typeface="Arial MT"/>
              </a:rPr>
              <a:t>horizonta</a:t>
            </a:r>
            <a:r>
              <a:rPr sz="1100" b="0" dirty="0">
                <a:latin typeface="Arial MT"/>
                <a:cs typeface="Arial MT"/>
              </a:rPr>
              <a:t>l</a:t>
            </a:r>
            <a:r>
              <a:rPr sz="1100" b="0" spc="-11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change</a:t>
            </a:r>
            <a:r>
              <a:rPr sz="1100" b="0" spc="-9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(time</a:t>
            </a:r>
            <a:r>
              <a:rPr sz="1100" b="0" spc="-4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taken)</a:t>
            </a:r>
            <a:endParaRPr sz="1100">
              <a:latin typeface="Arial MT"/>
              <a:cs typeface="Arial MT"/>
            </a:endParaRPr>
          </a:p>
          <a:p>
            <a:pPr marL="849630">
              <a:lnSpc>
                <a:spcPct val="100000"/>
              </a:lnSpc>
              <a:spcBef>
                <a:spcPts val="835"/>
              </a:spcBef>
            </a:pPr>
            <a:r>
              <a:rPr sz="1650" b="0" baseline="-35353" dirty="0">
                <a:latin typeface="Arial MT"/>
                <a:cs typeface="Arial MT"/>
              </a:rPr>
              <a:t>= </a:t>
            </a:r>
            <a:r>
              <a:rPr sz="1650" b="0" spc="-157" baseline="-35353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(75</a:t>
            </a:r>
            <a:r>
              <a:rPr sz="1100" b="0" spc="-19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m</a:t>
            </a:r>
            <a:r>
              <a:rPr sz="1100" b="0" spc="-75" dirty="0">
                <a:latin typeface="Arial MT"/>
                <a:cs typeface="Arial MT"/>
              </a:rPr>
              <a:t> </a:t>
            </a:r>
            <a:r>
              <a:rPr sz="1100" b="0" dirty="0">
                <a:latin typeface="Symbol"/>
                <a:cs typeface="Symbol"/>
              </a:rPr>
              <a:t></a:t>
            </a:r>
            <a:r>
              <a:rPr sz="1100" b="0" spc="-5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5</a:t>
            </a:r>
            <a:r>
              <a:rPr sz="1100" b="0" dirty="0">
                <a:latin typeface="Arial MT"/>
                <a:cs typeface="Arial MT"/>
              </a:rPr>
              <a:t>0</a:t>
            </a:r>
            <a:r>
              <a:rPr sz="1100" b="0" spc="-185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m)</a:t>
            </a:r>
            <a:endParaRPr sz="1100">
              <a:latin typeface="Arial MT"/>
              <a:cs typeface="Arial MT"/>
            </a:endParaRPr>
          </a:p>
          <a:p>
            <a:pPr marL="1078230">
              <a:lnSpc>
                <a:spcPct val="100000"/>
              </a:lnSpc>
              <a:spcBef>
                <a:spcPts val="225"/>
              </a:spcBef>
            </a:pPr>
            <a:r>
              <a:rPr sz="1100" b="0" dirty="0">
                <a:latin typeface="Arial MT"/>
                <a:cs typeface="Arial MT"/>
              </a:rPr>
              <a:t>(15</a:t>
            </a:r>
            <a:r>
              <a:rPr sz="1100" b="0" spc="-15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s</a:t>
            </a:r>
            <a:r>
              <a:rPr sz="1100" b="0" spc="-75" dirty="0">
                <a:latin typeface="Arial MT"/>
                <a:cs typeface="Arial MT"/>
              </a:rPr>
              <a:t> </a:t>
            </a:r>
            <a:r>
              <a:rPr sz="1100" b="0" dirty="0">
                <a:latin typeface="Symbol"/>
                <a:cs typeface="Symbol"/>
              </a:rPr>
              <a:t></a:t>
            </a:r>
            <a:r>
              <a:rPr sz="1100" b="0" spc="-5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Arial MT"/>
                <a:cs typeface="Arial MT"/>
              </a:rPr>
              <a:t>5</a:t>
            </a:r>
            <a:r>
              <a:rPr sz="1100" b="0" spc="-155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s)</a:t>
            </a:r>
            <a:endParaRPr sz="1100">
              <a:latin typeface="Arial MT"/>
              <a:cs typeface="Arial MT"/>
            </a:endParaRPr>
          </a:p>
          <a:p>
            <a:pPr marL="849630">
              <a:lnSpc>
                <a:spcPct val="100000"/>
              </a:lnSpc>
              <a:spcBef>
                <a:spcPts val="840"/>
              </a:spcBef>
            </a:pPr>
            <a:r>
              <a:rPr sz="1650" b="0" baseline="-35353" dirty="0">
                <a:latin typeface="Arial MT"/>
                <a:cs typeface="Arial MT"/>
              </a:rPr>
              <a:t>= </a:t>
            </a:r>
            <a:r>
              <a:rPr sz="1650" b="0" spc="-104" baseline="-35353" dirty="0">
                <a:latin typeface="Arial MT"/>
                <a:cs typeface="Arial MT"/>
              </a:rPr>
              <a:t> </a:t>
            </a:r>
            <a:r>
              <a:rPr sz="1100" b="0" spc="-5" dirty="0">
                <a:latin typeface="Arial MT"/>
                <a:cs typeface="Arial MT"/>
              </a:rPr>
              <a:t>2</a:t>
            </a:r>
            <a:r>
              <a:rPr sz="1100" b="0" dirty="0">
                <a:latin typeface="Arial MT"/>
                <a:cs typeface="Arial MT"/>
              </a:rPr>
              <a:t>5</a:t>
            </a:r>
            <a:r>
              <a:rPr sz="1100" b="0" spc="-110" dirty="0">
                <a:latin typeface="Arial MT"/>
                <a:cs typeface="Arial MT"/>
              </a:rPr>
              <a:t> </a:t>
            </a:r>
            <a:r>
              <a:rPr sz="1100" b="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9570" y="5558028"/>
            <a:ext cx="2359152" cy="19263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384" y="7133053"/>
            <a:ext cx="3597910" cy="25857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R="1430020" algn="ctr">
              <a:lnSpc>
                <a:spcPct val="100000"/>
              </a:lnSpc>
              <a:spcBef>
                <a:spcPts val="645"/>
              </a:spcBef>
            </a:pPr>
            <a:r>
              <a:rPr sz="1100" spc="-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0</a:t>
            </a:r>
            <a:r>
              <a:rPr sz="1100" spc="-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</a:t>
            </a:r>
            <a:endParaRPr sz="1100">
              <a:latin typeface="Arial MT"/>
              <a:cs typeface="Arial MT"/>
            </a:endParaRPr>
          </a:p>
          <a:p>
            <a:pPr marR="1442720" algn="ctr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=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2.5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m/s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200" b="1" spc="-5" dirty="0">
                <a:latin typeface="Arial"/>
                <a:cs typeface="Arial"/>
              </a:rPr>
              <a:t>Levers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moments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325"/>
              </a:spcBef>
            </a:pPr>
            <a:r>
              <a:rPr sz="1100" dirty="0">
                <a:latin typeface="Arial MT"/>
                <a:cs typeface="Arial MT"/>
              </a:rPr>
              <a:t>Forces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turn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around </a:t>
            </a:r>
            <a:r>
              <a:rPr sz="1100" b="1" spc="-5" dirty="0">
                <a:latin typeface="Arial"/>
                <a:cs typeface="Arial"/>
              </a:rPr>
              <a:t>pivots</a:t>
            </a:r>
            <a:r>
              <a:rPr sz="1100" spc="-5" dirty="0">
                <a:latin typeface="Arial MT"/>
                <a:cs typeface="Arial MT"/>
              </a:rPr>
              <a:t>.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pivot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known as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fulcrum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800"/>
              </a:lnSpc>
              <a:spcBef>
                <a:spcPts val="565"/>
              </a:spcBef>
            </a:pPr>
            <a:r>
              <a:rPr sz="1100" b="1" spc="-5" dirty="0">
                <a:latin typeface="Arial"/>
                <a:cs typeface="Arial"/>
              </a:rPr>
              <a:t>Levers </a:t>
            </a:r>
            <a:r>
              <a:rPr sz="1100" dirty="0">
                <a:latin typeface="Arial MT"/>
                <a:cs typeface="Arial MT"/>
              </a:rPr>
              <a:t>can be </a:t>
            </a:r>
            <a:r>
              <a:rPr sz="1100" b="1" spc="-5" dirty="0">
                <a:latin typeface="Arial"/>
                <a:cs typeface="Arial"/>
              </a:rPr>
              <a:t>force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multipliers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dirty="0">
                <a:latin typeface="Arial MT"/>
                <a:cs typeface="Arial MT"/>
              </a:rPr>
              <a:t> when they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increase 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 that is put in (the </a:t>
            </a:r>
            <a:r>
              <a:rPr sz="1100" b="1" spc="-5" dirty="0">
                <a:latin typeface="Arial"/>
                <a:cs typeface="Arial"/>
              </a:rPr>
              <a:t>effort</a:t>
            </a:r>
            <a:r>
              <a:rPr sz="1100" spc="-5" dirty="0">
                <a:latin typeface="Arial MT"/>
                <a:cs typeface="Arial MT"/>
              </a:rPr>
              <a:t>). </a:t>
            </a:r>
            <a:r>
              <a:rPr sz="1100" dirty="0">
                <a:latin typeface="Arial MT"/>
                <a:cs typeface="Arial MT"/>
              </a:rPr>
              <a:t>They can be </a:t>
            </a:r>
            <a:r>
              <a:rPr sz="1100" b="1" spc="-5" dirty="0">
                <a:latin typeface="Arial"/>
                <a:cs typeface="Arial"/>
              </a:rPr>
              <a:t>distance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multipliers </a:t>
            </a:r>
            <a:r>
              <a:rPr sz="1100" dirty="0">
                <a:latin typeface="Arial MT"/>
                <a:cs typeface="Arial MT"/>
              </a:rPr>
              <a:t>if they make the </a:t>
            </a:r>
            <a:r>
              <a:rPr sz="1100" b="1" spc="-5" dirty="0">
                <a:latin typeface="Arial"/>
                <a:cs typeface="Arial"/>
              </a:rPr>
              <a:t>load </a:t>
            </a:r>
            <a:r>
              <a:rPr sz="1100" dirty="0">
                <a:latin typeface="Arial MT"/>
                <a:cs typeface="Arial MT"/>
              </a:rPr>
              <a:t>move further than the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effort. The </a:t>
            </a:r>
            <a:r>
              <a:rPr sz="1100" spc="-5" dirty="0">
                <a:latin typeface="Arial MT"/>
                <a:cs typeface="Arial MT"/>
              </a:rPr>
              <a:t>amount </a:t>
            </a:r>
            <a:r>
              <a:rPr sz="1100" dirty="0">
                <a:latin typeface="Arial MT"/>
                <a:cs typeface="Arial MT"/>
              </a:rPr>
              <a:t>the force or </a:t>
            </a:r>
            <a:r>
              <a:rPr sz="1100" spc="-5" dirty="0">
                <a:latin typeface="Arial MT"/>
                <a:cs typeface="Arial MT"/>
              </a:rPr>
              <a:t>distance </a:t>
            </a:r>
            <a:r>
              <a:rPr sz="1100" dirty="0">
                <a:latin typeface="Arial MT"/>
                <a:cs typeface="Arial MT"/>
              </a:rPr>
              <a:t>is multiplied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depends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distances </a:t>
            </a:r>
            <a:r>
              <a:rPr sz="1100" dirty="0">
                <a:latin typeface="Arial MT"/>
                <a:cs typeface="Arial MT"/>
              </a:rPr>
              <a:t>between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load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pivot,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5" dirty="0">
                <a:latin typeface="Arial MT"/>
                <a:cs typeface="Arial MT"/>
              </a:rPr>
              <a:t>effort</a:t>
            </a:r>
            <a:r>
              <a:rPr sz="1100" dirty="0">
                <a:latin typeface="Arial MT"/>
                <a:cs typeface="Arial MT"/>
              </a:rPr>
              <a:t> 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pivot.</a:t>
            </a:r>
            <a:endParaRPr sz="1100">
              <a:latin typeface="Arial MT"/>
              <a:cs typeface="Arial MT"/>
            </a:endParaRPr>
          </a:p>
          <a:p>
            <a:pPr marL="12700" marR="532765">
              <a:lnSpc>
                <a:spcPts val="1270"/>
              </a:lnSpc>
              <a:spcBef>
                <a:spcPts val="625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turning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moment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Moments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 </a:t>
            </a:r>
            <a:r>
              <a:rPr sz="1100" b="1" spc="-5" dirty="0">
                <a:latin typeface="Arial"/>
                <a:cs typeface="Arial"/>
              </a:rPr>
              <a:t>newton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metres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</a:t>
            </a:r>
            <a:r>
              <a:rPr sz="1100" spc="-5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0411" y="7949945"/>
            <a:ext cx="1700784" cy="153009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488434" y="9541252"/>
            <a:ext cx="2343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The hammer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is acting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as </a:t>
            </a:r>
            <a:r>
              <a:rPr sz="900" b="1" dirty="0">
                <a:latin typeface="Arial"/>
                <a:cs typeface="Arial"/>
              </a:rPr>
              <a:t>a </a:t>
            </a:r>
            <a:r>
              <a:rPr sz="900" b="1" spc="-5" dirty="0">
                <a:latin typeface="Arial"/>
                <a:cs typeface="Arial"/>
              </a:rPr>
              <a:t>force </a:t>
            </a:r>
            <a:r>
              <a:rPr sz="900" b="1" spc="-10" dirty="0">
                <a:latin typeface="Arial"/>
                <a:cs typeface="Arial"/>
              </a:rPr>
              <a:t>multiplier.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4150" y="9762838"/>
            <a:ext cx="4648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moment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(in 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m)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N)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perpendicular</a:t>
            </a:r>
            <a:r>
              <a:rPr sz="1100" spc="-5" dirty="0">
                <a:latin typeface="Arial MT"/>
                <a:cs typeface="Arial MT"/>
              </a:rPr>
              <a:t> distance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pivot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(m).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8109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548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2844" y="895350"/>
            <a:ext cx="1676400" cy="11887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378" y="2213703"/>
            <a:ext cx="6119495" cy="5911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longer</a:t>
            </a:r>
            <a:r>
              <a:rPr sz="1100" spc="-5" dirty="0">
                <a:latin typeface="Arial MT"/>
                <a:cs typeface="Arial MT"/>
              </a:rPr>
              <a:t> the </a:t>
            </a:r>
            <a:r>
              <a:rPr sz="1100" dirty="0">
                <a:latin typeface="Arial MT"/>
                <a:cs typeface="Arial MT"/>
              </a:rPr>
              <a:t>distance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greater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moment. This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 why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easier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turn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spanner</a:t>
            </a:r>
            <a:r>
              <a:rPr sz="1100" spc="-5" dirty="0">
                <a:latin typeface="Arial MT"/>
                <a:cs typeface="Arial MT"/>
              </a:rPr>
              <a:t> than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short one.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object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balanced,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anticlockwise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moment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equal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clockwise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moment.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1051" y="2908554"/>
            <a:ext cx="2913888" cy="8663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78" y="3796256"/>
            <a:ext cx="3026410" cy="736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seesaw:</a:t>
            </a:r>
            <a:endParaRPr sz="1100">
              <a:latin typeface="Arial MT"/>
              <a:cs typeface="Arial MT"/>
            </a:endParaRPr>
          </a:p>
          <a:p>
            <a:pPr marL="480059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anticlockwise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moment</a:t>
            </a:r>
            <a:r>
              <a:rPr sz="1100" spc="1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300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  <a:p>
            <a:pPr marL="2136775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=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600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250" y="4576681"/>
            <a:ext cx="13989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clockwise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moment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1867" y="4507215"/>
            <a:ext cx="1019175" cy="4997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dirty="0">
                <a:latin typeface="Arial MT"/>
                <a:cs typeface="Arial MT"/>
              </a:rPr>
              <a:t>=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400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1.5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=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600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378" y="5049887"/>
            <a:ext cx="6021070" cy="19970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766445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clockwise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anticlockwise</a:t>
            </a:r>
            <a:r>
              <a:rPr sz="1100" spc="-5" dirty="0">
                <a:latin typeface="Arial MT"/>
                <a:cs typeface="Arial MT"/>
              </a:rPr>
              <a:t> moments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seesaw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balanced,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in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equilibrium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b="1" dirty="0">
                <a:latin typeface="Arial"/>
                <a:cs typeface="Arial"/>
              </a:rPr>
              <a:t>Simple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machines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33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lever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simple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machine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Ramps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and </a:t>
            </a:r>
            <a:r>
              <a:rPr sz="1100" b="1" spc="-5" dirty="0">
                <a:latin typeface="Arial"/>
                <a:cs typeface="Arial"/>
              </a:rPr>
              <a:t>pulleys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are simple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machines that act </a:t>
            </a:r>
            <a:r>
              <a:rPr sz="1100" spc="-5" dirty="0">
                <a:latin typeface="Arial MT"/>
                <a:cs typeface="Arial MT"/>
              </a:rPr>
              <a:t>as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multipliers.</a:t>
            </a:r>
            <a:endParaRPr sz="1100">
              <a:latin typeface="Arial MT"/>
              <a:cs typeface="Arial MT"/>
            </a:endParaRPr>
          </a:p>
          <a:p>
            <a:pPr marL="12700" marR="83185">
              <a:lnSpc>
                <a:spcPts val="1270"/>
              </a:lnSpc>
              <a:spcBef>
                <a:spcPts val="590"/>
              </a:spcBef>
            </a:pPr>
            <a:r>
              <a:rPr sz="1100" dirty="0">
                <a:latin typeface="Arial MT"/>
                <a:cs typeface="Arial MT"/>
              </a:rPr>
              <a:t>If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machine makes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 </a:t>
            </a:r>
            <a:r>
              <a:rPr sz="1100" spc="-5" dirty="0">
                <a:latin typeface="Arial MT"/>
                <a:cs typeface="Arial MT"/>
              </a:rPr>
              <a:t>possible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lift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 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load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 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smaller force,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 </a:t>
            </a:r>
            <a:r>
              <a:rPr sz="1100" spc="-5" dirty="0">
                <a:latin typeface="Arial MT"/>
                <a:cs typeface="Arial MT"/>
              </a:rPr>
              <a:t>has </a:t>
            </a:r>
            <a:r>
              <a:rPr sz="1100" dirty="0">
                <a:latin typeface="Arial MT"/>
                <a:cs typeface="Arial MT"/>
              </a:rPr>
              <a:t>to move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greater </a:t>
            </a:r>
            <a:r>
              <a:rPr sz="1100" spc="-5" dirty="0">
                <a:latin typeface="Arial MT"/>
                <a:cs typeface="Arial MT"/>
              </a:rPr>
              <a:t>distance.</a:t>
            </a:r>
            <a:r>
              <a:rPr sz="1100" dirty="0">
                <a:latin typeface="Arial MT"/>
                <a:cs typeface="Arial MT"/>
              </a:rPr>
              <a:t> 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total amount of energy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needed is the </a:t>
            </a:r>
            <a:r>
              <a:rPr sz="1100" spc="-5" dirty="0">
                <a:latin typeface="Arial MT"/>
                <a:cs typeface="Arial MT"/>
              </a:rPr>
              <a:t>same.</a:t>
            </a:r>
            <a:endParaRPr sz="1100">
              <a:latin typeface="Arial MT"/>
              <a:cs typeface="Arial MT"/>
            </a:endParaRPr>
          </a:p>
          <a:p>
            <a:pPr marL="12700" marR="192405">
              <a:lnSpc>
                <a:spcPts val="1270"/>
              </a:lnSpc>
              <a:spcBef>
                <a:spcPts val="58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work</a:t>
            </a:r>
            <a:r>
              <a:rPr sz="1100" b="1" spc="-5" dirty="0">
                <a:latin typeface="Arial"/>
                <a:cs typeface="Arial"/>
              </a:rPr>
              <a:t> done </a:t>
            </a:r>
            <a:r>
              <a:rPr sz="1100" dirty="0">
                <a:latin typeface="Arial MT"/>
                <a:cs typeface="Arial MT"/>
              </a:rPr>
              <a:t>by moving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load 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 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energy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transferred.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Work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done </a:t>
            </a:r>
            <a:r>
              <a:rPr sz="1100" dirty="0">
                <a:latin typeface="Arial MT"/>
                <a:cs typeface="Arial MT"/>
              </a:rPr>
              <a:t>when 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moves through a distance. </a:t>
            </a: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dirty="0">
                <a:latin typeface="Arial MT"/>
                <a:cs typeface="Arial MT"/>
              </a:rPr>
              <a:t> is </a:t>
            </a:r>
            <a:r>
              <a:rPr sz="1100" spc="-5" dirty="0">
                <a:latin typeface="Arial MT"/>
                <a:cs typeface="Arial MT"/>
              </a:rPr>
              <a:t>measured </a:t>
            </a:r>
            <a:r>
              <a:rPr sz="1100" dirty="0">
                <a:latin typeface="Arial MT"/>
                <a:cs typeface="Arial MT"/>
              </a:rPr>
              <a:t>in </a:t>
            </a:r>
            <a:r>
              <a:rPr sz="1100" spc="-5" dirty="0">
                <a:latin typeface="Arial MT"/>
                <a:cs typeface="Arial MT"/>
              </a:rPr>
              <a:t>joules </a:t>
            </a:r>
            <a:r>
              <a:rPr sz="1100" dirty="0">
                <a:latin typeface="Arial MT"/>
                <a:cs typeface="Arial MT"/>
              </a:rPr>
              <a:t>(J).</a:t>
            </a:r>
            <a:endParaRPr sz="1100">
              <a:latin typeface="Arial MT"/>
              <a:cs typeface="Arial MT"/>
            </a:endParaRPr>
          </a:p>
          <a:p>
            <a:pPr marL="1256665">
              <a:lnSpc>
                <a:spcPct val="100000"/>
              </a:lnSpc>
              <a:spcBef>
                <a:spcPts val="509"/>
              </a:spcBef>
            </a:pPr>
            <a:r>
              <a:rPr sz="1100" dirty="0">
                <a:latin typeface="Arial MT"/>
                <a:cs typeface="Arial MT"/>
              </a:rPr>
              <a:t>work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distance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direction</a:t>
            </a:r>
            <a:r>
              <a:rPr sz="1100" spc="-5" dirty="0">
                <a:latin typeface="Arial MT"/>
                <a:cs typeface="Arial MT"/>
              </a:rPr>
              <a:t> 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516" y="7265669"/>
            <a:ext cx="1609344" cy="11643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390" y="8413979"/>
            <a:ext cx="2226945" cy="736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work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done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lift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box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is:</a:t>
            </a:r>
            <a:endParaRPr sz="1100">
              <a:latin typeface="Arial MT"/>
              <a:cs typeface="Arial MT"/>
            </a:endParaRPr>
          </a:p>
          <a:p>
            <a:pPr marL="74422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1000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  <a:p>
            <a:pPr marL="1239520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=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2000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4978" y="7188707"/>
            <a:ext cx="2322576" cy="117043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98591" y="8443813"/>
            <a:ext cx="3341370" cy="8274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0"/>
              </a:spcBef>
            </a:pPr>
            <a:r>
              <a:rPr sz="1100" dirty="0">
                <a:latin typeface="Arial MT"/>
                <a:cs typeface="Arial MT"/>
              </a:rPr>
              <a:t>The ramp makes it </a:t>
            </a:r>
            <a:r>
              <a:rPr sz="1100" spc="-5" dirty="0">
                <a:latin typeface="Arial MT"/>
                <a:cs typeface="Arial MT"/>
              </a:rPr>
              <a:t>possible </a:t>
            </a:r>
            <a:r>
              <a:rPr sz="1100" dirty="0">
                <a:latin typeface="Arial MT"/>
                <a:cs typeface="Arial MT"/>
              </a:rPr>
              <a:t>to move the box using a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of only 500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N, but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box has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be </a:t>
            </a:r>
            <a:r>
              <a:rPr sz="1100" dirty="0">
                <a:latin typeface="Arial MT"/>
                <a:cs typeface="Arial MT"/>
              </a:rPr>
              <a:t>moved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m.</a:t>
            </a:r>
            <a:endParaRPr sz="1100">
              <a:latin typeface="Arial MT"/>
              <a:cs typeface="Arial MT"/>
            </a:endParaRPr>
          </a:p>
          <a:p>
            <a:pPr marL="1071880">
              <a:lnSpc>
                <a:spcPct val="100000"/>
              </a:lnSpc>
              <a:spcBef>
                <a:spcPts val="515"/>
              </a:spcBef>
            </a:pP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500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×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</a:t>
            </a:r>
            <a:endParaRPr sz="1100">
              <a:latin typeface="Arial MT"/>
              <a:cs typeface="Arial MT"/>
            </a:endParaRPr>
          </a:p>
          <a:p>
            <a:pPr marL="1281430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=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2000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381" y="9314797"/>
            <a:ext cx="5808980" cy="5149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box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stores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same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gravitational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potential</a:t>
            </a:r>
            <a:r>
              <a:rPr sz="1100" spc="-5" dirty="0">
                <a:latin typeface="Arial MT"/>
                <a:cs typeface="Arial MT"/>
              </a:rPr>
              <a:t> energy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 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5" dirty="0">
                <a:latin typeface="Arial MT"/>
                <a:cs typeface="Arial MT"/>
              </a:rPr>
              <a:t> its final</a:t>
            </a:r>
            <a:r>
              <a:rPr sz="1100" dirty="0">
                <a:latin typeface="Arial MT"/>
                <a:cs typeface="Arial MT"/>
              </a:rPr>
              <a:t> position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whichever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method is used to lift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law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 conservation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energy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means that only this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amount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 energy is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lift it.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9876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5988050" cy="5873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Kingdoms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classified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kingdoms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Viruses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kingdom.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1427225"/>
          <a:ext cx="6210931" cy="1886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553">
                <a:tc row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part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Kingdom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62230" indent="-133350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prokaryotes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(all </a:t>
                      </a:r>
                      <a:r>
                        <a:rPr sz="1000" b="1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unicellular)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05435" marR="66675" indent="-228600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protoctists (mainly </a:t>
                      </a:r>
                      <a:r>
                        <a:rPr sz="1000" b="1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unicellular)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67945" indent="635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fung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(main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multicellular)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4135" indent="99060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plants (all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multicellular)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6200" indent="49530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animals (all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multicellular)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cytoplasm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membrane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nucleus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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mitochondria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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wall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Wingdings"/>
                          <a:cs typeface="Wingdings"/>
                        </a:rPr>
                        <a:t>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000" spc="-5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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chloroplasts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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Wingdings"/>
                          <a:cs typeface="Wingdings"/>
                        </a:rPr>
                        <a:t>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000" spc="-5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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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Wingdings"/>
                          <a:cs typeface="Wingdings"/>
                        </a:rPr>
                        <a:t>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2073" y="4114800"/>
            <a:ext cx="1933194" cy="18044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3373623"/>
            <a:ext cx="5880100" cy="31635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69545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Unicellular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big,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enough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diffusion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58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tissues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multicellular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raw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transported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diffusion would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slow.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Microscopic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fungi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yeast.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reproduce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asexually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budding</a:t>
            </a:r>
            <a:endParaRPr sz="1100">
              <a:latin typeface="Arial MT"/>
              <a:cs typeface="Arial MT"/>
            </a:endParaRPr>
          </a:p>
          <a:p>
            <a:pPr marL="227965" marR="339153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aerobic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important 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baking</a:t>
            </a:r>
            <a:endParaRPr sz="1100">
              <a:latin typeface="Arial MT"/>
              <a:cs typeface="Arial MT"/>
            </a:endParaRPr>
          </a:p>
          <a:p>
            <a:pPr marL="227965" marR="3430904" indent="-215900">
              <a:lnSpc>
                <a:spcPct val="95700"/>
              </a:lnSpc>
              <a:spcBef>
                <a:spcPts val="56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can 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anaerobic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(fermentation),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important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alcoholic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drink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manufacture.</a:t>
            </a:r>
            <a:endParaRPr sz="1100">
              <a:latin typeface="Arial MT"/>
              <a:cs typeface="Arial MT"/>
            </a:endParaRPr>
          </a:p>
          <a:p>
            <a:pPr marL="1670685">
              <a:lnSpc>
                <a:spcPct val="100000"/>
              </a:lnSpc>
              <a:spcBef>
                <a:spcPts val="580"/>
              </a:spcBef>
            </a:pPr>
            <a:r>
              <a:rPr sz="1100" spc="-5" dirty="0">
                <a:latin typeface="Arial MT"/>
                <a:cs typeface="Arial MT"/>
              </a:rPr>
              <a:t>glucose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ethanol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(alcohol)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Bacteria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3451" y="6603492"/>
            <a:ext cx="2609088" cy="17495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7390" y="8407396"/>
            <a:ext cx="5764530" cy="156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5139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Parts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bacterium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 marR="238760">
              <a:lnSpc>
                <a:spcPts val="1270"/>
              </a:lnSpc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bacteria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important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yoghurt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cheese.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bacteria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anaerobic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ferment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milk:</a:t>
            </a:r>
            <a:endParaRPr sz="1100">
              <a:latin typeface="Arial MT"/>
              <a:cs typeface="Arial MT"/>
            </a:endParaRPr>
          </a:p>
          <a:p>
            <a:pPr marL="2414270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latin typeface="Arial MT"/>
                <a:cs typeface="Arial MT"/>
              </a:rPr>
              <a:t>glucose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lactic acid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500" b="1" spc="-5" dirty="0">
                <a:latin typeface="Arial"/>
                <a:cs typeface="Arial"/>
              </a:rPr>
              <a:t>Feeding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635"/>
              </a:spcBef>
            </a:pPr>
            <a:r>
              <a:rPr sz="1100" spc="-5" dirty="0">
                <a:latin typeface="Arial MT"/>
                <a:cs typeface="Arial MT"/>
              </a:rPr>
              <a:t>Bacteria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fungi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enzymes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digest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large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organic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molecules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digested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molecules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absorbed.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8129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3953" y="1639823"/>
            <a:ext cx="2401824" cy="13167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9888" y="3215639"/>
            <a:ext cx="1207008" cy="1207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76" y="789804"/>
            <a:ext cx="6127115" cy="771588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500" b="1" dirty="0">
                <a:latin typeface="Arial"/>
                <a:cs typeface="Arial"/>
              </a:rPr>
              <a:t>Force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fields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electromagnets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300" b="1" spc="-5" dirty="0">
                <a:latin typeface="Arial"/>
                <a:cs typeface="Arial"/>
              </a:rPr>
              <a:t>Static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electricity</a:t>
            </a:r>
            <a:endParaRPr sz="1300">
              <a:latin typeface="Arial"/>
              <a:cs typeface="Arial"/>
            </a:endParaRPr>
          </a:p>
          <a:p>
            <a:pPr marL="12700" marR="2853690">
              <a:lnSpc>
                <a:spcPct val="9580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atom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consists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central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nucleus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electrons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normally</a:t>
            </a:r>
            <a:r>
              <a:rPr sz="1100" dirty="0">
                <a:latin typeface="Arial MT"/>
                <a:cs typeface="Arial MT"/>
              </a:rPr>
              <a:t> has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overall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charge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positive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negative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charges.</a:t>
            </a:r>
            <a:endParaRPr sz="1100">
              <a:latin typeface="Arial MT"/>
              <a:cs typeface="Arial MT"/>
            </a:endParaRPr>
          </a:p>
          <a:p>
            <a:pPr marL="12700" marR="2860675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rub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transferred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insulating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gains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electrons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negative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static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electricity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 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positive charge.</a:t>
            </a:r>
            <a:endParaRPr sz="1100">
              <a:latin typeface="Arial MT"/>
              <a:cs typeface="Arial MT"/>
            </a:endParaRPr>
          </a:p>
          <a:p>
            <a:pPr marL="12700" marR="220091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positively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negatively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(both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positive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negative)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 other.</a:t>
            </a:r>
            <a:endParaRPr sz="1100">
              <a:latin typeface="Arial MT"/>
              <a:cs typeface="Arial MT"/>
            </a:endParaRPr>
          </a:p>
          <a:p>
            <a:pPr marL="12700" marR="2210435">
              <a:lnSpc>
                <a:spcPts val="1270"/>
              </a:lnSpc>
              <a:spcBef>
                <a:spcPts val="58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space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repel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electric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field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arrows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diagram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direction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positive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charge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Resistance</a:t>
            </a:r>
            <a:endParaRPr sz="1300">
              <a:latin typeface="Arial"/>
              <a:cs typeface="Arial"/>
            </a:endParaRPr>
          </a:p>
          <a:p>
            <a:pPr marL="12700" marR="71120" indent="-635">
              <a:lnSpc>
                <a:spcPts val="127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resistance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component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saying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easy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difficult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flow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size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circuit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‘pushing’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current: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0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same)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0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same).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conductors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wire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depends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on: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0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45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length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(longer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resistances)</a:t>
            </a:r>
            <a:endParaRPr sz="1100">
              <a:latin typeface="Arial MT"/>
              <a:cs typeface="Arial MT"/>
            </a:endParaRPr>
          </a:p>
          <a:p>
            <a:pPr marL="264795" indent="-252729">
              <a:lnSpc>
                <a:spcPct val="100000"/>
              </a:lnSpc>
              <a:spcBef>
                <a:spcPts val="550"/>
              </a:spcBef>
              <a:buChar char="●"/>
              <a:tabLst>
                <a:tab pos="264795" algn="l"/>
                <a:tab pos="265430" algn="l"/>
              </a:tabLst>
            </a:pP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thickness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(thicker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resistances).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b="1" dirty="0">
                <a:latin typeface="Arial"/>
                <a:cs typeface="Arial"/>
              </a:rPr>
              <a:t>Calculating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resistance</a:t>
            </a:r>
            <a:endParaRPr sz="1300">
              <a:latin typeface="Arial"/>
              <a:cs typeface="Arial"/>
            </a:endParaRPr>
          </a:p>
          <a:p>
            <a:pPr marL="12700" marR="3272154">
              <a:lnSpc>
                <a:spcPct val="101800"/>
              </a:lnSpc>
              <a:spcBef>
                <a:spcPts val="52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ohms</a:t>
            </a:r>
            <a:r>
              <a:rPr sz="1100" spc="-5" dirty="0">
                <a:latin typeface="Arial MT"/>
                <a:cs typeface="Arial MT"/>
              </a:rPr>
              <a:t>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symbol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Greek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omega</a:t>
            </a:r>
            <a:r>
              <a:rPr sz="1100" dirty="0">
                <a:latin typeface="Arial MT"/>
                <a:cs typeface="Arial MT"/>
              </a:rPr>
              <a:t> (</a:t>
            </a:r>
            <a:r>
              <a:rPr sz="1100" dirty="0">
                <a:latin typeface="Symbol"/>
                <a:cs typeface="Symbol"/>
              </a:rPr>
              <a:t></a:t>
            </a:r>
            <a:r>
              <a:rPr sz="1100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 marR="328041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Voltage,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related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 formula:</a:t>
            </a:r>
            <a:endParaRPr sz="1100">
              <a:latin typeface="Arial MT"/>
              <a:cs typeface="Arial MT"/>
            </a:endParaRPr>
          </a:p>
          <a:p>
            <a:pPr marL="620395">
              <a:lnSpc>
                <a:spcPct val="100000"/>
              </a:lnSpc>
              <a:spcBef>
                <a:spcPts val="505"/>
              </a:spcBef>
            </a:pPr>
            <a:r>
              <a:rPr sz="1100" spc="-5" dirty="0">
                <a:latin typeface="Arial MT"/>
                <a:cs typeface="Arial MT"/>
              </a:rPr>
              <a:t>voltage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×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endParaRPr sz="1100">
              <a:latin typeface="Arial MT"/>
              <a:cs typeface="Arial MT"/>
            </a:endParaRPr>
          </a:p>
          <a:p>
            <a:pPr marL="12700" marR="3171190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calculate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resistance,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amps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6772" y="8766047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4">
                <a:moveTo>
                  <a:pt x="0" y="0"/>
                </a:moveTo>
                <a:lnTo>
                  <a:pt x="512064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90648" y="8756999"/>
            <a:ext cx="460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current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6109" y="8648796"/>
            <a:ext cx="13595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254" dirty="0">
                <a:latin typeface="Arial MT"/>
                <a:cs typeface="Arial MT"/>
              </a:rPr>
              <a:t> </a:t>
            </a:r>
            <a:r>
              <a:rPr sz="1650" baseline="35353" dirty="0">
                <a:latin typeface="Arial MT"/>
                <a:cs typeface="Arial MT"/>
              </a:rPr>
              <a:t>voltage</a:t>
            </a:r>
            <a:endParaRPr sz="1650" baseline="35353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2064" y="7182611"/>
            <a:ext cx="1969008" cy="170688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98650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79" y="829390"/>
            <a:ext cx="3061335" cy="27730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300" b="1" spc="-5" dirty="0">
                <a:latin typeface="Arial"/>
                <a:cs typeface="Arial"/>
              </a:rPr>
              <a:t>Electromagnets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590"/>
              </a:spcBef>
            </a:pPr>
            <a:r>
              <a:rPr sz="1100" dirty="0">
                <a:latin typeface="Arial MT"/>
                <a:cs typeface="Arial MT"/>
              </a:rPr>
              <a:t>A bar magnet is a </a:t>
            </a:r>
            <a:r>
              <a:rPr sz="1100" b="1" spc="-5" dirty="0">
                <a:latin typeface="Arial"/>
                <a:cs typeface="Arial"/>
              </a:rPr>
              <a:t>permanent magnet</a:t>
            </a:r>
            <a:r>
              <a:rPr sz="1100" spc="-5" dirty="0">
                <a:latin typeface="Arial MT"/>
                <a:cs typeface="Arial MT"/>
              </a:rPr>
              <a:t>, </a:t>
            </a:r>
            <a:r>
              <a:rPr sz="1100" dirty="0">
                <a:latin typeface="Arial MT"/>
                <a:cs typeface="Arial MT"/>
              </a:rPr>
              <a:t>because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 is always magnetic. A wire with electricity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flowing </a:t>
            </a:r>
            <a:r>
              <a:rPr sz="1100" spc="-5" dirty="0">
                <a:latin typeface="Arial MT"/>
                <a:cs typeface="Arial MT"/>
              </a:rPr>
              <a:t>through </a:t>
            </a:r>
            <a:r>
              <a:rPr sz="1100" dirty="0">
                <a:latin typeface="Arial MT"/>
                <a:cs typeface="Arial MT"/>
              </a:rPr>
              <a:t>it has a </a:t>
            </a:r>
            <a:r>
              <a:rPr sz="1100" b="1" spc="-5" dirty="0">
                <a:latin typeface="Arial"/>
                <a:cs typeface="Arial"/>
              </a:rPr>
              <a:t>magnetic field </a:t>
            </a:r>
            <a:r>
              <a:rPr sz="1100" spc="-5" dirty="0">
                <a:latin typeface="Arial MT"/>
                <a:cs typeface="Arial MT"/>
              </a:rPr>
              <a:t>around it.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electromagnet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coil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wire 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electric </a:t>
            </a:r>
            <a:r>
              <a:rPr sz="1100" spc="-5" dirty="0">
                <a:latin typeface="Arial MT"/>
                <a:cs typeface="Arial MT"/>
              </a:rPr>
              <a:t>current </a:t>
            </a:r>
            <a:r>
              <a:rPr sz="1100" dirty="0">
                <a:latin typeface="Arial MT"/>
                <a:cs typeface="Arial MT"/>
              </a:rPr>
              <a:t>flowing </a:t>
            </a:r>
            <a:r>
              <a:rPr sz="1100" spc="-5" dirty="0">
                <a:latin typeface="Arial MT"/>
                <a:cs typeface="Arial MT"/>
              </a:rPr>
              <a:t>through </a:t>
            </a:r>
            <a:r>
              <a:rPr sz="1100" dirty="0">
                <a:latin typeface="Arial MT"/>
                <a:cs typeface="Arial MT"/>
              </a:rPr>
              <a:t>it. It is only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magnetic while the </a:t>
            </a:r>
            <a:r>
              <a:rPr sz="1100" spc="-5" dirty="0">
                <a:latin typeface="Arial MT"/>
                <a:cs typeface="Arial MT"/>
              </a:rPr>
              <a:t>current </a:t>
            </a:r>
            <a:r>
              <a:rPr sz="1100" dirty="0">
                <a:latin typeface="Arial MT"/>
                <a:cs typeface="Arial MT"/>
              </a:rPr>
              <a:t>is </a:t>
            </a:r>
            <a:r>
              <a:rPr sz="1100" spc="-5" dirty="0">
                <a:latin typeface="Arial MT"/>
                <a:cs typeface="Arial MT"/>
              </a:rPr>
              <a:t>flowing.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5" dirty="0">
                <a:latin typeface="Arial MT"/>
                <a:cs typeface="Arial MT"/>
              </a:rPr>
              <a:t>shape </a:t>
            </a:r>
            <a:r>
              <a:rPr sz="1100" dirty="0">
                <a:latin typeface="Arial MT"/>
                <a:cs typeface="Arial MT"/>
              </a:rPr>
              <a:t> of the magnetic field of an electromagnet is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similar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the </a:t>
            </a:r>
            <a:r>
              <a:rPr sz="1100" dirty="0">
                <a:latin typeface="Arial MT"/>
                <a:cs typeface="Arial MT"/>
              </a:rPr>
              <a:t>magnetic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field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magnet.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latin typeface="Arial MT"/>
                <a:cs typeface="Arial MT"/>
              </a:rPr>
              <a:t>You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5" dirty="0">
                <a:latin typeface="Arial MT"/>
                <a:cs typeface="Arial MT"/>
              </a:rPr>
              <a:t> electromagnet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stronger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number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coils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wire</a:t>
            </a:r>
            <a:endParaRPr sz="1100">
              <a:latin typeface="Arial MT"/>
              <a:cs typeface="Arial MT"/>
            </a:endParaRPr>
          </a:p>
          <a:p>
            <a:pPr marL="227965" marR="574675" indent="-215900">
              <a:lnSpc>
                <a:spcPts val="1270"/>
              </a:lnSpc>
              <a:spcBef>
                <a:spcPts val="62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size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current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(by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voltage)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core.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20" y="1275588"/>
            <a:ext cx="1682496" cy="31882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84" y="4549335"/>
            <a:ext cx="2985135" cy="28505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300" b="1" spc="-5" dirty="0">
                <a:latin typeface="Arial"/>
                <a:cs typeface="Arial"/>
              </a:rPr>
              <a:t>Motors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700"/>
              </a:lnSpc>
              <a:spcBef>
                <a:spcPts val="595"/>
              </a:spcBef>
            </a:pPr>
            <a:r>
              <a:rPr sz="1100" dirty="0">
                <a:latin typeface="Arial MT"/>
                <a:cs typeface="Arial MT"/>
              </a:rPr>
              <a:t>If a wire </a:t>
            </a:r>
            <a:r>
              <a:rPr sz="1100" spc="-5" dirty="0">
                <a:latin typeface="Arial MT"/>
                <a:cs typeface="Arial MT"/>
              </a:rPr>
              <a:t>carrying </a:t>
            </a:r>
            <a:r>
              <a:rPr sz="1100" dirty="0">
                <a:latin typeface="Arial MT"/>
                <a:cs typeface="Arial MT"/>
              </a:rPr>
              <a:t>a current </a:t>
            </a:r>
            <a:r>
              <a:rPr sz="1100" spc="-5" dirty="0">
                <a:latin typeface="Arial MT"/>
                <a:cs typeface="Arial MT"/>
              </a:rPr>
              <a:t>crosses </a:t>
            </a:r>
            <a:r>
              <a:rPr sz="1100" dirty="0">
                <a:latin typeface="Arial MT"/>
                <a:cs typeface="Arial MT"/>
              </a:rPr>
              <a:t>a magnetic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field,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wire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experience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force.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motor effect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12065">
              <a:lnSpc>
                <a:spcPct val="95800"/>
              </a:lnSpc>
              <a:spcBef>
                <a:spcPts val="605"/>
              </a:spcBef>
            </a:pPr>
            <a:r>
              <a:rPr sz="1100" dirty="0">
                <a:latin typeface="Arial MT"/>
                <a:cs typeface="Arial MT"/>
              </a:rPr>
              <a:t>An electric motor consists of a </a:t>
            </a:r>
            <a:r>
              <a:rPr sz="1100" spc="-5" dirty="0">
                <a:latin typeface="Arial MT"/>
                <a:cs typeface="Arial MT"/>
              </a:rPr>
              <a:t>coil </a:t>
            </a:r>
            <a:r>
              <a:rPr sz="1100" dirty="0">
                <a:latin typeface="Arial MT"/>
                <a:cs typeface="Arial MT"/>
              </a:rPr>
              <a:t>of wire in a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magnetic </a:t>
            </a:r>
            <a:r>
              <a:rPr sz="1100" spc="-5" dirty="0">
                <a:latin typeface="Arial MT"/>
                <a:cs typeface="Arial MT"/>
              </a:rPr>
              <a:t>field. </a:t>
            </a:r>
            <a:r>
              <a:rPr sz="1100" dirty="0">
                <a:latin typeface="Arial MT"/>
                <a:cs typeface="Arial MT"/>
              </a:rPr>
              <a:t>When </a:t>
            </a:r>
            <a:r>
              <a:rPr sz="1100" spc="-5" dirty="0">
                <a:latin typeface="Arial MT"/>
                <a:cs typeface="Arial MT"/>
              </a:rPr>
              <a:t>there </a:t>
            </a:r>
            <a:r>
              <a:rPr sz="1100" dirty="0">
                <a:latin typeface="Arial MT"/>
                <a:cs typeface="Arial MT"/>
              </a:rPr>
              <a:t>is a </a:t>
            </a:r>
            <a:r>
              <a:rPr sz="1100" spc="-5" dirty="0">
                <a:latin typeface="Arial MT"/>
                <a:cs typeface="Arial MT"/>
              </a:rPr>
              <a:t>current </a:t>
            </a:r>
            <a:r>
              <a:rPr sz="1100" dirty="0">
                <a:latin typeface="Arial MT"/>
                <a:cs typeface="Arial MT"/>
              </a:rPr>
              <a:t>in the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coil,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 </a:t>
            </a:r>
            <a:r>
              <a:rPr sz="1100" dirty="0">
                <a:latin typeface="Arial MT"/>
                <a:cs typeface="Arial MT"/>
              </a:rPr>
              <a:t>side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coil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 </a:t>
            </a:r>
            <a:r>
              <a:rPr sz="1100" spc="-5" dirty="0">
                <a:latin typeface="Arial MT"/>
                <a:cs typeface="Arial MT"/>
              </a:rPr>
              <a:t>turn.</a:t>
            </a:r>
            <a:endParaRPr sz="1100">
              <a:latin typeface="Arial MT"/>
              <a:cs typeface="Arial MT"/>
            </a:endParaRPr>
          </a:p>
          <a:p>
            <a:pPr marL="12700" marR="6350">
              <a:lnSpc>
                <a:spcPts val="127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motor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force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provides)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 </a:t>
            </a:r>
            <a:r>
              <a:rPr sz="1100" spc="-5" dirty="0">
                <a:latin typeface="Arial MT"/>
                <a:cs typeface="Arial MT"/>
              </a:rPr>
              <a:t>increased</a:t>
            </a:r>
            <a:r>
              <a:rPr sz="1100" dirty="0">
                <a:latin typeface="Arial MT"/>
                <a:cs typeface="Arial MT"/>
              </a:rPr>
              <a:t> by: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0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size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current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strength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magnetic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field</a:t>
            </a:r>
            <a:endParaRPr sz="1100">
              <a:latin typeface="Arial MT"/>
              <a:cs typeface="Arial MT"/>
            </a:endParaRPr>
          </a:p>
          <a:p>
            <a:pPr marL="227965" marR="218440" indent="-215900">
              <a:lnSpc>
                <a:spcPts val="1260"/>
              </a:lnSpc>
              <a:spcBef>
                <a:spcPts val="6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dirty="0">
                <a:latin typeface="Arial MT"/>
                <a:cs typeface="Arial MT"/>
              </a:rPr>
              <a:t>increasing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number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turns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coil.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0479" y="5108447"/>
            <a:ext cx="2883408" cy="21701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560874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548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4561840" cy="115125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dirty="0">
                <a:latin typeface="Arial"/>
                <a:cs typeface="Arial"/>
              </a:rPr>
              <a:t>Fluids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Fluids 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particle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model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model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liquids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gases.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7041" y="2029968"/>
          <a:ext cx="6186168" cy="250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Solids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Liquids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Gases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5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Properties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volume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shape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fixed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volume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take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shape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container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expand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fill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container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take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shape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container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Particle</a:t>
                      </a:r>
                      <a:r>
                        <a:rPr sz="1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diagram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8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Particles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653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close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together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marR="349250" indent="-21590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are held in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fixed </a:t>
                      </a:r>
                      <a:r>
                        <a:rPr sz="1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positions by strong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forces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close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together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marR="89535" indent="-21590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held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fairly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strong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forces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move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around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far</a:t>
                      </a:r>
                      <a:r>
                        <a:rPr sz="1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apart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marR="175260" indent="-21590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held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very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weak </a:t>
                      </a:r>
                      <a:r>
                        <a:rPr sz="1000" spc="-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forces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83845" indent="-21590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●"/>
                        <a:tabLst>
                          <a:tab pos="283845" algn="l"/>
                          <a:tab pos="284480" algn="l"/>
                        </a:tabLst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move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around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110" y="2742438"/>
            <a:ext cx="1255776" cy="9692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1221" y="2742438"/>
            <a:ext cx="1341120" cy="999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7359" y="2864357"/>
            <a:ext cx="1011936" cy="7559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7390" y="4596288"/>
            <a:ext cx="6011545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Density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Density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certain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volume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something,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calculated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formula: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7602" y="5259578"/>
            <a:ext cx="5880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density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37432" y="5376671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726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5400" y="5367623"/>
            <a:ext cx="475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volume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2552" y="5172545"/>
            <a:ext cx="359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mass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9289" y="5605363"/>
            <a:ext cx="6188075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units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density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g/cm</a:t>
            </a:r>
            <a:r>
              <a:rPr sz="1050" baseline="39682" dirty="0">
                <a:latin typeface="Arial MT"/>
                <a:cs typeface="Arial MT"/>
              </a:rPr>
              <a:t>3</a:t>
            </a:r>
            <a:r>
              <a:rPr sz="1050" spc="150" baseline="39682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kg/m</a:t>
            </a:r>
            <a:r>
              <a:rPr sz="1050" spc="-7" baseline="39682" dirty="0">
                <a:latin typeface="Arial MT"/>
                <a:cs typeface="Arial MT"/>
              </a:rPr>
              <a:t>3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Arial"/>
                <a:cs typeface="Arial"/>
              </a:rPr>
              <a:t>Changes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state</a:t>
            </a:r>
            <a:endParaRPr sz="1200">
              <a:latin typeface="Arial"/>
              <a:cs typeface="Arial"/>
            </a:endParaRPr>
          </a:p>
          <a:p>
            <a:pPr marL="50800" marR="17780">
              <a:lnSpc>
                <a:spcPts val="1260"/>
              </a:lnSpc>
              <a:spcBef>
                <a:spcPts val="635"/>
              </a:spcBef>
            </a:pP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state when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 heated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5" dirty="0">
                <a:latin typeface="Arial MT"/>
                <a:cs typeface="Arial MT"/>
              </a:rPr>
              <a:t> cooled.</a:t>
            </a:r>
            <a:r>
              <a:rPr sz="1100" dirty="0">
                <a:latin typeface="Arial MT"/>
                <a:cs typeface="Arial MT"/>
              </a:rPr>
              <a:t> 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three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states 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matter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 </a:t>
            </a:r>
            <a:r>
              <a:rPr sz="1100" spc="-5" dirty="0">
                <a:latin typeface="Arial MT"/>
                <a:cs typeface="Arial MT"/>
              </a:rPr>
              <a:t>solid,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 </a:t>
            </a:r>
            <a:r>
              <a:rPr sz="1100" spc="-5" dirty="0">
                <a:latin typeface="Arial MT"/>
                <a:cs typeface="Arial MT"/>
              </a:rPr>
              <a:t>gas.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59" y="6703314"/>
            <a:ext cx="5986271" cy="170078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07373" y="8572596"/>
            <a:ext cx="567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liquid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evaporates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surface. When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boiling, </a:t>
            </a:r>
            <a:r>
              <a:rPr sz="1100" spc="-5" dirty="0">
                <a:latin typeface="Arial MT"/>
                <a:cs typeface="Arial MT"/>
              </a:rPr>
              <a:t>bubbles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 </a:t>
            </a:r>
            <a:r>
              <a:rPr sz="1100" spc="-5" dirty="0">
                <a:latin typeface="Arial MT"/>
                <a:cs typeface="Arial MT"/>
              </a:rPr>
              <a:t>form </a:t>
            </a:r>
            <a:r>
              <a:rPr sz="1100" dirty="0">
                <a:latin typeface="Arial MT"/>
                <a:cs typeface="Arial MT"/>
              </a:rPr>
              <a:t>within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liquid.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657773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548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72585"/>
            <a:ext cx="5756275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latin typeface="Arial MT"/>
                <a:cs typeface="Arial MT"/>
              </a:rPr>
              <a:t>The melting point and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freezing </a:t>
            </a:r>
            <a:r>
              <a:rPr sz="1100" spc="-5" dirty="0">
                <a:latin typeface="Arial MT"/>
                <a:cs typeface="Arial MT"/>
              </a:rPr>
              <a:t>point </a:t>
            </a:r>
            <a:r>
              <a:rPr sz="1100" dirty="0">
                <a:latin typeface="Arial MT"/>
                <a:cs typeface="Arial MT"/>
              </a:rPr>
              <a:t>of a </a:t>
            </a:r>
            <a:r>
              <a:rPr sz="1100" spc="-5" dirty="0">
                <a:latin typeface="Arial MT"/>
                <a:cs typeface="Arial MT"/>
              </a:rPr>
              <a:t>substance </a:t>
            </a:r>
            <a:r>
              <a:rPr sz="1100" dirty="0">
                <a:latin typeface="Arial MT"/>
                <a:cs typeface="Arial MT"/>
              </a:rPr>
              <a:t>are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same temperature. The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temperature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substance</a:t>
            </a:r>
            <a:r>
              <a:rPr sz="1100" dirty="0">
                <a:latin typeface="Arial MT"/>
                <a:cs typeface="Arial MT"/>
              </a:rPr>
              <a:t> does</a:t>
            </a:r>
            <a:r>
              <a:rPr sz="1100" spc="-5" dirty="0">
                <a:latin typeface="Arial MT"/>
                <a:cs typeface="Arial MT"/>
              </a:rPr>
              <a:t> not </a:t>
            </a:r>
            <a:r>
              <a:rPr sz="1100" dirty="0">
                <a:latin typeface="Arial MT"/>
                <a:cs typeface="Arial MT"/>
              </a:rPr>
              <a:t>change while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melting, even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 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still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heated.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939" y="1293113"/>
            <a:ext cx="3950208" cy="22128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9290" y="3483260"/>
            <a:ext cx="6182360" cy="64509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Changing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density</a:t>
            </a:r>
            <a:endParaRPr sz="1200">
              <a:latin typeface="Arial"/>
              <a:cs typeface="Arial"/>
            </a:endParaRPr>
          </a:p>
          <a:p>
            <a:pPr marL="50800" marR="106045">
              <a:lnSpc>
                <a:spcPts val="1270"/>
              </a:lnSpc>
              <a:spcBef>
                <a:spcPts val="625"/>
              </a:spcBef>
            </a:pP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heated.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</a:t>
            </a:r>
            <a:r>
              <a:rPr sz="1100" spc="-5" dirty="0">
                <a:latin typeface="Arial MT"/>
                <a:cs typeface="Arial MT"/>
              </a:rPr>
              <a:t> vibrate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take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 more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space. The particles in liquids and </a:t>
            </a:r>
            <a:r>
              <a:rPr sz="1100" spc="-5" dirty="0">
                <a:latin typeface="Arial MT"/>
                <a:cs typeface="Arial MT"/>
              </a:rPr>
              <a:t>gases </a:t>
            </a:r>
            <a:r>
              <a:rPr sz="1100" dirty="0">
                <a:latin typeface="Arial MT"/>
                <a:cs typeface="Arial MT"/>
              </a:rPr>
              <a:t>move around </a:t>
            </a:r>
            <a:r>
              <a:rPr sz="1100" spc="-5" dirty="0">
                <a:latin typeface="Arial MT"/>
                <a:cs typeface="Arial MT"/>
              </a:rPr>
              <a:t>faster </a:t>
            </a:r>
            <a:r>
              <a:rPr sz="1100" dirty="0">
                <a:latin typeface="Arial MT"/>
                <a:cs typeface="Arial MT"/>
              </a:rPr>
              <a:t>and take </a:t>
            </a:r>
            <a:r>
              <a:rPr sz="1100" spc="-5" dirty="0">
                <a:latin typeface="Arial MT"/>
                <a:cs typeface="Arial MT"/>
              </a:rPr>
              <a:t>up </a:t>
            </a:r>
            <a:r>
              <a:rPr sz="1100" dirty="0">
                <a:latin typeface="Arial MT"/>
                <a:cs typeface="Arial MT"/>
              </a:rPr>
              <a:t>more space. When a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material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expands its </a:t>
            </a:r>
            <a:r>
              <a:rPr sz="1100" spc="-5" dirty="0">
                <a:latin typeface="Arial MT"/>
                <a:cs typeface="Arial MT"/>
              </a:rPr>
              <a:t>density</a:t>
            </a:r>
            <a:r>
              <a:rPr sz="1100" dirty="0">
                <a:latin typeface="Arial MT"/>
                <a:cs typeface="Arial MT"/>
              </a:rPr>
              <a:t> decreases.</a:t>
            </a:r>
            <a:endParaRPr sz="1100">
              <a:latin typeface="Arial MT"/>
              <a:cs typeface="Arial MT"/>
            </a:endParaRPr>
          </a:p>
          <a:p>
            <a:pPr marL="50800" marR="138430" algn="just">
              <a:lnSpc>
                <a:spcPts val="1270"/>
              </a:lnSpc>
              <a:spcBef>
                <a:spcPts val="585"/>
              </a:spcBef>
            </a:pPr>
            <a:r>
              <a:rPr sz="1100" dirty="0">
                <a:latin typeface="Arial MT"/>
                <a:cs typeface="Arial MT"/>
              </a:rPr>
              <a:t>Substances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contract</a:t>
            </a:r>
            <a:r>
              <a:rPr sz="1100" spc="-5" dirty="0">
                <a:latin typeface="Arial MT"/>
                <a:cs typeface="Arial MT"/>
              </a:rPr>
              <a:t> when </a:t>
            </a:r>
            <a:r>
              <a:rPr sz="1100" dirty="0">
                <a:latin typeface="Arial MT"/>
                <a:cs typeface="Arial MT"/>
              </a:rPr>
              <a:t>they cool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down,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particles</a:t>
            </a:r>
            <a:r>
              <a:rPr sz="1100" spc="-5" dirty="0">
                <a:latin typeface="Arial MT"/>
                <a:cs typeface="Arial MT"/>
              </a:rPr>
              <a:t> have </a:t>
            </a:r>
            <a:r>
              <a:rPr sz="1100" dirty="0">
                <a:latin typeface="Arial MT"/>
                <a:cs typeface="Arial MT"/>
              </a:rPr>
              <a:t>less</a:t>
            </a:r>
            <a:r>
              <a:rPr sz="1100" spc="-5" dirty="0">
                <a:latin typeface="Arial MT"/>
                <a:cs typeface="Arial MT"/>
              </a:rPr>
              <a:t> energy</a:t>
            </a:r>
            <a:r>
              <a:rPr sz="1100" dirty="0">
                <a:latin typeface="Arial MT"/>
                <a:cs typeface="Arial MT"/>
              </a:rPr>
              <a:t> 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move as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much. This </a:t>
            </a:r>
            <a:r>
              <a:rPr sz="1100" spc="-5" dirty="0">
                <a:latin typeface="Arial MT"/>
                <a:cs typeface="Arial MT"/>
              </a:rPr>
              <a:t>reduces </a:t>
            </a:r>
            <a:r>
              <a:rPr sz="1100" dirty="0">
                <a:latin typeface="Arial MT"/>
                <a:cs typeface="Arial MT"/>
              </a:rPr>
              <a:t>the volume and increases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density. When a liquid freezes and becomes a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solid</a:t>
            </a:r>
            <a:r>
              <a:rPr sz="1100" spc="-5" dirty="0">
                <a:latin typeface="Arial MT"/>
                <a:cs typeface="Arial MT"/>
              </a:rPr>
              <a:t> its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density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increases</a:t>
            </a:r>
            <a:r>
              <a:rPr sz="1100" dirty="0">
                <a:latin typeface="Arial MT"/>
                <a:cs typeface="Arial MT"/>
              </a:rPr>
              <a:t> a lot.</a:t>
            </a:r>
            <a:endParaRPr sz="1100">
              <a:latin typeface="Arial MT"/>
              <a:cs typeface="Arial MT"/>
            </a:endParaRPr>
          </a:p>
          <a:p>
            <a:pPr marL="50800" algn="just">
              <a:lnSpc>
                <a:spcPct val="100000"/>
              </a:lnSpc>
              <a:spcBef>
                <a:spcPts val="500"/>
              </a:spcBef>
            </a:pPr>
            <a:r>
              <a:rPr sz="1100" dirty="0">
                <a:latin typeface="Arial MT"/>
                <a:cs typeface="Arial MT"/>
              </a:rPr>
              <a:t>Ice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 </a:t>
            </a:r>
            <a:r>
              <a:rPr sz="1100" spc="-5" dirty="0">
                <a:latin typeface="Arial MT"/>
                <a:cs typeface="Arial MT"/>
              </a:rPr>
              <a:t>unusual,</a:t>
            </a:r>
            <a:r>
              <a:rPr sz="1100" dirty="0">
                <a:latin typeface="Arial MT"/>
                <a:cs typeface="Arial MT"/>
              </a:rPr>
              <a:t> because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i="1" spc="-5" dirty="0">
                <a:latin typeface="Arial"/>
                <a:cs typeface="Arial"/>
              </a:rPr>
              <a:t>less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dense</a:t>
            </a:r>
            <a:r>
              <a:rPr sz="1100" dirty="0">
                <a:latin typeface="Arial MT"/>
                <a:cs typeface="Arial MT"/>
              </a:rPr>
              <a:t> than </a:t>
            </a:r>
            <a:r>
              <a:rPr sz="1100" spc="-5" dirty="0">
                <a:latin typeface="Arial MT"/>
                <a:cs typeface="Arial MT"/>
              </a:rPr>
              <a:t>liquid </a:t>
            </a:r>
            <a:r>
              <a:rPr sz="1100" dirty="0">
                <a:latin typeface="Arial MT"/>
                <a:cs typeface="Arial MT"/>
              </a:rPr>
              <a:t>water. This is why ice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floats on </a:t>
            </a:r>
            <a:r>
              <a:rPr sz="1100" spc="-5" dirty="0">
                <a:latin typeface="Arial MT"/>
                <a:cs typeface="Arial MT"/>
              </a:rPr>
              <a:t>water.</a:t>
            </a:r>
            <a:endParaRPr sz="1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45"/>
              </a:spcBef>
            </a:pPr>
            <a:r>
              <a:rPr sz="1200" b="1" dirty="0">
                <a:latin typeface="Arial"/>
                <a:cs typeface="Arial"/>
              </a:rPr>
              <a:t>Pressure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fluids</a:t>
            </a:r>
            <a:endParaRPr sz="1200">
              <a:latin typeface="Arial"/>
              <a:cs typeface="Arial"/>
            </a:endParaRPr>
          </a:p>
          <a:p>
            <a:pPr marL="50800" marR="196850">
              <a:lnSpc>
                <a:spcPct val="95700"/>
              </a:lnSpc>
              <a:spcBef>
                <a:spcPts val="600"/>
              </a:spcBef>
            </a:pPr>
            <a:r>
              <a:rPr sz="1100" dirty="0">
                <a:latin typeface="Arial MT"/>
                <a:cs typeface="Arial MT"/>
              </a:rPr>
              <a:t>Both gases and liquids are fluids. </a:t>
            </a:r>
            <a:r>
              <a:rPr sz="1100" spc="-5" dirty="0">
                <a:latin typeface="Arial MT"/>
                <a:cs typeface="Arial MT"/>
              </a:rPr>
              <a:t>Fluids </a:t>
            </a:r>
            <a:r>
              <a:rPr sz="1100" dirty="0">
                <a:latin typeface="Arial MT"/>
                <a:cs typeface="Arial MT"/>
              </a:rPr>
              <a:t>can </a:t>
            </a:r>
            <a:r>
              <a:rPr sz="1100" spc="-5" dirty="0">
                <a:latin typeface="Arial MT"/>
                <a:cs typeface="Arial MT"/>
              </a:rPr>
              <a:t>flow. </a:t>
            </a:r>
            <a:r>
              <a:rPr sz="1100" dirty="0">
                <a:latin typeface="Arial MT"/>
                <a:cs typeface="Arial MT"/>
              </a:rPr>
              <a:t>Pressure in fluids acts in all </a:t>
            </a:r>
            <a:r>
              <a:rPr sz="1100" spc="-5" dirty="0">
                <a:latin typeface="Arial MT"/>
                <a:cs typeface="Arial MT"/>
              </a:rPr>
              <a:t>directions.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 in fluids are moving all the time and hitting the walls of </a:t>
            </a:r>
            <a:r>
              <a:rPr sz="1100" spc="-5" dirty="0">
                <a:latin typeface="Arial MT"/>
                <a:cs typeface="Arial MT"/>
              </a:rPr>
              <a:t>containers </a:t>
            </a:r>
            <a:r>
              <a:rPr sz="1100" dirty="0">
                <a:latin typeface="Arial MT"/>
                <a:cs typeface="Arial MT"/>
              </a:rPr>
              <a:t>and other </a:t>
            </a:r>
            <a:r>
              <a:rPr sz="1100" spc="-5" dirty="0">
                <a:latin typeface="Arial MT"/>
                <a:cs typeface="Arial MT"/>
              </a:rPr>
              <a:t>things </a:t>
            </a:r>
            <a:r>
              <a:rPr sz="1100" dirty="0">
                <a:latin typeface="Arial MT"/>
                <a:cs typeface="Arial MT"/>
              </a:rPr>
              <a:t>they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come into contact with.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force 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5" dirty="0">
                <a:latin typeface="Arial MT"/>
                <a:cs typeface="Arial MT"/>
              </a:rPr>
              <a:t>collisions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pressure,</a:t>
            </a:r>
            <a:r>
              <a:rPr sz="1100" dirty="0">
                <a:latin typeface="Arial MT"/>
                <a:cs typeface="Arial MT"/>
              </a:rPr>
              <a:t> which acts in </a:t>
            </a:r>
            <a:r>
              <a:rPr sz="1100" spc="-5" dirty="0">
                <a:latin typeface="Arial MT"/>
                <a:cs typeface="Arial MT"/>
              </a:rPr>
              <a:t>all </a:t>
            </a:r>
            <a:r>
              <a:rPr sz="1100" dirty="0">
                <a:latin typeface="Arial MT"/>
                <a:cs typeface="Arial MT"/>
              </a:rPr>
              <a:t>directions.</a:t>
            </a:r>
            <a:endParaRPr sz="1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pressure </a:t>
            </a:r>
            <a:r>
              <a:rPr sz="1100" dirty="0">
                <a:latin typeface="Arial MT"/>
                <a:cs typeface="Arial MT"/>
              </a:rPr>
              <a:t>of gas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 be</a:t>
            </a:r>
            <a:r>
              <a:rPr sz="1100" spc="-5" dirty="0">
                <a:latin typeface="Arial MT"/>
                <a:cs typeface="Arial MT"/>
              </a:rPr>
              <a:t> increased </a:t>
            </a:r>
            <a:r>
              <a:rPr sz="1100" dirty="0">
                <a:latin typeface="Arial MT"/>
                <a:cs typeface="Arial MT"/>
              </a:rPr>
              <a:t>by:</a:t>
            </a:r>
            <a:endParaRPr sz="1100">
              <a:latin typeface="Arial MT"/>
              <a:cs typeface="Arial MT"/>
            </a:endParaRPr>
          </a:p>
          <a:p>
            <a:pPr marL="266065" marR="34925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66065" algn="l"/>
                <a:tab pos="266700" algn="l"/>
              </a:tabLst>
            </a:pPr>
            <a:r>
              <a:rPr sz="1100" dirty="0">
                <a:latin typeface="Arial MT"/>
                <a:cs typeface="Arial MT"/>
              </a:rPr>
              <a:t>putting more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5" dirty="0">
                <a:latin typeface="Arial MT"/>
                <a:cs typeface="Arial MT"/>
              </a:rPr>
              <a:t> 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container</a:t>
            </a:r>
            <a:r>
              <a:rPr sz="1100" dirty="0">
                <a:latin typeface="Arial MT"/>
                <a:cs typeface="Arial MT"/>
              </a:rPr>
              <a:t> (so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 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 </a:t>
            </a:r>
            <a:r>
              <a:rPr sz="1100" spc="-5" dirty="0">
                <a:latin typeface="Arial MT"/>
                <a:cs typeface="Arial MT"/>
              </a:rPr>
              <a:t>collisions</a:t>
            </a:r>
            <a:r>
              <a:rPr sz="1100" dirty="0">
                <a:latin typeface="Arial MT"/>
                <a:cs typeface="Arial MT"/>
              </a:rPr>
              <a:t> 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5" dirty="0">
                <a:latin typeface="Arial MT"/>
                <a:cs typeface="Arial MT"/>
              </a:rPr>
              <a:t>container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 second).</a:t>
            </a:r>
            <a:endParaRPr sz="1100">
              <a:latin typeface="Arial MT"/>
              <a:cs typeface="Arial MT"/>
            </a:endParaRPr>
          </a:p>
          <a:p>
            <a:pPr marL="266065" indent="-215900">
              <a:lnSpc>
                <a:spcPct val="100000"/>
              </a:lnSpc>
              <a:spcBef>
                <a:spcPts val="505"/>
              </a:spcBef>
              <a:buChar char="●"/>
              <a:tabLst>
                <a:tab pos="266065" algn="l"/>
                <a:tab pos="266700" algn="l"/>
              </a:tabLst>
            </a:pPr>
            <a:r>
              <a:rPr sz="1100" dirty="0">
                <a:latin typeface="Arial MT"/>
                <a:cs typeface="Arial MT"/>
              </a:rPr>
              <a:t>heating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gas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(so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5" dirty="0">
                <a:latin typeface="Arial MT"/>
                <a:cs typeface="Arial MT"/>
              </a:rPr>
              <a:t> move </a:t>
            </a:r>
            <a:r>
              <a:rPr sz="1100" dirty="0">
                <a:latin typeface="Arial MT"/>
                <a:cs typeface="Arial MT"/>
              </a:rPr>
              <a:t>faster,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hitting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harder</a:t>
            </a:r>
            <a:r>
              <a:rPr sz="1100" spc="-5" dirty="0">
                <a:latin typeface="Arial MT"/>
                <a:cs typeface="Arial MT"/>
              </a:rPr>
              <a:t> and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often).</a:t>
            </a:r>
            <a:endParaRPr sz="1100">
              <a:latin typeface="Arial MT"/>
              <a:cs typeface="Arial MT"/>
            </a:endParaRPr>
          </a:p>
          <a:p>
            <a:pPr marL="266065" marR="315595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66065" algn="l"/>
                <a:tab pos="266700" algn="l"/>
              </a:tabLst>
            </a:pPr>
            <a:r>
              <a:rPr sz="1100" dirty="0">
                <a:latin typeface="Arial MT"/>
                <a:cs typeface="Arial MT"/>
              </a:rPr>
              <a:t>reducing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volume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container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(so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particles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between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walls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 so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collide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walls more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often).</a:t>
            </a:r>
            <a:endParaRPr sz="1100">
              <a:latin typeface="Arial MT"/>
              <a:cs typeface="Arial MT"/>
            </a:endParaRPr>
          </a:p>
          <a:p>
            <a:pPr marL="50800" marR="43180">
              <a:lnSpc>
                <a:spcPts val="1270"/>
              </a:lnSpc>
              <a:spcBef>
                <a:spcPts val="590"/>
              </a:spcBef>
            </a:pPr>
            <a:r>
              <a:rPr sz="1100" dirty="0">
                <a:latin typeface="Arial MT"/>
                <a:cs typeface="Arial MT"/>
              </a:rPr>
              <a:t>As you go deeper into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sea, pressure </a:t>
            </a:r>
            <a:r>
              <a:rPr sz="1100" spc="-5" dirty="0">
                <a:latin typeface="Arial MT"/>
                <a:cs typeface="Arial MT"/>
              </a:rPr>
              <a:t>increases </a:t>
            </a:r>
            <a:r>
              <a:rPr sz="1100" dirty="0">
                <a:latin typeface="Arial MT"/>
                <a:cs typeface="Arial MT"/>
              </a:rPr>
              <a:t>because </a:t>
            </a:r>
            <a:r>
              <a:rPr sz="1100" spc="-5" dirty="0">
                <a:latin typeface="Arial MT"/>
                <a:cs typeface="Arial MT"/>
              </a:rPr>
              <a:t>there </a:t>
            </a:r>
            <a:r>
              <a:rPr sz="1100" dirty="0">
                <a:latin typeface="Arial MT"/>
                <a:cs typeface="Arial MT"/>
              </a:rPr>
              <a:t>is more water above you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pressing</a:t>
            </a:r>
            <a:r>
              <a:rPr sz="1100" spc="-5" dirty="0">
                <a:latin typeface="Arial MT"/>
                <a:cs typeface="Arial MT"/>
              </a:rPr>
              <a:t> down. </a:t>
            </a:r>
            <a:r>
              <a:rPr sz="1100" dirty="0">
                <a:latin typeface="Arial MT"/>
                <a:cs typeface="Arial MT"/>
              </a:rPr>
              <a:t>If you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climb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 high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mountain,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 pressure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 you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get less,</a:t>
            </a:r>
            <a:r>
              <a:rPr sz="1100" spc="-5" dirty="0">
                <a:latin typeface="Arial MT"/>
                <a:cs typeface="Arial MT"/>
              </a:rPr>
              <a:t> because </a:t>
            </a:r>
            <a:r>
              <a:rPr sz="1100" dirty="0">
                <a:latin typeface="Arial MT"/>
                <a:cs typeface="Arial MT"/>
              </a:rPr>
              <a:t>there is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less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air </a:t>
            </a:r>
            <a:r>
              <a:rPr sz="1100" spc="-5" dirty="0">
                <a:latin typeface="Arial MT"/>
                <a:cs typeface="Arial MT"/>
              </a:rPr>
              <a:t>above</a:t>
            </a:r>
            <a:r>
              <a:rPr sz="1100" dirty="0">
                <a:latin typeface="Arial MT"/>
                <a:cs typeface="Arial MT"/>
              </a:rPr>
              <a:t> you pressing down.</a:t>
            </a:r>
            <a:endParaRPr sz="1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495"/>
              </a:spcBef>
            </a:pPr>
            <a:r>
              <a:rPr sz="1200" b="1" dirty="0">
                <a:latin typeface="Arial"/>
                <a:cs typeface="Arial"/>
              </a:rPr>
              <a:t>Floating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sinking</a:t>
            </a:r>
            <a:endParaRPr sz="1200">
              <a:latin typeface="Arial"/>
              <a:cs typeface="Arial"/>
            </a:endParaRPr>
          </a:p>
          <a:p>
            <a:pPr marL="50800" marR="135255" algn="just">
              <a:lnSpc>
                <a:spcPts val="1270"/>
              </a:lnSpc>
              <a:spcBef>
                <a:spcPts val="625"/>
              </a:spcBef>
            </a:pPr>
            <a:r>
              <a:rPr sz="1100" dirty="0">
                <a:latin typeface="Arial MT"/>
                <a:cs typeface="Arial MT"/>
              </a:rPr>
              <a:t>You can decide if </a:t>
            </a:r>
            <a:r>
              <a:rPr sz="1100" spc="-5" dirty="0">
                <a:latin typeface="Arial MT"/>
                <a:cs typeface="Arial MT"/>
              </a:rPr>
              <a:t>something </a:t>
            </a:r>
            <a:r>
              <a:rPr sz="1100" dirty="0">
                <a:latin typeface="Arial MT"/>
                <a:cs typeface="Arial MT"/>
              </a:rPr>
              <a:t>will </a:t>
            </a:r>
            <a:r>
              <a:rPr sz="1100" spc="-5" dirty="0">
                <a:latin typeface="Arial MT"/>
                <a:cs typeface="Arial MT"/>
              </a:rPr>
              <a:t>float </a:t>
            </a:r>
            <a:r>
              <a:rPr sz="1100" dirty="0">
                <a:latin typeface="Arial MT"/>
                <a:cs typeface="Arial MT"/>
              </a:rPr>
              <a:t>by working out its density, and the density of the fluid. If the </a:t>
            </a:r>
            <a:r>
              <a:rPr sz="1100" spc="-3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density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 the object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dirty="0">
                <a:latin typeface="Arial MT"/>
                <a:cs typeface="Arial MT"/>
              </a:rPr>
              <a:t> than 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density of 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fluid, it will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float.</a:t>
            </a:r>
            <a:endParaRPr sz="1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09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density of water is 1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g/cm</a:t>
            </a:r>
            <a:r>
              <a:rPr sz="1050" spc="-7" baseline="39682" dirty="0">
                <a:latin typeface="Arial MT"/>
                <a:cs typeface="Arial MT"/>
              </a:rPr>
              <a:t>3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dirty="0">
                <a:latin typeface="Arial MT"/>
                <a:cs typeface="Arial MT"/>
              </a:rPr>
              <a:t> so </a:t>
            </a:r>
            <a:r>
              <a:rPr sz="1100" spc="-5" dirty="0">
                <a:latin typeface="Arial MT"/>
                <a:cs typeface="Arial MT"/>
              </a:rPr>
              <a:t>objects</a:t>
            </a:r>
            <a:r>
              <a:rPr sz="1100" dirty="0">
                <a:latin typeface="Arial MT"/>
                <a:cs typeface="Arial MT"/>
              </a:rPr>
              <a:t> with </a:t>
            </a:r>
            <a:r>
              <a:rPr sz="1100" spc="-5" dirty="0">
                <a:latin typeface="Arial MT"/>
                <a:cs typeface="Arial MT"/>
              </a:rPr>
              <a:t>densities </a:t>
            </a:r>
            <a:r>
              <a:rPr sz="1100" dirty="0">
                <a:latin typeface="Arial MT"/>
                <a:cs typeface="Arial MT"/>
              </a:rPr>
              <a:t>less than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g/cm</a:t>
            </a:r>
            <a:r>
              <a:rPr sz="1050" baseline="39682" dirty="0">
                <a:latin typeface="Arial MT"/>
                <a:cs typeface="Arial MT"/>
              </a:rPr>
              <a:t>3</a:t>
            </a:r>
            <a:r>
              <a:rPr sz="1050" spc="165" baseline="39682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 float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dirty="0">
                <a:latin typeface="Arial MT"/>
                <a:cs typeface="Arial MT"/>
              </a:rPr>
              <a:t>water.</a:t>
            </a:r>
            <a:endParaRPr sz="1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1200" b="1" spc="-5" dirty="0">
                <a:latin typeface="Arial"/>
                <a:cs typeface="Arial"/>
              </a:rPr>
              <a:t>Drag</a:t>
            </a:r>
            <a:endParaRPr sz="1200">
              <a:latin typeface="Arial"/>
              <a:cs typeface="Arial"/>
            </a:endParaRPr>
          </a:p>
          <a:p>
            <a:pPr marL="50800" marR="52705">
              <a:lnSpc>
                <a:spcPct val="95800"/>
              </a:lnSpc>
              <a:spcBef>
                <a:spcPts val="600"/>
              </a:spcBef>
            </a:pPr>
            <a:r>
              <a:rPr sz="1100" dirty="0">
                <a:latin typeface="Arial MT"/>
                <a:cs typeface="Arial MT"/>
              </a:rPr>
              <a:t>Drag is </a:t>
            </a:r>
            <a:r>
              <a:rPr sz="1100" spc="-5" dirty="0">
                <a:latin typeface="Arial MT"/>
                <a:cs typeface="Arial MT"/>
              </a:rPr>
              <a:t>another</a:t>
            </a:r>
            <a:r>
              <a:rPr sz="1100" dirty="0">
                <a:latin typeface="Arial MT"/>
                <a:cs typeface="Arial MT"/>
              </a:rPr>
              <a:t> name for air </a:t>
            </a:r>
            <a:r>
              <a:rPr sz="1100" spc="-5" dirty="0">
                <a:latin typeface="Arial MT"/>
                <a:cs typeface="Arial MT"/>
              </a:rPr>
              <a:t>resistance</a:t>
            </a:r>
            <a:r>
              <a:rPr sz="1100" dirty="0">
                <a:latin typeface="Arial MT"/>
                <a:cs typeface="Arial MT"/>
              </a:rPr>
              <a:t> or water resistance.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amount of drag on </a:t>
            </a:r>
            <a:r>
              <a:rPr sz="1100" spc="-5" dirty="0">
                <a:latin typeface="Arial MT"/>
                <a:cs typeface="Arial MT"/>
              </a:rPr>
              <a:t>something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reduced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 giving it a smooth surface and a </a:t>
            </a:r>
            <a:r>
              <a:rPr sz="1100" spc="-5" dirty="0">
                <a:latin typeface="Arial MT"/>
                <a:cs typeface="Arial MT"/>
              </a:rPr>
              <a:t>streamlined</a:t>
            </a:r>
            <a:r>
              <a:rPr sz="1100" dirty="0">
                <a:latin typeface="Arial MT"/>
                <a:cs typeface="Arial MT"/>
              </a:rPr>
              <a:t> shape. The</a:t>
            </a:r>
            <a:r>
              <a:rPr sz="1100" spc="-5" dirty="0">
                <a:latin typeface="Arial MT"/>
                <a:cs typeface="Arial MT"/>
              </a:rPr>
              <a:t> drag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increases</a:t>
            </a:r>
            <a:r>
              <a:rPr sz="1100" dirty="0">
                <a:latin typeface="Arial MT"/>
                <a:cs typeface="Arial MT"/>
              </a:rPr>
              <a:t> as the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speed </a:t>
            </a:r>
            <a:r>
              <a:rPr sz="1100" spc="-5" dirty="0">
                <a:latin typeface="Arial MT"/>
                <a:cs typeface="Arial MT"/>
              </a:rPr>
              <a:t>increases, </a:t>
            </a:r>
            <a:r>
              <a:rPr sz="1100" dirty="0">
                <a:latin typeface="Arial MT"/>
                <a:cs typeface="Arial MT"/>
              </a:rPr>
              <a:t>so </a:t>
            </a:r>
            <a:r>
              <a:rPr sz="1100" spc="-5" dirty="0">
                <a:latin typeface="Arial MT"/>
                <a:cs typeface="Arial MT"/>
              </a:rPr>
              <a:t>cars </a:t>
            </a:r>
            <a:r>
              <a:rPr sz="1100" dirty="0">
                <a:latin typeface="Arial MT"/>
                <a:cs typeface="Arial MT"/>
              </a:rPr>
              <a:t>use up more fuel per kilometre when they are travelling fast. Drag is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caused by particles in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fluid </a:t>
            </a:r>
            <a:r>
              <a:rPr sz="1100" spc="-5" dirty="0">
                <a:latin typeface="Arial MT"/>
                <a:cs typeface="Arial MT"/>
              </a:rPr>
              <a:t>hitting </a:t>
            </a:r>
            <a:r>
              <a:rPr sz="1100" dirty="0">
                <a:latin typeface="Arial MT"/>
                <a:cs typeface="Arial MT"/>
              </a:rPr>
              <a:t>the moving object,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by the force needed </a:t>
            </a:r>
            <a:r>
              <a:rPr sz="1100" spc="-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the object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push the fluid out of the way. The particles </a:t>
            </a:r>
            <a:r>
              <a:rPr sz="1100" spc="-5" dirty="0">
                <a:latin typeface="Arial MT"/>
                <a:cs typeface="Arial MT"/>
              </a:rPr>
              <a:t>transfer </a:t>
            </a:r>
            <a:r>
              <a:rPr sz="1100" dirty="0">
                <a:latin typeface="Arial MT"/>
                <a:cs typeface="Arial MT"/>
              </a:rPr>
              <a:t>energy to the object, which is </a:t>
            </a:r>
            <a:r>
              <a:rPr sz="1100" spc="-5" dirty="0">
                <a:latin typeface="Arial MT"/>
                <a:cs typeface="Arial MT"/>
              </a:rPr>
              <a:t>why </a:t>
            </a:r>
            <a:r>
              <a:rPr sz="1100" dirty="0">
                <a:latin typeface="Arial MT"/>
                <a:cs typeface="Arial MT"/>
              </a:rPr>
              <a:t>objects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moving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 air can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get hot.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867823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324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137" y="971550"/>
            <a:ext cx="6110477" cy="78044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588465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324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75934"/>
            <a:ext cx="6111240" cy="46863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spc="-5" dirty="0">
                <a:latin typeface="Arial"/>
                <a:cs typeface="Arial"/>
              </a:rPr>
              <a:t>Problems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with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making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using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materials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100" spc="-5" dirty="0">
                <a:latin typeface="Arial MT"/>
                <a:cs typeface="Arial MT"/>
              </a:rPr>
              <a:t>Burning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linked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increase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levels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greenhouse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effect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dirtying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buildings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damaging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health.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Toxic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food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chains.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large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toxin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levels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(biomagnification)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harmful </a:t>
            </a:r>
            <a:r>
              <a:rPr sz="1100" dirty="0">
                <a:latin typeface="Arial MT"/>
                <a:cs typeface="Arial MT"/>
              </a:rPr>
              <a:t>levels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humans.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latin typeface="Arial MT"/>
                <a:cs typeface="Arial MT"/>
              </a:rPr>
              <a:t>Non-biodegradable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polymer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pollution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problems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dangers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animals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Solutions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these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problems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include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2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removal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reduction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renewable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sources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control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hazardous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factories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biodegradable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polymers,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break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down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soil,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disappear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quickly.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●"/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Recycling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materials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again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2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reduces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 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landfill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sites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reduces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reduces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pollution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manufacturing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process</a:t>
            </a:r>
            <a:endParaRPr sz="1100">
              <a:latin typeface="Arial MT"/>
              <a:cs typeface="Arial MT"/>
            </a:endParaRPr>
          </a:p>
          <a:p>
            <a:pPr marL="227965" marR="2590165" indent="-215900">
              <a:lnSpc>
                <a:spcPts val="1260"/>
              </a:lnSpc>
              <a:spcBef>
                <a:spcPts val="6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saves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resources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ores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paper.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5605938"/>
            <a:ext cx="3636645" cy="14687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Examples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materials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that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recycled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separating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melting.</a:t>
            </a:r>
            <a:endParaRPr sz="1100">
              <a:latin typeface="Arial MT"/>
              <a:cs typeface="Arial MT"/>
            </a:endParaRPr>
          </a:p>
          <a:p>
            <a:pPr marL="12700" marR="974090">
              <a:lnSpc>
                <a:spcPct val="141400"/>
              </a:lnSpc>
            </a:pPr>
            <a:r>
              <a:rPr sz="1100" spc="-5" dirty="0">
                <a:latin typeface="Arial MT"/>
                <a:cs typeface="Arial MT"/>
              </a:rPr>
              <a:t>Glass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separating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colours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Polymers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recycle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labels.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41400"/>
              </a:lnSpc>
            </a:pPr>
            <a:r>
              <a:rPr sz="1100" spc="-5" dirty="0">
                <a:latin typeface="Arial MT"/>
                <a:cs typeface="Arial MT"/>
              </a:rPr>
              <a:t>Paper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make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pulp.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Concrete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crushing 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grading.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2846" y="4535423"/>
            <a:ext cx="2133600" cy="208559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70146" y="6675370"/>
            <a:ext cx="2147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Recycling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saves the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Earth’s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resources.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2015.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90" y="7159383"/>
            <a:ext cx="5864225" cy="20078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spc="-5" dirty="0">
                <a:latin typeface="Arial"/>
                <a:cs typeface="Arial"/>
              </a:rPr>
              <a:t>Endothermic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exothermic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reactions</a:t>
            </a:r>
            <a:endParaRPr sz="1200">
              <a:latin typeface="Arial"/>
              <a:cs typeface="Arial"/>
            </a:endParaRPr>
          </a:p>
          <a:p>
            <a:pPr marL="12700" marR="50165">
              <a:lnSpc>
                <a:spcPts val="1270"/>
              </a:lnSpc>
              <a:spcBef>
                <a:spcPts val="330"/>
              </a:spcBef>
            </a:pPr>
            <a:r>
              <a:rPr sz="1100" b="1" spc="-5" dirty="0">
                <a:latin typeface="Arial"/>
                <a:cs typeface="Arial"/>
              </a:rPr>
              <a:t>Exothermic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reactions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combustion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Endothermic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reactions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transfer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surroundings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decrease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decomposition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Peer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review: how scientific discoveries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are checked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295"/>
              </a:spcBef>
            </a:pP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investigations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write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scientific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paper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findings.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scientific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journal.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editor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paper.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interesting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editor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sends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review.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check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valid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conclusions, 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original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experiments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work.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Depending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review,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paper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recommended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publication,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amendment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rejection.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02084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76" y="783014"/>
            <a:ext cx="3737610" cy="3686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500" b="1" dirty="0">
                <a:latin typeface="Arial"/>
                <a:cs typeface="Arial"/>
              </a:rPr>
              <a:t>Earth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space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Solar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ts val="1260"/>
              </a:lnSpc>
              <a:spcBef>
                <a:spcPts val="340"/>
              </a:spcBef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planet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Earth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Sun.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spins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 axis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every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05"/>
              </a:lnSpc>
            </a:pPr>
            <a:r>
              <a:rPr sz="1100" spc="-5" dirty="0">
                <a:latin typeface="Arial MT"/>
                <a:cs typeface="Arial MT"/>
              </a:rPr>
              <a:t>24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hours.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daylight,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night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away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endParaRPr sz="1100">
              <a:latin typeface="Arial MT"/>
              <a:cs typeface="Arial MT"/>
            </a:endParaRPr>
          </a:p>
          <a:p>
            <a:pPr marL="12700" marR="220979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orbits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 once.</a:t>
            </a:r>
            <a:endParaRPr sz="1100">
              <a:latin typeface="Arial MT"/>
              <a:cs typeface="Arial MT"/>
            </a:endParaRPr>
          </a:p>
          <a:p>
            <a:pPr marL="12700" marR="51435" indent="-635">
              <a:lnSpc>
                <a:spcPts val="1270"/>
              </a:lnSpc>
              <a:spcBef>
                <a:spcPts val="58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Moon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satellite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reflects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shapes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phases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the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Moon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phases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happen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endParaRPr sz="1100">
              <a:latin typeface="Arial MT"/>
              <a:cs typeface="Arial MT"/>
            </a:endParaRPr>
          </a:p>
          <a:p>
            <a:pPr marL="12700" marR="143510">
              <a:lnSpc>
                <a:spcPct val="95800"/>
              </a:lnSpc>
              <a:spcBef>
                <a:spcPts val="705"/>
              </a:spcBef>
            </a:pP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elliptical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(oval-shaped)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orbits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orbiting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them.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Solar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System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143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eight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Mercury,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Venus,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Mars,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Jupiter,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Saturn, Uranus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Neptune.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3846" y="1416558"/>
            <a:ext cx="1560576" cy="19263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4484" y="3419855"/>
            <a:ext cx="2164080" cy="14996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90" y="4916986"/>
            <a:ext cx="6073775" cy="77787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89375">
              <a:lnSpc>
                <a:spcPct val="100000"/>
              </a:lnSpc>
              <a:spcBef>
                <a:spcPts val="545"/>
              </a:spcBef>
            </a:pPr>
            <a:r>
              <a:rPr sz="900" b="1" dirty="0">
                <a:latin typeface="Arial"/>
                <a:cs typeface="Arial"/>
              </a:rPr>
              <a:t>Our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current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model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Solar System</a:t>
            </a:r>
            <a:endParaRPr sz="900">
              <a:latin typeface="Arial"/>
              <a:cs typeface="Arial"/>
            </a:endParaRPr>
          </a:p>
          <a:p>
            <a:pPr marL="12700" marR="5080" indent="-63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axis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tilted.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northern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hemisphere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tilted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towards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summer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UK.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Days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longer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nights,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sky.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Sun’s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rays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concentrated,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feels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hotter.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7379" y="5760720"/>
            <a:ext cx="3761232" cy="13167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7376" y="7149748"/>
            <a:ext cx="6096000" cy="26003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Magnets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magnetic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fields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700"/>
              </a:lnSpc>
              <a:spcBef>
                <a:spcPts val="600"/>
              </a:spcBef>
            </a:pPr>
            <a:r>
              <a:rPr sz="1100" b="1" spc="-5" dirty="0">
                <a:latin typeface="Arial"/>
                <a:cs typeface="Arial"/>
              </a:rPr>
              <a:t>Magnets </a:t>
            </a:r>
            <a:r>
              <a:rPr sz="1100" spc="-5" dirty="0">
                <a:latin typeface="Arial MT"/>
                <a:cs typeface="Arial MT"/>
              </a:rPr>
              <a:t>attract </a:t>
            </a:r>
            <a:r>
              <a:rPr sz="1100" b="1" spc="-5" dirty="0">
                <a:latin typeface="Arial"/>
                <a:cs typeface="Arial"/>
              </a:rPr>
              <a:t>magnetic materials</a:t>
            </a:r>
            <a:r>
              <a:rPr sz="1100" spc="-5" dirty="0">
                <a:latin typeface="Arial MT"/>
                <a:cs typeface="Arial MT"/>
              </a:rPr>
              <a:t>. The two ends of a bar magnet are called the </a:t>
            </a:r>
            <a:r>
              <a:rPr sz="1100" b="1" spc="-5" dirty="0">
                <a:latin typeface="Arial"/>
                <a:cs typeface="Arial"/>
              </a:rPr>
              <a:t>north-seeking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pole </a:t>
            </a:r>
            <a:r>
              <a:rPr sz="1100" spc="-5" dirty="0">
                <a:latin typeface="Arial MT"/>
                <a:cs typeface="Arial MT"/>
              </a:rPr>
              <a:t>and the </a:t>
            </a:r>
            <a:r>
              <a:rPr sz="1100" b="1" spc="-5" dirty="0">
                <a:latin typeface="Arial"/>
                <a:cs typeface="Arial"/>
              </a:rPr>
              <a:t>south-seeking pole</a:t>
            </a:r>
            <a:r>
              <a:rPr sz="1100" spc="-5" dirty="0">
                <a:latin typeface="Arial MT"/>
                <a:cs typeface="Arial MT"/>
              </a:rPr>
              <a:t>, or north pole and south pole for short. A north pole and a south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north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 south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other.</a:t>
            </a:r>
            <a:endParaRPr sz="1100">
              <a:latin typeface="Arial MT"/>
              <a:cs typeface="Arial MT"/>
            </a:endParaRPr>
          </a:p>
          <a:p>
            <a:pPr marL="12700" marR="3513454">
              <a:lnSpc>
                <a:spcPct val="958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space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effect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magnetic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field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shape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magnetic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field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filings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 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plotting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compass.</a:t>
            </a:r>
            <a:endParaRPr sz="1100">
              <a:latin typeface="Arial MT"/>
              <a:cs typeface="Arial MT"/>
            </a:endParaRPr>
          </a:p>
          <a:p>
            <a:pPr marL="12700" marR="3411220">
              <a:lnSpc>
                <a:spcPct val="95800"/>
              </a:lnSpc>
              <a:spcBef>
                <a:spcPts val="60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magnetic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field.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compass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magnet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towards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 North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Pole.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magnetic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materials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near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compass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direction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compass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376" y="9718026"/>
            <a:ext cx="96520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points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towards.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2829" y="8077200"/>
            <a:ext cx="3243072" cy="159105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580129" y="9722608"/>
            <a:ext cx="3009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This</a:t>
            </a:r>
            <a:r>
              <a:rPr sz="900" b="1" spc="-5" dirty="0">
                <a:latin typeface="Arial"/>
                <a:cs typeface="Arial"/>
              </a:rPr>
              <a:t> is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the shape</a:t>
            </a:r>
            <a:r>
              <a:rPr sz="900" b="1" dirty="0">
                <a:latin typeface="Arial"/>
                <a:cs typeface="Arial"/>
              </a:rPr>
              <a:t> of</a:t>
            </a:r>
            <a:r>
              <a:rPr sz="900" b="1" spc="-5" dirty="0">
                <a:latin typeface="Arial"/>
                <a:cs typeface="Arial"/>
              </a:rPr>
              <a:t> 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magnetic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field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 bar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magnet.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398894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71" y="834295"/>
            <a:ext cx="6080760" cy="45802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latin typeface="Arial"/>
                <a:cs typeface="Arial"/>
              </a:rPr>
              <a:t>Gravity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gravitational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fields</a:t>
            </a:r>
            <a:endParaRPr sz="1200">
              <a:latin typeface="Arial"/>
              <a:cs typeface="Arial"/>
            </a:endParaRPr>
          </a:p>
          <a:p>
            <a:pPr marL="12700" marR="14351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mass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something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‘matter’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kilograms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(kg).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Weight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pulling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newtons (N).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b="1" spc="-5" dirty="0">
                <a:latin typeface="Arial"/>
                <a:cs typeface="Arial"/>
              </a:rPr>
              <a:t>Gravity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attraction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masses.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 have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large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masses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objects 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close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together.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every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kilogram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10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strong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smaller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Earth.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would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Moon’s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weaker.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calculate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object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formula:</a:t>
            </a:r>
            <a:endParaRPr sz="1100">
              <a:latin typeface="Arial MT"/>
              <a:cs typeface="Arial MT"/>
            </a:endParaRPr>
          </a:p>
          <a:p>
            <a:pPr marL="60325" algn="ctr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weight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(N)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(kg)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×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gravitational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field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strength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(N/kg)</a:t>
            </a:r>
            <a:endParaRPr sz="1100">
              <a:latin typeface="Arial MT"/>
              <a:cs typeface="Arial MT"/>
            </a:endParaRPr>
          </a:p>
          <a:p>
            <a:pPr marL="12700" marR="219075" algn="just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Sun’s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gravity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keeps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Solar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System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elliptical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orbits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it.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 there was no gravity from the Sun, the planets would all fly off into space. The Earth’s gravity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keeps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orbit around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Earth.</a:t>
            </a:r>
            <a:endParaRPr sz="1100">
              <a:latin typeface="Arial MT"/>
              <a:cs typeface="Arial MT"/>
            </a:endParaRPr>
          </a:p>
          <a:p>
            <a:pPr marL="12700" marR="3622040">
              <a:lnSpc>
                <a:spcPct val="958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satellite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anything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orbits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natural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satellite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Artificial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satellites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orbit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around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taking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pictures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transmitting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TV programmes.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023" y="4292346"/>
            <a:ext cx="3590544" cy="22555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0" y="6601874"/>
            <a:ext cx="6097270" cy="20351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latin typeface="Arial"/>
                <a:cs typeface="Arial"/>
              </a:rPr>
              <a:t>Beyond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Solar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  <a:p>
            <a:pPr marL="12700" marR="6540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own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sometimes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planets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reflect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 the</a:t>
            </a:r>
            <a:r>
              <a:rPr sz="1100" dirty="0">
                <a:latin typeface="Arial MT"/>
                <a:cs typeface="Arial MT"/>
              </a:rPr>
              <a:t> Sun.</a:t>
            </a:r>
            <a:endParaRPr sz="1100">
              <a:latin typeface="Arial MT"/>
              <a:cs typeface="Arial MT"/>
            </a:endParaRPr>
          </a:p>
          <a:p>
            <a:pPr marL="12700" marR="268605">
              <a:lnSpc>
                <a:spcPct val="95700"/>
              </a:lnSpc>
              <a:spcBef>
                <a:spcPts val="56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star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gives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large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energy.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sky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night.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look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bright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further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away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often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patterns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 </a:t>
            </a:r>
            <a:r>
              <a:rPr sz="1100" b="1" spc="-5" dirty="0">
                <a:latin typeface="Arial"/>
                <a:cs typeface="Arial"/>
              </a:rPr>
              <a:t>constellations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5080" indent="-63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millions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galaxy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Milky</a:t>
            </a:r>
            <a:r>
              <a:rPr sz="1100" b="1" spc="-5" dirty="0">
                <a:latin typeface="Arial"/>
                <a:cs typeface="Arial"/>
              </a:rPr>
              <a:t> Way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millions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galaxies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Universe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229235">
              <a:lnSpc>
                <a:spcPts val="127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measure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distances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stars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light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years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light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distance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 travel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year.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83103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470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825970"/>
            <a:ext cx="5250815" cy="9702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spc="-5" dirty="0">
                <a:latin typeface="Arial"/>
                <a:cs typeface="Arial"/>
              </a:rPr>
              <a:t>Protoctists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protoctist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photosynthesise</a:t>
            </a:r>
            <a:r>
              <a:rPr sz="1100" spc="-5" dirty="0">
                <a:latin typeface="Arial MT"/>
                <a:cs typeface="Arial MT"/>
              </a:rPr>
              <a:t>:</a:t>
            </a:r>
            <a:endParaRPr sz="1100">
              <a:latin typeface="Arial MT"/>
              <a:cs typeface="Arial MT"/>
            </a:endParaRPr>
          </a:p>
          <a:p>
            <a:pPr marL="12700" marR="5080" indent="1699260">
              <a:lnSpc>
                <a:spcPts val="1870"/>
              </a:lnSpc>
              <a:spcBef>
                <a:spcPts val="85"/>
              </a:spcBef>
            </a:pP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glucose 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Photosynthesising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protoctists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therefore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producers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food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chain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3568" y="1840480"/>
            <a:ext cx="871219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>
              <a:lnSpc>
                <a:spcPts val="1295"/>
              </a:lnSpc>
              <a:spcBef>
                <a:spcPts val="95"/>
              </a:spcBef>
              <a:tabLst>
                <a:tab pos="718820" algn="l"/>
              </a:tabLst>
            </a:pPr>
            <a:r>
              <a:rPr sz="1100" spc="-5" dirty="0">
                <a:latin typeface="Arial MT"/>
                <a:cs typeface="Arial MT"/>
              </a:rPr>
              <a:t>algae	→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Arial MT"/>
                <a:cs typeface="Arial MT"/>
              </a:rPr>
              <a:t>(producer)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8689" y="1840480"/>
            <a:ext cx="4097020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18465">
              <a:lnSpc>
                <a:spcPts val="1270"/>
              </a:lnSpc>
              <a:spcBef>
                <a:spcPts val="180"/>
              </a:spcBef>
              <a:tabLst>
                <a:tab pos="1576705" algn="l"/>
                <a:tab pos="1801495" algn="l"/>
                <a:tab pos="1943100" algn="l"/>
                <a:tab pos="2834640" algn="l"/>
                <a:tab pos="3335654" algn="l"/>
              </a:tabLst>
            </a:pPr>
            <a:r>
              <a:rPr sz="1100" spc="-5" dirty="0">
                <a:latin typeface="Arial MT"/>
                <a:cs typeface="Arial MT"/>
              </a:rPr>
              <a:t>pond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snail	→		minnow	→	grey heron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consumer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herbivore</a:t>
            </a:r>
            <a:r>
              <a:rPr sz="1100" spc="-5" dirty="0">
                <a:latin typeface="Arial MT"/>
                <a:cs typeface="Arial MT"/>
              </a:rPr>
              <a:t>)		(consumers,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carnivores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predators</a:t>
            </a:r>
            <a:r>
              <a:rPr sz="1100" spc="-5" dirty="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403" y="2238250"/>
            <a:ext cx="56076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protoctists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pseudopods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cilia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flagella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292" y="2496311"/>
            <a:ext cx="2889504" cy="14569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25135" y="4008370"/>
            <a:ext cx="1099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Parts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an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i="1" spc="-5" dirty="0">
                <a:latin typeface="Arial"/>
                <a:cs typeface="Arial"/>
              </a:rPr>
              <a:t>Amoeba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390" y="4093705"/>
            <a:ext cx="2765425" cy="14592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500" b="1" spc="-5" dirty="0">
                <a:latin typeface="Arial"/>
                <a:cs typeface="Arial"/>
              </a:rPr>
              <a:t>Growth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300"/>
              </a:spcBef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microorganisms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warmth,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food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moisture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well.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light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photosynthesis.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aerobic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respiration.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population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curve.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Something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stops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 population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further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limiting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factor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5803" y="4418838"/>
            <a:ext cx="2913888" cy="20238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390" y="6383555"/>
            <a:ext cx="1500505" cy="10998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30810">
              <a:lnSpc>
                <a:spcPct val="105500"/>
              </a:lnSpc>
              <a:spcBef>
                <a:spcPts val="295"/>
              </a:spcBef>
            </a:pPr>
            <a:r>
              <a:rPr sz="1300" b="1" dirty="0">
                <a:latin typeface="Arial"/>
                <a:cs typeface="Arial"/>
              </a:rPr>
              <a:t>The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carbon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cycle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Many unicellular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microorganisms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ct val="957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decomposers </a:t>
            </a:r>
            <a:r>
              <a:rPr sz="1100" spc="-5" dirty="0">
                <a:latin typeface="Arial MT"/>
                <a:cs typeface="Arial MT"/>
              </a:rPr>
              <a:t>and play </a:t>
            </a:r>
            <a:r>
              <a:rPr sz="1100" spc="-3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 important part in 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carbon cycle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4223" y="6670547"/>
            <a:ext cx="4338828" cy="325221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6802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180594"/>
            <a:ext cx="7019544" cy="5814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7376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0"/>
            <a:ext cx="2428875" cy="12617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444625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spc="-5" dirty="0">
                <a:latin typeface="Arial"/>
                <a:cs typeface="Arial"/>
              </a:rPr>
              <a:t>Combustion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oxidation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852" y="1190244"/>
            <a:ext cx="5352288" cy="6035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92" y="1847336"/>
            <a:ext cx="57099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hydrocarbon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mainly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hydrocarbons.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2" y="2004004"/>
            <a:ext cx="5351780" cy="12420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latin typeface="Arial MT"/>
                <a:cs typeface="Arial MT"/>
              </a:rPr>
              <a:t>Hydrocarbon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combustion:</a:t>
            </a:r>
            <a:endParaRPr sz="1100">
              <a:latin typeface="Arial MT"/>
              <a:cs typeface="Arial MT"/>
            </a:endParaRPr>
          </a:p>
          <a:p>
            <a:pPr marL="12700" marR="5080" indent="1551940">
              <a:lnSpc>
                <a:spcPct val="141100"/>
              </a:lnSpc>
              <a:spcBef>
                <a:spcPts val="85"/>
              </a:spcBef>
            </a:pPr>
            <a:r>
              <a:rPr sz="1100" spc="-5" dirty="0">
                <a:latin typeface="Arial MT"/>
                <a:cs typeface="Arial MT"/>
              </a:rPr>
              <a:t>hydrocarbon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Combustion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oxidation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non-metals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but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oxidised:</a:t>
            </a:r>
            <a:endParaRPr sz="1100">
              <a:latin typeface="Arial MT"/>
              <a:cs typeface="Arial MT"/>
            </a:endParaRPr>
          </a:p>
          <a:p>
            <a:pPr marL="2129790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metal 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7497" y="3341370"/>
            <a:ext cx="1566672" cy="10789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4341" y="6734556"/>
            <a:ext cx="938784" cy="8168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7385" y="3320275"/>
            <a:ext cx="6033135" cy="54457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500" b="1" spc="-5" dirty="0">
                <a:latin typeface="Arial"/>
                <a:cs typeface="Arial"/>
              </a:rPr>
              <a:t>Conservation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mass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reactions</a:t>
            </a:r>
            <a:endParaRPr sz="1500">
              <a:latin typeface="Arial"/>
              <a:cs typeface="Arial"/>
            </a:endParaRPr>
          </a:p>
          <a:p>
            <a:pPr marL="12700" marR="1911350" indent="-635">
              <a:lnSpc>
                <a:spcPts val="1270"/>
              </a:lnSpc>
              <a:spcBef>
                <a:spcPts val="330"/>
              </a:spcBef>
            </a:pP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reactants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products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appear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air:</a:t>
            </a:r>
            <a:endParaRPr sz="1100">
              <a:latin typeface="Arial MT"/>
              <a:cs typeface="Arial MT"/>
            </a:endParaRPr>
          </a:p>
          <a:p>
            <a:pPr marL="1297940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zinc + oxygen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zinc oxide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difference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reacted.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combusts,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appears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vapour)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air.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Phlogiston</a:t>
            </a:r>
            <a:endParaRPr sz="1500">
              <a:latin typeface="Arial"/>
              <a:cs typeface="Arial"/>
            </a:endParaRPr>
          </a:p>
          <a:p>
            <a:pPr marL="12700" marR="14795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Before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discovered,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combustion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saying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burnt,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 phlogiston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example:</a:t>
            </a:r>
            <a:endParaRPr sz="1100">
              <a:latin typeface="Arial MT"/>
              <a:cs typeface="Arial MT"/>
            </a:endParaRPr>
          </a:p>
          <a:p>
            <a:pPr marL="2094864">
              <a:lnSpc>
                <a:spcPct val="100000"/>
              </a:lnSpc>
              <a:spcBef>
                <a:spcPts val="590"/>
              </a:spcBef>
            </a:pPr>
            <a:r>
              <a:rPr sz="1100" spc="-5" dirty="0">
                <a:latin typeface="Arial MT"/>
                <a:cs typeface="Arial MT"/>
              </a:rPr>
              <a:t>wood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calx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(ash)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phlogiston</a:t>
            </a:r>
            <a:endParaRPr sz="1100">
              <a:latin typeface="Arial MT"/>
              <a:cs typeface="Arial MT"/>
            </a:endParaRPr>
          </a:p>
          <a:p>
            <a:pPr marL="12700" marR="250825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However,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phlogiston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theory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could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metals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gained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reacted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 air.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fire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triangle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putting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fires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out</a:t>
            </a:r>
            <a:endParaRPr sz="1500">
              <a:latin typeface="Arial"/>
              <a:cs typeface="Arial"/>
            </a:endParaRPr>
          </a:p>
          <a:p>
            <a:pPr marL="12700" marR="1079500">
              <a:lnSpc>
                <a:spcPts val="1260"/>
              </a:lnSpc>
              <a:spcBef>
                <a:spcPts val="34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triangle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three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needed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factor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removed,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go out.</a:t>
            </a:r>
            <a:endParaRPr sz="1100">
              <a:latin typeface="Arial MT"/>
              <a:cs typeface="Arial MT"/>
            </a:endParaRPr>
          </a:p>
          <a:p>
            <a:pPr marL="12700" marR="1150620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fire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extinguishers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extinguishers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heat.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Powder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extinguishers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exclude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Foam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extinguishers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</a:t>
            </a:r>
            <a:r>
              <a:rPr sz="1100" dirty="0">
                <a:latin typeface="Arial MT"/>
                <a:cs typeface="Arial MT"/>
              </a:rPr>
              <a:t> and </a:t>
            </a:r>
            <a:r>
              <a:rPr sz="1100" spc="-5" dirty="0">
                <a:latin typeface="Arial MT"/>
                <a:cs typeface="Arial MT"/>
              </a:rPr>
              <a:t>exclude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oxygen.</a:t>
            </a:r>
            <a:endParaRPr sz="1100">
              <a:latin typeface="Arial MT"/>
              <a:cs typeface="Arial MT"/>
            </a:endParaRPr>
          </a:p>
          <a:p>
            <a:pPr marL="12700" marR="48260">
              <a:lnSpc>
                <a:spcPts val="1260"/>
              </a:lnSpc>
              <a:spcBef>
                <a:spcPts val="600"/>
              </a:spcBef>
            </a:pPr>
            <a:r>
              <a:rPr sz="1100" spc="-5" dirty="0">
                <a:latin typeface="Arial MT"/>
                <a:cs typeface="Arial MT"/>
              </a:rPr>
              <a:t>Oil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should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treated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because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sinks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through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oil,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which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evaporate.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‘spit’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spread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Hazard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symbols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b="1" spc="-5" dirty="0">
                <a:latin typeface="Arial"/>
                <a:cs typeface="Arial"/>
              </a:rPr>
              <a:t>Hazard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symbols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explain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handled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carefully.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9557" y="8832342"/>
            <a:ext cx="719328" cy="7193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8332" y="8832342"/>
            <a:ext cx="719327" cy="7193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77867" y="8832342"/>
            <a:ext cx="719327" cy="7193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20384" y="2055114"/>
            <a:ext cx="996950" cy="4521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910" marR="85090">
              <a:lnSpc>
                <a:spcPts val="1250"/>
              </a:lnSpc>
              <a:spcBef>
                <a:spcPts val="350"/>
              </a:spcBef>
            </a:pP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69814" y="2256282"/>
            <a:ext cx="746760" cy="177165"/>
          </a:xfrm>
          <a:custGeom>
            <a:avLst/>
            <a:gdLst/>
            <a:ahLst/>
            <a:cxnLst/>
            <a:rect l="l" t="t" r="r" b="b"/>
            <a:pathLst>
              <a:path w="746760" h="177164">
                <a:moveTo>
                  <a:pt x="67056" y="102108"/>
                </a:moveTo>
                <a:lnTo>
                  <a:pt x="0" y="154686"/>
                </a:lnTo>
                <a:lnTo>
                  <a:pt x="82295" y="176784"/>
                </a:lnTo>
                <a:lnTo>
                  <a:pt x="76231" y="147066"/>
                </a:lnTo>
                <a:lnTo>
                  <a:pt x="63245" y="147066"/>
                </a:lnTo>
                <a:lnTo>
                  <a:pt x="59436" y="146304"/>
                </a:lnTo>
                <a:lnTo>
                  <a:pt x="57150" y="143256"/>
                </a:lnTo>
                <a:lnTo>
                  <a:pt x="57912" y="139446"/>
                </a:lnTo>
                <a:lnTo>
                  <a:pt x="60959" y="137160"/>
                </a:lnTo>
                <a:lnTo>
                  <a:pt x="73685" y="134594"/>
                </a:lnTo>
                <a:lnTo>
                  <a:pt x="67056" y="102108"/>
                </a:lnTo>
                <a:close/>
              </a:path>
              <a:path w="746760" h="177164">
                <a:moveTo>
                  <a:pt x="73685" y="134594"/>
                </a:moveTo>
                <a:lnTo>
                  <a:pt x="60959" y="137160"/>
                </a:lnTo>
                <a:lnTo>
                  <a:pt x="57912" y="139446"/>
                </a:lnTo>
                <a:lnTo>
                  <a:pt x="57150" y="143256"/>
                </a:lnTo>
                <a:lnTo>
                  <a:pt x="59436" y="146304"/>
                </a:lnTo>
                <a:lnTo>
                  <a:pt x="63245" y="147066"/>
                </a:lnTo>
                <a:lnTo>
                  <a:pt x="75714" y="144535"/>
                </a:lnTo>
                <a:lnTo>
                  <a:pt x="73685" y="134594"/>
                </a:lnTo>
                <a:close/>
              </a:path>
              <a:path w="746760" h="177164">
                <a:moveTo>
                  <a:pt x="75714" y="144535"/>
                </a:moveTo>
                <a:lnTo>
                  <a:pt x="63245" y="147066"/>
                </a:lnTo>
                <a:lnTo>
                  <a:pt x="76231" y="147066"/>
                </a:lnTo>
                <a:lnTo>
                  <a:pt x="75714" y="144535"/>
                </a:lnTo>
                <a:close/>
              </a:path>
              <a:path w="746760" h="177164">
                <a:moveTo>
                  <a:pt x="741426" y="0"/>
                </a:moveTo>
                <a:lnTo>
                  <a:pt x="73685" y="134594"/>
                </a:lnTo>
                <a:lnTo>
                  <a:pt x="75714" y="144535"/>
                </a:lnTo>
                <a:lnTo>
                  <a:pt x="742950" y="9144"/>
                </a:lnTo>
                <a:lnTo>
                  <a:pt x="745998" y="6858"/>
                </a:lnTo>
                <a:lnTo>
                  <a:pt x="746760" y="3048"/>
                </a:lnTo>
                <a:lnTo>
                  <a:pt x="744474" y="762"/>
                </a:lnTo>
                <a:lnTo>
                  <a:pt x="741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256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180594"/>
            <a:ext cx="7019544" cy="5806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28164" y="51304"/>
            <a:ext cx="6324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8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  <a:r>
              <a:rPr spc="-50" dirty="0"/>
              <a:t> </a:t>
            </a:r>
            <a:r>
              <a:rPr spc="-5" dirty="0"/>
              <a:t>Sheets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376" y="773921"/>
            <a:ext cx="5902960" cy="46456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Air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pollution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from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burning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fossil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fuels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b="1" spc="-5" dirty="0">
                <a:latin typeface="Arial"/>
                <a:cs typeface="Arial"/>
              </a:rPr>
              <a:t>Complete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combustion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completely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e.g.:</a:t>
            </a:r>
            <a:endParaRPr sz="1100">
              <a:latin typeface="Arial MT"/>
              <a:cs typeface="Arial MT"/>
            </a:endParaRPr>
          </a:p>
          <a:p>
            <a:pPr marL="1565275">
              <a:lnSpc>
                <a:spcPct val="10000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hydrocarbon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b="1" spc="-5" dirty="0">
                <a:latin typeface="Arial"/>
                <a:cs typeface="Arial"/>
              </a:rPr>
              <a:t>Incomplete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combustion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–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e.g.:</a:t>
            </a:r>
            <a:endParaRPr sz="1100">
              <a:latin typeface="Arial MT"/>
              <a:cs typeface="Arial MT"/>
            </a:endParaRPr>
          </a:p>
          <a:p>
            <a:pPr marL="459105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hydrocarbon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monoxide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(soot)</a:t>
            </a:r>
            <a:endParaRPr sz="1100">
              <a:latin typeface="Arial MT"/>
              <a:cs typeface="Arial MT"/>
            </a:endParaRPr>
          </a:p>
          <a:p>
            <a:pPr marL="12700" marR="158750">
              <a:lnSpc>
                <a:spcPts val="1270"/>
              </a:lnSpc>
              <a:spcBef>
                <a:spcPts val="620"/>
              </a:spcBef>
            </a:pPr>
            <a:r>
              <a:rPr sz="1100" spc="-5" dirty="0">
                <a:latin typeface="Arial MT"/>
                <a:cs typeface="Arial MT"/>
              </a:rPr>
              <a:t>Impurities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when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heated:</a:t>
            </a:r>
            <a:endParaRPr sz="1100">
              <a:latin typeface="Arial MT"/>
              <a:cs typeface="Arial MT"/>
            </a:endParaRPr>
          </a:p>
          <a:p>
            <a:pPr marL="2075180">
              <a:lnSpc>
                <a:spcPct val="10000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sulfur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vehicle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engines,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nitrogen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oxygen:</a:t>
            </a:r>
            <a:endParaRPr sz="1100">
              <a:latin typeface="Arial MT"/>
              <a:cs typeface="Arial MT"/>
            </a:endParaRPr>
          </a:p>
          <a:p>
            <a:pPr marL="193167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nitrogen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nitrogen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oxides</a:t>
            </a:r>
            <a:endParaRPr sz="1100">
              <a:latin typeface="Arial MT"/>
              <a:cs typeface="Arial MT"/>
            </a:endParaRPr>
          </a:p>
          <a:p>
            <a:pPr marL="12700" marR="463550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pollutants</a:t>
            </a:r>
            <a:r>
              <a:rPr sz="1100" spc="-5" dirty="0">
                <a:latin typeface="Arial MT"/>
                <a:cs typeface="Arial MT"/>
              </a:rPr>
              <a:t>;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harm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habitats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organisms.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Aci</a:t>
            </a:r>
            <a:r>
              <a:rPr sz="1300" b="1" dirty="0">
                <a:latin typeface="Arial"/>
                <a:cs typeface="Arial"/>
              </a:rPr>
              <a:t>d</a:t>
            </a:r>
            <a:r>
              <a:rPr sz="1300" b="1" spc="-5" dirty="0">
                <a:latin typeface="Arial"/>
                <a:cs typeface="Arial"/>
              </a:rPr>
              <a:t> rain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Acid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water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dissolved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nitrogen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oxides.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power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chimneys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neutralisation,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using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catalytic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converters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vehicle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exhausts.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Catalytic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converters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remove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monoxide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(another pollutant).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Greenhouse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effect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and </a:t>
            </a:r>
            <a:r>
              <a:rPr sz="1300" b="1" spc="-5" dirty="0">
                <a:latin typeface="Arial"/>
                <a:cs typeface="Arial"/>
              </a:rPr>
              <a:t>global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warming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535"/>
              </a:spcBef>
            </a:pPr>
            <a:r>
              <a:rPr sz="1100" b="1" spc="-5" dirty="0">
                <a:latin typeface="Arial"/>
                <a:cs typeface="Arial"/>
              </a:rPr>
              <a:t>Greenhouse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gases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atmosphere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keep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surface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5"/>
              </a:lnSpc>
            </a:pPr>
            <a:r>
              <a:rPr sz="1100" b="1" spc="-5" dirty="0">
                <a:latin typeface="Arial"/>
                <a:cs typeface="Arial"/>
              </a:rPr>
              <a:t>greenhouse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effect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452" y="5561838"/>
            <a:ext cx="4895088" cy="21457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386" y="7880850"/>
            <a:ext cx="5988685" cy="7505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0"/>
              </a:spcBef>
            </a:pP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greenhouse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think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extra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released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from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fossil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fuels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increased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Earth’s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surface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</a:t>
            </a:r>
            <a:r>
              <a:rPr sz="1100" b="1" spc="-5" dirty="0">
                <a:latin typeface="Arial"/>
                <a:cs typeface="Arial"/>
              </a:rPr>
              <a:t>global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warming</a:t>
            </a:r>
            <a:r>
              <a:rPr sz="1100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12700" marR="33655">
              <a:lnSpc>
                <a:spcPts val="1270"/>
              </a:lnSpc>
              <a:spcBef>
                <a:spcPts val="595"/>
              </a:spcBef>
            </a:pP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predict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global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cause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climate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change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control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global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warming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probably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amount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release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3478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/>
              <a:t>Summary</a:t>
            </a:r>
            <a:r>
              <a:rPr sz="1700" spc="-50" dirty="0"/>
              <a:t> </a:t>
            </a:r>
            <a:r>
              <a:rPr sz="1700" spc="-5" dirty="0"/>
              <a:t>Sheets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707390" y="0"/>
            <a:ext cx="2239645" cy="149923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620520" algn="ctr">
              <a:lnSpc>
                <a:spcPct val="100000"/>
              </a:lnSpc>
              <a:spcBef>
                <a:spcPts val="158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500" b="1" spc="-5" dirty="0">
                <a:latin typeface="Arial"/>
                <a:cs typeface="Arial"/>
              </a:rPr>
              <a:t>Dalton’s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atomic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theory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Dalton’s theory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stated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334964"/>
            <a:ext cx="4605655" cy="15316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matter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tiny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particles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called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indestructible,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cannot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created,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destroyed.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identical.</a:t>
            </a:r>
            <a:endParaRPr sz="1100">
              <a:latin typeface="Arial MT"/>
              <a:cs typeface="Arial MT"/>
            </a:endParaRPr>
          </a:p>
          <a:p>
            <a:pPr marL="227965" marR="254000" indent="-215900">
              <a:lnSpc>
                <a:spcPts val="127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compounds,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joined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fixed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other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elements.</a:t>
            </a:r>
            <a:endParaRPr sz="1100">
              <a:latin typeface="Arial MT"/>
              <a:cs typeface="Arial MT"/>
            </a:endParaRPr>
          </a:p>
          <a:p>
            <a:pPr marL="227965" marR="5080" indent="-215900">
              <a:lnSpc>
                <a:spcPts val="1270"/>
              </a:lnSpc>
              <a:spcBef>
                <a:spcPts val="590"/>
              </a:spcBef>
              <a:buSzPct val="90909"/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During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reactions,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rearrange,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make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substances.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 example</a:t>
            </a:r>
            <a:r>
              <a:rPr sz="1000" spc="-5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2932938"/>
            <a:ext cx="2834639" cy="9753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7385" y="3961886"/>
            <a:ext cx="4445000" cy="353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MT"/>
                <a:cs typeface="Arial MT"/>
              </a:rPr>
              <a:t>No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lost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gained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reactants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mass of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products.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585" y="1502663"/>
            <a:ext cx="755904" cy="7139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18479" y="2271010"/>
            <a:ext cx="1181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Atoms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an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element.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5658" y="2804922"/>
            <a:ext cx="1127760" cy="12313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80379" y="4091428"/>
            <a:ext cx="1257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Atoms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compound.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90" y="4338074"/>
            <a:ext cx="4362450" cy="8229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00" b="1" dirty="0">
                <a:latin typeface="Arial"/>
                <a:cs typeface="Arial"/>
              </a:rPr>
              <a:t>Word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equations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word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equation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above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is:</a:t>
            </a:r>
            <a:endParaRPr sz="1100">
              <a:latin typeface="Arial MT"/>
              <a:cs typeface="Arial MT"/>
            </a:endParaRPr>
          </a:p>
          <a:p>
            <a:pPr marL="1790700">
              <a:lnSpc>
                <a:spcPct val="100000"/>
              </a:lnSpc>
              <a:spcBef>
                <a:spcPts val="545"/>
              </a:spcBef>
            </a:pP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→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hydrogen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chloride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390" y="5060396"/>
            <a:ext cx="4197985" cy="4978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012950">
              <a:lnSpc>
                <a:spcPct val="100000"/>
              </a:lnSpc>
              <a:spcBef>
                <a:spcPts val="640"/>
              </a:spcBef>
              <a:tabLst>
                <a:tab pos="3401695" algn="l"/>
              </a:tabLst>
            </a:pPr>
            <a:r>
              <a:rPr sz="1100" b="1" spc="-10" dirty="0">
                <a:latin typeface="Arial"/>
                <a:cs typeface="Arial"/>
              </a:rPr>
              <a:t>REAC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AN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-10" dirty="0">
                <a:latin typeface="Arial"/>
                <a:cs typeface="Arial"/>
              </a:rPr>
              <a:t>PRODUC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spc="-5" dirty="0">
                <a:latin typeface="Arial MT"/>
                <a:cs typeface="Arial MT"/>
              </a:rPr>
              <a:t>Some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signs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chemical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include: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390" y="5532073"/>
            <a:ext cx="1841500" cy="9734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colour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gas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produced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solid formed from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solution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energy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390" y="6528061"/>
            <a:ext cx="4078604" cy="90741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00" b="1" dirty="0">
                <a:latin typeface="Arial"/>
                <a:cs typeface="Arial"/>
              </a:rPr>
              <a:t>Elements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their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symbols</a:t>
            </a:r>
            <a:endParaRPr sz="1500">
              <a:latin typeface="Arial"/>
              <a:cs typeface="Arial"/>
            </a:endParaRPr>
          </a:p>
          <a:p>
            <a:pPr marL="12700" marR="5080" indent="-635">
              <a:lnSpc>
                <a:spcPts val="1270"/>
              </a:lnSpc>
              <a:spcBef>
                <a:spcPts val="62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symbols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today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have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agreed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by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scientists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countries.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either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single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double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letter.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first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letter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always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capital letter.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5457" y="6852613"/>
            <a:ext cx="812800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95"/>
              </a:spcBef>
            </a:pPr>
            <a:r>
              <a:rPr sz="1100" b="1" spc="-5" dirty="0">
                <a:latin typeface="Arial"/>
                <a:cs typeface="Arial"/>
              </a:rPr>
              <a:t>Examples: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nitrogen = </a:t>
            </a:r>
            <a:r>
              <a:rPr sz="1100" b="1" spc="-5" dirty="0">
                <a:latin typeface="Arial"/>
                <a:cs typeface="Arial"/>
              </a:rPr>
              <a:t>N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sulfur = </a:t>
            </a:r>
            <a:r>
              <a:rPr sz="1100" b="1" spc="-5" dirty="0">
                <a:latin typeface="Arial"/>
                <a:cs typeface="Arial"/>
              </a:rPr>
              <a:t>S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chlorine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b="1" spc="-15" dirty="0">
                <a:latin typeface="Arial"/>
                <a:cs typeface="Arial"/>
              </a:rPr>
              <a:t>Cl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9846" y="7088068"/>
            <a:ext cx="79819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4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lithium = </a:t>
            </a:r>
            <a:r>
              <a:rPr sz="1100" b="1" spc="-5" dirty="0">
                <a:latin typeface="Arial"/>
                <a:cs typeface="Arial"/>
              </a:rPr>
              <a:t>Li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copper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Cu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iron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=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390" y="7905238"/>
            <a:ext cx="7696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Formulae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186" y="8195309"/>
            <a:ext cx="4011167" cy="131673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45451" y="8172694"/>
            <a:ext cx="1773555" cy="11569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50"/>
              </a:spcBef>
            </a:pPr>
            <a:r>
              <a:rPr sz="1100" spc="-5" dirty="0">
                <a:latin typeface="Arial MT"/>
                <a:cs typeface="Arial MT"/>
              </a:rPr>
              <a:t>The </a:t>
            </a:r>
            <a:r>
              <a:rPr sz="1100" b="1" spc="-5" dirty="0">
                <a:latin typeface="Arial"/>
                <a:cs typeface="Arial"/>
              </a:rPr>
              <a:t>chemical formula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 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 tells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you the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number of atoms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each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joined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molecules,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ratio of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atoms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each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 compound.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6986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164" y="51304"/>
            <a:ext cx="6184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869691"/>
            <a:ext cx="20783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Metals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non-metals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1168395"/>
            <a:ext cx="282067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metals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403" y="1334964"/>
            <a:ext cx="2865120" cy="14478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high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points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solids at room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temperature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strong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flexible</a:t>
            </a:r>
            <a:endParaRPr sz="1100">
              <a:latin typeface="Arial"/>
              <a:cs typeface="Arial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malleable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shiny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(when polished)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good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conductors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heat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and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electricity</a:t>
            </a:r>
            <a:r>
              <a:rPr sz="1100" spc="-5" dirty="0"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7800" y="1168423"/>
            <a:ext cx="30613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non-metals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are: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7814" y="1334992"/>
            <a:ext cx="2639060" cy="9734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6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low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brittle</a:t>
            </a:r>
            <a:r>
              <a:rPr sz="1100" spc="-5" dirty="0">
                <a:latin typeface="Arial MT"/>
                <a:cs typeface="Arial MT"/>
              </a:rPr>
              <a:t>(when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solid)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not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shiny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50"/>
              </a:spcBef>
              <a:buChar char="●"/>
              <a:tabLst>
                <a:tab pos="227965" algn="l"/>
                <a:tab pos="228600" algn="l"/>
              </a:tabLst>
            </a:pPr>
            <a:r>
              <a:rPr sz="1100" spc="-5" dirty="0">
                <a:latin typeface="Arial MT"/>
                <a:cs typeface="Arial MT"/>
              </a:rPr>
              <a:t>poor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conductors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electricity.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390" y="2851690"/>
            <a:ext cx="6096635" cy="16719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16255">
              <a:lnSpc>
                <a:spcPts val="1260"/>
              </a:lnSpc>
              <a:spcBef>
                <a:spcPts val="19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substance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looks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like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does.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two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types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1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chemical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flammability,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pH,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acid)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545"/>
              </a:spcBef>
              <a:buFont typeface="Arial MT"/>
              <a:buChar char="●"/>
              <a:tabLst>
                <a:tab pos="227965" algn="l"/>
                <a:tab pos="228600" algn="l"/>
              </a:tabLst>
            </a:pPr>
            <a:r>
              <a:rPr sz="1100" b="1" spc="-5" dirty="0">
                <a:latin typeface="Arial"/>
                <a:cs typeface="Arial"/>
              </a:rPr>
              <a:t>physical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properties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(e.g.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melting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boiling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point,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density).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periodic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table</a:t>
            </a:r>
            <a:endParaRPr sz="1500">
              <a:latin typeface="Arial"/>
              <a:cs typeface="Arial"/>
            </a:endParaRPr>
          </a:p>
          <a:p>
            <a:pPr marL="12700" marR="5080" indent="-635">
              <a:lnSpc>
                <a:spcPts val="1270"/>
              </a:lnSpc>
              <a:spcBef>
                <a:spcPts val="630"/>
              </a:spcBef>
            </a:pP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periodic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table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arranges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that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similar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properties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same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vertical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group</a:t>
            </a:r>
            <a:r>
              <a:rPr sz="1100" spc="-5" dirty="0">
                <a:latin typeface="Arial MT"/>
                <a:cs typeface="Arial MT"/>
              </a:rPr>
              <a:t>.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periodic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table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also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allows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spot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trends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patterns.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7172" y="4665726"/>
            <a:ext cx="4047744" cy="26456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16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717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/>
              <a:t>8</a:t>
            </a:r>
            <a:r>
              <a:rPr spc="-5" dirty="0"/>
              <a:t>F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155184" y="304288"/>
            <a:ext cx="20161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Summary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Sheets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773921"/>
            <a:ext cx="6093460" cy="10820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500" b="1" spc="-5" dirty="0">
                <a:latin typeface="Arial"/>
                <a:cs typeface="Arial"/>
              </a:rPr>
              <a:t>Metal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non-metal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oxides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5" dirty="0">
                <a:latin typeface="Arial MT"/>
                <a:cs typeface="Arial MT"/>
              </a:rPr>
              <a:t>Many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elements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air/oxygen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oxides;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e.g.: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620"/>
              </a:spcBef>
              <a:buChar char="●"/>
              <a:tabLst>
                <a:tab pos="227965" algn="l"/>
                <a:tab pos="228600" algn="l"/>
                <a:tab pos="3108325" algn="l"/>
                <a:tab pos="3324860" algn="l"/>
              </a:tabLst>
            </a:pP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	</a:t>
            </a:r>
            <a:r>
              <a:rPr sz="1100" spc="-5" dirty="0">
                <a:latin typeface="Symbol"/>
                <a:cs typeface="Symbol"/>
              </a:rPr>
              <a:t></a:t>
            </a:r>
            <a:r>
              <a:rPr sz="1100" spc="-5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+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oxygen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Symbol"/>
                <a:cs typeface="Symbol"/>
              </a:rPr>
              <a:t>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MT"/>
                <a:cs typeface="Arial MT"/>
              </a:rPr>
              <a:t>carbon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dioxide</a:t>
            </a:r>
            <a:endParaRPr sz="1100">
              <a:latin typeface="Arial MT"/>
              <a:cs typeface="Arial MT"/>
            </a:endParaRPr>
          </a:p>
          <a:p>
            <a:pPr marL="227965" indent="-215900">
              <a:lnSpc>
                <a:spcPct val="100000"/>
              </a:lnSpc>
              <a:spcBef>
                <a:spcPts val="630"/>
              </a:spcBef>
              <a:buChar char="●"/>
              <a:tabLst>
                <a:tab pos="227965" algn="l"/>
                <a:tab pos="228600" algn="l"/>
                <a:tab pos="3108325" algn="l"/>
                <a:tab pos="3324860" algn="l"/>
              </a:tabLst>
            </a:pPr>
            <a:r>
              <a:rPr sz="1100" spc="-5" dirty="0">
                <a:latin typeface="Arial MT"/>
                <a:cs typeface="Arial MT"/>
              </a:rPr>
              <a:t>metal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oxides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tend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alkaline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solutions.	</a:t>
            </a:r>
            <a:r>
              <a:rPr sz="1100" spc="-5" dirty="0">
                <a:latin typeface="Symbol"/>
                <a:cs typeface="Symbol"/>
              </a:rPr>
              <a:t></a:t>
            </a:r>
            <a:r>
              <a:rPr sz="1100" spc="-5" dirty="0">
                <a:latin typeface="Times New Roman"/>
                <a:cs typeface="Times New Roman"/>
              </a:rPr>
              <a:t>	</a:t>
            </a:r>
            <a:r>
              <a:rPr sz="1100" spc="-20" dirty="0">
                <a:latin typeface="Arial MT"/>
                <a:cs typeface="Arial MT"/>
              </a:rPr>
              <a:t>non-metal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oxides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tend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to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form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acidic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solutions.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736" y="2142744"/>
            <a:ext cx="2754630" cy="10160"/>
          </a:xfrm>
          <a:custGeom>
            <a:avLst/>
            <a:gdLst/>
            <a:ahLst/>
            <a:cxnLst/>
            <a:rect l="l" t="t" r="r" b="b"/>
            <a:pathLst>
              <a:path w="2754629" h="10160">
                <a:moveTo>
                  <a:pt x="2754630" y="0"/>
                </a:moveTo>
                <a:lnTo>
                  <a:pt x="0" y="0"/>
                </a:lnTo>
                <a:lnTo>
                  <a:pt x="0" y="9905"/>
                </a:lnTo>
                <a:lnTo>
                  <a:pt x="2754630" y="9905"/>
                </a:lnTo>
                <a:lnTo>
                  <a:pt x="2754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0791" y="2142744"/>
            <a:ext cx="2786380" cy="10160"/>
          </a:xfrm>
          <a:custGeom>
            <a:avLst/>
            <a:gdLst/>
            <a:ahLst/>
            <a:cxnLst/>
            <a:rect l="l" t="t" r="r" b="b"/>
            <a:pathLst>
              <a:path w="2786379" h="10160">
                <a:moveTo>
                  <a:pt x="2785871" y="0"/>
                </a:moveTo>
                <a:lnTo>
                  <a:pt x="0" y="0"/>
                </a:lnTo>
                <a:lnTo>
                  <a:pt x="0" y="9905"/>
                </a:lnTo>
                <a:lnTo>
                  <a:pt x="2785871" y="9905"/>
                </a:lnTo>
                <a:lnTo>
                  <a:pt x="2785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390" y="2285488"/>
            <a:ext cx="155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Changes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state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147" y="2682239"/>
            <a:ext cx="5187696" cy="23286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©</a:t>
            </a:r>
            <a:r>
              <a:rPr spc="10" dirty="0"/>
              <a:t> </a:t>
            </a:r>
            <a:r>
              <a:rPr spc="-5" dirty="0"/>
              <a:t>Pearson</a:t>
            </a:r>
            <a:r>
              <a:rPr spc="10" dirty="0"/>
              <a:t> </a:t>
            </a:r>
            <a:r>
              <a:rPr spc="-5" dirty="0"/>
              <a:t>Education</a:t>
            </a:r>
            <a:r>
              <a:rPr spc="10" dirty="0"/>
              <a:t> </a:t>
            </a:r>
            <a:r>
              <a:rPr spc="-5" dirty="0"/>
              <a:t>Ltd</a:t>
            </a:r>
            <a:r>
              <a:rPr spc="10" dirty="0"/>
              <a:t> </a:t>
            </a:r>
            <a:r>
              <a:rPr spc="-5" dirty="0"/>
              <a:t>2014.</a:t>
            </a:r>
            <a:r>
              <a:rPr spc="15" dirty="0"/>
              <a:t> </a:t>
            </a:r>
            <a:r>
              <a:rPr spc="-5" dirty="0"/>
              <a:t>Copying</a:t>
            </a:r>
            <a:r>
              <a:rPr spc="5" dirty="0"/>
              <a:t> </a:t>
            </a:r>
            <a:r>
              <a:rPr spc="-5" dirty="0"/>
              <a:t>permitted</a:t>
            </a:r>
            <a:r>
              <a:rPr spc="15" dirty="0"/>
              <a:t> </a:t>
            </a:r>
            <a:r>
              <a:rPr spc="-5" dirty="0"/>
              <a:t>for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pc="-5" dirty="0"/>
              <a:t>purchasing</a:t>
            </a:r>
            <a:r>
              <a:rPr spc="10" dirty="0"/>
              <a:t> </a:t>
            </a:r>
            <a:r>
              <a:rPr spc="-5" dirty="0"/>
              <a:t>institution</a:t>
            </a:r>
            <a:r>
              <a:rPr spc="15" dirty="0"/>
              <a:t> </a:t>
            </a:r>
            <a:r>
              <a:rPr spc="-5" dirty="0"/>
              <a:t>only.</a:t>
            </a:r>
            <a:r>
              <a:rPr spc="10" dirty="0"/>
              <a:t> </a:t>
            </a:r>
            <a:r>
              <a:rPr spc="-5" dirty="0"/>
              <a:t>This</a:t>
            </a:r>
            <a:r>
              <a:rPr spc="25" dirty="0"/>
              <a:t> </a:t>
            </a:r>
            <a:r>
              <a:rPr spc="-5" dirty="0"/>
              <a:t>material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10" dirty="0"/>
              <a:t> </a:t>
            </a:r>
            <a:r>
              <a:rPr spc="-5" dirty="0"/>
              <a:t>not</a:t>
            </a:r>
            <a:r>
              <a:rPr spc="15" dirty="0"/>
              <a:t> </a:t>
            </a:r>
            <a:r>
              <a:rPr spc="-5" dirty="0"/>
              <a:t>copyright</a:t>
            </a:r>
            <a:r>
              <a:rPr spc="15" dirty="0"/>
              <a:t> </a:t>
            </a:r>
            <a:r>
              <a:rPr spc="-5" dirty="0"/>
              <a:t>free.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98240" y="10249012"/>
            <a:ext cx="16764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6793" y="10249012"/>
            <a:ext cx="6965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Arial"/>
                <a:cs typeface="Arial"/>
              </a:rPr>
              <a:t>Page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239" y="19615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HALF TERM</a:t>
            </a:r>
            <a:r>
              <a:rPr lang="en-GB" sz="28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8009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11993</Words>
  <Application>Microsoft Office PowerPoint</Application>
  <PresentationFormat>Custom</PresentationFormat>
  <Paragraphs>1052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Arial MT</vt:lpstr>
      <vt:lpstr>Symbol</vt:lpstr>
      <vt:lpstr>Times New Roman</vt:lpstr>
      <vt:lpstr>Wingdings</vt:lpstr>
      <vt:lpstr>Office Theme</vt:lpstr>
      <vt:lpstr>Summary Sheets</vt:lpstr>
      <vt:lpstr>PowerPoint Presentation</vt:lpstr>
      <vt:lpstr>PowerPoint Presentation</vt:lpstr>
      <vt:lpstr>Summary Sheets</vt:lpstr>
      <vt:lpstr>Summary Sheets</vt:lpstr>
      <vt:lpstr>Summary Sheets</vt:lpstr>
      <vt:lpstr>Summary Sheets</vt:lpstr>
      <vt:lpstr>PowerPoint Presentation</vt:lpstr>
      <vt:lpstr>8F</vt:lpstr>
      <vt:lpstr>Summary Sheets</vt:lpstr>
      <vt:lpstr>Summary Sheets</vt:lpstr>
      <vt:lpstr>Summary Sheets</vt:lpstr>
      <vt:lpstr>PowerPoint Presentation</vt:lpstr>
      <vt:lpstr>Summary Sheets</vt:lpstr>
      <vt:lpstr>Summary Sheets</vt:lpstr>
      <vt:lpstr>Summary Sheets</vt:lpstr>
      <vt:lpstr>Summary Sheets</vt:lpstr>
      <vt:lpstr>Summary Sheets</vt:lpstr>
      <vt:lpstr>PowerPoint Presentation</vt:lpstr>
      <vt:lpstr>PowerPoint Presentation</vt:lpstr>
      <vt:lpstr>Summary Sheets</vt:lpstr>
      <vt:lpstr>Summary Sheets</vt:lpstr>
      <vt:lpstr>Summary Sheets</vt:lpstr>
      <vt:lpstr>Summary Sheets</vt:lpstr>
      <vt:lpstr>Summary Sheets</vt:lpstr>
      <vt:lpstr>8H</vt:lpstr>
      <vt:lpstr>Summary Sheets</vt:lpstr>
      <vt:lpstr>Summary Sheets</vt:lpstr>
      <vt:lpstr>Summary Sheets</vt:lpstr>
      <vt:lpstr>Summary Sheets</vt:lpstr>
      <vt:lpstr>Summary Sheets</vt:lpstr>
      <vt:lpstr>PowerPoint Presentation</vt:lpstr>
      <vt:lpstr>Summary Sheets</vt:lpstr>
      <vt:lpstr>PowerPoint Presentation</vt:lpstr>
      <vt:lpstr>Summary Sheets</vt:lpstr>
      <vt:lpstr>Summary Sheets</vt:lpstr>
      <vt:lpstr>Summary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- 8a_ss_esws_asp_9496_doc.doc</dc:title>
  <dc:creator>Geoff</dc:creator>
  <cp:lastModifiedBy>KDOUGLAS@curriculum.hartfordhigh.co.uk</cp:lastModifiedBy>
  <cp:revision>6</cp:revision>
  <dcterms:created xsi:type="dcterms:W3CDTF">2024-01-25T15:25:50Z</dcterms:created>
  <dcterms:modified xsi:type="dcterms:W3CDTF">2024-01-25T16:32:26Z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2024-01-25T00:00:00Z</vt:filetime>
  </property>
  <property fmtid="{D5CDD505-2E9C-101B-9397-08002B2CF9AE}" pid="5" name="Producer">
    <vt:lpwstr>Acrobat Distiller 9.5.5 (Windows)</vt:lpwstr>
  </property>
</Properties>
</file>