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60" r:id="rId8"/>
    <p:sldId id="261" r:id="rId9"/>
    <p:sldId id="287" r:id="rId10"/>
    <p:sldId id="288" r:id="rId11"/>
    <p:sldId id="258" r:id="rId12"/>
    <p:sldId id="25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59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‹#›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2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‹#›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2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‹#›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2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‹#›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2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‹#›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2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224" y="180594"/>
            <a:ext cx="7019544" cy="5814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7390" y="10272466"/>
            <a:ext cx="521652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02983" y="10027270"/>
            <a:ext cx="739140" cy="38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‹#›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2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4046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5723255" cy="7473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Cells,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tissues,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organs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organ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systems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260"/>
              </a:lnSpc>
              <a:spcBef>
                <a:spcPts val="640"/>
              </a:spcBef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organisms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carry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seven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life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processes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(movement,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reproduction,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sensitivity,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growth,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respiration, excretion,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nutrition).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cells</a:t>
            </a:r>
            <a:r>
              <a:rPr sz="1100" spc="-5" dirty="0">
                <a:latin typeface="Arial MT"/>
                <a:cs typeface="Arial MT"/>
              </a:rPr>
              <a:t>: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5060" y="1892045"/>
            <a:ext cx="2785872" cy="1804415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7041" y="4084320"/>
          <a:ext cx="6186170" cy="1513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3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part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Function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membrane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keeps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together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and controls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what goes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into and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out of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the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cell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nucleus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controls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cell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cytoplasm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where activities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happen, including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respiration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(which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occurs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mitochondria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chloroplast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contains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chlorophyll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trap sunlight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photosynthesis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wall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made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cellulose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provides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support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vacuole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storage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space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07390" y="5729417"/>
            <a:ext cx="6120765" cy="329501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microscope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magnify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tiny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things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cells.</a:t>
            </a:r>
            <a:endParaRPr sz="1100">
              <a:latin typeface="Arial MT"/>
              <a:cs typeface="Arial MT"/>
            </a:endParaRPr>
          </a:p>
          <a:p>
            <a:pPr marL="398145">
              <a:lnSpc>
                <a:spcPct val="10000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total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magnification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magnification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objective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lens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Symbol"/>
                <a:cs typeface="Symbol"/>
              </a:rPr>
              <a:t>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magnification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eyepiece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lens</a:t>
            </a:r>
            <a:r>
              <a:rPr sz="110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look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specimen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placed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drop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onto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slide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coverslip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carefully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lowered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top,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stop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specimen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drying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hold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stain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help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microscope:</a:t>
            </a:r>
            <a:endParaRPr sz="1100">
              <a:latin typeface="Arial MT"/>
              <a:cs typeface="Arial MT"/>
            </a:endParaRPr>
          </a:p>
          <a:p>
            <a:pPr marL="234315" marR="3315335" indent="-215900">
              <a:lnSpc>
                <a:spcPts val="1270"/>
              </a:lnSpc>
              <a:spcBef>
                <a:spcPts val="630"/>
              </a:spcBef>
              <a:buFont typeface="Arial"/>
              <a:buAutoNum type="alphaUcPeriod"/>
              <a:tabLst>
                <a:tab pos="234950" algn="l"/>
              </a:tabLst>
            </a:pPr>
            <a:r>
              <a:rPr sz="1100" spc="-5" dirty="0">
                <a:latin typeface="Arial MT"/>
                <a:cs typeface="Arial MT"/>
              </a:rPr>
              <a:t>Place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smallest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hole 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stage.</a:t>
            </a:r>
            <a:endParaRPr sz="1100">
              <a:latin typeface="Arial MT"/>
              <a:cs typeface="Arial MT"/>
            </a:endParaRPr>
          </a:p>
          <a:p>
            <a:pPr marL="234315" marR="3625850" indent="-215900">
              <a:lnSpc>
                <a:spcPts val="1260"/>
              </a:lnSpc>
              <a:spcBef>
                <a:spcPts val="600"/>
              </a:spcBef>
              <a:buFont typeface="Arial"/>
              <a:buAutoNum type="alphaUcPeriod"/>
              <a:tabLst>
                <a:tab pos="234950" algn="l"/>
              </a:tabLst>
            </a:pPr>
            <a:r>
              <a:rPr sz="1100" spc="-5" dirty="0">
                <a:latin typeface="Arial MT"/>
                <a:cs typeface="Arial MT"/>
              </a:rPr>
              <a:t>Turn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focusing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wheel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objective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lens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close 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stage.</a:t>
            </a:r>
            <a:endParaRPr sz="1100">
              <a:latin typeface="Arial MT"/>
              <a:cs typeface="Arial MT"/>
            </a:endParaRPr>
          </a:p>
          <a:p>
            <a:pPr marL="234315" indent="-216535">
              <a:lnSpc>
                <a:spcPct val="100000"/>
              </a:lnSpc>
              <a:spcBef>
                <a:spcPts val="515"/>
              </a:spcBef>
              <a:buFont typeface="Arial"/>
              <a:buAutoNum type="alphaUcPeriod"/>
              <a:tabLst>
                <a:tab pos="234950" algn="l"/>
              </a:tabLst>
            </a:pPr>
            <a:r>
              <a:rPr sz="1100" spc="-5" dirty="0">
                <a:latin typeface="Arial MT"/>
                <a:cs typeface="Arial MT"/>
              </a:rPr>
              <a:t>Place 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slide 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stage.</a:t>
            </a:r>
            <a:endParaRPr sz="1100">
              <a:latin typeface="Arial MT"/>
              <a:cs typeface="Arial MT"/>
            </a:endParaRPr>
          </a:p>
          <a:p>
            <a:pPr marL="234315" indent="-216535">
              <a:lnSpc>
                <a:spcPct val="100000"/>
              </a:lnSpc>
              <a:spcBef>
                <a:spcPts val="545"/>
              </a:spcBef>
              <a:buFont typeface="Arial"/>
              <a:buAutoNum type="alphaUcPeriod"/>
              <a:tabLst>
                <a:tab pos="234950" algn="l"/>
              </a:tabLst>
            </a:pPr>
            <a:r>
              <a:rPr sz="1100" spc="-5" dirty="0">
                <a:latin typeface="Arial MT"/>
                <a:cs typeface="Arial MT"/>
              </a:rPr>
              <a:t>Adjust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source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mirror.</a:t>
            </a:r>
            <a:endParaRPr sz="1100">
              <a:latin typeface="Arial MT"/>
              <a:cs typeface="Arial MT"/>
            </a:endParaRPr>
          </a:p>
          <a:p>
            <a:pPr marL="234315" indent="-216535">
              <a:lnSpc>
                <a:spcPct val="100000"/>
              </a:lnSpc>
              <a:spcBef>
                <a:spcPts val="545"/>
              </a:spcBef>
              <a:buFont typeface="Arial"/>
              <a:buAutoNum type="alphaUcPeriod"/>
              <a:tabLst>
                <a:tab pos="234950" algn="l"/>
              </a:tabLst>
            </a:pPr>
            <a:r>
              <a:rPr sz="1100" spc="-5" dirty="0">
                <a:latin typeface="Arial MT"/>
                <a:cs typeface="Arial MT"/>
              </a:rPr>
              <a:t>Look into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eyepiece lens.</a:t>
            </a:r>
            <a:endParaRPr sz="1100">
              <a:latin typeface="Arial MT"/>
              <a:cs typeface="Arial MT"/>
            </a:endParaRPr>
          </a:p>
          <a:p>
            <a:pPr marL="234315" marR="3096895" indent="-215900">
              <a:lnSpc>
                <a:spcPts val="1260"/>
              </a:lnSpc>
              <a:spcBef>
                <a:spcPts val="640"/>
              </a:spcBef>
              <a:buFont typeface="Arial"/>
              <a:buAutoNum type="alphaUcPeriod"/>
              <a:tabLst>
                <a:tab pos="234315" algn="l"/>
                <a:tab pos="234950" algn="l"/>
              </a:tabLst>
            </a:pPr>
            <a:r>
              <a:rPr sz="1100" spc="-5" dirty="0">
                <a:latin typeface="Arial MT"/>
                <a:cs typeface="Arial MT"/>
              </a:rPr>
              <a:t>Turn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focusing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wheel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until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focus.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0791" y="7074407"/>
            <a:ext cx="2712720" cy="181660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1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2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3479" y="124463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5480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4046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6135370" cy="43497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Making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fossil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fuels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last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longer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fossil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longer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help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reduce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global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could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walk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cycle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whenever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instead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Walking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cycling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would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fitter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healthier,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would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pollution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roads.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could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save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keeping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houses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cooler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putting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clothes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instead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turning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heating.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Renewable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energy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resources:</a:t>
            </a:r>
            <a:endParaRPr sz="1500">
              <a:latin typeface="Arial"/>
              <a:cs typeface="Arial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include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solar,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wind,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tidal,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biofuels,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geothermal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hydroelectricity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harmful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contribute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global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warming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often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expensive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fossil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0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are not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always available.</a:t>
            </a:r>
            <a:endParaRPr sz="1100">
              <a:latin typeface="Arial MT"/>
              <a:cs typeface="Arial MT"/>
            </a:endParaRPr>
          </a:p>
          <a:p>
            <a:pPr marL="12700" marR="32131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Hydroelectricity,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geothermal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biofuels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available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Tidal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power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available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predict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available.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solar,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available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Energy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from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resources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originally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Sun.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</a:pP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geothermal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power,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nuclear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power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tidal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power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How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transferred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food: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8844" y="5342382"/>
            <a:ext cx="4718304" cy="762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89" y="6310371"/>
            <a:ext cx="293624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How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waves: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2539" y="6721602"/>
            <a:ext cx="5010912" cy="8900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A6753-95A1-E4F4-E5F7-967078FD5778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2</a:t>
            </a:r>
          </a:p>
        </p:txBody>
      </p:sp>
    </p:spTree>
    <p:extLst>
      <p:ext uri="{BB962C8B-B14F-4D97-AF65-F5344CB8AC3E}">
        <p14:creationId xmlns:p14="http://schemas.microsoft.com/office/powerpoint/2010/main" val="324357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55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45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869691"/>
            <a:ext cx="12630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Reproduction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1771" y="1267205"/>
            <a:ext cx="2036064" cy="14081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99585" y="2805934"/>
            <a:ext cx="1771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The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female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reproductive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system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376" y="1168395"/>
            <a:ext cx="2897505" cy="32867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345440" algn="just">
              <a:lnSpc>
                <a:spcPct val="95700"/>
              </a:lnSpc>
              <a:spcBef>
                <a:spcPts val="155"/>
              </a:spcBef>
            </a:pPr>
            <a:r>
              <a:rPr sz="1100" spc="-5" dirty="0">
                <a:latin typeface="Arial MT"/>
                <a:cs typeface="Arial MT"/>
              </a:rPr>
              <a:t>Reproduction produces new living things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offspring</a:t>
            </a:r>
            <a:r>
              <a:rPr sz="1100" spc="-5" dirty="0">
                <a:latin typeface="Arial MT"/>
                <a:cs typeface="Arial MT"/>
              </a:rPr>
              <a:t>). Two </a:t>
            </a:r>
            <a:r>
              <a:rPr sz="1100" b="1" spc="-5" dirty="0">
                <a:latin typeface="Arial"/>
                <a:cs typeface="Arial"/>
              </a:rPr>
              <a:t>parents </a:t>
            </a:r>
            <a:r>
              <a:rPr sz="1100" spc="-5" dirty="0">
                <a:latin typeface="Arial MT"/>
                <a:cs typeface="Arial MT"/>
              </a:rPr>
              <a:t>are needed for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sexual reproduction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80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Males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females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reproductive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systems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reproductive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organs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reproduce.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ovaries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testes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gametes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sex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cells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500" b="1" spc="-5" dirty="0">
                <a:latin typeface="Arial"/>
                <a:cs typeface="Arial"/>
              </a:rPr>
              <a:t>Sexual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intercourse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mammals</a:t>
            </a:r>
            <a:endParaRPr sz="1500">
              <a:latin typeface="Arial"/>
              <a:cs typeface="Arial"/>
            </a:endParaRPr>
          </a:p>
          <a:p>
            <a:pPr marL="12700" marR="50800">
              <a:lnSpc>
                <a:spcPct val="958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During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sexual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intercourse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semen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(sperm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mixed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glands</a:t>
            </a:r>
            <a:r>
              <a:rPr sz="1100" spc="-5" dirty="0">
                <a:latin typeface="Arial MT"/>
                <a:cs typeface="Arial MT"/>
              </a:rPr>
              <a:t>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penis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vagina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ejaculation</a:t>
            </a:r>
            <a:r>
              <a:rPr sz="1100" spc="-5" dirty="0">
                <a:latin typeface="Arial MT"/>
                <a:cs typeface="Arial MT"/>
              </a:rPr>
              <a:t>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semen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uterus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sperm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then swim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down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oviducts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81280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Sperm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egg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adapted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functions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sperm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 egg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9100" y="3150107"/>
            <a:ext cx="2121407" cy="16329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99585" y="4914388"/>
            <a:ext cx="1670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The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male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reproductive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system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0287" y="5180838"/>
            <a:ext cx="2834640" cy="18531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4676" y="5333238"/>
            <a:ext cx="2810255" cy="170078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7390" y="7142996"/>
            <a:ext cx="2913380" cy="235267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500" b="1" spc="-5" dirty="0">
                <a:latin typeface="Arial"/>
                <a:cs typeface="Arial"/>
              </a:rPr>
              <a:t>Pregnancy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mammals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egg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meets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sperm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oviduct,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fertilisation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occur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nuclei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fuse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fertilised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egg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cell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divides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(an </a:t>
            </a:r>
            <a:r>
              <a:rPr sz="1100" b="1" spc="-5" dirty="0">
                <a:latin typeface="Arial"/>
                <a:cs typeface="Arial"/>
              </a:rPr>
              <a:t>embryo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dirty="0">
                <a:latin typeface="Arial MT"/>
                <a:cs typeface="Arial MT"/>
              </a:rPr>
              <a:t> 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embryo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uterus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sinks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uterus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lining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implantation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woman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now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pregnant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embryo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fetus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about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40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weeks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(9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months)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human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fertilised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egg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 into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ready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born.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b="1" spc="-5" dirty="0">
                <a:latin typeface="Arial"/>
                <a:cs typeface="Arial"/>
              </a:rPr>
              <a:t>gestation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period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08526" y="7595616"/>
            <a:ext cx="2170176" cy="196291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17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17518-36F8-A6E5-0E47-D8F194C14355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3</a:t>
            </a:r>
          </a:p>
        </p:txBody>
      </p:sp>
    </p:spTree>
    <p:extLst>
      <p:ext uri="{BB962C8B-B14F-4D97-AF65-F5344CB8AC3E}">
        <p14:creationId xmlns:p14="http://schemas.microsoft.com/office/powerpoint/2010/main" val="106022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55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45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76" y="872740"/>
            <a:ext cx="6090285" cy="41160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6195" indent="-635" algn="just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While inside the uterus, the fetus is supplied with oxygen and food by the </a:t>
            </a:r>
            <a:r>
              <a:rPr sz="1100" b="1" spc="-5" dirty="0">
                <a:latin typeface="Arial"/>
                <a:cs typeface="Arial"/>
              </a:rPr>
              <a:t>placenta</a:t>
            </a:r>
            <a:r>
              <a:rPr sz="1100" spc="-5" dirty="0">
                <a:latin typeface="Arial MT"/>
                <a:cs typeface="Arial MT"/>
              </a:rPr>
              <a:t>. The placenta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 gets rid of waste (especially carbon dioxide) from the fetus. The </a:t>
            </a:r>
            <a:r>
              <a:rPr sz="1100" b="1" spc="-5" dirty="0">
                <a:latin typeface="Arial"/>
                <a:cs typeface="Arial"/>
              </a:rPr>
              <a:t>umbilical cord </a:t>
            </a:r>
            <a:r>
              <a:rPr sz="1100" spc="-5" dirty="0">
                <a:latin typeface="Arial MT"/>
                <a:cs typeface="Arial MT"/>
              </a:rPr>
              <a:t>connects 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fetus 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placenta.</a:t>
            </a:r>
            <a:endParaRPr sz="1100">
              <a:latin typeface="Arial MT"/>
              <a:cs typeface="Arial MT"/>
            </a:endParaRPr>
          </a:p>
          <a:p>
            <a:pPr marL="12700" marR="5080" algn="just">
              <a:lnSpc>
                <a:spcPts val="126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If a mother smokes, drinks too much alcohol or takes drugs while pregnant, she might damage 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baby.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baby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might</a:t>
            </a:r>
            <a:r>
              <a:rPr sz="1100" dirty="0">
                <a:latin typeface="Arial MT"/>
                <a:cs typeface="Arial MT"/>
              </a:rPr>
              <a:t> be </a:t>
            </a:r>
            <a:r>
              <a:rPr sz="1100" b="1" spc="-5" dirty="0">
                <a:latin typeface="Arial"/>
                <a:cs typeface="Arial"/>
              </a:rPr>
              <a:t>premature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5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Birth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mammals</a:t>
            </a:r>
            <a:endParaRPr sz="15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uterus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contractions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woman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goes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labour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 muscles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cervix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relax.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pushed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first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cervix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vagina.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breathe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umbilical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cord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scar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left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behind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navel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placenta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pushed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uterus.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afterbirth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98425">
              <a:lnSpc>
                <a:spcPct val="9570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mother’s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breasts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mammary glands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milk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baby.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Breast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milk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nutrients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baby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antibodies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help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destroy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micro-organisms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 might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diseases.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Growing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up</a:t>
            </a:r>
            <a:endParaRPr sz="1500">
              <a:latin typeface="Arial"/>
              <a:cs typeface="Arial"/>
            </a:endParaRPr>
          </a:p>
          <a:p>
            <a:pPr marL="12700" marR="43815">
              <a:lnSpc>
                <a:spcPct val="958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stages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lifecycle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human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lifecycle,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child.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ages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10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14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years,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children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puberty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During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puberty,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sex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hormones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physical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occur.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Adolescence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emotional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physical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occur.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18.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7041" y="5131307"/>
          <a:ext cx="6120765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Changes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boys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Changes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girls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hair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grows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under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arms,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face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chest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hair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grows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under arms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pubic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hair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grows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pubic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hair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grows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shoulders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get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wider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hips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get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wider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body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smell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increases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body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smell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increases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testes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start to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make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sperm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cells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ovaries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start to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release egg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cells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testes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penis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get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bigger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breasts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develop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voice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deepens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(‘breaks’)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07376" y="6943594"/>
            <a:ext cx="6135370" cy="14700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6195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After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puberty,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sexually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reproduce.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sperm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lives.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Women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releasing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egg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age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45–55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menopause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mammals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fertilisation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happens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inside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female.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internal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fertilisation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frogs,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fish)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fertilisation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happens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outside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female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external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fertilisation</a:t>
            </a:r>
            <a:r>
              <a:rPr sz="1100" spc="-5" dirty="0">
                <a:latin typeface="Arial MT"/>
                <a:cs typeface="Arial MT"/>
              </a:rPr>
              <a:t>).</a:t>
            </a:r>
            <a:endParaRPr sz="1100">
              <a:latin typeface="Arial MT"/>
              <a:cs typeface="Arial MT"/>
            </a:endParaRPr>
          </a:p>
          <a:p>
            <a:pPr marL="12700" marR="41910">
              <a:lnSpc>
                <a:spcPct val="95800"/>
              </a:lnSpc>
              <a:spcBef>
                <a:spcPts val="56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fertilised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egg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outside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parents.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external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development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Amphibians,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birds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fish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external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development.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Humans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internal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development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fewer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offspring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external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development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growing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embryos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protected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inside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mother.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80B5D-EF19-62FD-BCF6-E8DD019990DD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3</a:t>
            </a:r>
          </a:p>
        </p:txBody>
      </p:sp>
    </p:spTree>
    <p:extLst>
      <p:ext uri="{BB962C8B-B14F-4D97-AF65-F5344CB8AC3E}">
        <p14:creationId xmlns:p14="http://schemas.microsoft.com/office/powerpoint/2010/main" val="15234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610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76" y="773921"/>
            <a:ext cx="5989955" cy="232918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Forces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b="1" spc="-5" dirty="0">
                <a:latin typeface="Arial"/>
                <a:cs typeface="Arial"/>
              </a:rPr>
              <a:t>Forces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pushes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pulls.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 can: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shape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size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things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(make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slower)</a:t>
            </a:r>
            <a:endParaRPr sz="1100">
              <a:latin typeface="Arial MT"/>
              <a:cs typeface="Arial MT"/>
            </a:endParaRPr>
          </a:p>
          <a:p>
            <a:pPr marL="12700" marR="3048635">
              <a:lnSpc>
                <a:spcPct val="141400"/>
              </a:lnSpc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newton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spc="-5" dirty="0">
                <a:latin typeface="Arial MT"/>
                <a:cs typeface="Arial MT"/>
              </a:rPr>
              <a:t>).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  <a:spcBef>
                <a:spcPts val="545"/>
              </a:spcBef>
            </a:pPr>
            <a:r>
              <a:rPr sz="1100" b="1" spc="-5" dirty="0">
                <a:latin typeface="Arial"/>
                <a:cs typeface="Arial"/>
              </a:rPr>
              <a:t>Friction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things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rubbing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Air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resistance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water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resistance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-5" dirty="0">
                <a:latin typeface="Arial MT"/>
                <a:cs typeface="Arial MT"/>
              </a:rPr>
              <a:t>are kinds 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friction.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Solid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things,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chair,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push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Upwards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upthrust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upthrust.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143" y="3160284"/>
            <a:ext cx="2797810" cy="5137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155"/>
              </a:spcBef>
            </a:pPr>
            <a:r>
              <a:rPr sz="1100" b="1" spc="-5" dirty="0">
                <a:latin typeface="Arial"/>
                <a:cs typeface="Arial"/>
              </a:rPr>
              <a:t>Contact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forces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touching.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contact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 are: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143" y="3648416"/>
            <a:ext cx="1258570" cy="9734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friction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upthrust.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0827" y="3160298"/>
            <a:ext cx="2953385" cy="5137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55"/>
              </a:spcBef>
            </a:pPr>
            <a:r>
              <a:rPr sz="1100" spc="-5" dirty="0">
                <a:latin typeface="Arial MT"/>
                <a:cs typeface="Arial MT"/>
              </a:rPr>
              <a:t>Some forces can have an effect without objects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touching. They are called </a:t>
            </a:r>
            <a:r>
              <a:rPr sz="1100" b="1" spc="-5" dirty="0">
                <a:latin typeface="Arial"/>
                <a:cs typeface="Arial"/>
              </a:rPr>
              <a:t>non-contact forces</a:t>
            </a:r>
            <a:r>
              <a:rPr sz="1100" spc="-5" dirty="0">
                <a:latin typeface="Arial MT"/>
                <a:cs typeface="Arial MT"/>
              </a:rPr>
              <a:t>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three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non-contact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0827" y="3649182"/>
            <a:ext cx="1335405" cy="7359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magnetism</a:t>
            </a:r>
            <a:endParaRPr sz="11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gravity</a:t>
            </a:r>
            <a:endParaRPr sz="11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static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electricity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290" y="4718795"/>
            <a:ext cx="6124575" cy="48018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Weight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mass</a:t>
            </a:r>
            <a:endParaRPr sz="1500">
              <a:latin typeface="Arial"/>
              <a:cs typeface="Arial"/>
            </a:endParaRPr>
          </a:p>
          <a:p>
            <a:pPr marL="50165" marR="17780">
              <a:lnSpc>
                <a:spcPct val="957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mass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body.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kilograms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kg</a:t>
            </a:r>
            <a:r>
              <a:rPr sz="1100" spc="-5" dirty="0">
                <a:latin typeface="Arial MT"/>
                <a:cs typeface="Arial MT"/>
              </a:rPr>
              <a:t>).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weight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gravity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pulling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body.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newton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(N)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scientific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forces, 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 weight.</a:t>
            </a:r>
            <a:endParaRPr sz="1100">
              <a:latin typeface="Arial MT"/>
              <a:cs typeface="Arial MT"/>
            </a:endParaRPr>
          </a:p>
          <a:p>
            <a:pPr marL="50165" marR="17970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Wherever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weight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gravity.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would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weight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Moon’s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gravity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strong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Earth’s.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Measuring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forces</a:t>
            </a:r>
            <a:endParaRPr sz="1500">
              <a:latin typeface="Arial"/>
              <a:cs typeface="Arial"/>
            </a:endParaRPr>
          </a:p>
          <a:p>
            <a:pPr marL="51435" marR="2578735">
              <a:lnSpc>
                <a:spcPts val="1270"/>
              </a:lnSpc>
              <a:spcBef>
                <a:spcPts val="730"/>
              </a:spcBef>
            </a:pPr>
            <a:r>
              <a:rPr sz="1100" b="1" spc="-5" dirty="0">
                <a:latin typeface="Arial"/>
                <a:cs typeface="Arial"/>
              </a:rPr>
              <a:t>Elastic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stretch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return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original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shape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away.</a:t>
            </a:r>
            <a:endParaRPr sz="1100">
              <a:latin typeface="Arial MT"/>
              <a:cs typeface="Arial MT"/>
            </a:endParaRPr>
          </a:p>
          <a:p>
            <a:pPr marL="51435">
              <a:lnSpc>
                <a:spcPts val="1195"/>
              </a:lnSpc>
            </a:pPr>
            <a:r>
              <a:rPr sz="1100" spc="-5" dirty="0">
                <a:latin typeface="Arial MT"/>
                <a:cs typeface="Arial MT"/>
              </a:rPr>
              <a:t>Springs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elastic.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extension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endParaRPr sz="1100">
              <a:latin typeface="Arial MT"/>
              <a:cs typeface="Arial MT"/>
            </a:endParaRPr>
          </a:p>
          <a:p>
            <a:pPr marL="51435" marR="2733040">
              <a:lnSpc>
                <a:spcPts val="1270"/>
              </a:lnSpc>
              <a:spcBef>
                <a:spcPts val="60"/>
              </a:spcBef>
            </a:pPr>
            <a:r>
              <a:rPr sz="1100" spc="-5" dirty="0">
                <a:latin typeface="Arial MT"/>
                <a:cs typeface="Arial MT"/>
              </a:rPr>
              <a:t>difference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original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length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stretched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length.</a:t>
            </a:r>
            <a:endParaRPr sz="1100">
              <a:latin typeface="Arial MT"/>
              <a:cs typeface="Arial MT"/>
            </a:endParaRPr>
          </a:p>
          <a:p>
            <a:pPr marL="51435" marR="2562225">
              <a:lnSpc>
                <a:spcPts val="1270"/>
              </a:lnSpc>
              <a:spcBef>
                <a:spcPts val="59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extension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proportional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it. This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Hooke's </a:t>
            </a:r>
            <a:r>
              <a:rPr sz="1100" b="1" dirty="0">
                <a:latin typeface="Arial"/>
                <a:cs typeface="Arial"/>
              </a:rPr>
              <a:t>Law</a:t>
            </a:r>
            <a:r>
              <a:rPr sz="110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51435" marR="2531745">
              <a:lnSpc>
                <a:spcPct val="95800"/>
              </a:lnSpc>
              <a:spcBef>
                <a:spcPts val="565"/>
              </a:spcBef>
            </a:pP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stretched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far,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extension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stops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proportional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stretched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even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further,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beyond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elastic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limit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longer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return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original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length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removed.</a:t>
            </a:r>
            <a:endParaRPr sz="1100">
              <a:latin typeface="Arial MT"/>
              <a:cs typeface="Arial MT"/>
            </a:endParaRPr>
          </a:p>
          <a:p>
            <a:pPr marL="51435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meters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springs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inside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them.</a:t>
            </a:r>
            <a:endParaRPr sz="1100">
              <a:latin typeface="Arial MT"/>
              <a:cs typeface="Arial MT"/>
            </a:endParaRPr>
          </a:p>
          <a:p>
            <a:pPr marL="51435" marR="2567940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Plasticine</a:t>
            </a:r>
            <a:r>
              <a:rPr sz="1050" spc="-7" baseline="39682" dirty="0">
                <a:latin typeface="Arial MT"/>
                <a:cs typeface="Arial MT"/>
              </a:rPr>
              <a:t>®</a:t>
            </a:r>
            <a:r>
              <a:rPr sz="1050" spc="179" baseline="39682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stretch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return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original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shape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afterwards.</a:t>
            </a:r>
            <a:endParaRPr sz="1100">
              <a:latin typeface="Arial MT"/>
              <a:cs typeface="Arial MT"/>
            </a:endParaRPr>
          </a:p>
          <a:p>
            <a:pPr marL="51435">
              <a:lnSpc>
                <a:spcPts val="1230"/>
              </a:lnSpc>
            </a:pPr>
            <a:r>
              <a:rPr sz="1100" spc="-5" dirty="0">
                <a:latin typeface="Arial MT"/>
                <a:cs typeface="Arial MT"/>
              </a:rPr>
              <a:t>Plasticine</a:t>
            </a:r>
            <a:r>
              <a:rPr sz="1050" spc="-7" baseline="39682" dirty="0">
                <a:latin typeface="Arial MT"/>
                <a:cs typeface="Arial MT"/>
              </a:rPr>
              <a:t>®</a:t>
            </a:r>
            <a:r>
              <a:rPr sz="1050" spc="157" baseline="39682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plastic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3064" y="6698742"/>
            <a:ext cx="1749552" cy="10728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9808" y="8159495"/>
            <a:ext cx="2054352" cy="143865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14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C0F16-E496-D2AE-445B-9A68FBD8975E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3</a:t>
            </a:r>
          </a:p>
        </p:txBody>
      </p:sp>
    </p:spTree>
    <p:extLst>
      <p:ext uri="{BB962C8B-B14F-4D97-AF65-F5344CB8AC3E}">
        <p14:creationId xmlns:p14="http://schemas.microsoft.com/office/powerpoint/2010/main" val="405351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610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869691"/>
            <a:ext cx="7251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Friction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009" y="1061409"/>
            <a:ext cx="2426335" cy="73533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640"/>
              </a:spcBef>
            </a:pPr>
            <a:r>
              <a:rPr sz="1100" spc="-5" dirty="0">
                <a:latin typeface="Arial MT"/>
                <a:cs typeface="Arial MT"/>
              </a:rPr>
              <a:t>Friction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Friction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slow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things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down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wear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things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away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4747" y="1296878"/>
            <a:ext cx="1142365" cy="49974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cause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noise.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390" y="1878577"/>
            <a:ext cx="6068060" cy="16421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159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Friction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rough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surfaces,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rubber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lot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friction.</a:t>
            </a:r>
            <a:endParaRPr sz="1100">
              <a:latin typeface="Arial MT"/>
              <a:cs typeface="Arial MT"/>
            </a:endParaRPr>
          </a:p>
          <a:p>
            <a:pPr marL="12700" marR="40005">
              <a:lnSpc>
                <a:spcPts val="126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Friction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reduced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smooth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surfaces,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lubrication.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Oil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grease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lubricants,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help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past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 other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easily.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500" b="1" spc="-5" dirty="0">
                <a:latin typeface="Arial"/>
                <a:cs typeface="Arial"/>
              </a:rPr>
              <a:t>Pressure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b="1" spc="-5" dirty="0">
                <a:latin typeface="Arial"/>
                <a:cs typeface="Arial"/>
              </a:rPr>
              <a:t>Pressure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pushing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certain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60"/>
              </a:lnSpc>
              <a:spcBef>
                <a:spcPts val="635"/>
              </a:spcBef>
            </a:pP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certain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bigger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bigger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pressure.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certain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bigger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pressure.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3663696"/>
            <a:ext cx="2109216" cy="13776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7390" y="5070898"/>
            <a:ext cx="6007735" cy="24720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7795" algn="ctr">
              <a:lnSpc>
                <a:spcPct val="100000"/>
              </a:lnSpc>
              <a:spcBef>
                <a:spcPts val="300"/>
              </a:spcBef>
              <a:tabLst>
                <a:tab pos="3218180" algn="l"/>
              </a:tabLst>
            </a:pPr>
            <a:r>
              <a:rPr sz="900" b="1" spc="-5" dirty="0">
                <a:latin typeface="Arial"/>
                <a:cs typeface="Arial"/>
              </a:rPr>
              <a:t>Sharp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knife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small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area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giving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large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pressure.	Snow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shoes</a:t>
            </a:r>
            <a:r>
              <a:rPr sz="900" b="1" dirty="0">
                <a:latin typeface="Arial"/>
                <a:cs typeface="Arial"/>
              </a:rPr>
              <a:t> –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 </a:t>
            </a:r>
            <a:r>
              <a:rPr sz="900" b="1" spc="-5" dirty="0">
                <a:latin typeface="Arial"/>
                <a:cs typeface="Arial"/>
              </a:rPr>
              <a:t>large area giving</a:t>
            </a:r>
            <a:r>
              <a:rPr sz="900" b="1" dirty="0">
                <a:latin typeface="Arial"/>
                <a:cs typeface="Arial"/>
              </a:rPr>
              <a:t> a</a:t>
            </a:r>
            <a:r>
              <a:rPr sz="900" b="1" spc="-5" dirty="0">
                <a:latin typeface="Arial"/>
                <a:cs typeface="Arial"/>
              </a:rPr>
              <a:t> small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pressure.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pressure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under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formula:</a:t>
            </a:r>
            <a:endParaRPr sz="1100">
              <a:latin typeface="Arial MT"/>
              <a:cs typeface="Arial MT"/>
            </a:endParaRPr>
          </a:p>
          <a:p>
            <a:pPr marL="133985" algn="ctr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pressure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 force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Verdana"/>
                <a:cs typeface="Verdana"/>
              </a:rPr>
              <a:t>÷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spc="-5" dirty="0">
                <a:latin typeface="Arial MT"/>
                <a:cs typeface="Arial MT"/>
              </a:rPr>
              <a:t>area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500" b="1" spc="-5" dirty="0">
                <a:latin typeface="Arial"/>
                <a:cs typeface="Arial"/>
              </a:rPr>
              <a:t>Balanced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unbalanced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forces</a:t>
            </a:r>
            <a:endParaRPr sz="1500">
              <a:latin typeface="Arial"/>
              <a:cs typeface="Arial"/>
            </a:endParaRPr>
          </a:p>
          <a:p>
            <a:pPr marL="12700" marR="78105">
              <a:lnSpc>
                <a:spcPts val="1260"/>
              </a:lnSpc>
              <a:spcBef>
                <a:spcPts val="345"/>
              </a:spcBef>
            </a:pPr>
            <a:r>
              <a:rPr sz="1100" b="1" spc="-5" dirty="0">
                <a:latin typeface="Arial"/>
                <a:cs typeface="Arial"/>
              </a:rPr>
              <a:t>Balanced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forces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size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opposite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directions.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 forces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 balanced: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stationary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stays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stationary</a:t>
            </a:r>
            <a:endParaRPr sz="1100">
              <a:latin typeface="Arial MT"/>
              <a:cs typeface="Arial MT"/>
            </a:endParaRPr>
          </a:p>
          <a:p>
            <a:pPr marL="12700" marR="791845">
              <a:lnSpc>
                <a:spcPct val="141400"/>
              </a:lnSpc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continues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unbalanced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forces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stationary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4235" y="3621023"/>
            <a:ext cx="2292095" cy="14203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389" y="7661147"/>
            <a:ext cx="2779776" cy="16946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68172" y="9410188"/>
            <a:ext cx="2713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Unbalanced forces </a:t>
            </a:r>
            <a:r>
              <a:rPr sz="900" b="1" dirty="0">
                <a:latin typeface="Arial"/>
                <a:cs typeface="Arial"/>
              </a:rPr>
              <a:t>– </a:t>
            </a:r>
            <a:r>
              <a:rPr sz="900" b="1" spc="-5" dirty="0">
                <a:latin typeface="Arial"/>
                <a:cs typeface="Arial"/>
              </a:rPr>
              <a:t>the motorbike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will</a:t>
            </a:r>
            <a:r>
              <a:rPr sz="900" b="1" spc="-5" dirty="0">
                <a:latin typeface="Arial"/>
                <a:cs typeface="Arial"/>
              </a:rPr>
              <a:t> speed</a:t>
            </a:r>
            <a:r>
              <a:rPr sz="900" b="1" dirty="0">
                <a:latin typeface="Arial"/>
                <a:cs typeface="Arial"/>
              </a:rPr>
              <a:t> up.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6011" y="7608569"/>
            <a:ext cx="2834640" cy="161544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95420" y="9279122"/>
            <a:ext cx="2655570" cy="2946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69925" marR="5080" indent="-657860">
              <a:lnSpc>
                <a:spcPts val="1040"/>
              </a:lnSpc>
              <a:spcBef>
                <a:spcPts val="165"/>
              </a:spcBef>
            </a:pPr>
            <a:r>
              <a:rPr sz="900" b="1" spc="-5" dirty="0">
                <a:latin typeface="Arial"/>
                <a:cs typeface="Arial"/>
              </a:rPr>
              <a:t>Balanced forces </a:t>
            </a:r>
            <a:r>
              <a:rPr sz="900" b="1" dirty="0">
                <a:latin typeface="Arial"/>
                <a:cs typeface="Arial"/>
              </a:rPr>
              <a:t>– </a:t>
            </a:r>
            <a:r>
              <a:rPr sz="900" b="1" spc="-5" dirty="0">
                <a:latin typeface="Arial"/>
                <a:cs typeface="Arial"/>
              </a:rPr>
              <a:t>the motorbike </a:t>
            </a:r>
            <a:r>
              <a:rPr sz="900" b="1" dirty="0">
                <a:latin typeface="Arial"/>
                <a:cs typeface="Arial"/>
              </a:rPr>
              <a:t>will </a:t>
            </a:r>
            <a:r>
              <a:rPr sz="900" b="1" spc="-5" dirty="0">
                <a:latin typeface="Arial"/>
                <a:cs typeface="Arial"/>
              </a:rPr>
              <a:t>continue to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move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at</a:t>
            </a:r>
            <a:r>
              <a:rPr sz="900" b="1" dirty="0">
                <a:latin typeface="Arial"/>
                <a:cs typeface="Arial"/>
              </a:rPr>
              <a:t> a</a:t>
            </a:r>
            <a:r>
              <a:rPr sz="900" b="1" spc="-5" dirty="0">
                <a:latin typeface="Arial"/>
                <a:cs typeface="Arial"/>
              </a:rPr>
              <a:t> steady speed.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7390" y="9617452"/>
            <a:ext cx="5927090" cy="353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motorbike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steady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engine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balance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 resistance 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friction.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17FBD7-28D3-CD20-3948-51066950A4C6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3</a:t>
            </a:r>
          </a:p>
        </p:txBody>
      </p:sp>
    </p:spTree>
    <p:extLst>
      <p:ext uri="{BB962C8B-B14F-4D97-AF65-F5344CB8AC3E}">
        <p14:creationId xmlns:p14="http://schemas.microsoft.com/office/powerpoint/2010/main" val="407152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7376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5217160" cy="10604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Hazards</a:t>
            </a:r>
            <a:endParaRPr sz="15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b="1" spc="-5" dirty="0">
                <a:latin typeface="Arial"/>
                <a:cs typeface="Arial"/>
              </a:rPr>
              <a:t>hazard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something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harm.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Chemicals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labelled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hazard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symbols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people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potential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dangers.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hazard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symbols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are: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3051" y="2053589"/>
            <a:ext cx="1389888" cy="11155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0" y="3372100"/>
            <a:ext cx="4279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Risk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15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3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5003" y="3392423"/>
            <a:ext cx="307340" cy="224154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390" y="3601151"/>
            <a:ext cx="6104255" cy="431228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risk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hazard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actually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harm.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60"/>
              </a:lnSpc>
              <a:spcBef>
                <a:spcPts val="6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Risks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reduced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precautions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wearing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eye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protection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prevent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splashing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eyes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tying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hair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back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prevent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catching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Bunsen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flame.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Acids</a:t>
            </a:r>
            <a:endParaRPr sz="1500">
              <a:latin typeface="Arial"/>
              <a:cs typeface="Arial"/>
            </a:endParaRPr>
          </a:p>
          <a:p>
            <a:pPr marL="227965" marR="169545" indent="-215900">
              <a:lnSpc>
                <a:spcPts val="1260"/>
              </a:lnSpc>
              <a:spcBef>
                <a:spcPts val="6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Common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include: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citric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vinegar,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fizzy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drinks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 battery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1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Acids have a sour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taste.</a:t>
            </a:r>
            <a:endParaRPr sz="1100">
              <a:latin typeface="Arial MT"/>
              <a:cs typeface="Arial MT"/>
            </a:endParaRPr>
          </a:p>
          <a:p>
            <a:pPr marL="227965" marR="137160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concentrated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corrosive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added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dilute</a:t>
            </a:r>
            <a:r>
              <a:rPr sz="1100" spc="-5" dirty="0">
                <a:latin typeface="Arial MT"/>
                <a:cs typeface="Arial MT"/>
              </a:rPr>
              <a:t>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Dilute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acids 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hazardous.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dilute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irritant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●"/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Alkalis</a:t>
            </a:r>
            <a:endParaRPr sz="1500">
              <a:latin typeface="Arial"/>
              <a:cs typeface="Arial"/>
            </a:endParaRPr>
          </a:p>
          <a:p>
            <a:pPr marL="227965" marR="347980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Common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include: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toothpaste,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drain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cleaner,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cleaner.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hydroxide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solutions.</a:t>
            </a:r>
            <a:endParaRPr sz="1100">
              <a:latin typeface="Arial MT"/>
              <a:cs typeface="Arial MT"/>
            </a:endParaRPr>
          </a:p>
          <a:p>
            <a:pPr marL="227965" marR="207645" indent="-215900">
              <a:lnSpc>
                <a:spcPts val="1260"/>
              </a:lnSpc>
              <a:spcBef>
                <a:spcPts val="63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described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soluble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base.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soluble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insoluble,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neutralises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 forming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salt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●"/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Indicators</a:t>
            </a:r>
            <a:endParaRPr sz="15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Indicators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colour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detect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neutral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solutions.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Litmus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indicator.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36497" y="7978902"/>
          <a:ext cx="2520950" cy="885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Solution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Colour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litmus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acid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neutral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purple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alkali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blue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BF8616B-F166-B51E-1C48-625846562795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4</a:t>
            </a:r>
          </a:p>
        </p:txBody>
      </p:sp>
    </p:spTree>
    <p:extLst>
      <p:ext uri="{BB962C8B-B14F-4D97-AF65-F5344CB8AC3E}">
        <p14:creationId xmlns:p14="http://schemas.microsoft.com/office/powerpoint/2010/main" val="154562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16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3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850121"/>
            <a:ext cx="6112510" cy="16192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pH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scale</a:t>
            </a:r>
            <a:endParaRPr sz="15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 numbered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scale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 1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14.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70"/>
              </a:lnSpc>
              <a:spcBef>
                <a:spcPts val="62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Acids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7.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hazardous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Neutral solutions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 7.</a:t>
            </a:r>
            <a:endParaRPr sz="1100">
              <a:latin typeface="Arial MT"/>
              <a:cs typeface="Arial MT"/>
            </a:endParaRPr>
          </a:p>
          <a:p>
            <a:pPr marL="227965" marR="588010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Alkalis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7.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alkaline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hazardous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36497" y="2611374"/>
          <a:ext cx="5930258" cy="1407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1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2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19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19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35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20039">
                <a:tc gridSpan="4"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strong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acid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we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ak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acid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neutral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weak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alkali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strong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alkali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96">
                <a:tc gridSpan="2">
                  <a:txBody>
                    <a:bodyPr/>
                    <a:lstStyle/>
                    <a:p>
                      <a:pPr marL="67945" marR="45085">
                        <a:lnSpc>
                          <a:spcPct val="1111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stomach  acid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vinegar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lem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on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jui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18745">
                        <a:lnSpc>
                          <a:spcPct val="1111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fizzy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drinks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skin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milk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 marR="154305" indent="25400">
                        <a:lnSpc>
                          <a:spcPct val="1111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pure </a:t>
                      </a:r>
                      <a:r>
                        <a:rPr sz="900" spc="-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7945" marR="581660">
                        <a:lnSpc>
                          <a:spcPct val="1111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ind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gest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on  powder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toothpaste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 marR="273050">
                        <a:lnSpc>
                          <a:spcPct val="111100"/>
                        </a:lnSpc>
                        <a:spcBef>
                          <a:spcPts val="60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sh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g 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powder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20675" marR="64769" indent="-635">
                        <a:lnSpc>
                          <a:spcPct val="1111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oven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cle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ner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07390" y="4055855"/>
            <a:ext cx="6125845" cy="44430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Neutralisation</a:t>
            </a:r>
            <a:endParaRPr sz="15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alkali.</a:t>
            </a:r>
            <a:endParaRPr sz="1100">
              <a:latin typeface="Arial MT"/>
              <a:cs typeface="Arial MT"/>
            </a:endParaRPr>
          </a:p>
          <a:p>
            <a:pPr marL="234315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acid 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salt 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base.</a:t>
            </a:r>
            <a:endParaRPr sz="1100">
              <a:latin typeface="Arial MT"/>
              <a:cs typeface="Arial MT"/>
            </a:endParaRPr>
          </a:p>
          <a:p>
            <a:pPr marL="235077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acid + base → salt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 water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Word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equation</a:t>
            </a:r>
            <a:endParaRPr sz="1500">
              <a:latin typeface="Arial"/>
              <a:cs typeface="Arial"/>
            </a:endParaRPr>
          </a:p>
          <a:p>
            <a:pPr marL="227965" marR="360680" indent="-215900">
              <a:lnSpc>
                <a:spcPts val="126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summarises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writing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made.</a:t>
            </a:r>
            <a:endParaRPr sz="1100">
              <a:latin typeface="Arial MT"/>
              <a:cs typeface="Arial MT"/>
            </a:endParaRPr>
          </a:p>
          <a:p>
            <a:pPr marL="227965" marR="499109" indent="-215900">
              <a:lnSpc>
                <a:spcPts val="1270"/>
              </a:lnSpc>
              <a:spcBef>
                <a:spcPts val="595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Reactants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written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left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equation.</a:t>
            </a:r>
            <a:endParaRPr sz="1100">
              <a:latin typeface="Arial MT"/>
              <a:cs typeface="Arial MT"/>
            </a:endParaRPr>
          </a:p>
          <a:p>
            <a:pPr marL="227965" marR="143510" indent="-215900">
              <a:lnSpc>
                <a:spcPts val="1270"/>
              </a:lnSpc>
              <a:spcBef>
                <a:spcPts val="595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Products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written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right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equation.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60"/>
              </a:lnSpc>
              <a:spcBef>
                <a:spcPts val="60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arrow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reactants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products.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arrow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‘react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form’.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write 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equals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sign, =.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</a:t>
            </a:r>
            <a:endParaRPr sz="1100">
              <a:latin typeface="Arial MT"/>
              <a:cs typeface="Arial MT"/>
            </a:endParaRPr>
          </a:p>
          <a:p>
            <a:pPr marL="227965" marR="939800" indent="950594">
              <a:lnSpc>
                <a:spcPct val="141400"/>
              </a:lnSpc>
            </a:pPr>
            <a:r>
              <a:rPr sz="1100" spc="-5" dirty="0">
                <a:latin typeface="Arial MT"/>
                <a:cs typeface="Arial MT"/>
              </a:rPr>
              <a:t>hydrochloric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sodium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hydroxide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sodium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Hydrochloric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sodium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hydroxide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reactants.</a:t>
            </a:r>
            <a:endParaRPr sz="11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Sodium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products.</a:t>
            </a:r>
            <a:endParaRPr sz="11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Notice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arrow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reactants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products.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FC631-1467-0356-A56F-8098536A57D4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4</a:t>
            </a:r>
          </a:p>
        </p:txBody>
      </p:sp>
    </p:spTree>
    <p:extLst>
      <p:ext uri="{BB962C8B-B14F-4D97-AF65-F5344CB8AC3E}">
        <p14:creationId xmlns:p14="http://schemas.microsoft.com/office/powerpoint/2010/main" val="1974005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2983" y="10027270"/>
            <a:ext cx="701040" cy="3898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000" b="1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67376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850121"/>
            <a:ext cx="5281930" cy="12979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Salts</a:t>
            </a:r>
            <a:endParaRPr sz="15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Salts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base.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Salts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words.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salt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base.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second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salt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36497" y="2290572"/>
          <a:ext cx="5901055" cy="1502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05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Acid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77495" marR="189230" indent="-81280">
                        <a:lnSpc>
                          <a:spcPts val="1260"/>
                        </a:lnSpc>
                        <a:spcBef>
                          <a:spcPts val="44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Second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part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name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salt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Example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hydrochloric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acid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67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chloride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2830" marR="354965" indent="-6927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Zinc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chloride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made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zinc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oxide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000" spc="-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hydrochloric acid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nitric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acid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24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nitrate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7285" marR="101600" indent="-10312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Magnesium nitrate is made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from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magnesium oxide </a:t>
                      </a:r>
                      <a:r>
                        <a:rPr sz="10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nitric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acid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1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sulfuric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acid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16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sulfate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0" marR="221615" indent="-9677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Copper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sulfate is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made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from copper oxide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0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sulfuric acid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07390" y="3831340"/>
            <a:ext cx="5949950" cy="201548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500" b="1" spc="-5" dirty="0">
                <a:latin typeface="Arial"/>
                <a:cs typeface="Arial"/>
              </a:rPr>
              <a:t>Neutralisation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everyday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life</a:t>
            </a:r>
            <a:endParaRPr sz="1500">
              <a:latin typeface="Arial"/>
              <a:cs typeface="Arial"/>
            </a:endParaRPr>
          </a:p>
          <a:p>
            <a:pPr marL="227965" marR="175895" indent="-215900">
              <a:lnSpc>
                <a:spcPts val="1270"/>
              </a:lnSpc>
              <a:spcBef>
                <a:spcPts val="62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Antacids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indigestion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remedies.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People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medicines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indigestion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stomach.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antacid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neutralises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extra acid.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70"/>
              </a:lnSpc>
              <a:spcBef>
                <a:spcPts val="59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Soil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crops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Farmers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spread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base)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soil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neutralise 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Toothpaste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mild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neutralise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mouths.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Alkalis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neutralise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power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stations.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Sulfuric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removes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surface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4E661-3997-61FB-D65D-582E882B8DE4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4</a:t>
            </a:r>
          </a:p>
        </p:txBody>
      </p:sp>
    </p:spTree>
    <p:extLst>
      <p:ext uri="{BB962C8B-B14F-4D97-AF65-F5344CB8AC3E}">
        <p14:creationId xmlns:p14="http://schemas.microsoft.com/office/powerpoint/2010/main" val="270259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J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328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6073775" cy="23215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Electrical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circuits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Electricity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charges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conductors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</a:pPr>
            <a:r>
              <a:rPr sz="1100" b="1" spc="-5" dirty="0">
                <a:latin typeface="Arial"/>
                <a:cs typeface="Arial"/>
              </a:rPr>
              <a:t>insulators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good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conductors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Plastics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good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insulators.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complete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gaps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 or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power supply.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models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help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think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model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central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system.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boiler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pump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represent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pipes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represent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radiators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represent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bulbs.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b="1" spc="-5" dirty="0">
                <a:latin typeface="Arial"/>
                <a:cs typeface="Arial"/>
              </a:rPr>
              <a:t>Symbols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26186" y="3160775"/>
          <a:ext cx="6142350" cy="952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Component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Symbol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Component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Symbol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Component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Symbol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cell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bulb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ammeter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switch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resistor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voltmeter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0344" y="3501390"/>
            <a:ext cx="548640" cy="1828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6908" y="3499103"/>
            <a:ext cx="188975" cy="1889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4402" y="3499103"/>
            <a:ext cx="188975" cy="1889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2055" y="3849623"/>
            <a:ext cx="585216" cy="1828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03547" y="3896105"/>
            <a:ext cx="615696" cy="1219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4402" y="3847338"/>
            <a:ext cx="188975" cy="188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3385" y="4575047"/>
            <a:ext cx="1859280" cy="155447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07390" y="4210300"/>
            <a:ext cx="5631180" cy="325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Arial"/>
                <a:cs typeface="Arial"/>
              </a:rPr>
              <a:t>Measuring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electricity</a:t>
            </a:r>
            <a:endParaRPr sz="13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1135"/>
              </a:spcBef>
              <a:buFont typeface="Arial MT"/>
              <a:buChar char="●"/>
              <a:tabLst>
                <a:tab pos="228600" algn="l"/>
                <a:tab pos="229235" algn="l"/>
              </a:tabLst>
            </a:pPr>
            <a:r>
              <a:rPr sz="1100" b="1" spc="-5" dirty="0">
                <a:latin typeface="Arial"/>
                <a:cs typeface="Arial"/>
              </a:rPr>
              <a:t>Current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circuit.</a:t>
            </a:r>
            <a:endParaRPr sz="1100">
              <a:latin typeface="Arial MT"/>
              <a:cs typeface="Arial MT"/>
            </a:endParaRPr>
          </a:p>
          <a:p>
            <a:pPr marL="228600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8600" algn="l"/>
                <a:tab pos="229235" algn="l"/>
              </a:tabLst>
            </a:pP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ammeter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connected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series.</a:t>
            </a:r>
            <a:endParaRPr sz="1100">
              <a:latin typeface="Arial MT"/>
              <a:cs typeface="Arial MT"/>
            </a:endParaRPr>
          </a:p>
          <a:p>
            <a:pPr marL="228600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8600" algn="l"/>
                <a:tab pos="229235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amps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(A).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●"/>
            </a:pPr>
            <a:endParaRPr sz="1500">
              <a:latin typeface="Arial MT"/>
              <a:cs typeface="Arial MT"/>
            </a:endParaRPr>
          </a:p>
          <a:p>
            <a:pPr marL="228600" indent="-215900">
              <a:lnSpc>
                <a:spcPct val="100000"/>
              </a:lnSpc>
              <a:buFont typeface="Arial MT"/>
              <a:buChar char="●"/>
              <a:tabLst>
                <a:tab pos="228600" algn="l"/>
                <a:tab pos="229235" algn="l"/>
              </a:tabLst>
            </a:pPr>
            <a:r>
              <a:rPr sz="1100" b="1" spc="-5" dirty="0">
                <a:latin typeface="Arial"/>
                <a:cs typeface="Arial"/>
              </a:rPr>
              <a:t>Voltage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provides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‘push’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energy.</a:t>
            </a:r>
            <a:endParaRPr sz="1100">
              <a:latin typeface="Arial MT"/>
              <a:cs typeface="Arial MT"/>
            </a:endParaRPr>
          </a:p>
          <a:p>
            <a:pPr marL="228600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8600" algn="l"/>
                <a:tab pos="229235" algn="l"/>
              </a:tabLst>
            </a:pP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voltmeter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connected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parallel.</a:t>
            </a:r>
            <a:endParaRPr sz="1100">
              <a:latin typeface="Arial MT"/>
              <a:cs typeface="Arial MT"/>
            </a:endParaRPr>
          </a:p>
          <a:p>
            <a:pPr marL="228600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8600" algn="l"/>
                <a:tab pos="229235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units are </a:t>
            </a:r>
            <a:r>
              <a:rPr sz="1100" b="1" spc="-5" dirty="0">
                <a:latin typeface="Arial"/>
                <a:cs typeface="Arial"/>
              </a:rPr>
              <a:t>volts </a:t>
            </a:r>
            <a:r>
              <a:rPr sz="1100" spc="-5" dirty="0">
                <a:latin typeface="Arial MT"/>
                <a:cs typeface="Arial MT"/>
              </a:rPr>
              <a:t>(V).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Resistance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resistance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saying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difficult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High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Low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large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Thin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resistors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Thick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resistances.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15015" y="4891087"/>
            <a:ext cx="880744" cy="1123315"/>
            <a:chOff x="4315015" y="4891087"/>
            <a:chExt cx="880744" cy="1123315"/>
          </a:xfrm>
        </p:grpSpPr>
        <p:sp>
          <p:nvSpPr>
            <p:cNvPr id="15" name="object 15"/>
            <p:cNvSpPr/>
            <p:nvPr/>
          </p:nvSpPr>
          <p:spPr>
            <a:xfrm>
              <a:off x="4319778" y="4895850"/>
              <a:ext cx="629920" cy="153670"/>
            </a:xfrm>
            <a:custGeom>
              <a:avLst/>
              <a:gdLst/>
              <a:ahLst/>
              <a:cxnLst/>
              <a:rect l="l" t="t" r="r" b="b"/>
              <a:pathLst>
                <a:path w="629920" h="153670">
                  <a:moveTo>
                    <a:pt x="629412" y="15316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57116" y="5753861"/>
              <a:ext cx="833755" cy="255270"/>
            </a:xfrm>
            <a:custGeom>
              <a:avLst/>
              <a:gdLst/>
              <a:ahLst/>
              <a:cxnLst/>
              <a:rect l="l" t="t" r="r" b="b"/>
              <a:pathLst>
                <a:path w="833754" h="255270">
                  <a:moveTo>
                    <a:pt x="833627" y="25527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15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148F8A-E80A-2BD9-EB6F-7DD358CEFF08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4</a:t>
            </a:r>
          </a:p>
        </p:txBody>
      </p:sp>
    </p:spTree>
    <p:extLst>
      <p:ext uri="{BB962C8B-B14F-4D97-AF65-F5344CB8AC3E}">
        <p14:creationId xmlns:p14="http://schemas.microsoft.com/office/powerpoint/2010/main" val="313897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328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0"/>
            <a:ext cx="2596515" cy="1691005"/>
          </a:xfrm>
          <a:prstGeom prst="rect">
            <a:avLst/>
          </a:prstGeom>
        </p:spPr>
        <p:txBody>
          <a:bodyPr vert="horz" wrap="square" lIns="0" tIns="384810" rIns="0" bIns="0" rtlCol="0">
            <a:spAutoFit/>
          </a:bodyPr>
          <a:lstStyle/>
          <a:p>
            <a:pPr marL="1263650" algn="ctr">
              <a:lnSpc>
                <a:spcPct val="100000"/>
              </a:lnSpc>
              <a:spcBef>
                <a:spcPts val="3030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J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300" b="1" dirty="0">
                <a:latin typeface="Arial"/>
                <a:cs typeface="Arial"/>
              </a:rPr>
              <a:t>Series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and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parallel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circuits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Circuits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series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parallel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circuits.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7041" y="1436369"/>
          <a:ext cx="6185535" cy="2844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37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Series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circuit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Parallel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circuit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172">
                <a:tc>
                  <a:txBody>
                    <a:bodyPr/>
                    <a:lstStyle/>
                    <a:p>
                      <a:pPr marL="67945" marR="601980">
                        <a:lnSpc>
                          <a:spcPts val="1870"/>
                        </a:lnSpc>
                        <a:spcBef>
                          <a:spcPts val="1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If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one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bulb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breaks,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all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others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go off.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current is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same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everywhere.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67945" marR="188595">
                        <a:lnSpc>
                          <a:spcPts val="1270"/>
                        </a:lnSpc>
                        <a:spcBef>
                          <a:spcPts val="47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If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you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put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bulbs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they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will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dimmer,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because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it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harder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electricity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get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through.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resistance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circuit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higher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with more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bulbs.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23875">
                        <a:lnSpc>
                          <a:spcPts val="127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If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one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bulb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breaks,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bulbs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other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branches stay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on.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68580" marR="88265">
                        <a:lnSpc>
                          <a:spcPts val="1270"/>
                        </a:lnSpc>
                        <a:spcBef>
                          <a:spcPts val="58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current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splits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up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when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it</a:t>
                      </a:r>
                      <a:r>
                        <a:rPr sz="11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comes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1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branch.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current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all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branches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adds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up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current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main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part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circuit.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68580" marR="90170">
                        <a:lnSpc>
                          <a:spcPct val="95800"/>
                        </a:lnSpc>
                        <a:spcBef>
                          <a:spcPts val="56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If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you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add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bulbs,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they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stay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bright.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is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easier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current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to flow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more 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branches,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because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ways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charges to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go.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6097" y="1770126"/>
            <a:ext cx="1438655" cy="6766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7720" y="1846326"/>
            <a:ext cx="1481327" cy="4937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90" y="4411279"/>
            <a:ext cx="6080760" cy="26803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b="1" dirty="0">
                <a:latin typeface="Arial"/>
                <a:cs typeface="Arial"/>
              </a:rPr>
              <a:t>Safety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spc="-5" dirty="0">
                <a:latin typeface="Arial MT"/>
                <a:cs typeface="Arial MT"/>
              </a:rPr>
              <a:t>Electricity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dangerous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properly.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fires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burns</a:t>
            </a:r>
            <a:endParaRPr sz="1100">
              <a:latin typeface="Arial MT"/>
              <a:cs typeface="Arial MT"/>
            </a:endParaRPr>
          </a:p>
          <a:p>
            <a:pPr marL="12700" marR="2808605">
              <a:lnSpc>
                <a:spcPts val="1870"/>
              </a:lnSpc>
              <a:spcBef>
                <a:spcPts val="1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shocks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heart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working.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houses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designed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safe.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70"/>
              </a:lnSpc>
              <a:spcBef>
                <a:spcPts val="470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Fuses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plugs.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rating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carry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important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correct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fuse.</a:t>
            </a:r>
            <a:endParaRPr sz="1100">
              <a:latin typeface="Arial MT"/>
              <a:cs typeface="Arial MT"/>
            </a:endParaRPr>
          </a:p>
          <a:p>
            <a:pPr marL="227965" marR="323850" indent="-215900">
              <a:lnSpc>
                <a:spcPts val="1260"/>
              </a:lnSpc>
              <a:spcBef>
                <a:spcPts val="600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Circuit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breakers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protect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ring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mains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buildings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(loops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parallel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circuits).</a:t>
            </a:r>
            <a:endParaRPr sz="1100">
              <a:latin typeface="Arial MT"/>
              <a:cs typeface="Arial MT"/>
            </a:endParaRPr>
          </a:p>
          <a:p>
            <a:pPr marL="227965" marR="130175" indent="-215900">
              <a:lnSpc>
                <a:spcPts val="1270"/>
              </a:lnSpc>
              <a:spcBef>
                <a:spcPts val="60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Cables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three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colour-coded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inner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neutral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safety.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8844" y="7234428"/>
            <a:ext cx="1700783" cy="20787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7397" y="7234428"/>
            <a:ext cx="2029968" cy="13655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16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12E8B-3AB1-B0FC-33BC-011A6FA3C2B6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4</a:t>
            </a:r>
          </a:p>
        </p:txBody>
      </p:sp>
    </p:spTree>
    <p:extLst>
      <p:ext uri="{BB962C8B-B14F-4D97-AF65-F5344CB8AC3E}">
        <p14:creationId xmlns:p14="http://schemas.microsoft.com/office/powerpoint/2010/main" val="401759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4046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270" y="1131569"/>
            <a:ext cx="1085088" cy="10850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390" y="0"/>
            <a:ext cx="3966845" cy="1524000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R="71120" algn="ctr">
              <a:lnSpc>
                <a:spcPct val="100000"/>
              </a:lnSpc>
              <a:spcBef>
                <a:spcPts val="2240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20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specialised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functions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 dirty="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555"/>
              </a:spcBef>
              <a:tabLst>
                <a:tab pos="3378835" algn="l"/>
              </a:tabLst>
            </a:pPr>
            <a:r>
              <a:rPr sz="1100" b="1" spc="-5" dirty="0">
                <a:latin typeface="Arial"/>
                <a:cs typeface="Arial"/>
              </a:rPr>
              <a:t>In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animals	In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plants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5078" y="1131569"/>
            <a:ext cx="1664207" cy="10058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490" y="2246623"/>
            <a:ext cx="2254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i="1" spc="-5" dirty="0">
                <a:latin typeface="Arial"/>
                <a:cs typeface="Arial"/>
              </a:rPr>
              <a:t>Muscle</a:t>
            </a:r>
            <a:r>
              <a:rPr sz="1100" b="1" i="1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cells</a:t>
            </a:r>
            <a:r>
              <a:rPr sz="1100" b="1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shape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to move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things.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3901" y="2246623"/>
            <a:ext cx="18573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i="1" spc="-5" dirty="0">
                <a:latin typeface="Arial"/>
                <a:cs typeface="Arial"/>
              </a:rPr>
              <a:t>Root</a:t>
            </a:r>
            <a:r>
              <a:rPr sz="1100" b="1" i="1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hair</a:t>
            </a:r>
            <a:r>
              <a:rPr sz="1100" b="1" i="1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cells</a:t>
            </a:r>
            <a:r>
              <a:rPr sz="1100" b="1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take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in water.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6983" y="2504694"/>
            <a:ext cx="1121664" cy="10607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8011" y="2663189"/>
            <a:ext cx="1676400" cy="90220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3459" y="3537899"/>
            <a:ext cx="6138545" cy="8064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372485" algn="l"/>
              </a:tabLst>
            </a:pPr>
            <a:r>
              <a:rPr sz="1100" b="1" i="1" spc="-5" dirty="0">
                <a:latin typeface="Arial"/>
                <a:cs typeface="Arial"/>
              </a:rPr>
              <a:t>Fat</a:t>
            </a:r>
            <a:r>
              <a:rPr sz="1100" b="1" i="1" spc="1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cells</a:t>
            </a:r>
            <a:r>
              <a:rPr sz="1100" b="1" i="1" spc="1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in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animals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store</a:t>
            </a:r>
            <a:r>
              <a:rPr sz="1100" i="1" spc="1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fat.	</a:t>
            </a:r>
            <a:r>
              <a:rPr sz="1100" b="1" i="1" spc="-5" dirty="0">
                <a:latin typeface="Arial"/>
                <a:cs typeface="Arial"/>
              </a:rPr>
              <a:t>Xylem cells</a:t>
            </a:r>
            <a:r>
              <a:rPr sz="1100" b="1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carry water.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group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job,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tissue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tissue).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  <a:spcBef>
                <a:spcPts val="245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group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tissues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important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job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organ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</a:pPr>
            <a:r>
              <a:rPr sz="1100" b="1" spc="-5" dirty="0">
                <a:latin typeface="Arial"/>
                <a:cs typeface="Arial"/>
              </a:rPr>
              <a:t>heart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tissue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nerve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tissue.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important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functions.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186" y="4385309"/>
            <a:ext cx="3224783" cy="346252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6165" y="4385309"/>
            <a:ext cx="2542031" cy="27797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07390" y="7889236"/>
            <a:ext cx="29298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Organs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often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organ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systems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2983" y="10027270"/>
            <a:ext cx="701040" cy="3898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000" b="1" dirty="0"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17041" y="8109966"/>
          <a:ext cx="6106795" cy="1799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97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Organ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Organs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Job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breathing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system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windpipe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(trachea), lungs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93675" indent="-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takes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air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into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body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gets </a:t>
                      </a:r>
                      <a:r>
                        <a:rPr sz="10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rid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waste gases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circulatory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system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heart,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blood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vessels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727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carries oxygen and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food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around </a:t>
                      </a:r>
                      <a:r>
                        <a:rPr sz="10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body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digestive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system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mouth,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gullet,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stomach,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intestines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breaks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down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food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nervous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system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brain,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spinal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cord,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nerves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carries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signals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around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body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4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urinary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system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bladder,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kidneys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gets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rid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waste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64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locomotor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system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muscles,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bones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allows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movement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water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transport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system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(plants)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roots,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stem,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leaves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carries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water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up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plant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99FDE78-BA48-C472-7395-D12381E72187}"/>
              </a:ext>
            </a:extLst>
          </p:cNvPr>
          <p:cNvSpPr txBox="1"/>
          <p:nvPr/>
        </p:nvSpPr>
        <p:spPr>
          <a:xfrm>
            <a:off x="2933479" y="124463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610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77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83" y="4201667"/>
            <a:ext cx="1639824" cy="13472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900" y="5861303"/>
            <a:ext cx="1840992" cy="15064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1411" y="7833359"/>
            <a:ext cx="1267968" cy="14996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76" y="773921"/>
            <a:ext cx="6135370" cy="87236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particle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theory</a:t>
            </a:r>
            <a:endParaRPr sz="1500">
              <a:latin typeface="Arial"/>
              <a:cs typeface="Arial"/>
            </a:endParaRPr>
          </a:p>
          <a:p>
            <a:pPr marL="12700" marR="19050">
              <a:lnSpc>
                <a:spcPct val="957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scientific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method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describes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explain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world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usually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observations,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generate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question.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may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then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follow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series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unbiased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steps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answer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questions.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steps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could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include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following: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thinking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idea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existing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ideas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would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explain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observations.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ideas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 </a:t>
            </a:r>
            <a:r>
              <a:rPr sz="1100" b="1" spc="-5" dirty="0">
                <a:latin typeface="Arial"/>
                <a:cs typeface="Arial"/>
              </a:rPr>
              <a:t>hypotheses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hypothesis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prediction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about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hypothesis.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testing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prediction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experiment,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collecting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data.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checking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data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matches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prediction.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data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evidence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support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hypothesis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wrong).</a:t>
            </a:r>
            <a:endParaRPr sz="1100">
              <a:latin typeface="Arial MT"/>
              <a:cs typeface="Arial MT"/>
            </a:endParaRPr>
          </a:p>
          <a:p>
            <a:pPr marL="227965" marR="80645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forming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theory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hypotheses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tested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evidence,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correct.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b="1" spc="-5" dirty="0">
                <a:latin typeface="Arial"/>
                <a:cs typeface="Arial"/>
              </a:rPr>
              <a:t>particle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theory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  <a:spcBef>
                <a:spcPts val="509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properties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explained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particle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theory</a:t>
            </a:r>
            <a:endParaRPr sz="1100">
              <a:latin typeface="Arial"/>
              <a:cs typeface="Arial"/>
            </a:endParaRPr>
          </a:p>
          <a:p>
            <a:pPr marL="12700" marR="27305">
              <a:lnSpc>
                <a:spcPts val="1270"/>
              </a:lnSpc>
              <a:spcBef>
                <a:spcPts val="50"/>
              </a:spcBef>
            </a:pPr>
            <a:r>
              <a:rPr sz="1100" spc="-5" dirty="0">
                <a:latin typeface="Arial MT"/>
                <a:cs typeface="Arial MT"/>
              </a:rPr>
              <a:t>(or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particle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model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three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states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matter</a:t>
            </a:r>
            <a:r>
              <a:rPr sz="1100" spc="-5" dirty="0">
                <a:latin typeface="Arial MT"/>
                <a:cs typeface="Arial MT"/>
              </a:rPr>
              <a:t>)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handled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 different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properties.</a:t>
            </a:r>
            <a:endParaRPr sz="1100">
              <a:latin typeface="Arial MT"/>
              <a:cs typeface="Arial MT"/>
            </a:endParaRPr>
          </a:p>
          <a:p>
            <a:pPr marL="2691765">
              <a:lnSpc>
                <a:spcPct val="100000"/>
              </a:lnSpc>
              <a:spcBef>
                <a:spcPts val="915"/>
              </a:spcBef>
            </a:pPr>
            <a:r>
              <a:rPr sz="1100" b="1" spc="-5" dirty="0">
                <a:latin typeface="Arial"/>
                <a:cs typeface="Arial"/>
              </a:rPr>
              <a:t>Solids</a:t>
            </a:r>
            <a:endParaRPr sz="1100">
              <a:latin typeface="Arial"/>
              <a:cs typeface="Arial"/>
            </a:endParaRPr>
          </a:p>
          <a:p>
            <a:pPr marL="2907030" marR="121920" lvl="1" indent="-215900">
              <a:lnSpc>
                <a:spcPct val="95700"/>
              </a:lnSpc>
              <a:spcBef>
                <a:spcPts val="600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Solids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close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(Strong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attraction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hold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 together.)</a:t>
            </a:r>
            <a:endParaRPr sz="1100">
              <a:latin typeface="Arial MT"/>
              <a:cs typeface="Arial MT"/>
            </a:endParaRPr>
          </a:p>
          <a:p>
            <a:pPr marL="2907030" lvl="1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vibrate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fixed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positions.</a:t>
            </a:r>
            <a:endParaRPr sz="1100">
              <a:latin typeface="Arial MT"/>
              <a:cs typeface="Arial MT"/>
            </a:endParaRPr>
          </a:p>
          <a:p>
            <a:pPr marL="2907030" lvl="1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shape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volume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change.</a:t>
            </a:r>
            <a:endParaRPr sz="1100">
              <a:latin typeface="Arial MT"/>
              <a:cs typeface="Arial MT"/>
            </a:endParaRPr>
          </a:p>
          <a:p>
            <a:pPr marL="2907030" lvl="1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Solids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cannot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squashed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flow.</a:t>
            </a:r>
            <a:endParaRPr sz="11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 MT"/>
              <a:buChar char="●"/>
            </a:pPr>
            <a:endParaRPr sz="1500">
              <a:latin typeface="Arial MT"/>
              <a:cs typeface="Arial MT"/>
            </a:endParaRPr>
          </a:p>
          <a:p>
            <a:pPr marL="2691765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Liquids</a:t>
            </a:r>
            <a:endParaRPr sz="1100">
              <a:latin typeface="Arial"/>
              <a:cs typeface="Arial"/>
            </a:endParaRPr>
          </a:p>
          <a:p>
            <a:pPr marL="2907030" marR="28575" lvl="1" indent="-215900">
              <a:lnSpc>
                <a:spcPts val="1270"/>
              </a:lnSpc>
              <a:spcBef>
                <a:spcPts val="625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fairly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close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(Quite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strong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attraction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hold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 together.)</a:t>
            </a:r>
            <a:endParaRPr sz="1100">
              <a:latin typeface="Arial MT"/>
              <a:cs typeface="Arial MT"/>
            </a:endParaRPr>
          </a:p>
          <a:p>
            <a:pPr marL="2907030" marR="113664" lvl="1" indent="-215900">
              <a:lnSpc>
                <a:spcPts val="1260"/>
              </a:lnSpc>
              <a:spcBef>
                <a:spcPts val="595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past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other.</a:t>
            </a:r>
            <a:endParaRPr sz="1100">
              <a:latin typeface="Arial MT"/>
              <a:cs typeface="Arial MT"/>
            </a:endParaRPr>
          </a:p>
          <a:p>
            <a:pPr marL="2907030" marR="198755" lvl="1" indent="-215900">
              <a:lnSpc>
                <a:spcPts val="1270"/>
              </a:lnSpc>
              <a:spcBef>
                <a:spcPts val="595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fixed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volumes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shape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easily.</a:t>
            </a:r>
            <a:endParaRPr sz="1100">
              <a:latin typeface="Arial MT"/>
              <a:cs typeface="Arial MT"/>
            </a:endParaRPr>
          </a:p>
          <a:p>
            <a:pPr marL="2907030" lvl="1" indent="-215900">
              <a:lnSpc>
                <a:spcPct val="100000"/>
              </a:lnSpc>
              <a:spcBef>
                <a:spcPts val="509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easily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compressed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(squashed).</a:t>
            </a:r>
            <a:endParaRPr sz="11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 MT"/>
              <a:buChar char="●"/>
            </a:pPr>
            <a:endParaRPr sz="1500">
              <a:latin typeface="Arial MT"/>
              <a:cs typeface="Arial MT"/>
            </a:endParaRPr>
          </a:p>
          <a:p>
            <a:pPr marL="2691765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Gases</a:t>
            </a:r>
            <a:endParaRPr sz="1100">
              <a:latin typeface="Arial"/>
              <a:cs typeface="Arial"/>
            </a:endParaRPr>
          </a:p>
          <a:p>
            <a:pPr marL="2907030" marR="20955" lvl="1" indent="-215900">
              <a:lnSpc>
                <a:spcPct val="95700"/>
              </a:lnSpc>
              <a:spcBef>
                <a:spcPts val="600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spread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(There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weak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attraction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 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particles.)</a:t>
            </a:r>
            <a:endParaRPr sz="1100">
              <a:latin typeface="Arial MT"/>
              <a:cs typeface="Arial MT"/>
            </a:endParaRPr>
          </a:p>
          <a:p>
            <a:pPr marL="2907030" marR="385445" lvl="1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about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freely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directions.</a:t>
            </a:r>
            <a:endParaRPr sz="1100">
              <a:latin typeface="Arial MT"/>
              <a:cs typeface="Arial MT"/>
            </a:endParaRPr>
          </a:p>
          <a:p>
            <a:pPr marL="2907030" marR="50800" lvl="1" indent="-215900">
              <a:lnSpc>
                <a:spcPts val="1260"/>
              </a:lnSpc>
              <a:spcBef>
                <a:spcPts val="600"/>
              </a:spcBef>
              <a:buChar char="●"/>
              <a:tabLst>
                <a:tab pos="2907030" algn="l"/>
                <a:tab pos="2907665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shape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volume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</a:t>
            </a:r>
            <a:r>
              <a:rPr sz="1100" dirty="0">
                <a:latin typeface="Arial MT"/>
                <a:cs typeface="Arial MT"/>
              </a:rPr>
              <a:t> very </a:t>
            </a:r>
            <a:r>
              <a:rPr sz="1100" spc="-5" dirty="0">
                <a:latin typeface="Arial MT"/>
                <a:cs typeface="Arial MT"/>
              </a:rPr>
              <a:t>easily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spread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out.</a:t>
            </a:r>
            <a:endParaRPr sz="1100">
              <a:latin typeface="Arial MT"/>
              <a:cs typeface="Arial MT"/>
            </a:endParaRPr>
          </a:p>
          <a:p>
            <a:pPr marL="2907665" lvl="1" indent="-216535">
              <a:lnSpc>
                <a:spcPct val="100000"/>
              </a:lnSpc>
              <a:spcBef>
                <a:spcPts val="515"/>
              </a:spcBef>
              <a:buChar char="●"/>
              <a:tabLst>
                <a:tab pos="2907030" algn="l"/>
                <a:tab pos="2908300" algn="l"/>
              </a:tabLst>
            </a:pP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compressed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(squashed)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quite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easily.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F6FF8-2BAE-B36E-79FA-0C654856908C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5</a:t>
            </a:r>
          </a:p>
        </p:txBody>
      </p:sp>
    </p:spTree>
    <p:extLst>
      <p:ext uri="{BB962C8B-B14F-4D97-AF65-F5344CB8AC3E}">
        <p14:creationId xmlns:p14="http://schemas.microsoft.com/office/powerpoint/2010/main" val="149648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610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614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5950585" cy="22358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Brownian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motion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pollen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grains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observed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microscope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jerkily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Brownian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motion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particles, 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hitting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pollen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grains.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pollen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grains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enough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grain,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Brownian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provides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evidence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support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theory.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Diffusion</a:t>
            </a:r>
            <a:endParaRPr sz="1500">
              <a:latin typeface="Arial"/>
              <a:cs typeface="Arial"/>
            </a:endParaRPr>
          </a:p>
          <a:p>
            <a:pPr marL="27940" marR="783590">
              <a:lnSpc>
                <a:spcPts val="1270"/>
              </a:lnSpc>
              <a:spcBef>
                <a:spcPts val="630"/>
              </a:spcBef>
            </a:pPr>
            <a:r>
              <a:rPr sz="1100" b="1" spc="-5" dirty="0">
                <a:latin typeface="Arial"/>
                <a:cs typeface="Arial"/>
              </a:rPr>
              <a:t>Diffusion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said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occurred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mix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anything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Diffusion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occurs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always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moving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Diffusion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fastest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4976" y="2593848"/>
            <a:ext cx="365759" cy="16032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0" y="4151867"/>
            <a:ext cx="6136005" cy="32677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Dilution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orange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squash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dilute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becomes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paler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orange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coloured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squash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spread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Pressure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gases</a:t>
            </a:r>
            <a:endParaRPr sz="1500">
              <a:latin typeface="Arial"/>
              <a:cs typeface="Arial"/>
            </a:endParaRPr>
          </a:p>
          <a:p>
            <a:pPr marL="12700" marR="292735">
              <a:lnSpc>
                <a:spcPts val="1270"/>
              </a:lnSpc>
              <a:spcBef>
                <a:spcPts val="635"/>
              </a:spcBef>
            </a:pPr>
            <a:r>
              <a:rPr sz="1100" spc="-5" dirty="0">
                <a:latin typeface="Arial MT"/>
                <a:cs typeface="Arial MT"/>
              </a:rPr>
              <a:t>Pressure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hitting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walls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pressure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 because: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60"/>
              </a:lnSpc>
              <a:spcBef>
                <a:spcPts val="60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squashed,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volume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hitting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walls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often.</a:t>
            </a:r>
            <a:endParaRPr sz="1100">
              <a:latin typeface="Arial MT"/>
              <a:cs typeface="Arial MT"/>
            </a:endParaRPr>
          </a:p>
          <a:p>
            <a:pPr marL="227965" marR="90805" indent="-215900">
              <a:lnSpc>
                <a:spcPts val="1270"/>
              </a:lnSpc>
              <a:spcBef>
                <a:spcPts val="60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increased,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hit 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walls.</a:t>
            </a:r>
            <a:endParaRPr sz="1100">
              <a:latin typeface="Arial MT"/>
              <a:cs typeface="Arial MT"/>
            </a:endParaRPr>
          </a:p>
          <a:p>
            <a:pPr marL="12700" marR="58419" algn="just">
              <a:lnSpc>
                <a:spcPts val="1270"/>
              </a:lnSpc>
              <a:spcBef>
                <a:spcPts val="590"/>
              </a:spcBef>
            </a:pP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flexible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container,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balloon,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pressure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volume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pressure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becomes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great,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balloon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burst.</a:t>
            </a:r>
            <a:endParaRPr sz="1100">
              <a:latin typeface="Arial MT"/>
              <a:cs typeface="Arial MT"/>
            </a:endParaRPr>
          </a:p>
          <a:p>
            <a:pPr marL="12700" marR="36195" algn="just">
              <a:lnSpc>
                <a:spcPts val="1270"/>
              </a:lnSpc>
              <a:spcBef>
                <a:spcPts val="585"/>
              </a:spcBef>
            </a:pPr>
            <a:r>
              <a:rPr sz="1100" b="1" spc="-5" dirty="0">
                <a:latin typeface="Arial"/>
                <a:cs typeface="Arial"/>
              </a:rPr>
              <a:t>Air pressure </a:t>
            </a:r>
            <a:r>
              <a:rPr sz="1100" spc="-5" dirty="0">
                <a:latin typeface="Arial MT"/>
                <a:cs typeface="Arial MT"/>
              </a:rPr>
              <a:t>is the pressure caused by air particles around us. Air pressure lets us suck things up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 a straw and also causes a container to collapse if the air is sucked out. If all the air is sucked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container,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vacuum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nothingness.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1516" y="7561326"/>
            <a:ext cx="1609344" cy="20238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0559" y="8122919"/>
            <a:ext cx="1755648" cy="90220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F7F32-FB09-FA38-01D7-CB78AC84A5D7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5</a:t>
            </a:r>
          </a:p>
        </p:txBody>
      </p:sp>
    </p:spTree>
    <p:extLst>
      <p:ext uri="{BB962C8B-B14F-4D97-AF65-F5344CB8AC3E}">
        <p14:creationId xmlns:p14="http://schemas.microsoft.com/office/powerpoint/2010/main" val="277479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6059170" cy="9080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Sound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vibrations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waves</a:t>
            </a:r>
            <a:endParaRPr sz="1500">
              <a:latin typeface="Arial"/>
              <a:cs typeface="Arial"/>
            </a:endParaRPr>
          </a:p>
          <a:p>
            <a:pPr marL="12700" marR="5080" indent="-635" algn="just">
              <a:lnSpc>
                <a:spcPct val="95700"/>
              </a:lnSpc>
              <a:spcBef>
                <a:spcPts val="605"/>
              </a:spcBef>
            </a:pPr>
            <a:r>
              <a:rPr sz="1100" b="1" spc="-5" dirty="0">
                <a:latin typeface="Arial"/>
                <a:cs typeface="Arial"/>
              </a:rPr>
              <a:t>Sound </a:t>
            </a:r>
            <a:r>
              <a:rPr sz="1100" spc="-5" dirty="0">
                <a:latin typeface="Arial MT"/>
                <a:cs typeface="Arial MT"/>
              </a:rPr>
              <a:t>is a way of transferring </a:t>
            </a:r>
            <a:r>
              <a:rPr sz="1100" b="1" spc="-5" dirty="0">
                <a:latin typeface="Arial"/>
                <a:cs typeface="Arial"/>
              </a:rPr>
              <a:t>energy</a:t>
            </a:r>
            <a:r>
              <a:rPr sz="1100" spc="-5" dirty="0">
                <a:latin typeface="Arial MT"/>
                <a:cs typeface="Arial MT"/>
              </a:rPr>
              <a:t>. Sounds are made when things </a:t>
            </a:r>
            <a:r>
              <a:rPr sz="1100" b="1" spc="-5" dirty="0">
                <a:latin typeface="Arial"/>
                <a:cs typeface="Arial"/>
              </a:rPr>
              <a:t>vibrate</a:t>
            </a:r>
            <a:r>
              <a:rPr sz="1100" spc="-5" dirty="0">
                <a:latin typeface="Arial MT"/>
                <a:cs typeface="Arial MT"/>
              </a:rPr>
              <a:t>. The vibrations are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passed on by </a:t>
            </a:r>
            <a:r>
              <a:rPr sz="1100" b="1" spc="-5" dirty="0">
                <a:latin typeface="Arial"/>
                <a:cs typeface="Arial"/>
              </a:rPr>
              <a:t>particles</a:t>
            </a:r>
            <a:r>
              <a:rPr sz="1100" spc="-5" dirty="0">
                <a:latin typeface="Arial MT"/>
                <a:cs typeface="Arial MT"/>
              </a:rPr>
              <a:t>. Sound therefore needs a </a:t>
            </a:r>
            <a:r>
              <a:rPr sz="1100" b="1" spc="-5" dirty="0">
                <a:latin typeface="Arial"/>
                <a:cs typeface="Arial"/>
              </a:rPr>
              <a:t>medium </a:t>
            </a:r>
            <a:r>
              <a:rPr sz="1100" spc="-5" dirty="0">
                <a:latin typeface="Arial MT"/>
                <a:cs typeface="Arial MT"/>
              </a:rPr>
              <a:t>(substance) to pass on the vibrations,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empty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space.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324" y="1901189"/>
            <a:ext cx="5419344" cy="15300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48" y="3637275"/>
            <a:ext cx="6134735" cy="26371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8128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usually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closer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Closer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easily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passed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next.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slowest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300" b="1" dirty="0">
                <a:latin typeface="Arial"/>
                <a:cs typeface="Arial"/>
              </a:rPr>
              <a:t>Frequency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and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amplitude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62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frequency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complete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passing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second.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frequency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hertz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Hz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Pitch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frequency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 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pitch.</a:t>
            </a:r>
            <a:endParaRPr sz="1100">
              <a:latin typeface="Arial MT"/>
              <a:cs typeface="Arial MT"/>
            </a:endParaRPr>
          </a:p>
          <a:p>
            <a:pPr marL="12700" marR="125730">
              <a:lnSpc>
                <a:spcPts val="1270"/>
              </a:lnSpc>
              <a:spcBef>
                <a:spcPts val="58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amplitude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vibrations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pass.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larger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amplitude,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louder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loudness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described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volume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intensity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  <a:spcBef>
                <a:spcPts val="50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loudness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sound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intensity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meter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decibels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dB</a:t>
            </a:r>
            <a:r>
              <a:rPr sz="1100" spc="-5" dirty="0">
                <a:latin typeface="Arial MT"/>
                <a:cs typeface="Arial MT"/>
              </a:rPr>
              <a:t>).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300" b="1" spc="-5" dirty="0">
                <a:latin typeface="Arial"/>
                <a:cs typeface="Arial"/>
              </a:rPr>
              <a:t>Absorbing,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reflecting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and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transmitting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151" y="6330182"/>
            <a:ext cx="2844800" cy="6756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reflected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usually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happens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hard.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Soft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absorb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reaches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transmit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little.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808" y="7224521"/>
            <a:ext cx="2200655" cy="13167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01874" y="6330178"/>
            <a:ext cx="2992120" cy="11569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50"/>
              </a:spcBef>
            </a:pP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dirty="0">
                <a:latin typeface="Arial MT"/>
                <a:cs typeface="Arial MT"/>
              </a:rPr>
              <a:t> 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another,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transferred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spreads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directions because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directions unless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something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stops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intensity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further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source.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2953" y="7553706"/>
            <a:ext cx="3005328" cy="204216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16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A2B0DE-825A-7727-368F-2F37CB65951D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5</a:t>
            </a:r>
          </a:p>
        </p:txBody>
      </p:sp>
    </p:spTree>
    <p:extLst>
      <p:ext uri="{BB962C8B-B14F-4D97-AF65-F5344CB8AC3E}">
        <p14:creationId xmlns:p14="http://schemas.microsoft.com/office/powerpoint/2010/main" val="3906745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7376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76" y="773921"/>
            <a:ext cx="6106795" cy="14668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Ears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hearing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detected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microphones.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microphone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diaphragm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-5" dirty="0">
                <a:latin typeface="Arial MT"/>
                <a:cs typeface="Arial MT"/>
              </a:rPr>
              <a:t>vibrate,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electronics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convert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vibrations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Ears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similar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way.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eardrum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vibrate.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vibrations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passed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three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ear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bones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amplify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vibrations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(make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bigger).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vibrations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pass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inside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cochlea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where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tiny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hairs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detect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impulses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along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auditory nerve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the </a:t>
            </a:r>
            <a:r>
              <a:rPr sz="1100" spc="-5" dirty="0">
                <a:latin typeface="Arial MT"/>
                <a:cs typeface="Arial MT"/>
              </a:rPr>
              <a:t>brain.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075" y="2458973"/>
            <a:ext cx="4815840" cy="34930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2" y="6158738"/>
            <a:ext cx="6121400" cy="5137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15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auditory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range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range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frequencies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hear.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dolphins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ultrasounds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(sounds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frequencies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greater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20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000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Hz).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 hear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infrasounds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(frequencies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20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Hz).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3019" y="6891528"/>
            <a:ext cx="4949952" cy="9509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7390" y="8042068"/>
            <a:ext cx="6040120" cy="14135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300" b="1" spc="-5" dirty="0">
                <a:latin typeface="Arial"/>
                <a:cs typeface="Arial"/>
              </a:rPr>
              <a:t>Uses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of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sound</a:t>
            </a:r>
            <a:endParaRPr sz="13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Humans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communication.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dolphins,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ultrasound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locate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avoid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obstacles.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Humans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ultrasound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sonar,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locate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fish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submarines.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Humans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transferred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ultrasound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clean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delicate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(such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jewellery)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physiotherapy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relieve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healing).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CE093-540E-BADB-2D3F-A0F04BB97DD6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5</a:t>
            </a:r>
          </a:p>
        </p:txBody>
      </p:sp>
    </p:spTree>
    <p:extLst>
      <p:ext uri="{BB962C8B-B14F-4D97-AF65-F5344CB8AC3E}">
        <p14:creationId xmlns:p14="http://schemas.microsoft.com/office/powerpoint/2010/main" val="248539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7376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875748"/>
            <a:ext cx="3960495" cy="94424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300" b="1" spc="-5" dirty="0">
                <a:latin typeface="Arial"/>
                <a:cs typeface="Arial"/>
              </a:rPr>
              <a:t>Comparing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waves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200" b="1" spc="-5" dirty="0">
                <a:latin typeface="Arial"/>
                <a:cs typeface="Arial"/>
              </a:rPr>
              <a:t>Transverse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waves</a:t>
            </a:r>
            <a:endParaRPr sz="12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3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waves 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surface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water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vibrate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right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angles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travelling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2388" y="1962150"/>
            <a:ext cx="2865119" cy="14752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0" y="3415184"/>
            <a:ext cx="3315335" cy="75819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dirty="0">
                <a:latin typeface="Arial"/>
                <a:cs typeface="Arial"/>
              </a:rPr>
              <a:t>Longitudinal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waves</a:t>
            </a:r>
            <a:endParaRPr sz="12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sound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vibrate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travels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8964" y="4315967"/>
            <a:ext cx="2798064" cy="8100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7390" y="5103018"/>
            <a:ext cx="5567680" cy="99504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-5" dirty="0">
                <a:latin typeface="Arial"/>
                <a:cs typeface="Arial"/>
              </a:rPr>
              <a:t>All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waves</a:t>
            </a:r>
            <a:endParaRPr sz="12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transfer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transferring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matter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reflected,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transmitted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absorbed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affect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waves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superposition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effects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cancel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8091" y="6163817"/>
            <a:ext cx="4572000" cy="366979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ED5A2-8B7A-FC4F-1B38-1C7DAE59477B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5</a:t>
            </a:r>
          </a:p>
        </p:txBody>
      </p:sp>
    </p:spTree>
    <p:extLst>
      <p:ext uri="{BB962C8B-B14F-4D97-AF65-F5344CB8AC3E}">
        <p14:creationId xmlns:p14="http://schemas.microsoft.com/office/powerpoint/2010/main" val="4238401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8261093"/>
            <a:ext cx="6591934" cy="19323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7965" marR="836930" indent="-215900">
              <a:lnSpc>
                <a:spcPts val="1270"/>
              </a:lnSpc>
              <a:spcBef>
                <a:spcPts val="18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compete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resources.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Competition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resources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populations 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decrease.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Disease can kill organisms.</a:t>
            </a:r>
            <a:endParaRPr sz="1100">
              <a:latin typeface="Arial MT"/>
              <a:cs typeface="Arial MT"/>
            </a:endParaRPr>
          </a:p>
          <a:p>
            <a:pPr marL="227965" marR="671195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Poisons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kill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kill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pesticides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persistent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build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along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chain,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harming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top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predators.</a:t>
            </a:r>
            <a:endParaRPr sz="1100">
              <a:latin typeface="Arial MT"/>
              <a:cs typeface="Arial MT"/>
            </a:endParaRPr>
          </a:p>
          <a:p>
            <a:pPr marL="227965" marR="673735" indent="-215900">
              <a:lnSpc>
                <a:spcPts val="1270"/>
              </a:lnSpc>
              <a:spcBef>
                <a:spcPts val="58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Changes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population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affect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populations.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predators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plenty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decreases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prey,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leads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decrease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predators.</a:t>
            </a:r>
            <a:endParaRPr sz="11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390" y="773921"/>
            <a:ext cx="6129020" cy="18637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Habitats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environments</a:t>
            </a:r>
            <a:endParaRPr sz="1500">
              <a:latin typeface="Arial"/>
              <a:cs typeface="Arial"/>
            </a:endParaRPr>
          </a:p>
          <a:p>
            <a:pPr marL="12700" marR="5080" indent="-635">
              <a:lnSpc>
                <a:spcPct val="957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habitat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lives.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conditions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habitat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environment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environment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affected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non-living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dampness,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temperature),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physical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environmental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factors.</a:t>
            </a:r>
            <a:endParaRPr sz="1100">
              <a:latin typeface="Arial"/>
              <a:cs typeface="Arial"/>
            </a:endParaRPr>
          </a:p>
          <a:p>
            <a:pPr marL="12700" marR="516890" indent="-63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Physical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environmental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daily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changes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conditions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respond.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nocturnal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active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night.</a:t>
            </a:r>
            <a:endParaRPr sz="1100">
              <a:latin typeface="Arial MT"/>
              <a:cs typeface="Arial MT"/>
            </a:endParaRPr>
          </a:p>
          <a:p>
            <a:pPr marL="12700" marR="74295">
              <a:lnSpc>
                <a:spcPct val="95700"/>
              </a:lnSpc>
              <a:spcBef>
                <a:spcPts val="565"/>
              </a:spcBef>
            </a:pPr>
            <a:r>
              <a:rPr sz="1100" spc="-5" dirty="0">
                <a:latin typeface="Arial MT"/>
                <a:cs typeface="Arial MT"/>
              </a:rPr>
              <a:t>Physical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environmental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year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seasonal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changes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respond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autumn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birds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migrate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countries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during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winter.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236" y="2703576"/>
            <a:ext cx="4541520" cy="19141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90" y="4710172"/>
            <a:ext cx="5965190" cy="24453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survive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habitat,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resources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space,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shelter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reproduce.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space,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mineral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salts.</a:t>
            </a:r>
            <a:endParaRPr sz="1100">
              <a:latin typeface="Arial MT"/>
              <a:cs typeface="Arial MT"/>
            </a:endParaRPr>
          </a:p>
          <a:p>
            <a:pPr marL="12700" marR="120014">
              <a:lnSpc>
                <a:spcPts val="1270"/>
              </a:lnSpc>
              <a:spcBef>
                <a:spcPts val="585"/>
              </a:spcBef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habitat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community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community,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species 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population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500" b="1" spc="-5" dirty="0">
                <a:latin typeface="Arial"/>
                <a:cs typeface="Arial"/>
              </a:rPr>
              <a:t>Adaptations</a:t>
            </a:r>
            <a:endParaRPr sz="1500">
              <a:latin typeface="Arial"/>
              <a:cs typeface="Arial"/>
            </a:endParaRPr>
          </a:p>
          <a:p>
            <a:pPr marL="12700" marR="3023870">
              <a:lnSpc>
                <a:spcPct val="95800"/>
              </a:lnSpc>
              <a:spcBef>
                <a:spcPts val="610"/>
              </a:spcBef>
            </a:pP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adaptations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allow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survive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habitat.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fish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adapted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underwater.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gills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swim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streamlined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bodies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help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easily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better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adapted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survive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better chance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survival.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0697" y="5873496"/>
            <a:ext cx="2455926" cy="16581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27958" y="7585960"/>
            <a:ext cx="28467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Jackrabbits are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adapted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to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living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</a:t>
            </a:r>
            <a:r>
              <a:rPr sz="900" b="1" dirty="0">
                <a:latin typeface="Arial"/>
                <a:cs typeface="Arial"/>
              </a:rPr>
              <a:t> a </a:t>
            </a:r>
            <a:r>
              <a:rPr sz="900" b="1" spc="-5" dirty="0">
                <a:latin typeface="Arial"/>
                <a:cs typeface="Arial"/>
              </a:rPr>
              <a:t>desert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habitat.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7390" y="7630394"/>
            <a:ext cx="3357245" cy="5873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Populations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size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population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affected 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several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E779E-B51B-3D74-11F7-ABE1F591B54C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6</a:t>
            </a:r>
          </a:p>
        </p:txBody>
      </p:sp>
    </p:spTree>
    <p:extLst>
      <p:ext uri="{BB962C8B-B14F-4D97-AF65-F5344CB8AC3E}">
        <p14:creationId xmlns:p14="http://schemas.microsoft.com/office/powerpoint/2010/main" val="187432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0"/>
            <a:ext cx="2267585" cy="223837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620520" algn="ctr">
              <a:lnSpc>
                <a:spcPct val="100000"/>
              </a:lnSpc>
              <a:spcBef>
                <a:spcPts val="158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dirty="0">
                <a:latin typeface="Arial"/>
                <a:cs typeface="Arial"/>
              </a:rPr>
              <a:t>Food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chains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webs</a:t>
            </a:r>
            <a:endParaRPr sz="1500">
              <a:latin typeface="Arial"/>
              <a:cs typeface="Arial"/>
            </a:endParaRPr>
          </a:p>
          <a:p>
            <a:pPr marL="12700" marR="258445">
              <a:lnSpc>
                <a:spcPct val="958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Food chains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show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what eats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what 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habitat.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However,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 depend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 other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 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ways.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birds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trees 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build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nests.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3135" y="1139189"/>
            <a:ext cx="3779520" cy="19994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9023" y="3167883"/>
            <a:ext cx="6068060" cy="3155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955" marR="15367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Food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chains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joined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food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webs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webs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omnivores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(animals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animals).</a:t>
            </a:r>
            <a:endParaRPr sz="1100">
              <a:latin typeface="Arial MT"/>
              <a:cs typeface="Arial MT"/>
            </a:endParaRPr>
          </a:p>
          <a:p>
            <a:pPr marL="20955" marR="245745">
              <a:lnSpc>
                <a:spcPts val="1270"/>
              </a:lnSpc>
              <a:spcBef>
                <a:spcPts val="28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populations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level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pyramid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numbers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size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represents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Usually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fewer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along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level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movement,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keeping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waste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materials).</a:t>
            </a:r>
            <a:endParaRPr sz="110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  <a:spcBef>
                <a:spcPts val="180"/>
              </a:spcBef>
            </a:pPr>
            <a:r>
              <a:rPr sz="1500" b="1" dirty="0">
                <a:latin typeface="Arial"/>
                <a:cs typeface="Arial"/>
              </a:rPr>
              <a:t>Variation</a:t>
            </a:r>
            <a:endParaRPr sz="1500">
              <a:latin typeface="Arial"/>
              <a:cs typeface="Arial"/>
            </a:endParaRPr>
          </a:p>
          <a:p>
            <a:pPr marL="20955" marR="5080" indent="-635">
              <a:lnSpc>
                <a:spcPct val="958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species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group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another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offspring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reproduce.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known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variation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members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species.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continual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range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values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continuous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variation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height).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certain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values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discontinuous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variation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blue,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brown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green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eyes).</a:t>
            </a:r>
            <a:endParaRPr sz="1100">
              <a:latin typeface="Arial MT"/>
              <a:cs typeface="Arial MT"/>
            </a:endParaRPr>
          </a:p>
          <a:p>
            <a:pPr marL="12700" marR="3695065">
              <a:lnSpc>
                <a:spcPct val="95800"/>
              </a:lnSpc>
              <a:spcBef>
                <a:spcPts val="670"/>
              </a:spcBef>
            </a:pPr>
            <a:r>
              <a:rPr sz="1100" spc="-5" dirty="0">
                <a:latin typeface="Arial MT"/>
                <a:cs typeface="Arial MT"/>
              </a:rPr>
              <a:t>Sometimes </a:t>
            </a:r>
            <a:r>
              <a:rPr sz="1100" dirty="0">
                <a:latin typeface="Arial MT"/>
                <a:cs typeface="Arial MT"/>
              </a:rPr>
              <a:t>there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b="1" spc="-5" dirty="0">
                <a:latin typeface="Arial"/>
                <a:cs typeface="Arial"/>
              </a:rPr>
              <a:t>relationship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features.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relationship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normally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scatter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graph.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line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best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fit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drawn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 the points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relationship.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8673" y="5362955"/>
            <a:ext cx="2529840" cy="14996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90" y="6815113"/>
            <a:ext cx="6116320" cy="7931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514600">
              <a:lnSpc>
                <a:spcPct val="100000"/>
              </a:lnSpc>
              <a:spcBef>
                <a:spcPts val="600"/>
              </a:spcBef>
            </a:pPr>
            <a:r>
              <a:rPr sz="900" b="1" spc="-5" dirty="0">
                <a:latin typeface="Arial"/>
                <a:cs typeface="Arial"/>
              </a:rPr>
              <a:t>Relationship: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people </a:t>
            </a:r>
            <a:r>
              <a:rPr sz="900" b="1" dirty="0">
                <a:latin typeface="Arial"/>
                <a:cs typeface="Arial"/>
              </a:rPr>
              <a:t>with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longer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arms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have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longer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middle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fingers.</a:t>
            </a:r>
            <a:endParaRPr sz="900">
              <a:latin typeface="Arial"/>
              <a:cs typeface="Arial"/>
            </a:endParaRPr>
          </a:p>
          <a:p>
            <a:pPr marL="12700" marR="46990" algn="just">
              <a:lnSpc>
                <a:spcPts val="1270"/>
              </a:lnSpc>
              <a:spcBef>
                <a:spcPts val="695"/>
              </a:spcBef>
            </a:pPr>
            <a:r>
              <a:rPr sz="1100" b="1" spc="-5" dirty="0">
                <a:latin typeface="Arial"/>
                <a:cs typeface="Arial"/>
              </a:rPr>
              <a:t>Environmental variation </a:t>
            </a:r>
            <a:r>
              <a:rPr sz="1100" spc="-5" dirty="0">
                <a:latin typeface="Arial MT"/>
                <a:cs typeface="Arial MT"/>
              </a:rPr>
              <a:t>is variation caused by the environment. In humans, sunburn and having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scar are examples of environmental variation. Plants are affected by environmental factors such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mineral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salts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soil.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8467" y="7694676"/>
            <a:ext cx="1682495" cy="15361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9441" y="7720583"/>
            <a:ext cx="1712976" cy="149961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5959" y="9185073"/>
            <a:ext cx="6603365" cy="10083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333115" algn="l"/>
              </a:tabLst>
            </a:pPr>
            <a:r>
              <a:rPr sz="900" b="1" spc="-5" dirty="0">
                <a:latin typeface="Arial"/>
                <a:cs typeface="Arial"/>
              </a:rPr>
              <a:t>The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cress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seedlings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on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the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left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have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not had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enough light.	The</a:t>
            </a:r>
            <a:r>
              <a:rPr sz="900" b="1" spc="-5" dirty="0">
                <a:latin typeface="Arial"/>
                <a:cs typeface="Arial"/>
              </a:rPr>
              <a:t> tomato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plant</a:t>
            </a:r>
            <a:r>
              <a:rPr sz="900" b="1" dirty="0">
                <a:latin typeface="Arial"/>
                <a:cs typeface="Arial"/>
              </a:rPr>
              <a:t> on </a:t>
            </a:r>
            <a:r>
              <a:rPr sz="900" b="1" spc="-5" dirty="0">
                <a:latin typeface="Arial"/>
                <a:cs typeface="Arial"/>
              </a:rPr>
              <a:t>the left has </a:t>
            </a:r>
            <a:r>
              <a:rPr sz="900" b="1" dirty="0">
                <a:latin typeface="Arial"/>
                <a:cs typeface="Arial"/>
              </a:rPr>
              <a:t>not</a:t>
            </a:r>
            <a:r>
              <a:rPr sz="900" b="1" spc="-5" dirty="0">
                <a:latin typeface="Arial"/>
                <a:cs typeface="Arial"/>
              </a:rPr>
              <a:t> had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enough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water.</a:t>
            </a:r>
            <a:endParaRPr sz="900">
              <a:latin typeface="Arial"/>
              <a:cs typeface="Arial"/>
            </a:endParaRPr>
          </a:p>
          <a:p>
            <a:pPr marL="23495" marR="528955">
              <a:lnSpc>
                <a:spcPct val="95700"/>
              </a:lnSpc>
              <a:spcBef>
                <a:spcPts val="675"/>
              </a:spcBef>
            </a:pPr>
            <a:r>
              <a:rPr sz="1100" b="1" spc="-5" dirty="0">
                <a:latin typeface="Arial"/>
                <a:cs typeface="Arial"/>
              </a:rPr>
              <a:t>Inherited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variation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features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passed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parents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offspring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during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reproduction.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humans,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natural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eye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colour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natural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colour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inherited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variation.</a:t>
            </a:r>
            <a:endParaRPr sz="11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489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AC7B9-44BD-42D5-B7ED-7F805DBC727E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6</a:t>
            </a:r>
          </a:p>
        </p:txBody>
      </p:sp>
    </p:spTree>
    <p:extLst>
      <p:ext uri="{BB962C8B-B14F-4D97-AF65-F5344CB8AC3E}">
        <p14:creationId xmlns:p14="http://schemas.microsoft.com/office/powerpoint/2010/main" val="2909531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0"/>
            <a:ext cx="4110354" cy="366776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R="200025" algn="ctr">
              <a:lnSpc>
                <a:spcPct val="100000"/>
              </a:lnSpc>
              <a:spcBef>
                <a:spcPts val="158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spc="-5" dirty="0">
                <a:latin typeface="Arial"/>
                <a:cs typeface="Arial"/>
              </a:rPr>
              <a:t>Atoms,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molecules,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elements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compounds</a:t>
            </a:r>
            <a:endParaRPr sz="1500">
              <a:latin typeface="Arial"/>
              <a:cs typeface="Arial"/>
            </a:endParaRPr>
          </a:p>
          <a:p>
            <a:pPr marL="18415" marR="239395">
              <a:lnSpc>
                <a:spcPct val="95800"/>
              </a:lnSpc>
              <a:spcBef>
                <a:spcPts val="705"/>
              </a:spcBef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atoms</a:t>
            </a:r>
            <a:r>
              <a:rPr sz="1100" spc="-5" dirty="0">
                <a:latin typeface="Arial MT"/>
                <a:cs typeface="Arial MT"/>
              </a:rPr>
              <a:t>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single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bonded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groups,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molecules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many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trillions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 all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bonded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together.</a:t>
            </a:r>
            <a:endParaRPr sz="1100">
              <a:latin typeface="Arial MT"/>
              <a:cs typeface="Arial MT"/>
            </a:endParaRPr>
          </a:p>
          <a:p>
            <a:pPr marL="18415" marR="347345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Natural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pure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(containing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substance)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mixtures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(containing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joined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together).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mixture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mixed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without joining.</a:t>
            </a:r>
            <a:endParaRPr sz="1100">
              <a:latin typeface="Arial MT"/>
              <a:cs typeface="Arial MT"/>
            </a:endParaRPr>
          </a:p>
          <a:p>
            <a:pPr marL="18415" marR="280035">
              <a:lnSpc>
                <a:spcPts val="1260"/>
              </a:lnSpc>
              <a:spcBef>
                <a:spcPts val="595"/>
              </a:spcBef>
            </a:pPr>
            <a:r>
              <a:rPr sz="1100" b="1" spc="-5" dirty="0">
                <a:latin typeface="Arial"/>
                <a:cs typeface="Arial"/>
              </a:rPr>
              <a:t>Elements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simple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kind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atom.</a:t>
            </a:r>
            <a:endParaRPr sz="1100">
              <a:latin typeface="Arial MT"/>
              <a:cs typeface="Arial MT"/>
            </a:endParaRPr>
          </a:p>
          <a:p>
            <a:pPr marL="18415" marR="480059">
              <a:lnSpc>
                <a:spcPts val="127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90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types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Therefore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90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491" y="1267967"/>
            <a:ext cx="1426464" cy="9746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5588" y="2489454"/>
            <a:ext cx="1414272" cy="9753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2811" y="3710940"/>
            <a:ext cx="1639824" cy="9265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13486" y="4844288"/>
            <a:ext cx="3736975" cy="5137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155"/>
              </a:spcBef>
            </a:pP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compounds,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kind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element)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bonded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(joined)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2915" y="4866894"/>
            <a:ext cx="1499615" cy="9753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7390" y="5913061"/>
            <a:ext cx="3836670" cy="279336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300" b="1" dirty="0">
                <a:latin typeface="Arial"/>
                <a:cs typeface="Arial"/>
              </a:rPr>
              <a:t>The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Earth’s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elements</a:t>
            </a:r>
            <a:endParaRPr sz="1300">
              <a:latin typeface="Arial"/>
              <a:cs typeface="Arial"/>
            </a:endParaRPr>
          </a:p>
          <a:p>
            <a:pPr marL="18415" marR="306705" indent="-635">
              <a:lnSpc>
                <a:spcPct val="1409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periodic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table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lists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118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known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described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symbols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letters.</a:t>
            </a:r>
            <a:endParaRPr sz="1100">
              <a:latin typeface="Arial MT"/>
              <a:cs typeface="Arial MT"/>
            </a:endParaRPr>
          </a:p>
          <a:p>
            <a:pPr marL="18415" marR="30670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letter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always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capital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letter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second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always lower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case.</a:t>
            </a:r>
            <a:endParaRPr sz="11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509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symbols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countries.</a:t>
            </a:r>
            <a:endParaRPr sz="1100">
              <a:latin typeface="Arial MT"/>
              <a:cs typeface="Arial MT"/>
            </a:endParaRPr>
          </a:p>
          <a:p>
            <a:pPr marL="18415" marR="74930" algn="just">
              <a:lnSpc>
                <a:spcPts val="1260"/>
              </a:lnSpc>
              <a:spcBef>
                <a:spcPts val="640"/>
              </a:spcBef>
            </a:pPr>
            <a:r>
              <a:rPr sz="1100" spc="-5" dirty="0">
                <a:latin typeface="Arial MT"/>
                <a:cs typeface="Arial MT"/>
              </a:rPr>
              <a:t>Although there are only about 90 natural elements, there are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millions 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compounds.</a:t>
            </a:r>
            <a:endParaRPr sz="1100">
              <a:latin typeface="Arial MT"/>
              <a:cs typeface="Arial MT"/>
            </a:endParaRPr>
          </a:p>
          <a:p>
            <a:pPr marL="18415" marR="5080" algn="just">
              <a:lnSpc>
                <a:spcPts val="127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We obtain all the elements and compounds we need for living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Earth’s </a:t>
            </a:r>
            <a:r>
              <a:rPr sz="1100" b="1" spc="-5" dirty="0">
                <a:latin typeface="Arial"/>
                <a:cs typeface="Arial"/>
              </a:rPr>
              <a:t>atmosphere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crust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8415" marR="59690" algn="just">
              <a:lnSpc>
                <a:spcPts val="127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Our </a:t>
            </a:r>
            <a:r>
              <a:rPr sz="1100" b="1" spc="-5" dirty="0">
                <a:latin typeface="Arial"/>
                <a:cs typeface="Arial"/>
              </a:rPr>
              <a:t>resources </a:t>
            </a:r>
            <a:r>
              <a:rPr sz="1100" spc="-5" dirty="0">
                <a:latin typeface="Arial MT"/>
                <a:cs typeface="Arial MT"/>
              </a:rPr>
              <a:t>are limited and some may run </a:t>
            </a:r>
            <a:r>
              <a:rPr sz="1100" dirty="0">
                <a:latin typeface="Arial MT"/>
                <a:cs typeface="Arial MT"/>
              </a:rPr>
              <a:t>out </a:t>
            </a:r>
            <a:r>
              <a:rPr sz="1100" spc="-5" dirty="0">
                <a:latin typeface="Arial MT"/>
                <a:cs typeface="Arial MT"/>
              </a:rPr>
              <a:t>in the near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future. We need to take care of our resources, </a:t>
            </a:r>
            <a:r>
              <a:rPr sz="1100" b="1" spc="-10" dirty="0">
                <a:latin typeface="Arial"/>
                <a:cs typeface="Arial"/>
              </a:rPr>
              <a:t>recycle </a:t>
            </a:r>
            <a:r>
              <a:rPr sz="1100" spc="-5" dirty="0">
                <a:latin typeface="Arial MT"/>
                <a:cs typeface="Arial MT"/>
              </a:rPr>
              <a:t>more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make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waste.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6879" y="6282621"/>
            <a:ext cx="1100455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4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e.g. Oxygen = 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Magnesium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Mg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 = Fe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Silicon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2811" y="7549895"/>
            <a:ext cx="1639824" cy="92659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27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3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16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811E1-9D91-5F87-B2D8-DF9F30A4401F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6</a:t>
            </a:r>
          </a:p>
        </p:txBody>
      </p:sp>
    </p:spTree>
    <p:extLst>
      <p:ext uri="{BB962C8B-B14F-4D97-AF65-F5344CB8AC3E}">
        <p14:creationId xmlns:p14="http://schemas.microsoft.com/office/powerpoint/2010/main" val="1552598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610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3499" y="1657295"/>
            <a:ext cx="109855" cy="12096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00" spc="-440" dirty="0">
                <a:latin typeface="Arial MT"/>
                <a:cs typeface="Arial MT"/>
              </a:rPr>
              <a:t>●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440" dirty="0">
                <a:latin typeface="Arial MT"/>
                <a:cs typeface="Arial MT"/>
              </a:rPr>
              <a:t>●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440" dirty="0">
                <a:latin typeface="Arial MT"/>
                <a:cs typeface="Arial MT"/>
              </a:rPr>
              <a:t>●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spc="-440" dirty="0">
                <a:latin typeface="Arial MT"/>
                <a:cs typeface="Arial MT"/>
              </a:rPr>
              <a:t>●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440" dirty="0">
                <a:latin typeface="Arial MT"/>
                <a:cs typeface="Arial MT"/>
              </a:rPr>
              <a:t>●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181" y="1657295"/>
            <a:ext cx="1873885" cy="120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2580">
              <a:lnSpc>
                <a:spcPct val="1414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high melting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solids,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strong and </a:t>
            </a:r>
            <a:r>
              <a:rPr sz="1100" b="1" spc="-5" dirty="0">
                <a:latin typeface="Arial"/>
                <a:cs typeface="Arial"/>
              </a:rPr>
              <a:t>flexible</a:t>
            </a:r>
            <a:r>
              <a:rPr sz="1100" spc="-5" dirty="0">
                <a:latin typeface="Arial MT"/>
                <a:cs typeface="Arial MT"/>
              </a:rPr>
              <a:t>,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shiny (when polished),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870"/>
              </a:lnSpc>
              <a:spcBef>
                <a:spcPts val="85"/>
              </a:spcBef>
            </a:pPr>
            <a:r>
              <a:rPr sz="1100" spc="-5" dirty="0">
                <a:latin typeface="Arial MT"/>
                <a:cs typeface="Arial MT"/>
              </a:rPr>
              <a:t>good </a:t>
            </a:r>
            <a:r>
              <a:rPr sz="1100" b="1" spc="-5" dirty="0">
                <a:latin typeface="Arial"/>
                <a:cs typeface="Arial"/>
              </a:rPr>
              <a:t>conductors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 heat,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good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conductors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513" y="2841471"/>
            <a:ext cx="2610485" cy="49974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copper,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aluminium,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zinc,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tin.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b="1" spc="-5" dirty="0">
                <a:latin typeface="Arial"/>
                <a:cs typeface="Arial"/>
              </a:rPr>
              <a:t>Note</a:t>
            </a:r>
            <a:r>
              <a:rPr sz="1100" spc="-5" dirty="0">
                <a:latin typeface="Arial MT"/>
                <a:cs typeface="Arial MT"/>
              </a:rPr>
              <a:t>: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mercury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390" y="829117"/>
            <a:ext cx="5880100" cy="8540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b="1" spc="-5" dirty="0">
                <a:latin typeface="Arial"/>
                <a:cs typeface="Arial"/>
              </a:rPr>
              <a:t>Metals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and non-metals</a:t>
            </a:r>
            <a:endParaRPr sz="13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535"/>
              </a:spcBef>
            </a:pP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classified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metals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non-metals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  <a:tabLst>
                <a:tab pos="317246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common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metals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are:	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non-metals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7433" y="1657337"/>
            <a:ext cx="2966720" cy="12096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low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(gases,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solids),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brittle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(when solid),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shiny,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poor conductors of heat,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poor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conductors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7433" y="2911166"/>
            <a:ext cx="29775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sulfur,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nitrogen,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iodine.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390" y="3385128"/>
            <a:ext cx="5996305" cy="90678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635">
              <a:lnSpc>
                <a:spcPts val="1260"/>
              </a:lnSpc>
              <a:spcBef>
                <a:spcPts val="19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uses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properties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copper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aluminium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cables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strong,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flexible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conduct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well.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300" b="1" spc="-5" dirty="0">
                <a:latin typeface="Arial"/>
                <a:cs typeface="Arial"/>
              </a:rPr>
              <a:t>Making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compounds</a:t>
            </a:r>
            <a:endParaRPr sz="13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640"/>
              </a:spcBef>
            </a:pPr>
            <a:r>
              <a:rPr sz="1100" b="1" spc="-5" dirty="0">
                <a:latin typeface="Arial"/>
                <a:cs typeface="Arial"/>
              </a:rPr>
              <a:t>Compounds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mixed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682" y="4533900"/>
            <a:ext cx="2097024" cy="195072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68598" y="4419219"/>
            <a:ext cx="3569970" cy="2207260"/>
          </a:xfrm>
          <a:prstGeom prst="rect">
            <a:avLst/>
          </a:prstGeom>
          <a:ln w="19050">
            <a:solidFill>
              <a:srgbClr val="767676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90"/>
              </a:spcBef>
            </a:pPr>
            <a:r>
              <a:rPr sz="1200" b="1" spc="-5" dirty="0">
                <a:latin typeface="Arial"/>
                <a:cs typeface="Arial"/>
              </a:rPr>
              <a:t>Naming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compounds</a:t>
            </a:r>
            <a:endParaRPr sz="1200">
              <a:latin typeface="Arial"/>
              <a:cs typeface="Arial"/>
            </a:endParaRPr>
          </a:p>
          <a:p>
            <a:pPr marL="78740" marR="290195">
              <a:lnSpc>
                <a:spcPts val="1270"/>
              </a:lnSpc>
              <a:spcBef>
                <a:spcPts val="425"/>
              </a:spcBef>
            </a:pP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compound,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 goes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first.</a:t>
            </a:r>
            <a:endParaRPr sz="1100">
              <a:latin typeface="Arial MT"/>
              <a:cs typeface="Arial MT"/>
            </a:endParaRPr>
          </a:p>
          <a:p>
            <a:pPr marL="78740" marR="151765">
              <a:lnSpc>
                <a:spcPts val="1270"/>
              </a:lnSpc>
              <a:spcBef>
                <a:spcPts val="390"/>
              </a:spcBef>
            </a:pP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element’s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ending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‘ide’.</a:t>
            </a:r>
            <a:endParaRPr sz="1100">
              <a:latin typeface="Arial MT"/>
              <a:cs typeface="Arial MT"/>
            </a:endParaRPr>
          </a:p>
          <a:p>
            <a:pPr marL="78740" marR="1572895">
              <a:lnSpc>
                <a:spcPts val="1660"/>
              </a:lnSpc>
              <a:spcBef>
                <a:spcPts val="80"/>
              </a:spcBef>
            </a:pPr>
            <a:r>
              <a:rPr sz="1100" spc="-5" dirty="0">
                <a:latin typeface="Arial MT"/>
                <a:cs typeface="Arial MT"/>
              </a:rPr>
              <a:t>e.g. zinc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zinc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 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bromine =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bromide</a:t>
            </a:r>
            <a:endParaRPr sz="1100">
              <a:latin typeface="Arial MT"/>
              <a:cs typeface="Arial MT"/>
            </a:endParaRPr>
          </a:p>
          <a:p>
            <a:pPr marL="78740" marR="353695">
              <a:lnSpc>
                <a:spcPct val="95700"/>
              </a:lnSpc>
              <a:spcBef>
                <a:spcPts val="295"/>
              </a:spcBef>
            </a:pP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plus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ending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elements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changed 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‘ate’.</a:t>
            </a:r>
            <a:endParaRPr sz="1100">
              <a:latin typeface="Arial MT"/>
              <a:cs typeface="Arial MT"/>
            </a:endParaRPr>
          </a:p>
          <a:p>
            <a:pPr marL="78740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sodium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sodium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carbonate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Page</a:t>
            </a:r>
            <a:r>
              <a:rPr spc="-35" dirty="0"/>
              <a:t> </a:t>
            </a:r>
            <a:fld id="{81D60167-4931-47E6-BA6A-407CBD079E47}" type="slidenum">
              <a:rPr dirty="0"/>
              <a:t>28</a:t>
            </a:fld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3</a:t>
            </a:r>
          </a:p>
          <a:p>
            <a:pPr marR="43180" algn="r">
              <a:lnSpc>
                <a:spcPct val="100000"/>
              </a:lnSpc>
              <a:spcBef>
                <a:spcPts val="545"/>
              </a:spcBef>
            </a:pPr>
            <a:r>
              <a:rPr dirty="0"/>
              <a:t>17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3486" y="6683564"/>
            <a:ext cx="2950845" cy="12592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b="1" spc="-5" dirty="0">
                <a:latin typeface="Arial"/>
                <a:cs typeface="Arial"/>
              </a:rPr>
              <a:t>Chemical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reactions</a:t>
            </a:r>
            <a:endParaRPr sz="1300">
              <a:latin typeface="Arial"/>
              <a:cs typeface="Arial"/>
            </a:endParaRPr>
          </a:p>
          <a:p>
            <a:pPr marL="12700" marR="167005">
              <a:lnSpc>
                <a:spcPts val="1270"/>
              </a:lnSpc>
              <a:spcBef>
                <a:spcPts val="620"/>
              </a:spcBef>
            </a:pPr>
            <a:r>
              <a:rPr sz="1100" spc="-5" dirty="0">
                <a:latin typeface="Arial MT"/>
                <a:cs typeface="Arial MT"/>
              </a:rPr>
              <a:t>Chemical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always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 substances.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565"/>
              </a:spcBef>
            </a:pP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occur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everyday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life,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burning,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cooking,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rusting,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digesting food.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3396" y="7031224"/>
            <a:ext cx="26346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Typical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signs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include: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03396" y="7198559"/>
            <a:ext cx="1817370" cy="97281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change,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 being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given off,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 solid forming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liquid,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486" y="8215026"/>
            <a:ext cx="2844165" cy="14763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-5" dirty="0">
                <a:latin typeface="Arial"/>
                <a:cs typeface="Arial"/>
              </a:rPr>
              <a:t>How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chemical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reactions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start</a:t>
            </a:r>
            <a:endParaRPr sz="1200">
              <a:latin typeface="Arial"/>
              <a:cs typeface="Arial"/>
            </a:endParaRPr>
          </a:p>
          <a:p>
            <a:pPr marL="12700" marR="113664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just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mixing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right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together.</a:t>
            </a:r>
            <a:endParaRPr sz="1100">
              <a:latin typeface="Arial MT"/>
              <a:cs typeface="Arial MT"/>
            </a:endParaRPr>
          </a:p>
          <a:p>
            <a:pPr marL="12700" marR="144780">
              <a:lnSpc>
                <a:spcPts val="1270"/>
              </a:lnSpc>
              <a:spcBef>
                <a:spcPts val="590"/>
              </a:spcBef>
            </a:pPr>
            <a:r>
              <a:rPr sz="1100" spc="-5" dirty="0">
                <a:latin typeface="Arial MT"/>
                <a:cs typeface="Arial MT"/>
              </a:rPr>
              <a:t>Heat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often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give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585"/>
              </a:spcBef>
            </a:pPr>
            <a:r>
              <a:rPr sz="1100" spc="-5" dirty="0">
                <a:latin typeface="Arial MT"/>
                <a:cs typeface="Arial MT"/>
              </a:rPr>
              <a:t>Others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continuous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supply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keep them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going.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03396" y="8543032"/>
            <a:ext cx="125285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3396" y="8940801"/>
            <a:ext cx="14928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e.g. burning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natural gas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03396" y="9337804"/>
            <a:ext cx="189738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breaking down </a:t>
            </a:r>
            <a:r>
              <a:rPr sz="1100" dirty="0">
                <a:latin typeface="Arial MT"/>
                <a:cs typeface="Arial MT"/>
              </a:rPr>
              <a:t>metal</a:t>
            </a:r>
            <a:r>
              <a:rPr sz="1100" spc="-5" dirty="0">
                <a:latin typeface="Arial MT"/>
                <a:cs typeface="Arial MT"/>
              </a:rPr>
              <a:t> ores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3E4962-BE5A-25B5-7C30-F803B1E007DD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6</a:t>
            </a:r>
          </a:p>
        </p:txBody>
      </p:sp>
    </p:spTree>
    <p:extLst>
      <p:ext uri="{BB962C8B-B14F-4D97-AF65-F5344CB8AC3E}">
        <p14:creationId xmlns:p14="http://schemas.microsoft.com/office/powerpoint/2010/main" val="219567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486" y="51304"/>
            <a:ext cx="345694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3070" algn="ctr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100" b="1" spc="-5" dirty="0">
                <a:latin typeface="Arial"/>
                <a:cs typeface="Arial"/>
              </a:rPr>
              <a:t>Modelling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chemical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reactions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using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word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equations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0976" y="1218057"/>
            <a:ext cx="1833880" cy="292100"/>
          </a:xfrm>
          <a:prstGeom prst="rect">
            <a:avLst/>
          </a:prstGeom>
          <a:ln w="19050">
            <a:solidFill>
              <a:srgbClr val="767676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480"/>
              </a:spcBef>
            </a:pPr>
            <a:r>
              <a:rPr sz="1100" b="1" spc="-5" dirty="0">
                <a:latin typeface="Arial"/>
                <a:cs typeface="Arial"/>
              </a:rPr>
              <a:t>reactants</a:t>
            </a:r>
            <a:r>
              <a:rPr sz="1100" b="1" spc="290" dirty="0">
                <a:latin typeface="Arial"/>
                <a:cs typeface="Arial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products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486" y="1504131"/>
            <a:ext cx="3821429" cy="17881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zinc</a:t>
            </a:r>
            <a:r>
              <a:rPr sz="1100" spc="30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30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chlorine</a:t>
            </a:r>
            <a:r>
              <a:rPr sz="1100" spc="31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zinc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chloride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spc="-5" dirty="0">
                <a:latin typeface="Arial MT"/>
                <a:cs typeface="Arial MT"/>
              </a:rPr>
              <a:t>tin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carbonate</a:t>
            </a:r>
            <a:r>
              <a:rPr sz="1100" spc="31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tin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</a:t>
            </a:r>
            <a:r>
              <a:rPr sz="1100" spc="3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3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 MT"/>
              <a:cs typeface="Arial MT"/>
            </a:endParaRPr>
          </a:p>
          <a:p>
            <a:pPr marL="12700" marR="81915">
              <a:lnSpc>
                <a:spcPts val="1270"/>
              </a:lnSpc>
            </a:pPr>
            <a:r>
              <a:rPr sz="1100" b="1" spc="-5" dirty="0">
                <a:latin typeface="Arial"/>
                <a:cs typeface="Arial"/>
              </a:rPr>
              <a:t>Thermal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decomposition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involve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breaking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down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single compound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 heat.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590"/>
              </a:spcBef>
            </a:pPr>
            <a:r>
              <a:rPr sz="1100" spc="-5" dirty="0">
                <a:latin typeface="Arial MT"/>
                <a:cs typeface="Arial MT"/>
              </a:rPr>
              <a:t>Heating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copper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carbonate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copper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dioxide.</a:t>
            </a:r>
            <a:endParaRPr sz="1100">
              <a:latin typeface="Arial MT"/>
              <a:cs typeface="Arial MT"/>
            </a:endParaRPr>
          </a:p>
          <a:p>
            <a:pPr marL="12700" marR="329565">
              <a:lnSpc>
                <a:spcPts val="1270"/>
              </a:lnSpc>
              <a:spcBef>
                <a:spcPts val="590"/>
              </a:spcBef>
            </a:pPr>
            <a:r>
              <a:rPr sz="1100" spc="-5" dirty="0">
                <a:latin typeface="Arial MT"/>
                <a:cs typeface="Arial MT"/>
              </a:rPr>
              <a:t>Thermal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decomposition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industry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extract metals.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0590" y="2166366"/>
            <a:ext cx="2115311" cy="16459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13486" y="3873951"/>
            <a:ext cx="3843020" cy="26377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b="1" spc="-5" dirty="0">
                <a:latin typeface="Arial"/>
                <a:cs typeface="Arial"/>
              </a:rPr>
              <a:t>Sorting and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presenting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  <a:p>
            <a:pPr marL="12700" marR="25400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sorted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presented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type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variable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100" spc="-5" dirty="0">
                <a:latin typeface="Arial MT"/>
                <a:cs typeface="Arial MT"/>
              </a:rPr>
              <a:t>Tables –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values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order.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Bar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differences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qualitative/discrete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variables.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00" spc="-5" dirty="0">
                <a:latin typeface="Arial MT"/>
                <a:cs typeface="Arial MT"/>
              </a:rPr>
              <a:t>Line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graphs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trends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variables.</a:t>
            </a:r>
            <a:endParaRPr sz="1100">
              <a:latin typeface="Arial MT"/>
              <a:cs typeface="Arial MT"/>
            </a:endParaRPr>
          </a:p>
          <a:p>
            <a:pPr marL="12700" marR="15684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Scatter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graphs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look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relationships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quantitative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variables.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spc="-5" dirty="0">
                <a:latin typeface="Arial MT"/>
                <a:cs typeface="Arial MT"/>
              </a:rPr>
              <a:t>Pie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proportions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total.</a:t>
            </a:r>
            <a:endParaRPr sz="1100">
              <a:latin typeface="Arial MT"/>
              <a:cs typeface="Arial MT"/>
            </a:endParaRPr>
          </a:p>
          <a:p>
            <a:pPr marL="12700" marR="71755">
              <a:lnSpc>
                <a:spcPct val="141400"/>
              </a:lnSpc>
            </a:pPr>
            <a:r>
              <a:rPr sz="1100" spc="-5" dirty="0">
                <a:latin typeface="Arial MT"/>
                <a:cs typeface="Arial MT"/>
              </a:rPr>
              <a:t>Note: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Qualitative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data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words.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Quantitative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data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numbers.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Discrete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data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certain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values.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83073" y="4787645"/>
          <a:ext cx="1840229" cy="88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Gases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nitrogen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78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oxygen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other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gases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3955" y="6729983"/>
            <a:ext cx="3694176" cy="246278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3482" y="9209782"/>
            <a:ext cx="1309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Pie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chart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gases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air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2983" y="10027270"/>
            <a:ext cx="701040" cy="3898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000" b="1" dirty="0"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8E09B-DA0E-B018-53CC-F857CA912225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6</a:t>
            </a:r>
          </a:p>
        </p:txBody>
      </p:sp>
    </p:spTree>
    <p:extLst>
      <p:ext uri="{BB962C8B-B14F-4D97-AF65-F5344CB8AC3E}">
        <p14:creationId xmlns:p14="http://schemas.microsoft.com/office/powerpoint/2010/main" val="335193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324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7376" y="304288"/>
            <a:ext cx="20173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76" y="773921"/>
            <a:ext cx="6105525" cy="254889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10" dirty="0">
                <a:latin typeface="Arial"/>
                <a:cs typeface="Arial"/>
              </a:rPr>
              <a:t>Mixtures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mixture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contains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two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jumbled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together.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kinds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mixture: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40"/>
              </a:spcBef>
              <a:buFont typeface="Arial MT"/>
              <a:buChar char="●"/>
              <a:tabLst>
                <a:tab pos="227965" algn="l"/>
              </a:tabLst>
            </a:pPr>
            <a:r>
              <a:rPr sz="1100" b="1" dirty="0">
                <a:latin typeface="Arial"/>
                <a:cs typeface="Arial"/>
              </a:rPr>
              <a:t>suspension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settle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mixture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over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time.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ts val="1295"/>
              </a:lnSpc>
              <a:spcBef>
                <a:spcPts val="545"/>
              </a:spcBef>
              <a:buFont typeface="Arial MT"/>
              <a:buChar char="●"/>
              <a:tabLst>
                <a:tab pos="227965" algn="l"/>
              </a:tabLst>
            </a:pPr>
            <a:r>
              <a:rPr sz="1100" b="1" dirty="0">
                <a:latin typeface="Arial"/>
                <a:cs typeface="Arial"/>
              </a:rPr>
              <a:t>colloid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pieces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smaller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don't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settle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out,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mixture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looks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cloudy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or</a:t>
            </a:r>
            <a:endParaRPr sz="1100">
              <a:latin typeface="Arial MT"/>
              <a:cs typeface="Arial MT"/>
            </a:endParaRPr>
          </a:p>
          <a:p>
            <a:pPr marL="227965">
              <a:lnSpc>
                <a:spcPts val="1295"/>
              </a:lnSpc>
            </a:pPr>
            <a:r>
              <a:rPr sz="1100" b="1" spc="-10" dirty="0">
                <a:latin typeface="Arial"/>
                <a:cs typeface="Arial"/>
              </a:rPr>
              <a:t>opaque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ts val="1295"/>
              </a:lnSpc>
              <a:spcBef>
                <a:spcPts val="545"/>
              </a:spcBef>
              <a:buFont typeface="Arial MT"/>
              <a:buChar char="●"/>
              <a:tabLst>
                <a:tab pos="227965" algn="l"/>
              </a:tabLst>
            </a:pPr>
            <a:r>
              <a:rPr sz="1100" b="1" dirty="0">
                <a:latin typeface="Arial"/>
                <a:cs typeface="Arial"/>
              </a:rPr>
              <a:t>solution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break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such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small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pieces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visible,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mixture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is</a:t>
            </a:r>
            <a:endParaRPr sz="1100">
              <a:latin typeface="Arial MT"/>
              <a:cs typeface="Arial MT"/>
            </a:endParaRPr>
          </a:p>
          <a:p>
            <a:pPr marL="227965">
              <a:lnSpc>
                <a:spcPts val="1295"/>
              </a:lnSpc>
            </a:pPr>
            <a:r>
              <a:rPr sz="1100" b="1" spc="-10" dirty="0">
                <a:latin typeface="Arial"/>
                <a:cs typeface="Arial"/>
              </a:rPr>
              <a:t>transparent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500" b="1" spc="-10" dirty="0">
                <a:latin typeface="Arial"/>
                <a:cs typeface="Arial"/>
              </a:rPr>
              <a:t>Solutions</a:t>
            </a:r>
            <a:endParaRPr sz="1500">
              <a:latin typeface="Arial"/>
              <a:cs typeface="Arial"/>
            </a:endParaRPr>
          </a:p>
          <a:p>
            <a:pPr marL="12700" marR="175260" algn="just">
              <a:lnSpc>
                <a:spcPts val="127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Some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dissolve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solution.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soluble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solution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made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solute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(usually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solid)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solvent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(liquid).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gases,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such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oxygen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carbon </a:t>
            </a:r>
            <a:r>
              <a:rPr sz="1100" dirty="0">
                <a:latin typeface="Arial MT"/>
                <a:cs typeface="Arial MT"/>
              </a:rPr>
              <a:t>dioxide,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dissolve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water.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55" y="3540252"/>
            <a:ext cx="5669280" cy="17556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3" y="5514848"/>
            <a:ext cx="6090285" cy="5905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dissolve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solvent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insoluble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insoluble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substance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mixed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mixture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suspension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colloid.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total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mass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solution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equals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mass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solvent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added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mass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solute.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7467" y="6323838"/>
            <a:ext cx="5401056" cy="16885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7386" y="8219185"/>
            <a:ext cx="5973445" cy="13093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dissolves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many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solutes.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spirit,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ethanol)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used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solvents.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Solutes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insoluble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dissolve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solvents.</a:t>
            </a:r>
            <a:endParaRPr sz="1100">
              <a:latin typeface="Arial MT"/>
              <a:cs typeface="Arial MT"/>
            </a:endParaRPr>
          </a:p>
          <a:p>
            <a:pPr marL="12700" marR="6350">
              <a:lnSpc>
                <a:spcPts val="1270"/>
              </a:lnSpc>
              <a:spcBef>
                <a:spcPts val="585"/>
              </a:spcBef>
            </a:pPr>
            <a:r>
              <a:rPr sz="1100" dirty="0">
                <a:latin typeface="Arial MT"/>
                <a:cs typeface="Arial MT"/>
              </a:rPr>
              <a:t>If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keep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adding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solutes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solvent,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point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dissolve.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solution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saturated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solute.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dissolve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solvent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water)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or </a:t>
            </a:r>
            <a:r>
              <a:rPr sz="1100" dirty="0">
                <a:latin typeface="Arial MT"/>
                <a:cs typeface="Arial MT"/>
              </a:rPr>
              <a:t>increase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temperature.</a:t>
            </a:r>
            <a:endParaRPr sz="1100">
              <a:latin typeface="Arial MT"/>
              <a:cs typeface="Arial MT"/>
            </a:endParaRPr>
          </a:p>
          <a:p>
            <a:pPr marL="12700" marR="438150">
              <a:lnSpc>
                <a:spcPts val="1270"/>
              </a:lnSpc>
              <a:spcBef>
                <a:spcPts val="59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solubility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solute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amount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dissolve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fixed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amount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solvent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particular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temperature.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5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20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purchasing</a:t>
            </a:r>
            <a:r>
              <a:rPr spc="-20" dirty="0"/>
              <a:t> </a:t>
            </a:r>
            <a:r>
              <a:rPr dirty="0"/>
              <a:t>institution</a:t>
            </a:r>
            <a:r>
              <a:rPr spc="-2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25" dirty="0"/>
              <a:t> </a:t>
            </a:r>
            <a:r>
              <a:rPr dirty="0"/>
              <a:t>material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copyright</a:t>
            </a:r>
            <a:r>
              <a:rPr spc="-20" dirty="0"/>
              <a:t> </a:t>
            </a:r>
            <a:r>
              <a:rPr spc="-10" dirty="0"/>
              <a:t>free.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236B3-961A-1FD1-71E5-1B7E92771917}"/>
              </a:ext>
            </a:extLst>
          </p:cNvPr>
          <p:cNvSpPr txBox="1"/>
          <p:nvPr/>
        </p:nvSpPr>
        <p:spPr>
          <a:xfrm>
            <a:off x="2933479" y="124463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1</a:t>
            </a:r>
          </a:p>
        </p:txBody>
      </p:sp>
    </p:spTree>
    <p:extLst>
      <p:ext uri="{BB962C8B-B14F-4D97-AF65-F5344CB8AC3E}">
        <p14:creationId xmlns:p14="http://schemas.microsoft.com/office/powerpoint/2010/main" val="418479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7376" y="304288"/>
            <a:ext cx="20173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3993" y="1208531"/>
          <a:ext cx="6121399" cy="5415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Method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Used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separate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Apparatus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used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Examples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filtering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(filtration)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solids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suspension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(i.e.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large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pieces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solids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that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have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dissolved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liquid)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 marR="313690" indent="-21590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●"/>
                        <a:tabLst>
                          <a:tab pos="287655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sand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mixture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sand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water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12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evaporation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320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solid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substances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from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solution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colloid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 marR="356870" indent="-21590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●"/>
                        <a:tabLst>
                          <a:tab pos="287655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salt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salt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solution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015">
                <a:tc>
                  <a:txBody>
                    <a:bodyPr/>
                    <a:lstStyle/>
                    <a:p>
                      <a:pPr marL="71120" marR="1530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distillation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(evaporation</a:t>
                      </a:r>
                      <a:r>
                        <a:rPr sz="10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followed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condensation)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liquid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mixture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 marR="186690" indent="-21590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●"/>
                        <a:tabLst>
                          <a:tab pos="287655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pure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water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salt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solution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539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chromatography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03505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individual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solutes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from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mixture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solutes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solvent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 indent="-215265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●"/>
                        <a:tabLst>
                          <a:tab pos="287655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colours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found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ink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353334"/>
                      </a:solidFill>
                      <a:prstDash val="solid"/>
                    </a:lnL>
                    <a:lnR w="12700">
                      <a:solidFill>
                        <a:srgbClr val="353334"/>
                      </a:solidFill>
                      <a:prstDash val="solid"/>
                    </a:lnR>
                    <a:lnT w="12700">
                      <a:solidFill>
                        <a:srgbClr val="353334"/>
                      </a:solidFill>
                      <a:prstDash val="solid"/>
                    </a:lnT>
                    <a:lnB w="12700">
                      <a:solidFill>
                        <a:srgbClr val="3533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6521" y="1574291"/>
            <a:ext cx="609600" cy="10607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3746" y="2868929"/>
            <a:ext cx="835151" cy="9814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2840" y="4018026"/>
            <a:ext cx="1617726" cy="13107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9426" y="5480303"/>
            <a:ext cx="1383791" cy="10492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5104" y="6917684"/>
            <a:ext cx="40474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Interpreting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10" dirty="0">
                <a:latin typeface="Arial"/>
                <a:cs typeface="Arial"/>
              </a:rPr>
              <a:t> chromatogram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100" spc="-10" dirty="0">
                <a:latin typeface="Arial MT"/>
                <a:cs typeface="Arial MT"/>
              </a:rPr>
              <a:t>Chromatograms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help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identify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mixture.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25"/>
              </a:spcBef>
            </a:pP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paper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chromatogram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shows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single </a:t>
            </a: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X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mixture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D.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6796" y="7314438"/>
            <a:ext cx="1231392" cy="188366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5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20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purchasing</a:t>
            </a:r>
            <a:r>
              <a:rPr spc="-20" dirty="0"/>
              <a:t> </a:t>
            </a:r>
            <a:r>
              <a:rPr dirty="0"/>
              <a:t>institution</a:t>
            </a:r>
            <a:r>
              <a:rPr spc="-2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25" dirty="0"/>
              <a:t> </a:t>
            </a:r>
            <a:r>
              <a:rPr dirty="0"/>
              <a:t>material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copyright</a:t>
            </a:r>
            <a:r>
              <a:rPr spc="-20" dirty="0"/>
              <a:t> </a:t>
            </a:r>
            <a:r>
              <a:rPr spc="-10" dirty="0"/>
              <a:t>free.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678AA6F-4AF6-7D70-7089-03E84367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C5C4B-784F-13AC-F8DB-3D8C41950962}"/>
              </a:ext>
            </a:extLst>
          </p:cNvPr>
          <p:cNvSpPr txBox="1"/>
          <p:nvPr/>
        </p:nvSpPr>
        <p:spPr>
          <a:xfrm>
            <a:off x="2933479" y="124463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1</a:t>
            </a:r>
          </a:p>
        </p:txBody>
      </p:sp>
    </p:spTree>
    <p:extLst>
      <p:ext uri="{BB962C8B-B14F-4D97-AF65-F5344CB8AC3E}">
        <p14:creationId xmlns:p14="http://schemas.microsoft.com/office/powerpoint/2010/main" val="283752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7376" y="304288"/>
            <a:ext cx="20173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-137594"/>
            <a:ext cx="2253615" cy="126174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620520" algn="ctr">
              <a:lnSpc>
                <a:spcPct val="100000"/>
              </a:lnSpc>
              <a:spcBef>
                <a:spcPts val="158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dirty="0">
                <a:latin typeface="Arial"/>
                <a:cs typeface="Arial"/>
              </a:rPr>
              <a:t>Evaporation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boiling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7107" y="1267205"/>
            <a:ext cx="3541776" cy="2133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392" y="3683002"/>
            <a:ext cx="2867025" cy="82676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0"/>
              </a:spcBef>
            </a:pPr>
            <a:r>
              <a:rPr sz="1100" b="1" dirty="0">
                <a:latin typeface="Arial"/>
                <a:cs typeface="Arial"/>
              </a:rPr>
              <a:t>Evaporation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turns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at </a:t>
            </a:r>
            <a:r>
              <a:rPr sz="1100" dirty="0">
                <a:latin typeface="Arial MT"/>
                <a:cs typeface="Arial MT"/>
              </a:rPr>
              <a:t>its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surface.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1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happens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temperature.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faster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temperature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0" dirty="0">
                <a:latin typeface="Arial MT"/>
                <a:cs typeface="Arial MT"/>
              </a:rPr>
              <a:t> higher.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9593" y="3683016"/>
            <a:ext cx="3007995" cy="3530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0"/>
              </a:spcBef>
            </a:pP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boils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trying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turn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same</a:t>
            </a:r>
            <a:r>
              <a:rPr sz="1100" spc="-10" dirty="0">
                <a:latin typeface="Arial MT"/>
                <a:cs typeface="Arial MT"/>
              </a:rPr>
              <a:t> time.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9593" y="4010366"/>
            <a:ext cx="3001010" cy="8972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265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Boiling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happens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liquid's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boiling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point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227965" marR="53975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Gas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inside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bubbles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rise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surface.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boiling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point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pure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100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°C.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390" y="5080745"/>
            <a:ext cx="5742305" cy="7480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Heating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with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Bunsen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burner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air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hole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Bunsen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burner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adjusted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give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kinds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flame.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Each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kind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is </a:t>
            </a:r>
            <a:r>
              <a:rPr sz="1100" dirty="0">
                <a:latin typeface="Arial MT"/>
                <a:cs typeface="Arial MT"/>
              </a:rPr>
              <a:t>useful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things.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347" y="6047232"/>
            <a:ext cx="5462015" cy="20360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7390" y="8365492"/>
            <a:ext cx="1757045" cy="353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Safety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flame: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should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always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heating.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18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5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20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purchasing</a:t>
            </a:r>
            <a:r>
              <a:rPr spc="-20" dirty="0"/>
              <a:t> </a:t>
            </a:r>
            <a:r>
              <a:rPr dirty="0"/>
              <a:t>institution</a:t>
            </a:r>
            <a:r>
              <a:rPr spc="-2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25" dirty="0"/>
              <a:t> </a:t>
            </a:r>
            <a:r>
              <a:rPr dirty="0"/>
              <a:t>material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copyright</a:t>
            </a:r>
            <a:r>
              <a:rPr spc="-20" dirty="0"/>
              <a:t> </a:t>
            </a:r>
            <a:r>
              <a:rPr spc="-10" dirty="0"/>
              <a:t>free.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45742" y="8365492"/>
            <a:ext cx="1772920" cy="353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flame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gentle heating.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4847" y="8365492"/>
            <a:ext cx="1702435" cy="353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flame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rapid heating.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164FD2-B93F-4A76-64D9-324624FE6474}"/>
              </a:ext>
            </a:extLst>
          </p:cNvPr>
          <p:cNvSpPr txBox="1"/>
          <p:nvPr/>
        </p:nvSpPr>
        <p:spPr>
          <a:xfrm>
            <a:off x="2933479" y="124463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1</a:t>
            </a:r>
          </a:p>
        </p:txBody>
      </p:sp>
    </p:spTree>
    <p:extLst>
      <p:ext uri="{BB962C8B-B14F-4D97-AF65-F5344CB8AC3E}">
        <p14:creationId xmlns:p14="http://schemas.microsoft.com/office/powerpoint/2010/main" val="251915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7376" y="304288"/>
            <a:ext cx="20173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/>
              <a:t>Summary</a:t>
            </a:r>
            <a:r>
              <a:rPr sz="1700" spc="-95" dirty="0"/>
              <a:t> </a:t>
            </a:r>
            <a:r>
              <a:rPr sz="1700" spc="-10" dirty="0"/>
              <a:t>Sheets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707390" y="-137594"/>
            <a:ext cx="2253615" cy="126174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620520" algn="ctr">
              <a:lnSpc>
                <a:spcPct val="100000"/>
              </a:lnSpc>
              <a:spcBef>
                <a:spcPts val="158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dirty="0">
                <a:latin typeface="Arial"/>
                <a:cs typeface="Arial"/>
              </a:rPr>
              <a:t>Hazards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risks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099509"/>
            <a:ext cx="3766820" cy="73533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27965" indent="-215265">
              <a:lnSpc>
                <a:spcPct val="100000"/>
              </a:lnSpc>
              <a:spcBef>
                <a:spcPts val="640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hazard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something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could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cause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harm.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risk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likely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hazard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cause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harm.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should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always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minimise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risks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experiments.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7041" y="1939289"/>
          <a:ext cx="6185535" cy="1694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9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Example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hazard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hazard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pPr marL="67945" marR="305435">
                        <a:lnSpc>
                          <a:spcPts val="127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Burns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scalds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apparatus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heated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Bunsen</a:t>
                      </a:r>
                      <a:r>
                        <a:rPr sz="1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burner.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360680">
                        <a:lnSpc>
                          <a:spcPts val="127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Use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heat-resistant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gloves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tongs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touch apparatus.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Spitting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liquid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when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heating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dryness.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20650" indent="-635">
                        <a:lnSpc>
                          <a:spcPts val="127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Wear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protection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make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sure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heat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is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turned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off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before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solution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completely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dry.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Shaking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distillation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flask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bubbling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liquid.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66370">
                        <a:lnSpc>
                          <a:spcPts val="127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Add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anti-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bumping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granules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liquid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prevent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large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gas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bubbles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forming.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07390" y="3824970"/>
            <a:ext cx="6011545" cy="7473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Writing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good </a:t>
            </a:r>
            <a:r>
              <a:rPr sz="1500" b="1" spc="-10" dirty="0">
                <a:latin typeface="Arial"/>
                <a:cs typeface="Arial"/>
              </a:rPr>
              <a:t>method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260"/>
              </a:lnSpc>
              <a:spcBef>
                <a:spcPts val="640"/>
              </a:spcBef>
            </a:pPr>
            <a:r>
              <a:rPr sz="1100" dirty="0">
                <a:latin typeface="Arial MT"/>
                <a:cs typeface="Arial MT"/>
              </a:rPr>
              <a:t>Here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method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Bunsen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burner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safely.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labels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show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write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good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method.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255" y="4672834"/>
            <a:ext cx="567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Method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5518" y="4639055"/>
            <a:ext cx="3050540" cy="3412490"/>
          </a:xfrm>
          <a:custGeom>
            <a:avLst/>
            <a:gdLst/>
            <a:ahLst/>
            <a:cxnLst/>
            <a:rect l="l" t="t" r="r" b="b"/>
            <a:pathLst>
              <a:path w="3050540" h="3412490">
                <a:moveTo>
                  <a:pt x="6096" y="3015246"/>
                </a:moveTo>
                <a:lnTo>
                  <a:pt x="0" y="3015246"/>
                </a:lnTo>
                <a:lnTo>
                  <a:pt x="0" y="3251454"/>
                </a:lnTo>
                <a:lnTo>
                  <a:pt x="0" y="3412236"/>
                </a:lnTo>
                <a:lnTo>
                  <a:pt x="6096" y="3412236"/>
                </a:lnTo>
                <a:lnTo>
                  <a:pt x="6096" y="3251454"/>
                </a:lnTo>
                <a:lnTo>
                  <a:pt x="6096" y="3015246"/>
                </a:lnTo>
                <a:close/>
              </a:path>
              <a:path w="3050540" h="3412490">
                <a:moveTo>
                  <a:pt x="3050286" y="3015246"/>
                </a:moveTo>
                <a:lnTo>
                  <a:pt x="3044190" y="3015246"/>
                </a:lnTo>
                <a:lnTo>
                  <a:pt x="3044190" y="3251454"/>
                </a:lnTo>
                <a:lnTo>
                  <a:pt x="3044190" y="3412236"/>
                </a:lnTo>
                <a:lnTo>
                  <a:pt x="3050286" y="3412236"/>
                </a:lnTo>
                <a:lnTo>
                  <a:pt x="3050286" y="3251454"/>
                </a:lnTo>
                <a:lnTo>
                  <a:pt x="3050286" y="3015246"/>
                </a:lnTo>
                <a:close/>
              </a:path>
              <a:path w="3050540" h="3412490">
                <a:moveTo>
                  <a:pt x="3050286" y="0"/>
                </a:moveTo>
                <a:lnTo>
                  <a:pt x="3044190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3015234"/>
                </a:lnTo>
                <a:lnTo>
                  <a:pt x="6096" y="3015234"/>
                </a:lnTo>
                <a:lnTo>
                  <a:pt x="6096" y="6096"/>
                </a:lnTo>
                <a:lnTo>
                  <a:pt x="3044190" y="6096"/>
                </a:lnTo>
                <a:lnTo>
                  <a:pt x="3044190" y="3015234"/>
                </a:lnTo>
                <a:lnTo>
                  <a:pt x="3050286" y="3015234"/>
                </a:lnTo>
                <a:lnTo>
                  <a:pt x="3050286" y="6096"/>
                </a:lnTo>
                <a:lnTo>
                  <a:pt x="305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8255" y="4925055"/>
            <a:ext cx="2915920" cy="329755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61620" marR="50800" indent="-249554">
              <a:lnSpc>
                <a:spcPts val="1270"/>
              </a:lnSpc>
              <a:spcBef>
                <a:spcPts val="180"/>
              </a:spcBef>
              <a:buFont typeface="Arial"/>
              <a:buAutoNum type="alphaUcPeriod"/>
              <a:tabLst>
                <a:tab pos="261620" algn="l"/>
              </a:tabLst>
            </a:pPr>
            <a:r>
              <a:rPr sz="1100" dirty="0">
                <a:latin typeface="Arial MT"/>
                <a:cs typeface="Arial MT"/>
              </a:rPr>
              <a:t>Check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breaks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holes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return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Bunsen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burner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your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teacher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0" dirty="0">
                <a:latin typeface="Arial MT"/>
                <a:cs typeface="Arial MT"/>
              </a:rPr>
              <a:t> damaged.</a:t>
            </a:r>
            <a:endParaRPr sz="1100">
              <a:latin typeface="Arial MT"/>
              <a:cs typeface="Arial MT"/>
            </a:endParaRPr>
          </a:p>
          <a:p>
            <a:pPr marL="261620" marR="5080" indent="-249554">
              <a:lnSpc>
                <a:spcPts val="1260"/>
              </a:lnSpc>
              <a:spcBef>
                <a:spcPts val="595"/>
              </a:spcBef>
              <a:buFont typeface="Arial"/>
              <a:buAutoNum type="alphaUcPeriod"/>
              <a:tabLst>
                <a:tab pos="261620" algn="l"/>
              </a:tabLst>
            </a:pPr>
            <a:r>
              <a:rPr sz="1100" dirty="0">
                <a:latin typeface="Arial MT"/>
                <a:cs typeface="Arial MT"/>
              </a:rPr>
              <a:t>Tie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back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loose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hair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loose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clothing, </a:t>
            </a:r>
            <a:r>
              <a:rPr sz="1100" dirty="0">
                <a:latin typeface="Arial MT"/>
                <a:cs typeface="Arial MT"/>
              </a:rPr>
              <a:t>such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tie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scarf.</a:t>
            </a:r>
            <a:endParaRPr sz="1100">
              <a:latin typeface="Arial MT"/>
              <a:cs typeface="Arial MT"/>
            </a:endParaRPr>
          </a:p>
          <a:p>
            <a:pPr marL="261620" marR="12700" indent="-249554">
              <a:lnSpc>
                <a:spcPts val="1270"/>
              </a:lnSpc>
              <a:spcBef>
                <a:spcPts val="600"/>
              </a:spcBef>
              <a:buFont typeface="Arial"/>
              <a:buAutoNum type="alphaUcPeriod"/>
              <a:tabLst>
                <a:tab pos="261620" algn="l"/>
              </a:tabLst>
            </a:pPr>
            <a:r>
              <a:rPr sz="1100" dirty="0">
                <a:latin typeface="Arial MT"/>
                <a:cs typeface="Arial MT"/>
              </a:rPr>
              <a:t>Remove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everything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except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what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needed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experiment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working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area.</a:t>
            </a:r>
            <a:endParaRPr sz="1100">
              <a:latin typeface="Arial MT"/>
              <a:cs typeface="Arial MT"/>
            </a:endParaRPr>
          </a:p>
          <a:p>
            <a:pPr marL="261620" indent="-248920">
              <a:lnSpc>
                <a:spcPct val="100000"/>
              </a:lnSpc>
              <a:spcBef>
                <a:spcPts val="505"/>
              </a:spcBef>
              <a:buFont typeface="Arial"/>
              <a:buAutoNum type="alphaUcPeriod"/>
              <a:tabLst>
                <a:tab pos="261620" algn="l"/>
              </a:tabLst>
            </a:pPr>
            <a:r>
              <a:rPr sz="1100" dirty="0">
                <a:latin typeface="Arial MT"/>
                <a:cs typeface="Arial MT"/>
              </a:rPr>
              <a:t>Wear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eye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protection.</a:t>
            </a:r>
            <a:endParaRPr sz="1100">
              <a:latin typeface="Arial MT"/>
              <a:cs typeface="Arial MT"/>
            </a:endParaRPr>
          </a:p>
          <a:p>
            <a:pPr marL="261620" marR="152400" indent="-249554">
              <a:lnSpc>
                <a:spcPts val="1270"/>
              </a:lnSpc>
              <a:spcBef>
                <a:spcPts val="630"/>
              </a:spcBef>
              <a:buFont typeface="Arial"/>
              <a:buAutoNum type="alphaUcPeriod"/>
              <a:tabLst>
                <a:tab pos="261620" algn="l"/>
              </a:tabLst>
            </a:pPr>
            <a:r>
              <a:rPr sz="1100" dirty="0">
                <a:latin typeface="Arial MT"/>
                <a:cs typeface="Arial MT"/>
              </a:rPr>
              <a:t>Place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burner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heat-resistant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mat </a:t>
            </a:r>
            <a:r>
              <a:rPr sz="1100" dirty="0">
                <a:latin typeface="Arial MT"/>
                <a:cs typeface="Arial MT"/>
              </a:rPr>
              <a:t>30–40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cm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edge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bench.</a:t>
            </a:r>
            <a:endParaRPr sz="1100">
              <a:latin typeface="Arial MT"/>
              <a:cs typeface="Arial MT"/>
            </a:endParaRPr>
          </a:p>
          <a:p>
            <a:pPr marL="261620" marR="363220" indent="-249554">
              <a:lnSpc>
                <a:spcPts val="1270"/>
              </a:lnSpc>
              <a:spcBef>
                <a:spcPts val="590"/>
              </a:spcBef>
              <a:buFont typeface="Arial"/>
              <a:buAutoNum type="alphaUcPeriod"/>
              <a:tabLst>
                <a:tab pos="261620" algn="l"/>
              </a:tabLst>
            </a:pP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air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hole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Bunsen </a:t>
            </a:r>
            <a:r>
              <a:rPr sz="1100" dirty="0">
                <a:latin typeface="Arial MT"/>
                <a:cs typeface="Arial MT"/>
              </a:rPr>
              <a:t>burner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closed.</a:t>
            </a:r>
            <a:endParaRPr sz="1100">
              <a:latin typeface="Arial MT"/>
              <a:cs typeface="Arial MT"/>
            </a:endParaRPr>
          </a:p>
          <a:p>
            <a:pPr marL="261620" marR="43815" indent="-249554">
              <a:lnSpc>
                <a:spcPts val="1270"/>
              </a:lnSpc>
              <a:spcBef>
                <a:spcPts val="590"/>
              </a:spcBef>
              <a:buFont typeface="Arial"/>
              <a:buAutoNum type="alphaUcPeriod"/>
              <a:tabLst>
                <a:tab pos="261620" algn="l"/>
              </a:tabLst>
            </a:pPr>
            <a:r>
              <a:rPr sz="1100" dirty="0">
                <a:latin typeface="Arial MT"/>
                <a:cs typeface="Arial MT"/>
              </a:rPr>
              <a:t>Hold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splint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long-</a:t>
            </a:r>
            <a:r>
              <a:rPr sz="1100" dirty="0">
                <a:latin typeface="Arial MT"/>
                <a:cs typeface="Arial MT"/>
              </a:rPr>
              <a:t>armed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sparker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or </a:t>
            </a:r>
            <a:r>
              <a:rPr sz="1100" dirty="0">
                <a:latin typeface="Arial MT"/>
                <a:cs typeface="Arial MT"/>
              </a:rPr>
              <a:t>lighter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about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above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top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Bunsen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burner.</a:t>
            </a:r>
            <a:endParaRPr sz="1100">
              <a:latin typeface="Arial MT"/>
              <a:cs typeface="Arial MT"/>
            </a:endParaRPr>
          </a:p>
          <a:p>
            <a:pPr marL="261620" marR="97155" indent="-249554">
              <a:lnSpc>
                <a:spcPts val="1270"/>
              </a:lnSpc>
              <a:spcBef>
                <a:spcPts val="585"/>
              </a:spcBef>
              <a:buFont typeface="Arial"/>
              <a:buAutoNum type="alphaUcPeriod"/>
              <a:tabLst>
                <a:tab pos="261620" algn="l"/>
              </a:tabLst>
            </a:pPr>
            <a:r>
              <a:rPr sz="1100" dirty="0">
                <a:latin typeface="Arial MT"/>
                <a:cs typeface="Arial MT"/>
              </a:rPr>
              <a:t>Turn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tap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spc="-10" dirty="0">
                <a:latin typeface="Arial MT"/>
                <a:cs typeface="Arial MT"/>
              </a:rPr>
              <a:t>burner.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5518" y="5761291"/>
            <a:ext cx="6243320" cy="2508250"/>
            <a:chOff x="715518" y="5761291"/>
            <a:chExt cx="6243320" cy="2508250"/>
          </a:xfrm>
        </p:grpSpPr>
        <p:sp>
          <p:nvSpPr>
            <p:cNvPr id="11" name="object 11"/>
            <p:cNvSpPr/>
            <p:nvPr/>
          </p:nvSpPr>
          <p:spPr>
            <a:xfrm>
              <a:off x="715518" y="8051291"/>
              <a:ext cx="3050540" cy="218440"/>
            </a:xfrm>
            <a:custGeom>
              <a:avLst/>
              <a:gdLst/>
              <a:ahLst/>
              <a:cxnLst/>
              <a:rect l="l" t="t" r="r" b="b"/>
              <a:pathLst>
                <a:path w="3050540" h="218440">
                  <a:moveTo>
                    <a:pt x="6096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6096" y="211836"/>
                  </a:lnTo>
                  <a:lnTo>
                    <a:pt x="6096" y="0"/>
                  </a:lnTo>
                  <a:close/>
                </a:path>
                <a:path w="3050540" h="218440">
                  <a:moveTo>
                    <a:pt x="3050286" y="211848"/>
                  </a:moveTo>
                  <a:lnTo>
                    <a:pt x="3044190" y="211848"/>
                  </a:lnTo>
                  <a:lnTo>
                    <a:pt x="6096" y="211848"/>
                  </a:lnTo>
                  <a:lnTo>
                    <a:pt x="0" y="211848"/>
                  </a:lnTo>
                  <a:lnTo>
                    <a:pt x="0" y="217932"/>
                  </a:lnTo>
                  <a:lnTo>
                    <a:pt x="6096" y="217932"/>
                  </a:lnTo>
                  <a:lnTo>
                    <a:pt x="3044190" y="217932"/>
                  </a:lnTo>
                  <a:lnTo>
                    <a:pt x="3050286" y="217932"/>
                  </a:lnTo>
                  <a:lnTo>
                    <a:pt x="3050286" y="211848"/>
                  </a:lnTo>
                  <a:close/>
                </a:path>
                <a:path w="3050540" h="218440">
                  <a:moveTo>
                    <a:pt x="3050286" y="0"/>
                  </a:moveTo>
                  <a:lnTo>
                    <a:pt x="3044190" y="0"/>
                  </a:lnTo>
                  <a:lnTo>
                    <a:pt x="3044190" y="211836"/>
                  </a:lnTo>
                  <a:lnTo>
                    <a:pt x="3050286" y="211836"/>
                  </a:lnTo>
                  <a:lnTo>
                    <a:pt x="3050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4750" y="5766053"/>
              <a:ext cx="3239770" cy="501650"/>
            </a:xfrm>
            <a:custGeom>
              <a:avLst/>
              <a:gdLst/>
              <a:ahLst/>
              <a:cxnLst/>
              <a:rect l="l" t="t" r="r" b="b"/>
              <a:pathLst>
                <a:path w="3239770" h="501650">
                  <a:moveTo>
                    <a:pt x="1163574" y="0"/>
                  </a:moveTo>
                  <a:lnTo>
                    <a:pt x="1088924" y="1343"/>
                  </a:lnTo>
                  <a:lnTo>
                    <a:pt x="1018664" y="5213"/>
                  </a:lnTo>
                  <a:lnTo>
                    <a:pt x="953967" y="11373"/>
                  </a:lnTo>
                  <a:lnTo>
                    <a:pt x="896006" y="19584"/>
                  </a:lnTo>
                  <a:lnTo>
                    <a:pt x="845953" y="29607"/>
                  </a:lnTo>
                  <a:lnTo>
                    <a:pt x="804982" y="41204"/>
                  </a:lnTo>
                  <a:lnTo>
                    <a:pt x="754974" y="68168"/>
                  </a:lnTo>
                  <a:lnTo>
                    <a:pt x="748284" y="83058"/>
                  </a:lnTo>
                  <a:lnTo>
                    <a:pt x="748284" y="292608"/>
                  </a:lnTo>
                  <a:lnTo>
                    <a:pt x="0" y="290322"/>
                  </a:lnTo>
                  <a:lnTo>
                    <a:pt x="748284" y="417576"/>
                  </a:lnTo>
                  <a:lnTo>
                    <a:pt x="754974" y="432692"/>
                  </a:lnTo>
                  <a:lnTo>
                    <a:pt x="774265" y="446899"/>
                  </a:lnTo>
                  <a:lnTo>
                    <a:pt x="845953" y="471658"/>
                  </a:lnTo>
                  <a:lnTo>
                    <a:pt x="896006" y="481744"/>
                  </a:lnTo>
                  <a:lnTo>
                    <a:pt x="953967" y="489994"/>
                  </a:lnTo>
                  <a:lnTo>
                    <a:pt x="1018664" y="496173"/>
                  </a:lnTo>
                  <a:lnTo>
                    <a:pt x="1088924" y="500051"/>
                  </a:lnTo>
                  <a:lnTo>
                    <a:pt x="1163574" y="501395"/>
                  </a:lnTo>
                  <a:lnTo>
                    <a:pt x="2823972" y="501395"/>
                  </a:lnTo>
                  <a:lnTo>
                    <a:pt x="2898621" y="500051"/>
                  </a:lnTo>
                  <a:lnTo>
                    <a:pt x="2968881" y="496173"/>
                  </a:lnTo>
                  <a:lnTo>
                    <a:pt x="3033578" y="489994"/>
                  </a:lnTo>
                  <a:lnTo>
                    <a:pt x="3091539" y="481744"/>
                  </a:lnTo>
                  <a:lnTo>
                    <a:pt x="3141592" y="471658"/>
                  </a:lnTo>
                  <a:lnTo>
                    <a:pt x="3182563" y="459965"/>
                  </a:lnTo>
                  <a:lnTo>
                    <a:pt x="3232571" y="432692"/>
                  </a:lnTo>
                  <a:lnTo>
                    <a:pt x="3239262" y="417576"/>
                  </a:lnTo>
                  <a:lnTo>
                    <a:pt x="3239262" y="83058"/>
                  </a:lnTo>
                  <a:lnTo>
                    <a:pt x="3213280" y="54137"/>
                  </a:lnTo>
                  <a:lnTo>
                    <a:pt x="3141592" y="29607"/>
                  </a:lnTo>
                  <a:lnTo>
                    <a:pt x="3091539" y="19584"/>
                  </a:lnTo>
                  <a:lnTo>
                    <a:pt x="3033578" y="11373"/>
                  </a:lnTo>
                  <a:lnTo>
                    <a:pt x="2968881" y="5213"/>
                  </a:lnTo>
                  <a:lnTo>
                    <a:pt x="2898621" y="1343"/>
                  </a:lnTo>
                  <a:lnTo>
                    <a:pt x="2823972" y="0"/>
                  </a:lnTo>
                  <a:lnTo>
                    <a:pt x="1163574" y="0"/>
                  </a:lnTo>
                  <a:close/>
                </a:path>
              </a:pathLst>
            </a:custGeom>
            <a:ln w="952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7390" y="8475214"/>
            <a:ext cx="5944235" cy="5905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write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method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report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experiment,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change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verbs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past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tense.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example: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I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air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hole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Bunsen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burner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closed.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1690" y="5806690"/>
            <a:ext cx="1887855" cy="3848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Times New Roman"/>
                <a:cs typeface="Times New Roman"/>
              </a:rPr>
              <a:t>Each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step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describes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action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experiment.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35096" y="7506461"/>
            <a:ext cx="3590290" cy="788670"/>
          </a:xfrm>
          <a:custGeom>
            <a:avLst/>
            <a:gdLst/>
            <a:ahLst/>
            <a:cxnLst/>
            <a:rect l="l" t="t" r="r" b="b"/>
            <a:pathLst>
              <a:path w="3590290" h="788670">
                <a:moveTo>
                  <a:pt x="1462277" y="107442"/>
                </a:moveTo>
                <a:lnTo>
                  <a:pt x="1393341" y="108933"/>
                </a:lnTo>
                <a:lnTo>
                  <a:pt x="1327934" y="113251"/>
                </a:lnTo>
                <a:lnTo>
                  <a:pt x="1266934" y="120156"/>
                </a:lnTo>
                <a:lnTo>
                  <a:pt x="1211220" y="129411"/>
                </a:lnTo>
                <a:lnTo>
                  <a:pt x="1161668" y="140779"/>
                </a:lnTo>
                <a:lnTo>
                  <a:pt x="1119158" y="154021"/>
                </a:lnTo>
                <a:lnTo>
                  <a:pt x="1058771" y="185178"/>
                </a:lnTo>
                <a:lnTo>
                  <a:pt x="1037082" y="220980"/>
                </a:lnTo>
                <a:lnTo>
                  <a:pt x="0" y="0"/>
                </a:lnTo>
                <a:lnTo>
                  <a:pt x="1037082" y="391668"/>
                </a:lnTo>
                <a:lnTo>
                  <a:pt x="1037082" y="675132"/>
                </a:lnTo>
                <a:lnTo>
                  <a:pt x="1042650" y="693494"/>
                </a:lnTo>
                <a:lnTo>
                  <a:pt x="1084566" y="727211"/>
                </a:lnTo>
                <a:lnTo>
                  <a:pt x="1161668" y="755332"/>
                </a:lnTo>
                <a:lnTo>
                  <a:pt x="1211220" y="766700"/>
                </a:lnTo>
                <a:lnTo>
                  <a:pt x="1266934" y="775955"/>
                </a:lnTo>
                <a:lnTo>
                  <a:pt x="1327934" y="782860"/>
                </a:lnTo>
                <a:lnTo>
                  <a:pt x="1393341" y="787178"/>
                </a:lnTo>
                <a:lnTo>
                  <a:pt x="1462277" y="788670"/>
                </a:lnTo>
                <a:lnTo>
                  <a:pt x="3164585" y="788670"/>
                </a:lnTo>
                <a:lnTo>
                  <a:pt x="3233522" y="787178"/>
                </a:lnTo>
                <a:lnTo>
                  <a:pt x="3298929" y="782860"/>
                </a:lnTo>
                <a:lnTo>
                  <a:pt x="3359929" y="775955"/>
                </a:lnTo>
                <a:lnTo>
                  <a:pt x="3415643" y="766700"/>
                </a:lnTo>
                <a:lnTo>
                  <a:pt x="3465195" y="755332"/>
                </a:lnTo>
                <a:lnTo>
                  <a:pt x="3507705" y="742090"/>
                </a:lnTo>
                <a:lnTo>
                  <a:pt x="3568092" y="710933"/>
                </a:lnTo>
                <a:lnTo>
                  <a:pt x="3589781" y="675132"/>
                </a:lnTo>
                <a:lnTo>
                  <a:pt x="3589781" y="220980"/>
                </a:lnTo>
                <a:lnTo>
                  <a:pt x="3568092" y="185178"/>
                </a:lnTo>
                <a:lnTo>
                  <a:pt x="3507705" y="154021"/>
                </a:lnTo>
                <a:lnTo>
                  <a:pt x="3465195" y="140779"/>
                </a:lnTo>
                <a:lnTo>
                  <a:pt x="3415643" y="129411"/>
                </a:lnTo>
                <a:lnTo>
                  <a:pt x="3359929" y="120156"/>
                </a:lnTo>
                <a:lnTo>
                  <a:pt x="3298929" y="113251"/>
                </a:lnTo>
                <a:lnTo>
                  <a:pt x="3233522" y="108933"/>
                </a:lnTo>
                <a:lnTo>
                  <a:pt x="3164585" y="107442"/>
                </a:lnTo>
                <a:lnTo>
                  <a:pt x="1462277" y="107442"/>
                </a:lnTo>
                <a:close/>
              </a:path>
            </a:pathLst>
          </a:custGeom>
          <a:ln w="9525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42358" y="7662160"/>
            <a:ext cx="1854835" cy="56070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6300"/>
              </a:lnSpc>
              <a:spcBef>
                <a:spcPts val="150"/>
              </a:spcBef>
            </a:pP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correct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names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apparatus,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correct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science </a:t>
            </a:r>
            <a:r>
              <a:rPr sz="1200" dirty="0">
                <a:latin typeface="Times New Roman"/>
                <a:cs typeface="Times New Roman"/>
              </a:rPr>
              <a:t>terms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appropriate.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11580" y="6432041"/>
            <a:ext cx="5765800" cy="961390"/>
          </a:xfrm>
          <a:custGeom>
            <a:avLst/>
            <a:gdLst/>
            <a:ahLst/>
            <a:cxnLst/>
            <a:rect l="l" t="t" r="r" b="b"/>
            <a:pathLst>
              <a:path w="5765800" h="961390">
                <a:moveTo>
                  <a:pt x="3677412" y="56387"/>
                </a:moveTo>
                <a:lnTo>
                  <a:pt x="3609799" y="58369"/>
                </a:lnTo>
                <a:lnTo>
                  <a:pt x="3545616" y="64105"/>
                </a:lnTo>
                <a:lnTo>
                  <a:pt x="3485730" y="73279"/>
                </a:lnTo>
                <a:lnTo>
                  <a:pt x="3431011" y="85575"/>
                </a:lnTo>
                <a:lnTo>
                  <a:pt x="3382327" y="100679"/>
                </a:lnTo>
                <a:lnTo>
                  <a:pt x="3340547" y="118274"/>
                </a:lnTo>
                <a:lnTo>
                  <a:pt x="3306538" y="138046"/>
                </a:lnTo>
                <a:lnTo>
                  <a:pt x="3265314" y="182856"/>
                </a:lnTo>
                <a:lnTo>
                  <a:pt x="3259836" y="207264"/>
                </a:lnTo>
                <a:lnTo>
                  <a:pt x="0" y="0"/>
                </a:lnTo>
                <a:lnTo>
                  <a:pt x="3259836" y="433578"/>
                </a:lnTo>
                <a:lnTo>
                  <a:pt x="3259836" y="810768"/>
                </a:lnTo>
                <a:lnTo>
                  <a:pt x="3265314" y="835154"/>
                </a:lnTo>
                <a:lnTo>
                  <a:pt x="3306538" y="879821"/>
                </a:lnTo>
                <a:lnTo>
                  <a:pt x="3340547" y="899489"/>
                </a:lnTo>
                <a:lnTo>
                  <a:pt x="3382327" y="916971"/>
                </a:lnTo>
                <a:lnTo>
                  <a:pt x="3431011" y="931962"/>
                </a:lnTo>
                <a:lnTo>
                  <a:pt x="3485730" y="944155"/>
                </a:lnTo>
                <a:lnTo>
                  <a:pt x="3545616" y="953243"/>
                </a:lnTo>
                <a:lnTo>
                  <a:pt x="3609799" y="958921"/>
                </a:lnTo>
                <a:lnTo>
                  <a:pt x="3677412" y="960882"/>
                </a:lnTo>
                <a:lnTo>
                  <a:pt x="5347716" y="960882"/>
                </a:lnTo>
                <a:lnTo>
                  <a:pt x="5415328" y="958921"/>
                </a:lnTo>
                <a:lnTo>
                  <a:pt x="5479511" y="953243"/>
                </a:lnTo>
                <a:lnTo>
                  <a:pt x="5539397" y="944155"/>
                </a:lnTo>
                <a:lnTo>
                  <a:pt x="5594116" y="931962"/>
                </a:lnTo>
                <a:lnTo>
                  <a:pt x="5642800" y="916971"/>
                </a:lnTo>
                <a:lnTo>
                  <a:pt x="5684580" y="899489"/>
                </a:lnTo>
                <a:lnTo>
                  <a:pt x="5718589" y="879821"/>
                </a:lnTo>
                <a:lnTo>
                  <a:pt x="5759813" y="835154"/>
                </a:lnTo>
                <a:lnTo>
                  <a:pt x="5765292" y="810768"/>
                </a:lnTo>
                <a:lnTo>
                  <a:pt x="5765292" y="207264"/>
                </a:lnTo>
                <a:lnTo>
                  <a:pt x="5743956" y="159678"/>
                </a:lnTo>
                <a:lnTo>
                  <a:pt x="5684580" y="118274"/>
                </a:lnTo>
                <a:lnTo>
                  <a:pt x="5642800" y="100679"/>
                </a:lnTo>
                <a:lnTo>
                  <a:pt x="5594116" y="85575"/>
                </a:lnTo>
                <a:lnTo>
                  <a:pt x="5539397" y="73279"/>
                </a:lnTo>
                <a:lnTo>
                  <a:pt x="5479511" y="64105"/>
                </a:lnTo>
                <a:lnTo>
                  <a:pt x="5415328" y="58369"/>
                </a:lnTo>
                <a:lnTo>
                  <a:pt x="5347716" y="56387"/>
                </a:lnTo>
                <a:lnTo>
                  <a:pt x="3677412" y="56387"/>
                </a:lnTo>
                <a:close/>
              </a:path>
            </a:pathLst>
          </a:custGeom>
          <a:ln w="9525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40834" y="6544305"/>
            <a:ext cx="2086610" cy="7366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62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imperative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verbs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(command </a:t>
            </a:r>
            <a:r>
              <a:rPr sz="1200" dirty="0">
                <a:latin typeface="Times New Roman"/>
                <a:cs typeface="Times New Roman"/>
              </a:rPr>
              <a:t>words)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keep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sentence </a:t>
            </a:r>
            <a:r>
              <a:rPr sz="1200" dirty="0">
                <a:latin typeface="Times New Roman"/>
                <a:cs typeface="Times New Roman"/>
              </a:rPr>
              <a:t>structure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simple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language clear.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6253" y="4636008"/>
            <a:ext cx="3382010" cy="909319"/>
          </a:xfrm>
          <a:custGeom>
            <a:avLst/>
            <a:gdLst/>
            <a:ahLst/>
            <a:cxnLst/>
            <a:rect l="l" t="t" r="r" b="b"/>
            <a:pathLst>
              <a:path w="3382009" h="909320">
                <a:moveTo>
                  <a:pt x="1316736" y="0"/>
                </a:moveTo>
                <a:lnTo>
                  <a:pt x="1249807" y="1982"/>
                </a:lnTo>
                <a:lnTo>
                  <a:pt x="1186293" y="7723"/>
                </a:lnTo>
                <a:lnTo>
                  <a:pt x="1127050" y="16911"/>
                </a:lnTo>
                <a:lnTo>
                  <a:pt x="1072932" y="29236"/>
                </a:lnTo>
                <a:lnTo>
                  <a:pt x="1024794" y="44386"/>
                </a:lnTo>
                <a:lnTo>
                  <a:pt x="983492" y="62051"/>
                </a:lnTo>
                <a:lnTo>
                  <a:pt x="949879" y="81919"/>
                </a:lnTo>
                <a:lnTo>
                  <a:pt x="909144" y="127023"/>
                </a:lnTo>
                <a:lnTo>
                  <a:pt x="903732" y="151638"/>
                </a:lnTo>
                <a:lnTo>
                  <a:pt x="0" y="395478"/>
                </a:lnTo>
                <a:lnTo>
                  <a:pt x="903732" y="378714"/>
                </a:lnTo>
                <a:lnTo>
                  <a:pt x="903732" y="758190"/>
                </a:lnTo>
                <a:lnTo>
                  <a:pt x="909144" y="782597"/>
                </a:lnTo>
                <a:lnTo>
                  <a:pt x="949879" y="827407"/>
                </a:lnTo>
                <a:lnTo>
                  <a:pt x="983492" y="847179"/>
                </a:lnTo>
                <a:lnTo>
                  <a:pt x="1024794" y="864774"/>
                </a:lnTo>
                <a:lnTo>
                  <a:pt x="1072932" y="879878"/>
                </a:lnTo>
                <a:lnTo>
                  <a:pt x="1127050" y="892174"/>
                </a:lnTo>
                <a:lnTo>
                  <a:pt x="1186293" y="901348"/>
                </a:lnTo>
                <a:lnTo>
                  <a:pt x="1249807" y="907084"/>
                </a:lnTo>
                <a:lnTo>
                  <a:pt x="1316736" y="909066"/>
                </a:lnTo>
                <a:lnTo>
                  <a:pt x="2968752" y="909066"/>
                </a:lnTo>
                <a:lnTo>
                  <a:pt x="3035680" y="907084"/>
                </a:lnTo>
                <a:lnTo>
                  <a:pt x="3099194" y="901348"/>
                </a:lnTo>
                <a:lnTo>
                  <a:pt x="3158437" y="892174"/>
                </a:lnTo>
                <a:lnTo>
                  <a:pt x="3212555" y="879878"/>
                </a:lnTo>
                <a:lnTo>
                  <a:pt x="3260693" y="864774"/>
                </a:lnTo>
                <a:lnTo>
                  <a:pt x="3301995" y="847179"/>
                </a:lnTo>
                <a:lnTo>
                  <a:pt x="3335608" y="827407"/>
                </a:lnTo>
                <a:lnTo>
                  <a:pt x="3376343" y="782597"/>
                </a:lnTo>
                <a:lnTo>
                  <a:pt x="3381755" y="758190"/>
                </a:lnTo>
                <a:lnTo>
                  <a:pt x="3381755" y="151638"/>
                </a:lnTo>
                <a:lnTo>
                  <a:pt x="3360676" y="103680"/>
                </a:lnTo>
                <a:lnTo>
                  <a:pt x="3301995" y="62051"/>
                </a:lnTo>
                <a:lnTo>
                  <a:pt x="3260693" y="44386"/>
                </a:lnTo>
                <a:lnTo>
                  <a:pt x="3212555" y="29236"/>
                </a:lnTo>
                <a:lnTo>
                  <a:pt x="3158437" y="16911"/>
                </a:lnTo>
                <a:lnTo>
                  <a:pt x="3099194" y="7723"/>
                </a:lnTo>
                <a:lnTo>
                  <a:pt x="3035680" y="1982"/>
                </a:lnTo>
                <a:lnTo>
                  <a:pt x="2968752" y="0"/>
                </a:lnTo>
                <a:lnTo>
                  <a:pt x="1316736" y="0"/>
                </a:lnTo>
                <a:close/>
              </a:path>
            </a:pathLst>
          </a:custGeom>
          <a:ln w="9525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27879" y="4692646"/>
            <a:ext cx="2108835" cy="7359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61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instructions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written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set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steps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correct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order,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or </a:t>
            </a:r>
            <a:r>
              <a:rPr sz="1200" b="1" dirty="0">
                <a:latin typeface="Times New Roman"/>
                <a:cs typeface="Times New Roman"/>
              </a:rPr>
              <a:t>sequence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carrying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experiment.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19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5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20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purchasing</a:t>
            </a:r>
            <a:r>
              <a:rPr spc="-20" dirty="0"/>
              <a:t> </a:t>
            </a:r>
            <a:r>
              <a:rPr dirty="0"/>
              <a:t>institution</a:t>
            </a:r>
            <a:r>
              <a:rPr spc="-2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25" dirty="0"/>
              <a:t> </a:t>
            </a:r>
            <a:r>
              <a:rPr dirty="0"/>
              <a:t>material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copyright</a:t>
            </a:r>
            <a:r>
              <a:rPr spc="-20" dirty="0"/>
              <a:t> </a:t>
            </a:r>
            <a:r>
              <a:rPr spc="-10" dirty="0"/>
              <a:t>free.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3097F5-2A2A-F1A1-9450-09EA6FB5E271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1</a:t>
            </a:r>
          </a:p>
        </p:txBody>
      </p:sp>
    </p:spTree>
    <p:extLst>
      <p:ext uri="{BB962C8B-B14F-4D97-AF65-F5344CB8AC3E}">
        <p14:creationId xmlns:p14="http://schemas.microsoft.com/office/powerpoint/2010/main" val="256271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5104" y="0"/>
            <a:ext cx="2912110" cy="414147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980440" algn="ctr">
              <a:lnSpc>
                <a:spcPct val="100000"/>
              </a:lnSpc>
              <a:spcBef>
                <a:spcPts val="158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endParaRPr sz="2000">
              <a:latin typeface="Arial Black"/>
              <a:cs typeface="Arial Black"/>
            </a:endParaRPr>
          </a:p>
          <a:p>
            <a:pPr marL="14604">
              <a:lnSpc>
                <a:spcPct val="100000"/>
              </a:lnSpc>
              <a:spcBef>
                <a:spcPts val="445"/>
              </a:spcBef>
            </a:pPr>
            <a:r>
              <a:rPr sz="1500" b="1" dirty="0">
                <a:latin typeface="Arial"/>
                <a:cs typeface="Arial"/>
              </a:rPr>
              <a:t>Locomotor</a:t>
            </a:r>
            <a:r>
              <a:rPr sz="1500" b="1" spc="-5" dirty="0">
                <a:latin typeface="Arial"/>
                <a:cs typeface="Arial"/>
              </a:rPr>
              <a:t> system</a:t>
            </a:r>
            <a:endParaRPr sz="1500">
              <a:latin typeface="Arial"/>
              <a:cs typeface="Arial"/>
            </a:endParaRPr>
          </a:p>
          <a:p>
            <a:pPr marL="12700" marR="18415">
              <a:lnSpc>
                <a:spcPts val="1260"/>
              </a:lnSpc>
              <a:spcBef>
                <a:spcPts val="74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locomotor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system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consists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bones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 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move.</a:t>
            </a:r>
            <a:endParaRPr sz="1100">
              <a:latin typeface="Arial MT"/>
              <a:cs typeface="Arial MT"/>
            </a:endParaRPr>
          </a:p>
          <a:p>
            <a:pPr marL="12700" marR="321310">
              <a:lnSpc>
                <a:spcPts val="127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Bones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skeleton</a:t>
            </a:r>
            <a:r>
              <a:rPr sz="1100" spc="-5" dirty="0">
                <a:latin typeface="Arial MT"/>
                <a:cs typeface="Arial MT"/>
              </a:rPr>
              <a:t>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which:</a:t>
            </a:r>
            <a:endParaRPr sz="1100">
              <a:latin typeface="Arial MT"/>
              <a:cs typeface="Arial MT"/>
            </a:endParaRPr>
          </a:p>
          <a:p>
            <a:pPr marL="227965" marR="213995" indent="-215900">
              <a:lnSpc>
                <a:spcPct val="95700"/>
              </a:lnSpc>
              <a:spcBef>
                <a:spcPts val="56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protects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ribs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sternum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protect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lungs;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skull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protects the brain)</a:t>
            </a:r>
            <a:endParaRPr sz="1100">
              <a:latin typeface="Arial MT"/>
              <a:cs typeface="Arial MT"/>
            </a:endParaRPr>
          </a:p>
          <a:p>
            <a:pPr marL="227965" marR="120650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supports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body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vertebrae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in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</a:t>
            </a:r>
            <a:r>
              <a:rPr sz="1100" b="1" spc="-5" dirty="0">
                <a:latin typeface="Arial"/>
                <a:cs typeface="Arial"/>
              </a:rPr>
              <a:t>backbone’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hold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straight)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ts val="1290"/>
              </a:lnSpc>
              <a:spcBef>
                <a:spcPts val="509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allows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endParaRPr sz="1100">
              <a:latin typeface="Arial MT"/>
              <a:cs typeface="Arial MT"/>
            </a:endParaRPr>
          </a:p>
          <a:p>
            <a:pPr marL="227965">
              <a:lnSpc>
                <a:spcPts val="1290"/>
              </a:lnSpc>
            </a:pPr>
            <a:r>
              <a:rPr sz="1100" b="1" spc="-5" dirty="0">
                <a:latin typeface="Arial"/>
                <a:cs typeface="Arial"/>
              </a:rPr>
              <a:t>joints</a:t>
            </a:r>
            <a:r>
              <a:rPr sz="1100" spc="-5" dirty="0">
                <a:latin typeface="Arial MT"/>
                <a:cs typeface="Arial MT"/>
              </a:rPr>
              <a:t>).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Bones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withstand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knocks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pressure)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move).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dirty="0">
                <a:latin typeface="Arial MT"/>
                <a:cs typeface="Arial MT"/>
              </a:rPr>
              <a:t> have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hollow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centre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bone </a:t>
            </a:r>
            <a:r>
              <a:rPr sz="1100" b="1" dirty="0">
                <a:latin typeface="Arial"/>
                <a:cs typeface="Arial"/>
              </a:rPr>
              <a:t> marrow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5" dirty="0">
                <a:latin typeface="Arial MT"/>
                <a:cs typeface="Arial MT"/>
              </a:rPr>
              <a:t> where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blood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cells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7421" y="1203197"/>
            <a:ext cx="3072383" cy="35356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38626" y="4793230"/>
            <a:ext cx="1163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The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human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skeleton.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04" y="4826516"/>
            <a:ext cx="5880100" cy="90741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sz="1500" b="1" spc="-5" dirty="0">
                <a:latin typeface="Arial"/>
                <a:cs typeface="Arial"/>
              </a:rPr>
              <a:t>Muscle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action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Muscles cannot push and so bones need pairs of muscles (</a:t>
            </a:r>
            <a:r>
              <a:rPr sz="1100" b="1" spc="-5" dirty="0">
                <a:latin typeface="Arial"/>
                <a:cs typeface="Arial"/>
              </a:rPr>
              <a:t>antagonistic pairs</a:t>
            </a:r>
            <a:r>
              <a:rPr sz="1100" spc="-5" dirty="0">
                <a:latin typeface="Arial MT"/>
                <a:cs typeface="Arial MT"/>
              </a:rPr>
              <a:t>) to pull them in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opposite directions. One muscle </a:t>
            </a:r>
            <a:r>
              <a:rPr sz="1100" b="1" spc="-5" dirty="0">
                <a:latin typeface="Arial"/>
                <a:cs typeface="Arial"/>
              </a:rPr>
              <a:t>contracts </a:t>
            </a:r>
            <a:r>
              <a:rPr sz="1100" spc="-5" dirty="0">
                <a:latin typeface="Arial MT"/>
                <a:cs typeface="Arial MT"/>
              </a:rPr>
              <a:t>(gets shorter and fatter) to pull a bone. </a:t>
            </a:r>
            <a:r>
              <a:rPr sz="1100" spc="-10" dirty="0">
                <a:latin typeface="Arial MT"/>
                <a:cs typeface="Arial MT"/>
              </a:rPr>
              <a:t>At </a:t>
            </a:r>
            <a:r>
              <a:rPr sz="1100" spc="-5" dirty="0">
                <a:latin typeface="Arial MT"/>
                <a:cs typeface="Arial MT"/>
              </a:rPr>
              <a:t>the same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pair </a:t>
            </a:r>
            <a:r>
              <a:rPr sz="1100" b="1" spc="-5" dirty="0">
                <a:latin typeface="Arial"/>
                <a:cs typeface="Arial"/>
              </a:rPr>
              <a:t>relaxes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7266" y="5813297"/>
            <a:ext cx="4059935" cy="24864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5104" y="8354817"/>
            <a:ext cx="6050915" cy="1477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The </a:t>
            </a:r>
            <a:r>
              <a:rPr sz="900" b="1" spc="-10" dirty="0">
                <a:latin typeface="Arial"/>
                <a:cs typeface="Arial"/>
              </a:rPr>
              <a:t>elbow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joint is a </a:t>
            </a:r>
            <a:r>
              <a:rPr sz="900" b="1" spc="-5" dirty="0">
                <a:latin typeface="Arial"/>
                <a:cs typeface="Arial"/>
              </a:rPr>
              <a:t>flexible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joint </a:t>
            </a:r>
            <a:r>
              <a:rPr sz="900" b="1" spc="-5" dirty="0">
                <a:latin typeface="Arial"/>
                <a:cs typeface="Arial"/>
              </a:rPr>
              <a:t>(whereas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the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bones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the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skull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meet</a:t>
            </a:r>
            <a:r>
              <a:rPr sz="900" b="1" dirty="0">
                <a:latin typeface="Arial"/>
                <a:cs typeface="Arial"/>
              </a:rPr>
              <a:t> at fixed </a:t>
            </a:r>
            <a:r>
              <a:rPr sz="900" b="1" spc="-5" dirty="0">
                <a:latin typeface="Arial"/>
                <a:cs typeface="Arial"/>
              </a:rPr>
              <a:t>joints).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Arial"/>
              <a:cs typeface="Arial"/>
            </a:endParaRPr>
          </a:p>
          <a:p>
            <a:pPr marL="12700" marR="144780">
              <a:lnSpc>
                <a:spcPts val="1270"/>
              </a:lnSpc>
            </a:pPr>
            <a:r>
              <a:rPr sz="1100" spc="-5" dirty="0">
                <a:latin typeface="Arial MT"/>
                <a:cs typeface="Arial MT"/>
              </a:rPr>
              <a:t>Muscles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controlled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nervous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system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Impulses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down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spinal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cord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along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nerves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muscles.</a:t>
            </a:r>
            <a:endParaRPr sz="1100">
              <a:latin typeface="Arial MT"/>
              <a:cs typeface="Arial MT"/>
            </a:endParaRPr>
          </a:p>
          <a:p>
            <a:pPr marL="12700" marR="275590">
              <a:lnSpc>
                <a:spcPts val="1260"/>
              </a:lnSpc>
              <a:spcBef>
                <a:spcPts val="300"/>
              </a:spcBef>
            </a:pPr>
            <a:r>
              <a:rPr sz="1100" spc="-5" dirty="0">
                <a:latin typeface="Arial MT"/>
                <a:cs typeface="Arial MT"/>
              </a:rPr>
              <a:t>Muscle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adapted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function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strands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shorten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pulling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requires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 </a:t>
            </a:r>
            <a:r>
              <a:rPr sz="1100" b="1" spc="-5" dirty="0">
                <a:latin typeface="Arial"/>
                <a:cs typeface="Arial"/>
              </a:rPr>
              <a:t>respiration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30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nutrients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required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carried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blood.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Nutrients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carried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plasma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carried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red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blood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cells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Blood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contains </a:t>
            </a:r>
            <a:r>
              <a:rPr sz="1100" b="1" spc="-5" dirty="0">
                <a:latin typeface="Arial"/>
                <a:cs typeface="Arial"/>
              </a:rPr>
              <a:t>white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blood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cells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attack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micro-organisms.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029591-C0E9-31DA-0678-0BD836C26546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2</a:t>
            </a:r>
          </a:p>
        </p:txBody>
      </p:sp>
    </p:spTree>
    <p:extLst>
      <p:ext uri="{BB962C8B-B14F-4D97-AF65-F5344CB8AC3E}">
        <p14:creationId xmlns:p14="http://schemas.microsoft.com/office/powerpoint/2010/main" val="251126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0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869691"/>
            <a:ext cx="9144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Breathing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472" y="1181350"/>
            <a:ext cx="2454910" cy="28384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50"/>
              </a:spcBef>
            </a:pP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b="1" spc="-5" dirty="0">
                <a:latin typeface="Arial"/>
                <a:cs typeface="Arial"/>
              </a:rPr>
              <a:t>gas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exchange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breathing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system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allows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enter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leave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blood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leave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blood.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leaves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enters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blood.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waste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respiration)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leaves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blood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enters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excreted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exhale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43180">
              <a:lnSpc>
                <a:spcPct val="95800"/>
              </a:lnSpc>
              <a:spcBef>
                <a:spcPts val="595"/>
              </a:spcBef>
            </a:pPr>
            <a:r>
              <a:rPr sz="1100" b="1" spc="-5" dirty="0">
                <a:latin typeface="Arial"/>
                <a:cs typeface="Arial"/>
              </a:rPr>
              <a:t>Breathing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movement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 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diaphragm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ribs,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 cause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volume</a:t>
            </a:r>
            <a:r>
              <a:rPr sz="1100" dirty="0">
                <a:latin typeface="Arial MT"/>
                <a:cs typeface="Arial MT"/>
              </a:rPr>
              <a:t> of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Ventilation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movement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out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breathing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occurs.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0128" y="1266444"/>
            <a:ext cx="3550920" cy="23942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96665" y="3715000"/>
            <a:ext cx="1563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Diagram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showing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breathing.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0128" y="4314444"/>
            <a:ext cx="3551681" cy="229133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7390" y="4117577"/>
            <a:ext cx="6106160" cy="47898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Circulation</a:t>
            </a:r>
            <a:endParaRPr sz="1500">
              <a:latin typeface="Arial"/>
              <a:cs typeface="Arial"/>
            </a:endParaRPr>
          </a:p>
          <a:p>
            <a:pPr marL="18415" marR="3780790">
              <a:lnSpc>
                <a:spcPct val="958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Blood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carried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heart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veins,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enters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chambers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heart.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blood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then forced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back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heart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tissue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contracts.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pumping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heart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felt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arteries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pulse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8415" marR="3741420">
              <a:lnSpc>
                <a:spcPct val="95800"/>
              </a:lnSpc>
              <a:spcBef>
                <a:spcPts val="600"/>
              </a:spcBef>
            </a:pPr>
            <a:r>
              <a:rPr sz="1100" b="1" spc="-5" dirty="0">
                <a:latin typeface="Arial"/>
                <a:cs typeface="Arial"/>
              </a:rPr>
              <a:t>Arteries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connected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veins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10" dirty="0">
                <a:latin typeface="Arial MT"/>
                <a:cs typeface="Arial MT"/>
              </a:rPr>
              <a:t>by 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capillaries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blood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vessels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thin </a:t>
            </a:r>
            <a:r>
              <a:rPr sz="1100" spc="-5" dirty="0">
                <a:latin typeface="Arial MT"/>
                <a:cs typeface="Arial MT"/>
              </a:rPr>
              <a:t>walls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 allow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nutrients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leave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blood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tissues.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easily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capillaries.</a:t>
            </a:r>
            <a:endParaRPr sz="1100">
              <a:latin typeface="Arial MT"/>
              <a:cs typeface="Arial MT"/>
            </a:endParaRPr>
          </a:p>
          <a:p>
            <a:pPr marL="2601595">
              <a:lnSpc>
                <a:spcPts val="900"/>
              </a:lnSpc>
            </a:pPr>
            <a:r>
              <a:rPr sz="900" b="1" dirty="0">
                <a:latin typeface="Arial"/>
                <a:cs typeface="Arial"/>
              </a:rPr>
              <a:t>Some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the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circulatory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system.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Arial"/>
                <a:cs typeface="Arial"/>
              </a:rPr>
              <a:t>Drugs</a:t>
            </a:r>
            <a:endParaRPr sz="1500">
              <a:latin typeface="Arial"/>
              <a:cs typeface="Arial"/>
            </a:endParaRPr>
          </a:p>
          <a:p>
            <a:pPr marL="12700" marR="277495">
              <a:lnSpc>
                <a:spcPts val="1270"/>
              </a:lnSpc>
              <a:spcBef>
                <a:spcPts val="625"/>
              </a:spcBef>
            </a:pPr>
            <a:r>
              <a:rPr sz="1100" b="1" spc="-5" dirty="0">
                <a:latin typeface="Arial"/>
                <a:cs typeface="Arial"/>
              </a:rPr>
              <a:t>Drugs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affect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body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damage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liver),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particularly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abused.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dirty="0">
                <a:latin typeface="Arial MT"/>
                <a:cs typeface="Arial MT"/>
              </a:rPr>
              <a:t> drugs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addictive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800"/>
              </a:lnSpc>
              <a:spcBef>
                <a:spcPts val="565"/>
              </a:spcBef>
            </a:pPr>
            <a:r>
              <a:rPr sz="1100" b="1" spc="-5" dirty="0">
                <a:latin typeface="Arial"/>
                <a:cs typeface="Arial"/>
              </a:rPr>
              <a:t>Medicines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antibiotics</a:t>
            </a:r>
            <a:r>
              <a:rPr sz="1100" spc="-5" dirty="0">
                <a:latin typeface="Arial MT"/>
                <a:cs typeface="Arial MT"/>
              </a:rPr>
              <a:t>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drugs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help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people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suffering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diseases.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Recreational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drugs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drugs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people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effect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bodies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caffeine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coffee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alcohol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legal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drugs).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illegal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drugs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heroin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ecstasy</a:t>
            </a:r>
            <a:r>
              <a:rPr sz="1100" spc="-5" dirty="0">
                <a:latin typeface="Arial MT"/>
                <a:cs typeface="Arial MT"/>
              </a:rPr>
              <a:t>)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very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harmful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side-effects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Drugs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down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nervous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system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depressants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Alcohol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depressant.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65"/>
              </a:lnSpc>
            </a:pP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alters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behaviour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Drugs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nervous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system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</a:pPr>
            <a:r>
              <a:rPr sz="1100" b="1" spc="-5" dirty="0">
                <a:latin typeface="Arial"/>
                <a:cs typeface="Arial"/>
              </a:rPr>
              <a:t>stimulants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caffeine).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7D70C-771B-CE60-F138-4D056BCF19AA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2</a:t>
            </a:r>
          </a:p>
        </p:txBody>
      </p:sp>
    </p:spTree>
    <p:extLst>
      <p:ext uri="{BB962C8B-B14F-4D97-AF65-F5344CB8AC3E}">
        <p14:creationId xmlns:p14="http://schemas.microsoft.com/office/powerpoint/2010/main" val="27800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5480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5" dirty="0"/>
              <a:t> </a:t>
            </a:r>
            <a:r>
              <a:rPr spc="-5" dirty="0"/>
              <a:t>Pearson</a:t>
            </a:r>
            <a:r>
              <a:rPr spc="15" dirty="0"/>
              <a:t> </a:t>
            </a:r>
            <a:r>
              <a:rPr spc="-5" dirty="0"/>
              <a:t>Education</a:t>
            </a:r>
            <a:r>
              <a:rPr spc="15" dirty="0"/>
              <a:t> </a:t>
            </a:r>
            <a:r>
              <a:rPr spc="-5" dirty="0"/>
              <a:t>Ltd</a:t>
            </a:r>
            <a:r>
              <a:rPr spc="15" dirty="0"/>
              <a:t> </a:t>
            </a:r>
            <a:r>
              <a:rPr spc="-5" dirty="0"/>
              <a:t>2014.</a:t>
            </a:r>
            <a:r>
              <a:rPr spc="20" dirty="0"/>
              <a:t> </a:t>
            </a:r>
            <a:r>
              <a:rPr spc="-5" dirty="0"/>
              <a:t>Copying</a:t>
            </a:r>
            <a:r>
              <a:rPr spc="10" dirty="0"/>
              <a:t> </a:t>
            </a:r>
            <a:r>
              <a:rPr dirty="0"/>
              <a:t>permitted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purchasing</a:t>
            </a:r>
            <a:r>
              <a:rPr spc="15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20" dirty="0"/>
              <a:t> </a:t>
            </a:r>
            <a:r>
              <a:rPr dirty="0"/>
              <a:t>This</a:t>
            </a:r>
            <a:r>
              <a:rPr spc="1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5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20" dirty="0"/>
              <a:t> </a:t>
            </a:r>
            <a:r>
              <a:rPr spc="-5" dirty="0"/>
              <a:t>free.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539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6011545" cy="31743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Energy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from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food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260"/>
              </a:lnSpc>
              <a:spcBef>
                <a:spcPts val="640"/>
              </a:spcBef>
            </a:pPr>
            <a:r>
              <a:rPr sz="1100" spc="-5" dirty="0">
                <a:latin typeface="Arial MT"/>
                <a:cs typeface="Arial MT"/>
              </a:rPr>
              <a:t>Humans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live.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resource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bodies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choose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right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energy.</a:t>
            </a:r>
            <a:endParaRPr sz="1100">
              <a:latin typeface="Arial MT"/>
              <a:cs typeface="Arial MT"/>
            </a:endParaRPr>
          </a:p>
          <a:p>
            <a:pPr marL="12700" marR="344805">
              <a:lnSpc>
                <a:spcPts val="127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joule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J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usually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kilojoules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kJ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kJ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1000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Energy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transfers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stores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Energy 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 transferred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by: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heating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light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sound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electricity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0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forces.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ways.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7041" y="4014977"/>
          <a:ext cx="6210935" cy="1513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Energy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stored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in…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Commonly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called…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chemicals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food,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fuels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batteries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chemical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energy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moving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objects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kinetic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energy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hot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objects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thermal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energy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objects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stretched, squashed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or twisted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strain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energy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elastic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potential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energy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objects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moved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high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places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gravitational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potential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energy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inside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particles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everything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made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up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from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nuclear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energy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atomic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energy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07390" y="5587996"/>
            <a:ext cx="6010910" cy="35756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6034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transferred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ways,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cannot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created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destroyed.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b="1" spc="-5" dirty="0">
                <a:latin typeface="Arial"/>
                <a:cs typeface="Arial"/>
              </a:rPr>
              <a:t>law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conservation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energy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Fuels</a:t>
            </a:r>
            <a:endParaRPr sz="1500">
              <a:latin typeface="Arial"/>
              <a:cs typeface="Arial"/>
            </a:endParaRPr>
          </a:p>
          <a:p>
            <a:pPr marL="12700" marR="5651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Fuels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 things.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100" b="1" spc="-5" dirty="0">
                <a:latin typeface="Arial"/>
                <a:cs typeface="Arial"/>
              </a:rPr>
              <a:t>Fossil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fuels:</a:t>
            </a:r>
            <a:endParaRPr sz="1100">
              <a:latin typeface="Arial"/>
              <a:cs typeface="Arial"/>
            </a:endParaRPr>
          </a:p>
          <a:p>
            <a:pPr marL="264795" indent="-252729">
              <a:lnSpc>
                <a:spcPct val="100000"/>
              </a:lnSpc>
              <a:spcBef>
                <a:spcPts val="540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trapped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rocks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millions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years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ago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include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coal, oil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natural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0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non-renewable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millions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years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supplies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out)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pollution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global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burnt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relatively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cheap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obtain</a:t>
            </a:r>
            <a:endParaRPr sz="1100">
              <a:latin typeface="Arial MT"/>
              <a:cs typeface="Arial MT"/>
            </a:endParaRPr>
          </a:p>
          <a:p>
            <a:pPr marL="261620" marR="57150" indent="-249554">
              <a:lnSpc>
                <a:spcPct val="95700"/>
              </a:lnSpc>
              <a:spcBef>
                <a:spcPts val="605"/>
              </a:spcBef>
              <a:buChar char="●"/>
              <a:tabLst>
                <a:tab pos="261620" algn="l"/>
                <a:tab pos="262255" algn="l"/>
              </a:tabLst>
            </a:pPr>
            <a:r>
              <a:rPr sz="1100" spc="-5" dirty="0">
                <a:latin typeface="Arial MT"/>
                <a:cs typeface="Arial MT"/>
              </a:rPr>
              <a:t>originally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coal,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oil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natural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oil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natural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plants,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b="1" spc="-5" dirty="0">
                <a:latin typeface="Arial"/>
                <a:cs typeface="Arial"/>
              </a:rPr>
              <a:t>Nuclear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fuel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non-renewable.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Nuclear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power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stations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dangerous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waste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b="1" spc="-5" dirty="0">
                <a:latin typeface="Arial"/>
                <a:cs typeface="Arial"/>
              </a:rPr>
              <a:t>Electricity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generated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energy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resources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57ACF-CD7E-CD59-2117-441E126FF740}"/>
              </a:ext>
            </a:extLst>
          </p:cNvPr>
          <p:cNvSpPr txBox="1"/>
          <p:nvPr/>
        </p:nvSpPr>
        <p:spPr>
          <a:xfrm>
            <a:off x="2933479" y="16510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HALF TERM 2</a:t>
            </a:r>
          </a:p>
        </p:txBody>
      </p:sp>
    </p:spTree>
    <p:extLst>
      <p:ext uri="{BB962C8B-B14F-4D97-AF65-F5344CB8AC3E}">
        <p14:creationId xmlns:p14="http://schemas.microsoft.com/office/powerpoint/2010/main" val="41115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8939</Words>
  <Application>Microsoft Office PowerPoint</Application>
  <PresentationFormat>Custom</PresentationFormat>
  <Paragraphs>814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Arial MT</vt:lpstr>
      <vt:lpstr>Calibri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Sheets</vt:lpstr>
      <vt:lpstr>Summary Sheets</vt:lpstr>
      <vt:lpstr>Summary Sheets</vt:lpstr>
      <vt:lpstr>Summary Sheets</vt:lpstr>
      <vt:lpstr>PowerPoint Presentation</vt:lpstr>
      <vt:lpstr>Summary Sheets</vt:lpstr>
      <vt:lpstr>Summary Sheets</vt:lpstr>
      <vt:lpstr>Summary Sheets</vt:lpstr>
      <vt:lpstr>Summary Sheets</vt:lpstr>
      <vt:lpstr>PowerPoint Presentation</vt:lpstr>
      <vt:lpstr>Summary Sheets</vt:lpstr>
      <vt:lpstr>PowerPoint Presentation</vt:lpstr>
      <vt:lpstr>PowerPoint Presentation</vt:lpstr>
      <vt:lpstr>PowerPoint Presentation</vt:lpstr>
      <vt:lpstr>Summary Sheets</vt:lpstr>
      <vt:lpstr>PowerPoint Presentation</vt:lpstr>
      <vt:lpstr>Summary Sheets</vt:lpstr>
      <vt:lpstr>PowerPoint Presentation</vt:lpstr>
      <vt:lpstr>PowerPoint Presentation</vt:lpstr>
      <vt:lpstr>Summary Sheets</vt:lpstr>
      <vt:lpstr>Summary Sheets</vt:lpstr>
      <vt:lpstr>Summary Sheets</vt:lpstr>
      <vt:lpstr>Summary Sheets</vt:lpstr>
      <vt:lpstr>Summary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m01_7a_ss_esws_asp_9489doc.doc</dc:title>
  <dc:creator>Geoff</dc:creator>
  <cp:lastModifiedBy>KDOUGLAS@curriculum.hartfordhigh.co.uk</cp:lastModifiedBy>
  <cp:revision>4</cp:revision>
  <dcterms:created xsi:type="dcterms:W3CDTF">2024-01-25T10:10:45Z</dcterms:created>
  <dcterms:modified xsi:type="dcterms:W3CDTF">2024-01-25T15:46:58Z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2024-01-25T00:00:00Z</vt:filetime>
  </property>
</Properties>
</file>