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3812C3-C81B-A3F4-9794-640227740010}" v="1904" dt="2026-06-14T19:26:08.074"/>
    <p1510:client id="{A96A074E-3A5D-C828-86DC-9C3E64F0C642}" v="1039" dt="2026-06-14T18:46:35.5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>
            <a:extLst>
              <a:ext uri="{FF2B5EF4-FFF2-40B4-BE49-F238E27FC236}">
                <a16:creationId xmlns:a16="http://schemas.microsoft.com/office/drawing/2014/main" id="{20AA64FF-19BD-EF73-76F5-1489D15045BD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latin typeface="Gill Sans MT"/>
              </a:rPr>
              <a:t>Year 8 Topic 1 Knowledge Organiser </a:t>
            </a:r>
          </a:p>
          <a:p>
            <a:pPr algn="ctr"/>
            <a:r>
              <a:rPr lang="en-GB">
                <a:latin typeface="Gill Sans MT"/>
              </a:rPr>
              <a:t>Reggae</a:t>
            </a:r>
            <a:endParaRPr lang="en-GB" dirty="0">
              <a:latin typeface="Gill Sans M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612857-83D9-A916-589F-283666DD30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" y="1218371"/>
            <a:ext cx="7907545" cy="548143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E0D55A7-F8DA-4B3A-C00A-BA1CA0A5E23C}"/>
              </a:ext>
            </a:extLst>
          </p:cNvPr>
          <p:cNvSpPr txBox="1"/>
          <p:nvPr/>
        </p:nvSpPr>
        <p:spPr>
          <a:xfrm>
            <a:off x="2449969" y="680546"/>
            <a:ext cx="385189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>
                <a:latin typeface="Gill Sans MT"/>
              </a:rPr>
              <a:t>Three Little Birds in the Key of C</a:t>
            </a:r>
            <a:endParaRPr lang="en-US">
              <a:latin typeface="Gill Sans M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2DB217A-23D8-02ED-FE04-44781DDFD40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28" r="-127" b="1064"/>
          <a:stretch>
            <a:fillRect/>
          </a:stretch>
        </p:blipFill>
        <p:spPr>
          <a:xfrm>
            <a:off x="8272599" y="1488937"/>
            <a:ext cx="3580569" cy="998009"/>
          </a:xfrm>
          <a:prstGeom prst="rect">
            <a:avLst/>
          </a:prstGeom>
          <a:ln w="28575">
            <a:solidFill>
              <a:srgbClr val="4472C4"/>
            </a:solidFill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A70CA68-D2B2-E567-ED42-63D92F627B85}"/>
              </a:ext>
            </a:extLst>
          </p:cNvPr>
          <p:cNvSpPr txBox="1"/>
          <p:nvPr/>
        </p:nvSpPr>
        <p:spPr>
          <a:xfrm>
            <a:off x="8549711" y="637146"/>
            <a:ext cx="330284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>
                <a:latin typeface="Gill Sans MT"/>
              </a:rPr>
              <a:t>Score Reading Help</a:t>
            </a:r>
          </a:p>
          <a:p>
            <a:pPr algn="ctr"/>
            <a:r>
              <a:rPr lang="en-GB" b="1">
                <a:latin typeface="Gill Sans MT"/>
              </a:rPr>
              <a:t>Riff based on the chord of C</a:t>
            </a:r>
            <a:endParaRPr lang="en-GB" b="1" dirty="0">
              <a:latin typeface="Gill Sans M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1AFC2F-A3D7-8159-A16D-A1B939B45E70}"/>
              </a:ext>
            </a:extLst>
          </p:cNvPr>
          <p:cNvSpPr/>
          <p:nvPr/>
        </p:nvSpPr>
        <p:spPr>
          <a:xfrm>
            <a:off x="1755811" y="2327471"/>
            <a:ext cx="1592479" cy="734990"/>
          </a:xfrm>
          <a:prstGeom prst="rect">
            <a:avLst/>
          </a:prstGeom>
          <a:noFill/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B7FBEC9-93E7-BA54-53D5-877B7732A8AB}"/>
              </a:ext>
            </a:extLst>
          </p:cNvPr>
          <p:cNvSpPr/>
          <p:nvPr/>
        </p:nvSpPr>
        <p:spPr>
          <a:xfrm>
            <a:off x="3754680" y="2327471"/>
            <a:ext cx="1592479" cy="734990"/>
          </a:xfrm>
          <a:prstGeom prst="rect">
            <a:avLst/>
          </a:prstGeom>
          <a:noFill/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35C338-4B67-758C-67A3-F7E18D524D01}"/>
              </a:ext>
            </a:extLst>
          </p:cNvPr>
          <p:cNvSpPr/>
          <p:nvPr/>
        </p:nvSpPr>
        <p:spPr>
          <a:xfrm>
            <a:off x="5908158" y="2327471"/>
            <a:ext cx="1592479" cy="734990"/>
          </a:xfrm>
          <a:prstGeom prst="rect">
            <a:avLst/>
          </a:prstGeom>
          <a:noFill/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6E7E0CD-27E5-1F35-CFE2-430F3C4D078E}"/>
              </a:ext>
            </a:extLst>
          </p:cNvPr>
          <p:cNvSpPr/>
          <p:nvPr/>
        </p:nvSpPr>
        <p:spPr>
          <a:xfrm>
            <a:off x="1303028" y="5265036"/>
            <a:ext cx="1592479" cy="734990"/>
          </a:xfrm>
          <a:prstGeom prst="rect">
            <a:avLst/>
          </a:prstGeom>
          <a:noFill/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E383CE-C832-E49B-C65A-F95C750228F0}"/>
              </a:ext>
            </a:extLst>
          </p:cNvPr>
          <p:cNvSpPr txBox="1"/>
          <p:nvPr/>
        </p:nvSpPr>
        <p:spPr>
          <a:xfrm>
            <a:off x="8779055" y="2504412"/>
            <a:ext cx="306246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/>
              <a:t>                    C D C G  -   E    D C</a:t>
            </a:r>
          </a:p>
          <a:p>
            <a:r>
              <a:rPr lang="en-GB"/>
              <a:t>                     1 2  1  5       3    2  1</a:t>
            </a:r>
            <a:endParaRPr lang="en-GB" dirty="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AF40815B-661D-2A7C-1DEB-AF762E8D8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393839"/>
              </p:ext>
            </p:extLst>
          </p:nvPr>
        </p:nvGraphicFramePr>
        <p:xfrm>
          <a:off x="8547652" y="4991651"/>
          <a:ext cx="3502596" cy="1284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649">
                  <a:extLst>
                    <a:ext uri="{9D8B030D-6E8A-4147-A177-3AD203B41FA5}">
                      <a16:colId xmlns:a16="http://schemas.microsoft.com/office/drawing/2014/main" val="851180476"/>
                    </a:ext>
                  </a:extLst>
                </a:gridCol>
                <a:gridCol w="875649">
                  <a:extLst>
                    <a:ext uri="{9D8B030D-6E8A-4147-A177-3AD203B41FA5}">
                      <a16:colId xmlns:a16="http://schemas.microsoft.com/office/drawing/2014/main" val="2847422195"/>
                    </a:ext>
                  </a:extLst>
                </a:gridCol>
                <a:gridCol w="875649">
                  <a:extLst>
                    <a:ext uri="{9D8B030D-6E8A-4147-A177-3AD203B41FA5}">
                      <a16:colId xmlns:a16="http://schemas.microsoft.com/office/drawing/2014/main" val="1109515422"/>
                    </a:ext>
                  </a:extLst>
                </a:gridCol>
                <a:gridCol w="875649">
                  <a:extLst>
                    <a:ext uri="{9D8B030D-6E8A-4147-A177-3AD203B41FA5}">
                      <a16:colId xmlns:a16="http://schemas.microsoft.com/office/drawing/2014/main" val="28311659"/>
                    </a:ext>
                  </a:extLst>
                </a:gridCol>
              </a:tblGrid>
              <a:tr h="642102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C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C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C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C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480438"/>
                  </a:ext>
                </a:extLst>
              </a:tr>
              <a:tr h="642102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F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F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C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C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929708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C4B080AA-22C0-4A9C-5551-777F52B084EC}"/>
              </a:ext>
            </a:extLst>
          </p:cNvPr>
          <p:cNvSpPr txBox="1"/>
          <p:nvPr/>
        </p:nvSpPr>
        <p:spPr>
          <a:xfrm>
            <a:off x="8748493" y="3806624"/>
            <a:ext cx="330284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>
                <a:latin typeface="Gill Sans MT"/>
              </a:rPr>
              <a:t>Chord Structure</a:t>
            </a:r>
          </a:p>
          <a:p>
            <a:pPr algn="ctr"/>
            <a:r>
              <a:rPr lang="en-GB" b="1">
                <a:latin typeface="Gill Sans MT"/>
              </a:rPr>
              <a:t>To be played in a skank rhythm</a:t>
            </a:r>
            <a:endParaRPr lang="en-GB" b="1" dirty="0">
              <a:latin typeface="Gill Sans M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1AC21E0-A240-6821-B372-694471B5CAD4}"/>
              </a:ext>
            </a:extLst>
          </p:cNvPr>
          <p:cNvSpPr/>
          <p:nvPr/>
        </p:nvSpPr>
        <p:spPr>
          <a:xfrm>
            <a:off x="3577985" y="5265036"/>
            <a:ext cx="1769174" cy="7349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4039CBC-85CC-F8ED-BD50-87AE53ED55E8}"/>
              </a:ext>
            </a:extLst>
          </p:cNvPr>
          <p:cNvSpPr/>
          <p:nvPr/>
        </p:nvSpPr>
        <p:spPr>
          <a:xfrm>
            <a:off x="5908158" y="5265036"/>
            <a:ext cx="1758131" cy="734990"/>
          </a:xfrm>
          <a:prstGeom prst="rect">
            <a:avLst/>
          </a:prstGeom>
          <a:noFill/>
          <a:ln w="28575"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3E86E-EBDA-CE8B-238E-D022F7B59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>
            <a:extLst>
              <a:ext uri="{FF2B5EF4-FFF2-40B4-BE49-F238E27FC236}">
                <a16:creationId xmlns:a16="http://schemas.microsoft.com/office/drawing/2014/main" id="{9BD94447-546A-EFCC-1358-E5794B4E0395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latin typeface="Gill Sans MT"/>
              </a:rPr>
              <a:t>Year 8 Topic 2 Knowledge Organiser </a:t>
            </a:r>
          </a:p>
          <a:p>
            <a:pPr algn="ctr"/>
            <a:r>
              <a:rPr lang="en-GB">
                <a:latin typeface="Gill Sans MT"/>
              </a:rPr>
              <a:t>Podcast Riff</a:t>
            </a:r>
            <a:endParaRPr lang="en-GB" dirty="0">
              <a:latin typeface="Gill Sans M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5C56E95-DFE0-B4EA-648B-0731D030E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343966"/>
              </p:ext>
            </p:extLst>
          </p:nvPr>
        </p:nvGraphicFramePr>
        <p:xfrm>
          <a:off x="196327" y="632729"/>
          <a:ext cx="7610892" cy="3693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2723">
                  <a:extLst>
                    <a:ext uri="{9D8B030D-6E8A-4147-A177-3AD203B41FA5}">
                      <a16:colId xmlns:a16="http://schemas.microsoft.com/office/drawing/2014/main" val="1776321007"/>
                    </a:ext>
                  </a:extLst>
                </a:gridCol>
                <a:gridCol w="1902723">
                  <a:extLst>
                    <a:ext uri="{9D8B030D-6E8A-4147-A177-3AD203B41FA5}">
                      <a16:colId xmlns:a16="http://schemas.microsoft.com/office/drawing/2014/main" val="3797185253"/>
                    </a:ext>
                  </a:extLst>
                </a:gridCol>
                <a:gridCol w="1902723">
                  <a:extLst>
                    <a:ext uri="{9D8B030D-6E8A-4147-A177-3AD203B41FA5}">
                      <a16:colId xmlns:a16="http://schemas.microsoft.com/office/drawing/2014/main" val="2441957411"/>
                    </a:ext>
                  </a:extLst>
                </a:gridCol>
                <a:gridCol w="1902723">
                  <a:extLst>
                    <a:ext uri="{9D8B030D-6E8A-4147-A177-3AD203B41FA5}">
                      <a16:colId xmlns:a16="http://schemas.microsoft.com/office/drawing/2014/main" val="397623819"/>
                    </a:ext>
                  </a:extLst>
                </a:gridCol>
              </a:tblGrid>
              <a:tr h="455543">
                <a:tc gridSpan="4"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  <a:ea typeface="Calibri"/>
                          <a:cs typeface="Calibri"/>
                        </a:rPr>
                        <a:t>Popular 4 Bar Chord Progressions in the Key of G</a:t>
                      </a:r>
                      <a:endParaRPr lang="en-GB" sz="2400" dirty="0">
                        <a:latin typeface="Gill Sans MT"/>
                        <a:ea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041684"/>
                  </a:ext>
                </a:extLst>
              </a:tr>
              <a:tr h="648972">
                <a:tc>
                  <a:txBody>
                    <a:bodyPr/>
                    <a:lstStyle/>
                    <a:p>
                      <a:pPr algn="ctr"/>
                      <a:r>
                        <a:rPr lang="en-GB" sz="3600"/>
                        <a:t>G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/>
                        <a:t>C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G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650627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015261"/>
                  </a:ext>
                </a:extLst>
              </a:tr>
              <a:tr h="648972">
                <a:tc>
                  <a:txBody>
                    <a:bodyPr/>
                    <a:lstStyle/>
                    <a:p>
                      <a:pPr algn="ctr"/>
                      <a:r>
                        <a:rPr lang="en-GB" sz="3600"/>
                        <a:t>G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Am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G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747528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226893"/>
                  </a:ext>
                </a:extLst>
              </a:tr>
              <a:tr h="64897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G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Em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G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620367"/>
                  </a:ext>
                </a:extLst>
              </a:tr>
              <a:tr h="20410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347071"/>
                  </a:ext>
                </a:extLst>
              </a:tr>
              <a:tr h="64897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G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Em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Am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3600"/>
                        <a:t>D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27209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FB7D639-A4AE-CDF0-F115-139A0515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550" t="9638" r="304" b="7530"/>
          <a:stretch>
            <a:fillRect/>
          </a:stretch>
        </p:blipFill>
        <p:spPr>
          <a:xfrm>
            <a:off x="8579224" y="1272989"/>
            <a:ext cx="3247735" cy="30797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34A962-1927-E5ED-F417-EA34E70518D2}"/>
              </a:ext>
            </a:extLst>
          </p:cNvPr>
          <p:cNvSpPr txBox="1"/>
          <p:nvPr/>
        </p:nvSpPr>
        <p:spPr>
          <a:xfrm>
            <a:off x="8152952" y="612492"/>
            <a:ext cx="385189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/>
              <a:t>4 Rhythms which can be used when creating a riff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E1D8BE-CEFC-01BA-0ED4-D574823E8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224" y="4333612"/>
            <a:ext cx="4995581" cy="239298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8235D3D-4DD4-5A97-A2C3-DCCD8C058BD4}"/>
              </a:ext>
            </a:extLst>
          </p:cNvPr>
          <p:cNvSpPr txBox="1"/>
          <p:nvPr/>
        </p:nvSpPr>
        <p:spPr>
          <a:xfrm>
            <a:off x="5343127" y="4330845"/>
            <a:ext cx="6840573" cy="2400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000" b="1">
                <a:latin typeface="Gill Sans MT"/>
              </a:rPr>
              <a:t>Vocabulary</a:t>
            </a:r>
          </a:p>
          <a:p>
            <a:r>
              <a:rPr lang="en-GB" sz="3000">
                <a:latin typeface="Gill Sans MT"/>
              </a:rPr>
              <a:t>A </a:t>
            </a:r>
            <a:r>
              <a:rPr lang="en-GB" sz="3000" b="1">
                <a:latin typeface="Gill Sans MT"/>
              </a:rPr>
              <a:t>riff</a:t>
            </a:r>
            <a:r>
              <a:rPr lang="en-GB" sz="3000">
                <a:latin typeface="Gill Sans MT"/>
              </a:rPr>
              <a:t> is a repetitive pattern</a:t>
            </a:r>
          </a:p>
          <a:p>
            <a:r>
              <a:rPr lang="en-GB" sz="3000">
                <a:latin typeface="Gill Sans MT"/>
              </a:rPr>
              <a:t>A </a:t>
            </a:r>
            <a:r>
              <a:rPr lang="en-GB" sz="3000" b="1">
                <a:latin typeface="Gill Sans MT"/>
              </a:rPr>
              <a:t>riff </a:t>
            </a:r>
            <a:r>
              <a:rPr lang="en-GB" sz="3000">
                <a:latin typeface="Gill Sans MT"/>
              </a:rPr>
              <a:t>is used to attract an audience</a:t>
            </a:r>
          </a:p>
          <a:p>
            <a:r>
              <a:rPr lang="en-GB" sz="3000">
                <a:latin typeface="Gill Sans MT"/>
              </a:rPr>
              <a:t>You can create a </a:t>
            </a:r>
            <a:r>
              <a:rPr lang="en-GB" sz="3000" b="1">
                <a:latin typeface="Gill Sans MT"/>
              </a:rPr>
              <a:t>bass line </a:t>
            </a:r>
            <a:r>
              <a:rPr lang="en-GB" sz="3000">
                <a:latin typeface="Gill Sans MT"/>
              </a:rPr>
              <a:t>from a </a:t>
            </a:r>
            <a:r>
              <a:rPr lang="en-GB" sz="3000" b="1">
                <a:latin typeface="Gill Sans MT"/>
              </a:rPr>
              <a:t>chord progression</a:t>
            </a:r>
            <a:endParaRPr lang="en-GB" sz="3000" b="1" dirty="0"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774232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8B3EF-E882-F2B8-958B-D68A2D7CF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>
            <a:extLst>
              <a:ext uri="{FF2B5EF4-FFF2-40B4-BE49-F238E27FC236}">
                <a16:creationId xmlns:a16="http://schemas.microsoft.com/office/drawing/2014/main" id="{20B8BD19-DDC4-921F-A641-343E08D0124C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latin typeface="Gill Sans MT"/>
              </a:rPr>
              <a:t>Year 8 Topic 3 Knowledge Organiser </a:t>
            </a:r>
          </a:p>
          <a:p>
            <a:pPr algn="ctr"/>
            <a:r>
              <a:rPr lang="en-GB">
                <a:latin typeface="Gill Sans MT"/>
              </a:rPr>
              <a:t>Pachelbel's Canon</a:t>
            </a:r>
            <a:endParaRPr lang="en-GB" dirty="0">
              <a:latin typeface="Gill Sans M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38C924E-011F-B8E7-546D-D83A0632B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869203"/>
              </p:ext>
            </p:extLst>
          </p:nvPr>
        </p:nvGraphicFramePr>
        <p:xfrm>
          <a:off x="196327" y="632729"/>
          <a:ext cx="5415384" cy="2858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846">
                  <a:extLst>
                    <a:ext uri="{9D8B030D-6E8A-4147-A177-3AD203B41FA5}">
                      <a16:colId xmlns:a16="http://schemas.microsoft.com/office/drawing/2014/main" val="1776321007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797185253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2441957411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97623819"/>
                    </a:ext>
                  </a:extLst>
                </a:gridCol>
              </a:tblGrid>
              <a:tr h="621398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Gill Sans MT"/>
                          <a:ea typeface="Calibri"/>
                          <a:cs typeface="Calibri"/>
                        </a:rPr>
                        <a:t>Pachelbel's Canon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2000">
                          <a:latin typeface="Gill Sans MT"/>
                          <a:ea typeface="Calibri"/>
                          <a:cs typeface="Calibri"/>
                        </a:rPr>
                        <a:t>Chord </a:t>
                      </a:r>
                      <a:r>
                        <a:rPr lang="en-GB" sz="2000" dirty="0">
                          <a:latin typeface="Gill Sans MT"/>
                          <a:ea typeface="Calibri"/>
                          <a:cs typeface="Calibri"/>
                        </a:rPr>
                        <a:t>Progression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041684"/>
                  </a:ext>
                </a:extLst>
              </a:tr>
              <a:tr h="455543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A</a:t>
                      </a:r>
                      <a:endParaRPr lang="en-US" sz="240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Bm</a:t>
                      </a:r>
                      <a:endParaRPr lang="en-US" sz="240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 dirty="0" err="1">
                          <a:latin typeface="Gill Sans MT"/>
                        </a:rPr>
                        <a:t>F#m</a:t>
                      </a:r>
                      <a:endParaRPr lang="en-US" sz="2400" dirty="0" err="1">
                        <a:latin typeface="Gill Sans M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650627"/>
                  </a:ext>
                </a:extLst>
              </a:tr>
              <a:tr h="621398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D F# A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A C# E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B D F#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F# A C#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3015261"/>
                  </a:ext>
                </a:extLst>
              </a:tr>
              <a:tr h="455543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D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G</a:t>
                      </a:r>
                      <a:endParaRPr lang="en-US" sz="2400">
                        <a:latin typeface="Gill Sans MT"/>
                      </a:endParaRP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A</a:t>
                      </a:r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68747528"/>
                  </a:ext>
                </a:extLst>
              </a:tr>
              <a:tr h="621398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G B 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D F# A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G B D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A C# E</a:t>
                      </a:r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322689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32C28F0-4983-70E1-D00A-F31482A88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328" y="632572"/>
            <a:ext cx="6227668" cy="60747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93FCFD-68DF-9D70-A057-5E29B23C9A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517" y="3582817"/>
            <a:ext cx="4289610" cy="29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202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AB8B3-9C20-3A13-B61B-A8C8E1870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>
            <a:extLst>
              <a:ext uri="{FF2B5EF4-FFF2-40B4-BE49-F238E27FC236}">
                <a16:creationId xmlns:a16="http://schemas.microsoft.com/office/drawing/2014/main" id="{1B25EF6C-B2C8-114B-E605-91BE0809EBC6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latin typeface="Gill Sans MT"/>
              </a:rPr>
              <a:t>Year 8 Topic 4 Knowledge Organiser </a:t>
            </a:r>
          </a:p>
          <a:p>
            <a:pPr algn="ctr"/>
            <a:r>
              <a:rPr lang="en-GB">
                <a:latin typeface="Gill Sans MT"/>
              </a:rPr>
              <a:t>Pachelbel Through The Ages</a:t>
            </a:r>
            <a:endParaRPr lang="en-GB" dirty="0">
              <a:latin typeface="Gill Sans M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57954C0-2298-3A3E-6099-AE13FC4EF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039045"/>
              </p:ext>
            </p:extLst>
          </p:nvPr>
        </p:nvGraphicFramePr>
        <p:xfrm>
          <a:off x="196327" y="632729"/>
          <a:ext cx="5415384" cy="3330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846">
                  <a:extLst>
                    <a:ext uri="{9D8B030D-6E8A-4147-A177-3AD203B41FA5}">
                      <a16:colId xmlns:a16="http://schemas.microsoft.com/office/drawing/2014/main" val="1776321007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797185253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2441957411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97623819"/>
                    </a:ext>
                  </a:extLst>
                </a:gridCol>
              </a:tblGrid>
              <a:tr h="648083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Gill Sans MT"/>
                          <a:ea typeface="Calibri"/>
                          <a:cs typeface="Calibri"/>
                        </a:rPr>
                        <a:t>Pachelbel's Canon in D</a:t>
                      </a:r>
                      <a:endParaRPr lang="en-GB" sz="2000" dirty="0">
                        <a:latin typeface="Gill Sans MT"/>
                        <a:ea typeface="Calibri"/>
                        <a:cs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2000">
                          <a:latin typeface="Gill Sans MT"/>
                          <a:ea typeface="Calibri"/>
                          <a:cs typeface="Calibri"/>
                        </a:rPr>
                        <a:t>Chord </a:t>
                      </a:r>
                      <a:r>
                        <a:rPr lang="en-GB" sz="2000" dirty="0">
                          <a:latin typeface="Gill Sans MT"/>
                          <a:ea typeface="Calibri"/>
                          <a:cs typeface="Calibri"/>
                        </a:rPr>
                        <a:t>Progression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041684"/>
                  </a:ext>
                </a:extLst>
              </a:tr>
              <a:tr h="419348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A</a:t>
                      </a:r>
                      <a:endParaRPr lang="en-US" sz="240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Bm</a:t>
                      </a:r>
                      <a:endParaRPr lang="en-US" sz="240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 dirty="0" err="1">
                          <a:latin typeface="Gill Sans MT"/>
                        </a:rPr>
                        <a:t>F#m</a:t>
                      </a:r>
                      <a:endParaRPr lang="en-US" sz="2400" dirty="0" err="1">
                        <a:latin typeface="Gill Sans M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650627"/>
                  </a:ext>
                </a:extLst>
              </a:tr>
              <a:tr h="571838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D F# A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A C# E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B D F#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F# A C#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3015261"/>
                  </a:ext>
                </a:extLst>
              </a:tr>
              <a:tr h="419348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D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G</a:t>
                      </a:r>
                      <a:endParaRPr lang="en-US" sz="2400">
                        <a:latin typeface="Gill Sans MT"/>
                      </a:endParaRP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A</a:t>
                      </a:r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68747528"/>
                  </a:ext>
                </a:extLst>
              </a:tr>
              <a:tr h="571838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G B 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D F#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G B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A C# E</a:t>
                      </a:r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73226893"/>
                  </a:ext>
                </a:extLst>
              </a:tr>
              <a:tr h="571838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This is used for Scatman's World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239080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C3EBC7FC-1477-7B17-E887-19AE227D1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517" y="4143110"/>
            <a:ext cx="3762934" cy="2392985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90E637-9274-6A32-902E-25810DBA81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157594"/>
              </p:ext>
            </p:extLst>
          </p:nvPr>
        </p:nvGraphicFramePr>
        <p:xfrm>
          <a:off x="6281121" y="632728"/>
          <a:ext cx="5415384" cy="3397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846">
                  <a:extLst>
                    <a:ext uri="{9D8B030D-6E8A-4147-A177-3AD203B41FA5}">
                      <a16:colId xmlns:a16="http://schemas.microsoft.com/office/drawing/2014/main" val="1776321007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797185253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2441957411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97623819"/>
                    </a:ext>
                  </a:extLst>
                </a:gridCol>
              </a:tblGrid>
              <a:tr h="673255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Gill Sans MT"/>
                          <a:ea typeface="Calibri"/>
                          <a:cs typeface="Calibri"/>
                        </a:rPr>
                        <a:t>Pachelbel's Canon in G</a:t>
                      </a:r>
                      <a:endParaRPr lang="en-GB" sz="2000" dirty="0">
                        <a:latin typeface="Gill Sans MT"/>
                        <a:ea typeface="Calibri"/>
                        <a:cs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2000">
                          <a:latin typeface="Gill Sans MT"/>
                          <a:ea typeface="Calibri"/>
                          <a:cs typeface="Calibri"/>
                        </a:rPr>
                        <a:t>Chord </a:t>
                      </a:r>
                      <a:r>
                        <a:rPr lang="en-GB" sz="2000" dirty="0">
                          <a:latin typeface="Gill Sans MT"/>
                          <a:ea typeface="Calibri"/>
                          <a:cs typeface="Calibri"/>
                        </a:rPr>
                        <a:t>Progression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041684"/>
                  </a:ext>
                </a:extLst>
              </a:tr>
              <a:tr h="435636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G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D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Em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Bm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650627"/>
                  </a:ext>
                </a:extLst>
              </a:tr>
              <a:tr h="594049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GBD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D F# A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 G B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B D F#</a:t>
                      </a:r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3015261"/>
                  </a:ext>
                </a:extLst>
              </a:tr>
              <a:tr h="435636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C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G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D</a:t>
                      </a:r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68747528"/>
                  </a:ext>
                </a:extLst>
              </a:tr>
              <a:tr h="59404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 E 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G B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 E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D F# A</a:t>
                      </a:r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73226893"/>
                  </a:ext>
                </a:extLst>
              </a:tr>
              <a:tr h="594049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This is used for Black Parade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>
                      <a:solidFill>
                        <a:schemeClr val="tx1"/>
                      </a:solidFill>
                    </a:lnR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8679297"/>
                  </a:ext>
                </a:extLst>
              </a:tr>
            </a:tbl>
          </a:graphicData>
        </a:graphic>
      </p:graphicFrame>
      <p:pic>
        <p:nvPicPr>
          <p:cNvPr id="7" name="Picture 6" descr="A piano keys with letters on them&#10;&#10;AI-generated content may be incorrect.">
            <a:extLst>
              <a:ext uri="{FF2B5EF4-FFF2-40B4-BE49-F238E27FC236}">
                <a16:creationId xmlns:a16="http://schemas.microsoft.com/office/drawing/2014/main" id="{8115DA97-2847-0C41-9BA4-D7E896B99B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2018" y="4143112"/>
            <a:ext cx="4995581" cy="2392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18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1038E-62F8-236E-6C6C-56770F682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>
            <a:extLst>
              <a:ext uri="{FF2B5EF4-FFF2-40B4-BE49-F238E27FC236}">
                <a16:creationId xmlns:a16="http://schemas.microsoft.com/office/drawing/2014/main" id="{06547DD1-3D61-30F9-0013-D23FB3231B9E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latin typeface="Gill Sans MT"/>
              </a:rPr>
              <a:t>Year 8 Topic 5 Knowledge Organiser </a:t>
            </a:r>
          </a:p>
          <a:p>
            <a:pPr algn="ctr"/>
            <a:r>
              <a:rPr lang="en-GB">
                <a:latin typeface="Gill Sans MT"/>
              </a:rPr>
              <a:t>Blues</a:t>
            </a:r>
            <a:endParaRPr lang="en-GB" dirty="0">
              <a:latin typeface="Gill Sans M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2441177-2583-D719-F0E6-1C88410C4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37055"/>
              </p:ext>
            </p:extLst>
          </p:nvPr>
        </p:nvGraphicFramePr>
        <p:xfrm>
          <a:off x="196327" y="632729"/>
          <a:ext cx="5415384" cy="2134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846">
                  <a:extLst>
                    <a:ext uri="{9D8B030D-6E8A-4147-A177-3AD203B41FA5}">
                      <a16:colId xmlns:a16="http://schemas.microsoft.com/office/drawing/2014/main" val="1776321007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797185253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2441957411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97623819"/>
                    </a:ext>
                  </a:extLst>
                </a:gridCol>
              </a:tblGrid>
              <a:tr h="648083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000">
                          <a:latin typeface="Gill Sans MT"/>
                          <a:ea typeface="Calibri"/>
                          <a:cs typeface="Calibri"/>
                        </a:rPr>
                        <a:t>A Typical Blues Progression in the Key of C</a:t>
                      </a:r>
                      <a:endParaRPr lang="en-US"/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041684"/>
                  </a:ext>
                </a:extLst>
              </a:tr>
              <a:tr h="419348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C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650627"/>
                  </a:ext>
                </a:extLst>
              </a:tr>
              <a:tr h="571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F7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F7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3015261"/>
                  </a:ext>
                </a:extLst>
              </a:tr>
              <a:tr h="41934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F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747528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87F80761-D7EF-3BCA-7E91-E19105E225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15" t="21900" r="10984" b="30440"/>
          <a:stretch>
            <a:fillRect/>
          </a:stretch>
        </p:blipFill>
        <p:spPr>
          <a:xfrm>
            <a:off x="580892" y="3131483"/>
            <a:ext cx="4294016" cy="20215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448172-6641-0686-CBAE-9EBEE2CBB859}"/>
              </a:ext>
            </a:extLst>
          </p:cNvPr>
          <p:cNvSpPr txBox="1"/>
          <p:nvPr/>
        </p:nvSpPr>
        <p:spPr>
          <a:xfrm>
            <a:off x="199233" y="3049001"/>
            <a:ext cx="5410078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800">
                <a:latin typeface="Gill Sans MT"/>
              </a:rPr>
              <a:t>Scale of C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EE96B8-66EB-90FD-FDF3-378DC87CEEFD}"/>
              </a:ext>
            </a:extLst>
          </p:cNvPr>
          <p:cNvSpPr txBox="1"/>
          <p:nvPr/>
        </p:nvSpPr>
        <p:spPr>
          <a:xfrm>
            <a:off x="5652972" y="635923"/>
            <a:ext cx="6514971" cy="61555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>
                <a:latin typeface="Gill Sans MT"/>
              </a:rPr>
              <a:t>Creating a 7th Chord</a:t>
            </a:r>
            <a:endParaRPr lang="en-GB" sz="2000" b="1" dirty="0">
              <a:latin typeface="Gill Sans MT"/>
            </a:endParaRPr>
          </a:p>
          <a:p>
            <a:r>
              <a:rPr lang="en-GB" sz="2000">
                <a:latin typeface="Gill Sans MT"/>
              </a:rPr>
              <a:t>Stick with the 1, 3, 5 rule and add a flattened 7th </a:t>
            </a:r>
            <a:endParaRPr lang="en-GB" sz="2000" dirty="0">
              <a:latin typeface="Gill Sans MT"/>
            </a:endParaRPr>
          </a:p>
          <a:p>
            <a:endParaRPr lang="en-GB" sz="2000" dirty="0">
              <a:latin typeface="Gill Sans MT"/>
            </a:endParaRPr>
          </a:p>
          <a:p>
            <a:r>
              <a:rPr lang="en-GB" sz="2000">
                <a:latin typeface="Gill Sans MT"/>
              </a:rPr>
              <a:t>The C7 chord: </a:t>
            </a:r>
            <a:endParaRPr lang="en-GB" sz="2000" dirty="0">
              <a:latin typeface="Gill Sans MT"/>
            </a:endParaRPr>
          </a:p>
          <a:p>
            <a:r>
              <a:rPr lang="en-GB" sz="2000">
                <a:latin typeface="Gill Sans MT"/>
              </a:rPr>
              <a:t>The root is C, go to the third note</a:t>
            </a:r>
            <a:endParaRPr lang="en-GB" sz="2000" dirty="0">
              <a:latin typeface="Gill Sans MT"/>
            </a:endParaRPr>
          </a:p>
          <a:p>
            <a:r>
              <a:rPr lang="en-GB" sz="2000">
                <a:latin typeface="Gill Sans MT"/>
              </a:rPr>
              <a:t>E, go to the fifth note</a:t>
            </a:r>
            <a:endParaRPr lang="en-GB" sz="2000" dirty="0">
              <a:latin typeface="Gill Sans MT"/>
            </a:endParaRPr>
          </a:p>
          <a:p>
            <a:r>
              <a:rPr lang="en-GB" sz="2000">
                <a:latin typeface="Gill Sans MT"/>
              </a:rPr>
              <a:t>G, go to the flattened seventh</a:t>
            </a:r>
            <a:endParaRPr lang="en-GB" sz="2000" dirty="0">
              <a:latin typeface="Gill Sans MT"/>
            </a:endParaRPr>
          </a:p>
          <a:p>
            <a:r>
              <a:rPr lang="en-GB" sz="2000">
                <a:latin typeface="Gill Sans MT"/>
              </a:rPr>
              <a:t>Bb. The notes for C7 are C E G Bb</a:t>
            </a:r>
            <a:endParaRPr lang="en-GB" sz="2000" dirty="0">
              <a:latin typeface="Gill Sans MT"/>
            </a:endParaRPr>
          </a:p>
          <a:p>
            <a:endParaRPr lang="en-GB" dirty="0">
              <a:latin typeface="Aptos" panose="020B0004020202020204"/>
            </a:endParaRPr>
          </a:p>
          <a:p>
            <a:endParaRPr lang="en-GB" dirty="0">
              <a:latin typeface="Aptos" panose="020B0004020202020204"/>
            </a:endParaRPr>
          </a:p>
          <a:p>
            <a:r>
              <a:rPr lang="en-GB" b="1">
                <a:latin typeface="Gill Sans MT"/>
              </a:rPr>
              <a:t>Blues Lyrics</a:t>
            </a:r>
          </a:p>
          <a:p>
            <a:r>
              <a:rPr lang="en-GB" dirty="0">
                <a:latin typeface="Gill Sans MT"/>
              </a:rPr>
              <a:t>First line: I am feeling low so I sing the first line of a song</a:t>
            </a:r>
          </a:p>
          <a:p>
            <a:r>
              <a:rPr lang="en-GB" dirty="0">
                <a:latin typeface="Gill Sans MT"/>
              </a:rPr>
              <a:t>Repeat:   I am feeling low so I sing the first line of a song</a:t>
            </a:r>
          </a:p>
          <a:p>
            <a:r>
              <a:rPr lang="en-GB" dirty="0">
                <a:latin typeface="Gill Sans MT"/>
              </a:rPr>
              <a:t>Last line: The last line is here and it sounds  really wrong</a:t>
            </a:r>
          </a:p>
          <a:p>
            <a:endParaRPr lang="en-GB" dirty="0">
              <a:latin typeface="Gill Sans MT"/>
            </a:endParaRPr>
          </a:p>
          <a:p>
            <a:r>
              <a:rPr lang="en-GB" b="1">
                <a:latin typeface="Gill Sans MT"/>
              </a:rPr>
              <a:t>Improvise with a Blues scale over the chord progression:</a:t>
            </a:r>
          </a:p>
          <a:p>
            <a:r>
              <a:rPr lang="en-GB">
                <a:latin typeface="Gill Sans MT"/>
              </a:rPr>
              <a:t>To find the Blues scale you do the following: </a:t>
            </a:r>
          </a:p>
          <a:p>
            <a:r>
              <a:rPr lang="en-GB">
                <a:latin typeface="Gill Sans MT"/>
              </a:rPr>
              <a:t>Take away the second note</a:t>
            </a:r>
          </a:p>
          <a:p>
            <a:r>
              <a:rPr lang="en-GB">
                <a:latin typeface="Gill Sans MT"/>
              </a:rPr>
              <a:t>Flatten the third note</a:t>
            </a:r>
          </a:p>
          <a:p>
            <a:r>
              <a:rPr lang="en-GB">
                <a:latin typeface="Gill Sans MT"/>
              </a:rPr>
              <a:t>Take away the sixth note</a:t>
            </a:r>
          </a:p>
          <a:p>
            <a:r>
              <a:rPr lang="en-GB" dirty="0">
                <a:latin typeface="Gill Sans MT"/>
              </a:rPr>
              <a:t>Flatten the </a:t>
            </a:r>
            <a:r>
              <a:rPr lang="en-GB" dirty="0" err="1">
                <a:latin typeface="Gill Sans MT"/>
              </a:rPr>
              <a:t>sevent</a:t>
            </a:r>
            <a:r>
              <a:rPr lang="en-GB">
                <a:latin typeface="Gill Sans MT"/>
              </a:rPr>
              <a:t>h note</a:t>
            </a:r>
            <a:endParaRPr lang="en-GB" dirty="0">
              <a:latin typeface="Gill Sans M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157F92-6370-23A2-63A4-756D832819D4}"/>
              </a:ext>
            </a:extLst>
          </p:cNvPr>
          <p:cNvSpPr txBox="1"/>
          <p:nvPr/>
        </p:nvSpPr>
        <p:spPr>
          <a:xfrm>
            <a:off x="303627" y="5451482"/>
            <a:ext cx="534107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>
                <a:latin typeface="Gill Sans MT"/>
              </a:rPr>
              <a:t>Blues scale: </a:t>
            </a:r>
          </a:p>
          <a:p>
            <a:endParaRPr lang="en-GB" sz="2000" dirty="0">
              <a:latin typeface="Gill Sans MT"/>
            </a:endParaRPr>
          </a:p>
          <a:p>
            <a:r>
              <a:rPr lang="en-GB" sz="2000">
                <a:latin typeface="Gill Sans MT"/>
              </a:rPr>
              <a:t>C Eb F G Bb</a:t>
            </a:r>
            <a:endParaRPr lang="en-GB" sz="2000" dirty="0"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928276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A4DF0-1F2A-DF64-19D8-DB0F75806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>
            <a:extLst>
              <a:ext uri="{FF2B5EF4-FFF2-40B4-BE49-F238E27FC236}">
                <a16:creationId xmlns:a16="http://schemas.microsoft.com/office/drawing/2014/main" id="{55D6F19B-D167-D715-D8E2-01EC4C910B70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>
                <a:latin typeface="Gill Sans MT"/>
              </a:rPr>
              <a:t>Year 8 Topic 6 Knowledge Organiser </a:t>
            </a:r>
          </a:p>
          <a:p>
            <a:pPr algn="ctr"/>
            <a:r>
              <a:rPr lang="en-GB">
                <a:latin typeface="Gill Sans MT"/>
              </a:rPr>
              <a:t>Blues Through the Ages</a:t>
            </a:r>
            <a:endParaRPr lang="en-GB" dirty="0">
              <a:latin typeface="Gill Sans M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75DB9C-60E9-6DDE-E860-3449ECE0C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386099"/>
              </p:ext>
            </p:extLst>
          </p:nvPr>
        </p:nvGraphicFramePr>
        <p:xfrm>
          <a:off x="196327" y="632729"/>
          <a:ext cx="5415384" cy="2591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846">
                  <a:extLst>
                    <a:ext uri="{9D8B030D-6E8A-4147-A177-3AD203B41FA5}">
                      <a16:colId xmlns:a16="http://schemas.microsoft.com/office/drawing/2014/main" val="1776321007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797185253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2441957411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97623819"/>
                    </a:ext>
                  </a:extLst>
                </a:gridCol>
              </a:tblGrid>
              <a:tr h="648083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000">
                          <a:latin typeface="Gill Sans MT"/>
                          <a:ea typeface="Calibri"/>
                          <a:cs typeface="Calibri"/>
                        </a:rPr>
                        <a:t>A Typical Blues Progression in the Key of C</a:t>
                      </a:r>
                      <a:endParaRPr lang="en-US"/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041684"/>
                  </a:ext>
                </a:extLst>
              </a:tr>
              <a:tr h="419348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C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650627"/>
                  </a:ext>
                </a:extLst>
              </a:tr>
              <a:tr h="571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F7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F7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3015261"/>
                  </a:ext>
                </a:extLst>
              </a:tr>
              <a:tr h="41934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F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C7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747528"/>
                  </a:ext>
                </a:extLst>
              </a:tr>
              <a:tr h="419347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Used for Hound Dog by Elvis Presley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624390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0BE442EB-E2FC-19F7-CDF9-ED17B73340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15" t="21900" r="10984" b="30440"/>
          <a:stretch>
            <a:fillRect/>
          </a:stretch>
        </p:blipFill>
        <p:spPr>
          <a:xfrm>
            <a:off x="569849" y="4202700"/>
            <a:ext cx="4294016" cy="20215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A4B854-0A6C-B91D-61EF-FCEFA9035264}"/>
              </a:ext>
            </a:extLst>
          </p:cNvPr>
          <p:cNvSpPr txBox="1"/>
          <p:nvPr/>
        </p:nvSpPr>
        <p:spPr>
          <a:xfrm>
            <a:off x="199233" y="3678479"/>
            <a:ext cx="5410078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800">
                <a:latin typeface="Gill Sans MT"/>
              </a:rPr>
              <a:t>Scale of C</a:t>
            </a:r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7BF211-969F-3C0E-2B18-24B1FABBFA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022971"/>
              </p:ext>
            </p:extLst>
          </p:nvPr>
        </p:nvGraphicFramePr>
        <p:xfrm>
          <a:off x="6093544" y="632729"/>
          <a:ext cx="5415384" cy="3414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846">
                  <a:extLst>
                    <a:ext uri="{9D8B030D-6E8A-4147-A177-3AD203B41FA5}">
                      <a16:colId xmlns:a16="http://schemas.microsoft.com/office/drawing/2014/main" val="1776321007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797185253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2441957411"/>
                    </a:ext>
                  </a:extLst>
                </a:gridCol>
                <a:gridCol w="1353846">
                  <a:extLst>
                    <a:ext uri="{9D8B030D-6E8A-4147-A177-3AD203B41FA5}">
                      <a16:colId xmlns:a16="http://schemas.microsoft.com/office/drawing/2014/main" val="397623819"/>
                    </a:ext>
                  </a:extLst>
                </a:gridCol>
              </a:tblGrid>
              <a:tr h="648083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000">
                          <a:latin typeface="Gill Sans MT"/>
                          <a:ea typeface="Calibri"/>
                          <a:cs typeface="Calibri"/>
                        </a:rPr>
                        <a:t>A Typical Blues Progression in the Key of E</a:t>
                      </a:r>
                      <a:endParaRPr lang="en-US"/>
                    </a:p>
                  </a:txBody>
                  <a:tcPr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041684"/>
                  </a:ext>
                </a:extLst>
              </a:tr>
              <a:tr h="419347"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2133760"/>
                  </a:ext>
                </a:extLst>
              </a:tr>
              <a:tr h="419348">
                <a:tc>
                  <a:txBody>
                    <a:bodyPr/>
                    <a:lstStyle/>
                    <a:p>
                      <a:pPr algn="ctr"/>
                      <a:r>
                        <a:rPr lang="en-GB" sz="2400">
                          <a:latin typeface="Gill Sans MT"/>
                        </a:rPr>
                        <a:t>E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650627"/>
                  </a:ext>
                </a:extLst>
              </a:tr>
              <a:tr h="571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A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3015261"/>
                  </a:ext>
                </a:extLst>
              </a:tr>
              <a:tr h="41934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B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A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747528"/>
                  </a:ext>
                </a:extLst>
              </a:tr>
              <a:tr h="419347"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Used for I Want To Break Free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2400">
                          <a:latin typeface="Gill Sans MT"/>
                        </a:rPr>
                        <a:t>By Queen</a:t>
                      </a:r>
                      <a:endParaRPr lang="en-GB" sz="2400" dirty="0">
                        <a:latin typeface="Gill Sans MT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624390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C5D3E250-8B20-7F8D-E9A8-282358BD84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3791" y="4307302"/>
            <a:ext cx="5415720" cy="2373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41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e0c8cb-dcfa-47c1-9663-efdf8a52ffd3">
      <Terms xmlns="http://schemas.microsoft.com/office/infopath/2007/PartnerControls"/>
    </lcf76f155ced4ddcb4097134ff3c332f>
    <TaxCatchAll xmlns="edd0a7cf-e1a5-4121-81f2-52b09736f6fa" xsi:nil="true"/>
    <P xmlns="2de0c8cb-dcfa-47c1-9663-efdf8a52ffd3">
      <UserInfo>
        <DisplayName/>
        <AccountId xsi:nil="true"/>
        <AccountType/>
      </UserInfo>
    </P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CB0092A580C54CB42417607B585DEF" ma:contentTypeVersion="18" ma:contentTypeDescription="Create a new document." ma:contentTypeScope="" ma:versionID="bd0540bee774e121d4e560c6b5f56d28">
  <xsd:schema xmlns:xsd="http://www.w3.org/2001/XMLSchema" xmlns:xs="http://www.w3.org/2001/XMLSchema" xmlns:p="http://schemas.microsoft.com/office/2006/metadata/properties" xmlns:ns2="2de0c8cb-dcfa-47c1-9663-efdf8a52ffd3" xmlns:ns3="edd0a7cf-e1a5-4121-81f2-52b09736f6fa" targetNamespace="http://schemas.microsoft.com/office/2006/metadata/properties" ma:root="true" ma:fieldsID="cbe333991e0318af5be7385ea3cc7c6e" ns2:_="" ns3:_="">
    <xsd:import namespace="2de0c8cb-dcfa-47c1-9663-efdf8a52ffd3"/>
    <xsd:import namespace="edd0a7cf-e1a5-4121-81f2-52b09736f6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e0c8cb-dcfa-47c1-9663-efdf8a52ff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49cd6a-d180-499f-81d4-cddb7215bc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P" ma:index="22" nillable="true" ma:displayName="P" ma:list="UserInfo" ma:SharePointGroup="0" ma:internalName="P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0a7cf-e1a5-4121-81f2-52b09736f6f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bd22e93-d5c7-48a4-872e-7dbdaeb545fd}" ma:internalName="TaxCatchAll" ma:showField="CatchAllData" ma:web="edd0a7cf-e1a5-4121-81f2-52b09736f6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EF87F0-60C8-46A8-95DE-EB2830620B39}">
  <ds:schemaRefs>
    <ds:schemaRef ds:uri="http://schemas.microsoft.com/office/2006/metadata/properties"/>
    <ds:schemaRef ds:uri="http://schemas.microsoft.com/office/infopath/2007/PartnerControls"/>
    <ds:schemaRef ds:uri="2de0c8cb-dcfa-47c1-9663-efdf8a52ffd3"/>
    <ds:schemaRef ds:uri="edd0a7cf-e1a5-4121-81f2-52b09736f6fa"/>
  </ds:schemaRefs>
</ds:datastoreItem>
</file>

<file path=customXml/itemProps2.xml><?xml version="1.0" encoding="utf-8"?>
<ds:datastoreItem xmlns:ds="http://schemas.openxmlformats.org/officeDocument/2006/customXml" ds:itemID="{49BC87DA-659D-4DDA-8EAC-A71DC7A5E3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1F5DEA-6DDB-4998-A80D-EAA87C742C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e0c8cb-dcfa-47c1-9663-efdf8a52ffd3"/>
    <ds:schemaRef ds:uri="edd0a7cf-e1a5-4121-81f2-52b09736f6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 </cp:lastModifiedBy>
  <cp:revision>347</cp:revision>
  <dcterms:created xsi:type="dcterms:W3CDTF">2013-07-15T20:26:40Z</dcterms:created>
  <dcterms:modified xsi:type="dcterms:W3CDTF">2026-06-15T08:21:18Z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0x01010070CB0092A580C54CB42417607B585DEF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