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56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00AC02-1727-8B52-6BC7-7E698A4C7085}" v="1171" dt="2026-06-14T17:42:52.840"/>
    <p1510:client id="{DDA256D2-782A-4BE2-D868-3D564EF79379}" v="2990" dt="2026-06-12T21:10:36.0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068A50-FDB3-4910-B63C-E9A8B88F1273}" type="datetimeFigureOut">
              <a:t>6/15/2026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58CCC-004A-495B-93AD-F2D03AD524F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258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R 071 inside Hartford.pdf"/>
          <p:cNvPicPr>
            <a:picLocks noChangeAspect="1"/>
          </p:cNvPicPr>
          <p:nvPr userDrawn="1"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0" y="1"/>
            <a:ext cx="12192000" cy="6599491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614606" y="274639"/>
            <a:ext cx="9967793" cy="404701"/>
          </a:xfrm>
        </p:spPr>
        <p:txBody>
          <a:bodyPr>
            <a:normAutofit/>
          </a:bodyPr>
          <a:lstStyle>
            <a:lvl1pPr algn="l">
              <a:defRPr sz="2400" b="0" i="0">
                <a:solidFill>
                  <a:schemeClr val="bg1"/>
                </a:solidFill>
                <a:latin typeface="Avenir Next Regular"/>
                <a:cs typeface="Avenir Next Regular"/>
              </a:defRPr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989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6F964A5-21DD-8351-3331-CDF96B7AC25C}"/>
              </a:ext>
            </a:extLst>
          </p:cNvPr>
          <p:cNvSpPr txBox="1"/>
          <p:nvPr/>
        </p:nvSpPr>
        <p:spPr>
          <a:xfrm>
            <a:off x="-213" y="-2984"/>
            <a:ext cx="1218537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>
                <a:latin typeface="Gill Sans MT"/>
              </a:rPr>
              <a:t>Year 7 Topic 1 Knowledge Organiser </a:t>
            </a:r>
          </a:p>
          <a:p>
            <a:pPr algn="ctr"/>
            <a:r>
              <a:rPr lang="en-GB">
                <a:latin typeface="Gill Sans MT"/>
              </a:rPr>
              <a:t>Rhythm</a:t>
            </a:r>
            <a:endParaRPr lang="en-GB" dirty="0">
              <a:latin typeface="Gill Sans MT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F972B2A-D7E1-6409-49D5-9377E1597F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6116187"/>
              </p:ext>
            </p:extLst>
          </p:nvPr>
        </p:nvGraphicFramePr>
        <p:xfrm>
          <a:off x="99391" y="784087"/>
          <a:ext cx="5628608" cy="43267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7402">
                  <a:extLst>
                    <a:ext uri="{9D8B030D-6E8A-4147-A177-3AD203B41FA5}">
                      <a16:colId xmlns:a16="http://schemas.microsoft.com/office/drawing/2014/main" val="474937888"/>
                    </a:ext>
                  </a:extLst>
                </a:gridCol>
                <a:gridCol w="1537402">
                  <a:extLst>
                    <a:ext uri="{9D8B030D-6E8A-4147-A177-3AD203B41FA5}">
                      <a16:colId xmlns:a16="http://schemas.microsoft.com/office/drawing/2014/main" val="1765577122"/>
                    </a:ext>
                  </a:extLst>
                </a:gridCol>
                <a:gridCol w="1311413">
                  <a:extLst>
                    <a:ext uri="{9D8B030D-6E8A-4147-A177-3AD203B41FA5}">
                      <a16:colId xmlns:a16="http://schemas.microsoft.com/office/drawing/2014/main" val="1543526457"/>
                    </a:ext>
                  </a:extLst>
                </a:gridCol>
                <a:gridCol w="1242391">
                  <a:extLst>
                    <a:ext uri="{9D8B030D-6E8A-4147-A177-3AD203B41FA5}">
                      <a16:colId xmlns:a16="http://schemas.microsoft.com/office/drawing/2014/main" val="4195403163"/>
                    </a:ext>
                  </a:extLst>
                </a:gridCol>
              </a:tblGrid>
              <a:tr h="486289">
                <a:tc>
                  <a:txBody>
                    <a:bodyPr/>
                    <a:lstStyle/>
                    <a:p>
                      <a:r>
                        <a:rPr lang="en-GB"/>
                        <a:t>Note 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Said like this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Looks like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Duration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1306934"/>
                  </a:ext>
                </a:extLst>
              </a:tr>
              <a:tr h="586041">
                <a:tc>
                  <a:txBody>
                    <a:bodyPr/>
                    <a:lstStyle/>
                    <a:p>
                      <a:r>
                        <a:rPr lang="en-GB"/>
                        <a:t>Semibreve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Hold - - -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36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𝅝 </a:t>
                      </a:r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4 beats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8094252"/>
                  </a:ext>
                </a:extLst>
              </a:tr>
              <a:tr h="586041">
                <a:tc>
                  <a:txBody>
                    <a:bodyPr/>
                    <a:lstStyle/>
                    <a:p>
                      <a:r>
                        <a:rPr lang="en-GB"/>
                        <a:t>Dotted minim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Hold - -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36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𝅗𝅥.</a:t>
                      </a:r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3 beats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7377253"/>
                  </a:ext>
                </a:extLst>
              </a:tr>
              <a:tr h="586041">
                <a:tc>
                  <a:txBody>
                    <a:bodyPr/>
                    <a:lstStyle/>
                    <a:p>
                      <a:r>
                        <a:rPr lang="en-GB"/>
                        <a:t>Minim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Hold -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36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𝅗𝅥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2 beats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583129"/>
                  </a:ext>
                </a:extLst>
              </a:tr>
              <a:tr h="586041">
                <a:tc>
                  <a:txBody>
                    <a:bodyPr/>
                    <a:lstStyle/>
                    <a:p>
                      <a:r>
                        <a:rPr lang="en-GB"/>
                        <a:t>Crotchet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Beat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3600" b="0" i="0" u="none" strike="noStrike" noProof="0">
                          <a:solidFill>
                            <a:srgbClr val="000000"/>
                          </a:solidFill>
                          <a:latin typeface="Aptos"/>
                        </a:rPr>
                        <a:t>𝅘𝅥</a:t>
                      </a:r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 beat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073495"/>
                  </a:ext>
                </a:extLst>
              </a:tr>
              <a:tr h="586041">
                <a:tc>
                  <a:txBody>
                    <a:bodyPr/>
                    <a:lstStyle/>
                    <a:p>
                      <a:r>
                        <a:rPr lang="en-GB"/>
                        <a:t>Crotchet 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Shh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600" b="0" i="0" u="none" strike="noStrike" noProof="0">
                          <a:latin typeface="Segoe UI"/>
                          <a:cs typeface="Segoe UI"/>
                        </a:rPr>
                        <a:t>𝄽</a:t>
                      </a:r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 beat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8096367"/>
                  </a:ext>
                </a:extLst>
              </a:tr>
              <a:tr h="586041">
                <a:tc>
                  <a:txBody>
                    <a:bodyPr/>
                    <a:lstStyle/>
                    <a:p>
                      <a:r>
                        <a:rPr lang="en-GB"/>
                        <a:t>2 quavers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Quavers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3600" b="0" i="0" u="none" strike="noStrike" noProof="0">
                          <a:latin typeface="Segoe UI"/>
                          <a:cs typeface="Segoe UI"/>
                        </a:rPr>
                        <a:t>♫</a:t>
                      </a:r>
                      <a:endParaRPr lang="en-US" sz="3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1 beat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7329583"/>
                  </a:ext>
                </a:extLst>
              </a:tr>
            </a:tbl>
          </a:graphicData>
        </a:graphic>
      </p:graphicFrame>
      <p:sp>
        <p:nvSpPr>
          <p:cNvPr id="10" name="TextBox 4">
            <a:extLst>
              <a:ext uri="{FF2B5EF4-FFF2-40B4-BE49-F238E27FC236}">
                <a16:creationId xmlns:a16="http://schemas.microsoft.com/office/drawing/2014/main" id="{B9E4D359-10FB-7C9D-84FC-68B734903069}"/>
              </a:ext>
            </a:extLst>
          </p:cNvPr>
          <p:cNvSpPr txBox="1"/>
          <p:nvPr/>
        </p:nvSpPr>
        <p:spPr>
          <a:xfrm>
            <a:off x="5827083" y="786382"/>
            <a:ext cx="5957454" cy="1754326"/>
          </a:xfrm>
          <a:prstGeom prst="rect">
            <a:avLst/>
          </a:prstGeom>
          <a:solidFill>
            <a:schemeClr val="bg1"/>
          </a:solidFill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>
                <a:ea typeface="Calibri"/>
                <a:cs typeface="Calibri"/>
              </a:rPr>
              <a:t>Rhythm has no consonants </a:t>
            </a:r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  <a:p>
            <a:r>
              <a:rPr lang="en-GB" b="1" dirty="0">
                <a:ea typeface="Calibri"/>
                <a:cs typeface="Calibri"/>
              </a:rPr>
              <a:t>R</a:t>
            </a:r>
            <a:r>
              <a:rPr lang="en-GB" dirty="0">
                <a:ea typeface="Calibri"/>
                <a:cs typeface="Calibri"/>
              </a:rPr>
              <a:t>hythm </a:t>
            </a:r>
            <a:r>
              <a:rPr lang="en-GB" b="1" dirty="0">
                <a:ea typeface="Calibri"/>
                <a:cs typeface="Calibri"/>
              </a:rPr>
              <a:t>H</a:t>
            </a:r>
            <a:r>
              <a:rPr lang="en-GB" dirty="0">
                <a:ea typeface="Calibri"/>
                <a:cs typeface="Calibri"/>
              </a:rPr>
              <a:t>as </a:t>
            </a:r>
            <a:r>
              <a:rPr lang="en-GB" b="1" dirty="0">
                <a:ea typeface="Calibri"/>
                <a:cs typeface="Calibri"/>
              </a:rPr>
              <a:t>Y</a:t>
            </a:r>
            <a:r>
              <a:rPr lang="en-GB" dirty="0">
                <a:ea typeface="Calibri"/>
                <a:cs typeface="Calibri"/>
              </a:rPr>
              <a:t>our </a:t>
            </a:r>
            <a:r>
              <a:rPr lang="en-GB" b="1" dirty="0">
                <a:ea typeface="Calibri"/>
                <a:cs typeface="Calibri"/>
              </a:rPr>
              <a:t>T</a:t>
            </a:r>
            <a:r>
              <a:rPr lang="en-GB" dirty="0">
                <a:ea typeface="Calibri"/>
                <a:cs typeface="Calibri"/>
              </a:rPr>
              <a:t>wo</a:t>
            </a:r>
            <a:r>
              <a:rPr lang="en-GB" b="1" dirty="0">
                <a:ea typeface="Calibri"/>
                <a:cs typeface="Calibri"/>
              </a:rPr>
              <a:t> H</a:t>
            </a:r>
            <a:r>
              <a:rPr lang="en-GB" dirty="0">
                <a:ea typeface="Calibri"/>
                <a:cs typeface="Calibri"/>
              </a:rPr>
              <a:t>ips </a:t>
            </a:r>
            <a:r>
              <a:rPr lang="en-GB" b="1" dirty="0">
                <a:ea typeface="Calibri"/>
                <a:cs typeface="Calibri"/>
              </a:rPr>
              <a:t>M</a:t>
            </a:r>
            <a:r>
              <a:rPr lang="en-GB" dirty="0">
                <a:ea typeface="Calibri"/>
                <a:cs typeface="Calibri"/>
              </a:rPr>
              <a:t>oving = Rhythm</a:t>
            </a:r>
          </a:p>
          <a:p>
            <a:endParaRPr lang="en-GB" dirty="0">
              <a:ea typeface="Calibri"/>
              <a:cs typeface="Calibri"/>
            </a:endParaRPr>
          </a:p>
          <a:p>
            <a:r>
              <a:rPr lang="en-GB">
                <a:ea typeface="Calibri"/>
                <a:cs typeface="Calibri"/>
              </a:rPr>
              <a:t>Composer: A composer writes music </a:t>
            </a:r>
            <a:endParaRPr lang="en-GB" dirty="0">
              <a:ea typeface="Calibri"/>
              <a:cs typeface="Calibri"/>
            </a:endParaRPr>
          </a:p>
          <a:p>
            <a:endParaRPr lang="en-GB" dirty="0">
              <a:ea typeface="Calibri"/>
              <a:cs typeface="Calibri"/>
            </a:endParaRPr>
          </a:p>
        </p:txBody>
      </p:sp>
      <p:pic>
        <p:nvPicPr>
          <p:cNvPr id="11" name="Picture 10" descr="SAMBA | Year 3 Performance Piece | Teaching Resources">
            <a:extLst>
              <a:ext uri="{FF2B5EF4-FFF2-40B4-BE49-F238E27FC236}">
                <a16:creationId xmlns:a16="http://schemas.microsoft.com/office/drawing/2014/main" id="{9CC0CC3C-CB4E-B777-FA76-0AC2665315F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539" r="449" b="-906"/>
          <a:stretch>
            <a:fillRect/>
          </a:stretch>
        </p:blipFill>
        <p:spPr>
          <a:xfrm>
            <a:off x="6879397" y="2963518"/>
            <a:ext cx="3489111" cy="3694183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4BCC5AD-95D0-7B86-85F7-3364A58AC680}"/>
              </a:ext>
            </a:extLst>
          </p:cNvPr>
          <p:cNvSpPr txBox="1"/>
          <p:nvPr/>
        </p:nvSpPr>
        <p:spPr>
          <a:xfrm>
            <a:off x="6882349" y="2538095"/>
            <a:ext cx="348731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b="1">
                <a:latin typeface="Gill Sans MT"/>
              </a:rPr>
              <a:t>Samba Rhythms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D023070-B39F-7D20-BF34-5AE5E3ABF47A}"/>
              </a:ext>
            </a:extLst>
          </p:cNvPr>
          <p:cNvSpPr txBox="1"/>
          <p:nvPr/>
        </p:nvSpPr>
        <p:spPr>
          <a:xfrm>
            <a:off x="116390" y="5343373"/>
            <a:ext cx="5629058" cy="124649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b="1"/>
              <a:t>Time signatures</a:t>
            </a:r>
            <a:endParaRPr lang="en-US" b="1"/>
          </a:p>
          <a:p>
            <a:r>
              <a:rPr lang="en-GB"/>
              <a:t>   2     3    ​ 4      6</a:t>
            </a:r>
          </a:p>
          <a:p>
            <a:r>
              <a:rPr lang="en-GB"/>
              <a:t>   4     4     4      </a:t>
            </a:r>
            <a:r>
              <a:rPr lang="en-GB" dirty="0"/>
              <a:t>8</a:t>
            </a:r>
          </a:p>
          <a:p>
            <a:pPr algn="ctr"/>
            <a:r>
              <a:rPr lang="en-GB" sz="1050" dirty="0"/>
              <a:t>2 crotchet beats  3 crotchet beats   4 crot</a:t>
            </a:r>
            <a:r>
              <a:rPr lang="en-GB" sz="1050"/>
              <a:t>chet beats    6 quaver beats</a:t>
            </a:r>
            <a:endParaRPr lang="en-GB" sz="1050" dirty="0"/>
          </a:p>
          <a:p>
            <a:pPr algn="ctr"/>
            <a:r>
              <a:rPr lang="en-GB" sz="1050"/>
              <a:t> in a bar      in a bar       in a bar       in a bar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F9EF5B-200B-AB1B-7A38-9544C0339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9C256FA-6A70-6797-471D-08BDDC1929B5}"/>
              </a:ext>
            </a:extLst>
          </p:cNvPr>
          <p:cNvSpPr txBox="1"/>
          <p:nvPr/>
        </p:nvSpPr>
        <p:spPr>
          <a:xfrm>
            <a:off x="-213" y="-2984"/>
            <a:ext cx="1218537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>
                <a:latin typeface="Gill Sans MT"/>
              </a:rPr>
              <a:t>Year 7 Topic 2 Knowledge Organiser </a:t>
            </a:r>
          </a:p>
          <a:p>
            <a:pPr algn="ctr"/>
            <a:r>
              <a:rPr lang="en-GB">
                <a:latin typeface="Gill Sans MT"/>
              </a:rPr>
              <a:t>Indian Music</a:t>
            </a:r>
            <a:endParaRPr lang="en-GB" dirty="0">
              <a:latin typeface="Gill Sans M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7C101DF-6B1D-DFB2-BC68-9981483AA9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494693"/>
              </p:ext>
            </p:extLst>
          </p:nvPr>
        </p:nvGraphicFramePr>
        <p:xfrm>
          <a:off x="218739" y="632729"/>
          <a:ext cx="5732028" cy="6011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2028">
                  <a:extLst>
                    <a:ext uri="{9D8B030D-6E8A-4147-A177-3AD203B41FA5}">
                      <a16:colId xmlns:a16="http://schemas.microsoft.com/office/drawing/2014/main" val="2228210292"/>
                    </a:ext>
                  </a:extLst>
                </a:gridCol>
              </a:tblGrid>
              <a:tr h="2003701">
                <a:tc>
                  <a:txBody>
                    <a:bodyPr/>
                    <a:lstStyle/>
                    <a:p>
                      <a:r>
                        <a:rPr lang="en-GB" sz="2800" dirty="0" err="1">
                          <a:latin typeface="Gill Sans MT"/>
                        </a:rPr>
                        <a:t>Alap</a:t>
                      </a:r>
                    </a:p>
                    <a:p>
                      <a:pPr lvl="0">
                        <a:buNone/>
                      </a:pPr>
                      <a:r>
                        <a:rPr lang="en-GB" sz="2800" b="0" err="1">
                          <a:latin typeface="Gill Sans MT"/>
                        </a:rPr>
                        <a:t>Irregula</a:t>
                      </a:r>
                      <a:r>
                        <a:rPr lang="en-GB" sz="2800" b="0">
                          <a:latin typeface="Gill Sans MT"/>
                        </a:rPr>
                        <a:t>r pulse</a:t>
                      </a:r>
                    </a:p>
                    <a:p>
                      <a:pPr lvl="0">
                        <a:buNone/>
                      </a:pPr>
                      <a:r>
                        <a:rPr lang="en-GB" sz="2800" b="0">
                          <a:latin typeface="Gill Sans MT"/>
                        </a:rPr>
                        <a:t>Introduces the rag</a:t>
                      </a:r>
                    </a:p>
                    <a:p>
                      <a:pPr lvl="0">
                        <a:buNone/>
                      </a:pPr>
                      <a:r>
                        <a:rPr lang="en-GB" sz="2800" b="0">
                          <a:latin typeface="Gill Sans MT"/>
                        </a:rPr>
                        <a:t>Only the drone and rag play</a:t>
                      </a:r>
                      <a:endParaRPr lang="en-GB" sz="2800" b="0" dirty="0">
                        <a:latin typeface="Gill Sans M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736929"/>
                  </a:ext>
                </a:extLst>
              </a:tr>
              <a:tr h="2003701">
                <a:tc>
                  <a:txBody>
                    <a:bodyPr/>
                    <a:lstStyle/>
                    <a:p>
                      <a:r>
                        <a:rPr lang="en-GB" sz="2800" dirty="0" err="1">
                          <a:latin typeface="Gill Sans MT"/>
                        </a:rPr>
                        <a:t>Jhor</a:t>
                      </a:r>
                    </a:p>
                    <a:p>
                      <a:pPr lvl="0">
                        <a:buNone/>
                      </a:pPr>
                      <a:r>
                        <a:rPr lang="en-GB" sz="2800" dirty="0" err="1">
                          <a:latin typeface="Gill Sans MT"/>
                        </a:rPr>
                        <a:t>Tabla</a:t>
                      </a:r>
                      <a:r>
                        <a:rPr lang="en-GB" sz="2800" dirty="0">
                          <a:latin typeface="Gill Sans MT"/>
                        </a:rPr>
                        <a:t> enters playing the </a:t>
                      </a:r>
                      <a:r>
                        <a:rPr lang="en-GB" sz="2800" dirty="0" err="1">
                          <a:latin typeface="Gill Sans MT"/>
                        </a:rPr>
                        <a:t>tal</a:t>
                      </a:r>
                      <a:endParaRPr lang="en-GB" sz="2800" dirty="0">
                        <a:latin typeface="Gill Sans MT"/>
                      </a:endParaRPr>
                    </a:p>
                    <a:p>
                      <a:pPr lvl="0">
                        <a:buNone/>
                      </a:pPr>
                      <a:r>
                        <a:rPr lang="en-GB" sz="2800">
                          <a:latin typeface="Gill Sans MT"/>
                        </a:rPr>
                        <a:t>Rag plays in time with the pulse</a:t>
                      </a:r>
                    </a:p>
                    <a:p>
                      <a:pPr lvl="0">
                        <a:buNone/>
                      </a:pPr>
                      <a:r>
                        <a:rPr lang="en-GB" sz="2800">
                          <a:latin typeface="Gill Sans MT"/>
                        </a:rPr>
                        <a:t>The drone plays in time with the pulse</a:t>
                      </a:r>
                      <a:endParaRPr lang="en-GB" sz="2800" dirty="0">
                        <a:latin typeface="Gill Sans M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0255664"/>
                  </a:ext>
                </a:extLst>
              </a:tr>
              <a:tr h="2003701">
                <a:tc>
                  <a:txBody>
                    <a:bodyPr/>
                    <a:lstStyle/>
                    <a:p>
                      <a:r>
                        <a:rPr lang="en-GB" sz="2800" dirty="0" err="1">
                          <a:latin typeface="Gill Sans MT"/>
                        </a:rPr>
                        <a:t>Jhalla</a:t>
                      </a:r>
                    </a:p>
                    <a:p>
                      <a:pPr lvl="0">
                        <a:buNone/>
                      </a:pPr>
                      <a:r>
                        <a:rPr lang="en-GB" sz="2800" dirty="0" err="1">
                          <a:latin typeface="Gill Sans MT"/>
                        </a:rPr>
                        <a:t>Tabla</a:t>
                      </a:r>
                      <a:r>
                        <a:rPr lang="en-GB" sz="2800" dirty="0">
                          <a:latin typeface="Gill Sans MT"/>
                        </a:rPr>
                        <a:t> plays shorter note values</a:t>
                      </a:r>
                    </a:p>
                    <a:p>
                      <a:pPr lvl="0">
                        <a:buNone/>
                      </a:pPr>
                      <a:r>
                        <a:rPr lang="en-GB" sz="2800">
                          <a:latin typeface="Gill Sans MT"/>
                        </a:rPr>
                        <a:t>Rag plays shorter note values</a:t>
                      </a:r>
                      <a:endParaRPr lang="en-GB" sz="2800" dirty="0">
                        <a:latin typeface="Gill Sans MT"/>
                      </a:endParaRPr>
                    </a:p>
                    <a:p>
                      <a:pPr lvl="0">
                        <a:buNone/>
                      </a:pPr>
                      <a:r>
                        <a:rPr lang="en-GB" sz="2800" dirty="0">
                          <a:latin typeface="Gill Sans MT"/>
                        </a:rPr>
                        <a:t>The drone plays shorter note </a:t>
                      </a:r>
                      <a:r>
                        <a:rPr lang="en-GB" sz="2800">
                          <a:latin typeface="Gill Sans MT"/>
                        </a:rPr>
                        <a:t>values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618515"/>
                  </a:ext>
                </a:extLst>
              </a:tr>
            </a:tbl>
          </a:graphicData>
        </a:graphic>
      </p:graphicFrame>
      <p:pic>
        <p:nvPicPr>
          <p:cNvPr id="5" name="Picture 4" descr="Piano Notes and Keys – How to Label Piano Keys">
            <a:extLst>
              <a:ext uri="{FF2B5EF4-FFF2-40B4-BE49-F238E27FC236}">
                <a16:creationId xmlns:a16="http://schemas.microsoft.com/office/drawing/2014/main" id="{489D3002-9247-CE58-4DD5-2466FE47688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-37" t="240" r="164" b="15806"/>
          <a:stretch>
            <a:fillRect/>
          </a:stretch>
        </p:blipFill>
        <p:spPr>
          <a:xfrm>
            <a:off x="6091900" y="639846"/>
            <a:ext cx="5870545" cy="277737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A666E74-D058-FAED-2CC3-C36A8D56DF4A}"/>
              </a:ext>
            </a:extLst>
          </p:cNvPr>
          <p:cNvSpPr txBox="1"/>
          <p:nvPr/>
        </p:nvSpPr>
        <p:spPr>
          <a:xfrm>
            <a:off x="6135603" y="3423402"/>
            <a:ext cx="5798085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>
                <a:latin typeface="Gill Sans MT"/>
              </a:rPr>
              <a:t>The rag is made up of C D F G and B</a:t>
            </a:r>
            <a:endParaRPr lang="en-GB" sz="2400" dirty="0">
              <a:latin typeface="Gill Sans MT"/>
            </a:endParaRPr>
          </a:p>
          <a:p>
            <a:r>
              <a:rPr lang="en-GB" sz="2400">
                <a:latin typeface="Gill Sans MT"/>
              </a:rPr>
              <a:t>In the rag you do not play A and E</a:t>
            </a:r>
          </a:p>
          <a:p>
            <a:r>
              <a:rPr lang="en-GB" sz="2400">
                <a:latin typeface="Gill Sans MT"/>
              </a:rPr>
              <a:t>The rag is improvised</a:t>
            </a:r>
            <a:endParaRPr lang="en-GB" sz="2400" dirty="0">
              <a:latin typeface="Gill Sans M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178E964-6A37-49BC-37B8-E34873D281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8079" y="4767502"/>
            <a:ext cx="2491211" cy="186605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D26B486-51B0-E90B-E9C1-DC0FB6069F82}"/>
              </a:ext>
            </a:extLst>
          </p:cNvPr>
          <p:cNvSpPr txBox="1"/>
          <p:nvPr/>
        </p:nvSpPr>
        <p:spPr>
          <a:xfrm>
            <a:off x="8992456" y="4809637"/>
            <a:ext cx="2977395" cy="132343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>
                <a:latin typeface="Gill Sans MT"/>
              </a:rPr>
              <a:t>Indian Instruments</a:t>
            </a:r>
          </a:p>
          <a:p>
            <a:r>
              <a:rPr lang="en-GB" sz="2000" dirty="0" err="1">
                <a:latin typeface="Gill Sans MT"/>
              </a:rPr>
              <a:t>Tabla</a:t>
            </a:r>
            <a:endParaRPr lang="en-GB" sz="2000">
              <a:latin typeface="Gill Sans MT"/>
            </a:endParaRPr>
          </a:p>
          <a:p>
            <a:r>
              <a:rPr lang="en-GB" sz="2000">
                <a:latin typeface="Gill Sans MT"/>
              </a:rPr>
              <a:t>Sitar</a:t>
            </a:r>
          </a:p>
          <a:p>
            <a:r>
              <a:rPr lang="en-GB" sz="2000">
                <a:latin typeface="Gill Sans MT"/>
              </a:rPr>
              <a:t>Bansuri</a:t>
            </a:r>
            <a:endParaRPr lang="en-GB" sz="2000" dirty="0"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566426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3C848-CAD1-60AA-DCB1-C67AEA5991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FD96AE09-55BF-BCEF-C6B1-345F1A309FDA}"/>
              </a:ext>
            </a:extLst>
          </p:cNvPr>
          <p:cNvSpPr txBox="1"/>
          <p:nvPr/>
        </p:nvSpPr>
        <p:spPr>
          <a:xfrm>
            <a:off x="-213" y="-2984"/>
            <a:ext cx="1218537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>
                <a:latin typeface="Gill Sans MT"/>
              </a:rPr>
              <a:t>Year 7 Topic 3 Knowledge Organiser </a:t>
            </a:r>
          </a:p>
          <a:p>
            <a:pPr algn="ctr"/>
            <a:r>
              <a:rPr lang="en-GB">
                <a:latin typeface="Gill Sans MT"/>
              </a:rPr>
              <a:t>Elgar's Pomp and Circumstance</a:t>
            </a:r>
            <a:endParaRPr lang="en-GB" dirty="0">
              <a:latin typeface="Gill Sans M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F8369BA-61A7-2BA4-28D0-49F2525ABC29}"/>
              </a:ext>
            </a:extLst>
          </p:cNvPr>
          <p:cNvSpPr txBox="1"/>
          <p:nvPr/>
        </p:nvSpPr>
        <p:spPr>
          <a:xfrm>
            <a:off x="7726838" y="633138"/>
            <a:ext cx="4330115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2400" b="1">
                <a:latin typeface="Gill Sans MT"/>
              </a:rPr>
              <a:t>Western Orchestra</a:t>
            </a:r>
          </a:p>
          <a:p>
            <a:pPr algn="ctr"/>
            <a:r>
              <a:rPr lang="en-GB" sz="2400">
                <a:latin typeface="Gill Sans MT"/>
              </a:rPr>
              <a:t>Strings</a:t>
            </a:r>
            <a:endParaRPr lang="en-GB" sz="2400" dirty="0">
              <a:latin typeface="Gill Sans MT"/>
            </a:endParaRPr>
          </a:p>
          <a:p>
            <a:pPr algn="ctr"/>
            <a:r>
              <a:rPr lang="en-GB" sz="2400">
                <a:latin typeface="Gill Sans MT"/>
              </a:rPr>
              <a:t>Woodwind</a:t>
            </a:r>
          </a:p>
          <a:p>
            <a:pPr algn="ctr"/>
            <a:r>
              <a:rPr lang="en-GB" sz="2400">
                <a:latin typeface="Gill Sans MT"/>
              </a:rPr>
              <a:t>Brass</a:t>
            </a:r>
            <a:endParaRPr lang="en-GB" sz="2400" dirty="0">
              <a:latin typeface="Gill Sans MT"/>
            </a:endParaRPr>
          </a:p>
          <a:p>
            <a:pPr algn="ctr"/>
            <a:r>
              <a:rPr lang="en-GB" sz="2400">
                <a:latin typeface="Gill Sans MT"/>
              </a:rPr>
              <a:t>Percussion</a:t>
            </a:r>
            <a:endParaRPr lang="en-GB" sz="2400" dirty="0">
              <a:latin typeface="Gill Sans MT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8E18D8-C0E4-48E1-CBB3-8E30959294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40976"/>
            <a:ext cx="7413811" cy="363742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B9E7933-9AEA-8304-2F97-3DC7366486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283" y="4031052"/>
            <a:ext cx="6788521" cy="262830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A2F9AD1-EEBD-5AF2-EC32-E2138AD0FF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79223" y="5009031"/>
            <a:ext cx="2877672" cy="150158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430D7CE-4551-9D49-DE92-400BE0DE3F50}"/>
              </a:ext>
            </a:extLst>
          </p:cNvPr>
          <p:cNvSpPr txBox="1"/>
          <p:nvPr/>
        </p:nvSpPr>
        <p:spPr>
          <a:xfrm>
            <a:off x="7726836" y="3064813"/>
            <a:ext cx="4330116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sz="2400" b="1">
                <a:latin typeface="Gill Sans MT"/>
              </a:rPr>
              <a:t>Edward Elgar</a:t>
            </a:r>
          </a:p>
          <a:p>
            <a:pPr algn="ctr"/>
            <a:r>
              <a:rPr lang="en-GB" sz="2400" dirty="0">
                <a:latin typeface="Gill Sans MT"/>
              </a:rPr>
              <a:t>Edward Elgar composed Pomp and </a:t>
            </a:r>
            <a:r>
              <a:rPr lang="en-GB" sz="2400" dirty="0" err="1">
                <a:latin typeface="Gill Sans MT"/>
              </a:rPr>
              <a:t>Cirumstance</a:t>
            </a:r>
            <a:r>
              <a:rPr lang="en-GB" sz="2400" dirty="0">
                <a:latin typeface="Gill Sans MT"/>
              </a:rPr>
              <a:t>. Lyrics were added to create Land of Hope and Glory.  </a:t>
            </a:r>
          </a:p>
        </p:txBody>
      </p:sp>
    </p:spTree>
    <p:extLst>
      <p:ext uri="{BB962C8B-B14F-4D97-AF65-F5344CB8AC3E}">
        <p14:creationId xmlns:p14="http://schemas.microsoft.com/office/powerpoint/2010/main" val="3014895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28A646-8C2D-F474-EEDC-7149664E5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4B9F4F98-06F7-9459-A8B1-DB8E6888533D}"/>
              </a:ext>
            </a:extLst>
          </p:cNvPr>
          <p:cNvSpPr txBox="1"/>
          <p:nvPr/>
        </p:nvSpPr>
        <p:spPr>
          <a:xfrm>
            <a:off x="-213" y="-2984"/>
            <a:ext cx="1218537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>
                <a:latin typeface="Gill Sans MT"/>
              </a:rPr>
              <a:t>Year 7 Topic 4 Knowledge Organiser </a:t>
            </a:r>
          </a:p>
          <a:p>
            <a:pPr algn="ctr"/>
            <a:r>
              <a:rPr lang="en-GB">
                <a:latin typeface="Gill Sans MT"/>
              </a:rPr>
              <a:t>Major and Minor Scale</a:t>
            </a:r>
            <a:endParaRPr lang="en-GB" dirty="0">
              <a:latin typeface="Gill Sans MT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5BB4545-64D9-3930-CD73-971BE5D79A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282" y="1229736"/>
            <a:ext cx="3012140" cy="279608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354A531-8F42-4CF3-0E5F-E0E0F8081B79}"/>
              </a:ext>
            </a:extLst>
          </p:cNvPr>
          <p:cNvSpPr txBox="1"/>
          <p:nvPr/>
        </p:nvSpPr>
        <p:spPr>
          <a:xfrm>
            <a:off x="488292" y="690755"/>
            <a:ext cx="273920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>
                <a:latin typeface="Gill Sans MT"/>
              </a:rPr>
              <a:t>Lined notes on a stave</a:t>
            </a:r>
            <a:endParaRPr lang="en-GB" dirty="0">
              <a:latin typeface="Gill Sans M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7F7B1B9-862B-A4CD-A55C-78237D0F2386}"/>
              </a:ext>
            </a:extLst>
          </p:cNvPr>
          <p:cNvSpPr txBox="1"/>
          <p:nvPr/>
        </p:nvSpPr>
        <p:spPr>
          <a:xfrm>
            <a:off x="443468" y="4243019"/>
            <a:ext cx="273920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>
                <a:latin typeface="Gill Sans MT"/>
              </a:rPr>
              <a:t>Space notes on a stave</a:t>
            </a:r>
            <a:endParaRPr lang="en-GB" dirty="0">
              <a:latin typeface="Gill Sans MT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87EA5BC-F70D-9FFE-7286-4D17750AA25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6104" t="26599" r="4935" b="24048"/>
          <a:stretch>
            <a:fillRect/>
          </a:stretch>
        </p:blipFill>
        <p:spPr>
          <a:xfrm>
            <a:off x="3917577" y="872645"/>
            <a:ext cx="7673529" cy="320163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61410DDE-4B79-18C1-38FF-B34F42F1D5A3}"/>
              </a:ext>
            </a:extLst>
          </p:cNvPr>
          <p:cNvSpPr txBox="1"/>
          <p:nvPr/>
        </p:nvSpPr>
        <p:spPr>
          <a:xfrm>
            <a:off x="3913323" y="4242024"/>
            <a:ext cx="8074689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>
                <a:latin typeface="Gill Sans MT"/>
              </a:rPr>
              <a:t>To work out a major scale: </a:t>
            </a:r>
          </a:p>
          <a:p>
            <a:r>
              <a:rPr lang="en-GB" sz="2400">
                <a:latin typeface="Gill Sans MT"/>
              </a:rPr>
              <a:t>Root, Tone, Tone, Semitone, Tone, Tone, Tone, Semitone. </a:t>
            </a:r>
          </a:p>
          <a:p>
            <a:endParaRPr lang="en-GB" sz="2400" dirty="0">
              <a:latin typeface="Gill Sans MT"/>
            </a:endParaRPr>
          </a:p>
          <a:p>
            <a:r>
              <a:rPr lang="en-GB" sz="2400">
                <a:latin typeface="Gill Sans MT"/>
              </a:rPr>
              <a:t>To work out a minor scale and sharpen the seventh note </a:t>
            </a:r>
          </a:p>
          <a:p>
            <a:r>
              <a:rPr lang="en-GB" sz="2400" dirty="0">
                <a:latin typeface="Gill Sans MT"/>
              </a:rPr>
              <a:t>Root, Tone, Semitone, Tone </a:t>
            </a:r>
            <a:r>
              <a:rPr lang="en-GB" sz="2400" dirty="0" err="1">
                <a:latin typeface="Gill Sans MT"/>
              </a:rPr>
              <a:t>Tone</a:t>
            </a:r>
            <a:r>
              <a:rPr lang="en-GB" sz="2400" dirty="0">
                <a:latin typeface="Gill Sans MT"/>
              </a:rPr>
              <a:t>, Semitone, Tone, Tone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CFD995C-30EB-2B85-F34D-DECD2DB2384A}"/>
              </a:ext>
            </a:extLst>
          </p:cNvPr>
          <p:cNvSpPr txBox="1"/>
          <p:nvPr/>
        </p:nvSpPr>
        <p:spPr>
          <a:xfrm>
            <a:off x="168088" y="5002724"/>
            <a:ext cx="3000721" cy="830997"/>
          </a:xfrm>
          <a:prstGeom prst="rect">
            <a:avLst/>
          </a:prstGeom>
          <a:noFill/>
          <a:ln w="28575">
            <a:solidFill>
              <a:srgbClr val="4472C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>
                <a:latin typeface="Gill Sans MT"/>
              </a:rPr>
              <a:t>A tone is 2 steps</a:t>
            </a:r>
          </a:p>
          <a:p>
            <a:r>
              <a:rPr lang="en-GB" sz="2400">
                <a:latin typeface="Gill Sans MT"/>
              </a:rPr>
              <a:t>A semitone is 1 step</a:t>
            </a:r>
            <a:endParaRPr lang="en-GB" sz="2400" dirty="0">
              <a:latin typeface="Gill Sans M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7344E7A-047E-4535-B062-326199C5ADD3}"/>
              </a:ext>
            </a:extLst>
          </p:cNvPr>
          <p:cNvSpPr txBox="1"/>
          <p:nvPr/>
        </p:nvSpPr>
        <p:spPr>
          <a:xfrm>
            <a:off x="5710232" y="690755"/>
            <a:ext cx="368049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Gill Sans MT"/>
              </a:rPr>
              <a:t>Notes on a stave with the keyboard</a:t>
            </a:r>
          </a:p>
        </p:txBody>
      </p:sp>
    </p:spTree>
    <p:extLst>
      <p:ext uri="{BB962C8B-B14F-4D97-AF65-F5344CB8AC3E}">
        <p14:creationId xmlns:p14="http://schemas.microsoft.com/office/powerpoint/2010/main" val="2807517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9388E-7779-C802-60C5-161DB696C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E409B38-9C41-7FB1-0198-3E8244EF9DB7}"/>
              </a:ext>
            </a:extLst>
          </p:cNvPr>
          <p:cNvSpPr txBox="1"/>
          <p:nvPr/>
        </p:nvSpPr>
        <p:spPr>
          <a:xfrm>
            <a:off x="-213" y="-2984"/>
            <a:ext cx="1218537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>
                <a:latin typeface="Gill Sans MT"/>
              </a:rPr>
              <a:t>Year 7 Topic 5 Knowledge Organiser </a:t>
            </a:r>
          </a:p>
          <a:p>
            <a:pPr algn="ctr"/>
            <a:r>
              <a:rPr lang="en-GB">
                <a:latin typeface="Gill Sans MT"/>
              </a:rPr>
              <a:t>Ukulele</a:t>
            </a:r>
            <a:endParaRPr lang="en-GB" dirty="0">
              <a:latin typeface="Gill Sans M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C9C4229-416F-AC47-F3D9-DCF2CAF3FA9B}"/>
              </a:ext>
            </a:extLst>
          </p:cNvPr>
          <p:cNvSpPr txBox="1"/>
          <p:nvPr/>
        </p:nvSpPr>
        <p:spPr>
          <a:xfrm>
            <a:off x="13676" y="1294877"/>
            <a:ext cx="6102453" cy="14773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>
                <a:latin typeface="Gill Sans MT"/>
              </a:rPr>
              <a:t>To work out a major scale: </a:t>
            </a:r>
            <a:endParaRPr lang="en-GB" dirty="0">
              <a:latin typeface="Gill Sans MT"/>
            </a:endParaRPr>
          </a:p>
          <a:p>
            <a:r>
              <a:rPr lang="en-GB">
                <a:latin typeface="Gill Sans MT"/>
              </a:rPr>
              <a:t>Root, Tone, Tone, Semitone, Tone, Tone, Tone, Semitone. </a:t>
            </a:r>
            <a:endParaRPr lang="en-GB" dirty="0">
              <a:latin typeface="Gill Sans MT"/>
            </a:endParaRPr>
          </a:p>
          <a:p>
            <a:endParaRPr lang="en-GB" dirty="0">
              <a:latin typeface="Gill Sans MT"/>
            </a:endParaRPr>
          </a:p>
          <a:p>
            <a:r>
              <a:rPr lang="en-GB">
                <a:latin typeface="Gill Sans MT"/>
              </a:rPr>
              <a:t>To work out a minor scale and sharpen the seventh note </a:t>
            </a:r>
            <a:endParaRPr lang="en-GB" dirty="0">
              <a:latin typeface="Gill Sans MT"/>
            </a:endParaRPr>
          </a:p>
          <a:p>
            <a:r>
              <a:rPr lang="en-GB" dirty="0">
                <a:latin typeface="Gill Sans MT"/>
              </a:rPr>
              <a:t>Root, Tone, Semitone, Tone </a:t>
            </a:r>
            <a:r>
              <a:rPr lang="en-GB" dirty="0" err="1">
                <a:latin typeface="Gill Sans MT"/>
              </a:rPr>
              <a:t>Tone</a:t>
            </a:r>
            <a:r>
              <a:rPr lang="en-GB" dirty="0">
                <a:latin typeface="Gill Sans MT"/>
              </a:rPr>
              <a:t>, Semitone, Tone, Tone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559FB23-653C-F9B8-ADBE-122BD1B12905}"/>
              </a:ext>
            </a:extLst>
          </p:cNvPr>
          <p:cNvSpPr txBox="1"/>
          <p:nvPr/>
        </p:nvSpPr>
        <p:spPr>
          <a:xfrm>
            <a:off x="44823" y="2828783"/>
            <a:ext cx="3000721" cy="830997"/>
          </a:xfrm>
          <a:prstGeom prst="rect">
            <a:avLst/>
          </a:prstGeom>
          <a:noFill/>
          <a:ln w="28575">
            <a:solidFill>
              <a:srgbClr val="4472C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>
                <a:latin typeface="Gill Sans MT"/>
              </a:rPr>
              <a:t>A tone is 2 steps</a:t>
            </a:r>
          </a:p>
          <a:p>
            <a:r>
              <a:rPr lang="en-GB" sz="2400">
                <a:latin typeface="Gill Sans MT"/>
              </a:rPr>
              <a:t>A semitone is 1 step</a:t>
            </a:r>
            <a:endParaRPr lang="en-GB" sz="2400" dirty="0">
              <a:latin typeface="Gill Sans M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1CA66AD-BA97-9A31-E22A-7E785B3F1EDF}"/>
              </a:ext>
            </a:extLst>
          </p:cNvPr>
          <p:cNvSpPr txBox="1"/>
          <p:nvPr/>
        </p:nvSpPr>
        <p:spPr>
          <a:xfrm>
            <a:off x="6931673" y="690755"/>
            <a:ext cx="368049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Gill Sans MT"/>
              </a:rPr>
              <a:t>Open ​strings on the </a:t>
            </a:r>
            <a:r>
              <a:rPr lang="en-GB">
                <a:latin typeface="Gill Sans MT"/>
              </a:rPr>
              <a:t>ukulele</a:t>
            </a:r>
            <a:endParaRPr lang="en-GB" dirty="0">
              <a:latin typeface="Gill Sans MT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3FD6D46-2B8F-7B80-A6DC-24B3C3A332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7646" y="4103147"/>
            <a:ext cx="4594412" cy="254014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814A5DE-5724-B2A4-A47A-C327CEC649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1518" y="1061558"/>
            <a:ext cx="4973169" cy="304279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CEDE9CF-0828-AC1B-44FC-39467ED21861}"/>
              </a:ext>
            </a:extLst>
          </p:cNvPr>
          <p:cNvSpPr txBox="1"/>
          <p:nvPr/>
        </p:nvSpPr>
        <p:spPr>
          <a:xfrm>
            <a:off x="39247" y="3631768"/>
            <a:ext cx="6924068" cy="332398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400" b="1">
                <a:latin typeface="Gill Sans MT"/>
              </a:rPr>
              <a:t>Key terms used in the topic 'Ukulele'</a:t>
            </a:r>
          </a:p>
          <a:p>
            <a:r>
              <a:rPr lang="en-GB" sz="2400">
                <a:latin typeface="Gill Sans MT"/>
              </a:rPr>
              <a:t>Fretboard    Fret</a:t>
            </a:r>
          </a:p>
          <a:p>
            <a:r>
              <a:rPr lang="en-GB" sz="2400">
                <a:latin typeface="Gill Sans MT"/>
              </a:rPr>
              <a:t>Strings   Resonate</a:t>
            </a:r>
          </a:p>
          <a:p>
            <a:r>
              <a:rPr lang="en-GB" sz="2400">
                <a:latin typeface="Gill Sans MT"/>
              </a:rPr>
              <a:t>Tuning Pegs Open Strings</a:t>
            </a:r>
          </a:p>
          <a:p>
            <a:r>
              <a:rPr lang="en-GB" sz="2400">
                <a:latin typeface="Gill Sans MT"/>
              </a:rPr>
              <a:t>Saddle   Sound hole</a:t>
            </a:r>
          </a:p>
          <a:p>
            <a:r>
              <a:rPr lang="en-GB" sz="2400" dirty="0">
                <a:latin typeface="Gill Sans MT"/>
              </a:rPr>
              <a:t>Third finger third fret on </a:t>
            </a:r>
            <a:r>
              <a:rPr lang="en-GB" sz="2400" dirty="0" err="1">
                <a:latin typeface="Gill Sans MT"/>
              </a:rPr>
              <a:t>th</a:t>
            </a:r>
            <a:r>
              <a:rPr lang="en-GB" sz="2400">
                <a:latin typeface="Gill Sans MT"/>
              </a:rPr>
              <a:t>e string of A = C Major</a:t>
            </a:r>
            <a:endParaRPr lang="en-GB" sz="2400" dirty="0">
              <a:latin typeface="Gill Sans MT"/>
            </a:endParaRPr>
          </a:p>
          <a:p>
            <a:r>
              <a:rPr lang="en-GB" sz="2400">
                <a:latin typeface="Gill Sans MT"/>
              </a:rPr>
              <a:t>First fret E, second fret G = F Major</a:t>
            </a:r>
            <a:endParaRPr lang="en-GB" sz="2400" dirty="0">
              <a:latin typeface="Gill Sans MT"/>
            </a:endParaRPr>
          </a:p>
          <a:p>
            <a:r>
              <a:rPr lang="en-GB" sz="2400">
                <a:latin typeface="Gill Sans MT"/>
              </a:rPr>
              <a:t>Second finger, second fret on the string of G = Am </a:t>
            </a:r>
            <a:endParaRPr lang="en-GB" sz="2400" dirty="0">
              <a:latin typeface="Gill Sans MT"/>
            </a:endParaRPr>
          </a:p>
          <a:p>
            <a:endParaRPr lang="en-GB" dirty="0">
              <a:latin typeface="Gill Sans M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CDD8D02-96C2-987C-A0E5-5F0B7AE3F697}"/>
              </a:ext>
            </a:extLst>
          </p:cNvPr>
          <p:cNvSpPr txBox="1"/>
          <p:nvPr/>
        </p:nvSpPr>
        <p:spPr>
          <a:xfrm>
            <a:off x="39246" y="830297"/>
            <a:ext cx="585950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b="1">
                <a:latin typeface="Gill Sans MT"/>
              </a:rPr>
              <a:t>Working out scales</a:t>
            </a:r>
          </a:p>
          <a:p>
            <a:endParaRPr lang="en-GB" dirty="0">
              <a:latin typeface="Gill Sans MT"/>
            </a:endParaRPr>
          </a:p>
          <a:p>
            <a:endParaRPr lang="en-GB" dirty="0"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3202649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A996F-443E-01E6-AC07-9CBFFA29A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0AA64FF-19BD-EF73-76F5-1489D15045BD}"/>
              </a:ext>
            </a:extLst>
          </p:cNvPr>
          <p:cNvSpPr txBox="1"/>
          <p:nvPr/>
        </p:nvSpPr>
        <p:spPr>
          <a:xfrm>
            <a:off x="-213" y="-2984"/>
            <a:ext cx="12185373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>
                <a:latin typeface="Gill Sans MT"/>
              </a:rPr>
              <a:t>Year 7 Topic 6 Knowledge Organiser </a:t>
            </a:r>
          </a:p>
          <a:p>
            <a:pPr algn="ctr"/>
            <a:r>
              <a:rPr lang="en-GB">
                <a:latin typeface="Gill Sans MT"/>
              </a:rPr>
              <a:t>Chords</a:t>
            </a:r>
            <a:endParaRPr lang="en-GB" dirty="0">
              <a:latin typeface="Gill Sans M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EC38A3A-1830-378B-06E6-9D62B8025827}"/>
              </a:ext>
            </a:extLst>
          </p:cNvPr>
          <p:cNvSpPr txBox="1"/>
          <p:nvPr/>
        </p:nvSpPr>
        <p:spPr>
          <a:xfrm>
            <a:off x="297790" y="926079"/>
            <a:ext cx="4789877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latin typeface="Gill Sans MT"/>
              </a:rPr>
              <a:t>Working out </a:t>
            </a:r>
            <a:r>
              <a:rPr lang="en-GB">
                <a:latin typeface="Gill Sans MT"/>
              </a:rPr>
              <a:t>chords</a:t>
            </a:r>
          </a:p>
          <a:p>
            <a:r>
              <a:rPr lang="en-GB">
                <a:latin typeface="Gill Sans MT"/>
              </a:rPr>
              <a:t>Visual demonstration of the 1, 3, 5 rule</a:t>
            </a:r>
          </a:p>
          <a:p>
            <a:endParaRPr lang="en-GB" dirty="0">
              <a:latin typeface="Gill Sans MT"/>
            </a:endParaRPr>
          </a:p>
          <a:p>
            <a:r>
              <a:rPr lang="en-GB">
                <a:latin typeface="Gill Sans MT"/>
              </a:rPr>
              <a:t>The chord of C</a:t>
            </a:r>
            <a:endParaRPr lang="en-GB" dirty="0">
              <a:latin typeface="Gill Sans MT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E6A8133-B553-C690-48ED-DEB374C01C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765969"/>
              </p:ext>
            </p:extLst>
          </p:nvPr>
        </p:nvGraphicFramePr>
        <p:xfrm>
          <a:off x="297181" y="2123111"/>
          <a:ext cx="816863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080">
                  <a:extLst>
                    <a:ext uri="{9D8B030D-6E8A-4147-A177-3AD203B41FA5}">
                      <a16:colId xmlns:a16="http://schemas.microsoft.com/office/drawing/2014/main" val="3820893239"/>
                    </a:ext>
                  </a:extLst>
                </a:gridCol>
                <a:gridCol w="1021080">
                  <a:extLst>
                    <a:ext uri="{9D8B030D-6E8A-4147-A177-3AD203B41FA5}">
                      <a16:colId xmlns:a16="http://schemas.microsoft.com/office/drawing/2014/main" val="894355866"/>
                    </a:ext>
                  </a:extLst>
                </a:gridCol>
                <a:gridCol w="1021080">
                  <a:extLst>
                    <a:ext uri="{9D8B030D-6E8A-4147-A177-3AD203B41FA5}">
                      <a16:colId xmlns:a16="http://schemas.microsoft.com/office/drawing/2014/main" val="452392930"/>
                    </a:ext>
                  </a:extLst>
                </a:gridCol>
                <a:gridCol w="1021080">
                  <a:extLst>
                    <a:ext uri="{9D8B030D-6E8A-4147-A177-3AD203B41FA5}">
                      <a16:colId xmlns:a16="http://schemas.microsoft.com/office/drawing/2014/main" val="2835622012"/>
                    </a:ext>
                  </a:extLst>
                </a:gridCol>
                <a:gridCol w="855869">
                  <a:extLst>
                    <a:ext uri="{9D8B030D-6E8A-4147-A177-3AD203B41FA5}">
                      <a16:colId xmlns:a16="http://schemas.microsoft.com/office/drawing/2014/main" val="1720021347"/>
                    </a:ext>
                  </a:extLst>
                </a:gridCol>
                <a:gridCol w="1186290">
                  <a:extLst>
                    <a:ext uri="{9D8B030D-6E8A-4147-A177-3AD203B41FA5}">
                      <a16:colId xmlns:a16="http://schemas.microsoft.com/office/drawing/2014/main" val="1943230735"/>
                    </a:ext>
                  </a:extLst>
                </a:gridCol>
                <a:gridCol w="1021080">
                  <a:extLst>
                    <a:ext uri="{9D8B030D-6E8A-4147-A177-3AD203B41FA5}">
                      <a16:colId xmlns:a16="http://schemas.microsoft.com/office/drawing/2014/main" val="1805328033"/>
                    </a:ext>
                  </a:extLst>
                </a:gridCol>
                <a:gridCol w="1021080">
                  <a:extLst>
                    <a:ext uri="{9D8B030D-6E8A-4147-A177-3AD203B41FA5}">
                      <a16:colId xmlns:a16="http://schemas.microsoft.com/office/drawing/2014/main" val="29478194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C major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C = 1</a:t>
                      </a:r>
                    </a:p>
                  </a:txBody>
                  <a:tcP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E = 3</a:t>
                      </a:r>
                    </a:p>
                  </a:txBody>
                  <a:tcP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G  = 5</a:t>
                      </a:r>
                    </a:p>
                  </a:txBody>
                  <a:tcPr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/>
                        <a:t>B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827256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9363406-D16E-3C30-5C57-7D5445E831F6}"/>
              </a:ext>
            </a:extLst>
          </p:cNvPr>
          <p:cNvSpPr txBox="1"/>
          <p:nvPr/>
        </p:nvSpPr>
        <p:spPr>
          <a:xfrm>
            <a:off x="8626007" y="924681"/>
            <a:ext cx="3552562" cy="50783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b="1"/>
              <a:t>The 1, 3, 5 rule</a:t>
            </a:r>
            <a:endParaRPr lang="en-US" b="1"/>
          </a:p>
          <a:p>
            <a:endParaRPr lang="en-GB" dirty="0"/>
          </a:p>
          <a:p>
            <a:r>
              <a:rPr lang="en-GB" dirty="0"/>
              <a:t>Find the root note. This is 1. Count up 3, then 5. This gives you the chord you want. </a:t>
            </a:r>
          </a:p>
          <a:p>
            <a:endParaRPr lang="en-GB" dirty="0"/>
          </a:p>
          <a:p>
            <a:r>
              <a:rPr lang="en-GB" dirty="0"/>
              <a:t>In the key of C major let's work out the chord of C major.</a:t>
            </a:r>
          </a:p>
          <a:p>
            <a:r>
              <a:rPr lang="en-GB" dirty="0"/>
              <a:t>C, count up 3</a:t>
            </a:r>
          </a:p>
          <a:p>
            <a:r>
              <a:rPr lang="en-GB"/>
              <a:t>E, go up to 5</a:t>
            </a:r>
          </a:p>
          <a:p>
            <a:r>
              <a:rPr lang="en-GB"/>
              <a:t>G</a:t>
            </a:r>
          </a:p>
          <a:p>
            <a:endParaRPr lang="en-GB" dirty="0"/>
          </a:p>
          <a:p>
            <a:r>
              <a:rPr lang="en-GB" dirty="0"/>
              <a:t>Now, let's work out the chord of F major</a:t>
            </a:r>
          </a:p>
          <a:p>
            <a:r>
              <a:rPr lang="en-GB" dirty="0"/>
              <a:t>F, count up 3</a:t>
            </a:r>
          </a:p>
          <a:p>
            <a:r>
              <a:rPr lang="en-GB"/>
              <a:t>A, go up to 5</a:t>
            </a:r>
            <a:endParaRPr lang="en-GB" dirty="0"/>
          </a:p>
          <a:p>
            <a:r>
              <a:rPr lang="en-GB"/>
              <a:t>C</a:t>
            </a:r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882AD0-6DC3-5E31-229A-64192E9BB7DC}"/>
              </a:ext>
            </a:extLst>
          </p:cNvPr>
          <p:cNvSpPr txBox="1"/>
          <p:nvPr/>
        </p:nvSpPr>
        <p:spPr>
          <a:xfrm>
            <a:off x="252966" y="2775049"/>
            <a:ext cx="478987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>
                <a:latin typeface="Gill Sans MT"/>
              </a:rPr>
              <a:t>The chord of G</a:t>
            </a:r>
            <a:endParaRPr lang="en-GB" dirty="0">
              <a:latin typeface="Gill Sans MT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8B26DE8-A3DF-B61F-04C7-7701F57DFF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12095"/>
              </p:ext>
            </p:extLst>
          </p:nvPr>
        </p:nvGraphicFramePr>
        <p:xfrm>
          <a:off x="252357" y="3232493"/>
          <a:ext cx="8168639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1080">
                  <a:extLst>
                    <a:ext uri="{9D8B030D-6E8A-4147-A177-3AD203B41FA5}">
                      <a16:colId xmlns:a16="http://schemas.microsoft.com/office/drawing/2014/main" val="3820893239"/>
                    </a:ext>
                  </a:extLst>
                </a:gridCol>
                <a:gridCol w="1021080">
                  <a:extLst>
                    <a:ext uri="{9D8B030D-6E8A-4147-A177-3AD203B41FA5}">
                      <a16:colId xmlns:a16="http://schemas.microsoft.com/office/drawing/2014/main" val="894355866"/>
                    </a:ext>
                  </a:extLst>
                </a:gridCol>
                <a:gridCol w="1021080">
                  <a:extLst>
                    <a:ext uri="{9D8B030D-6E8A-4147-A177-3AD203B41FA5}">
                      <a16:colId xmlns:a16="http://schemas.microsoft.com/office/drawing/2014/main" val="452392930"/>
                    </a:ext>
                  </a:extLst>
                </a:gridCol>
                <a:gridCol w="1021080">
                  <a:extLst>
                    <a:ext uri="{9D8B030D-6E8A-4147-A177-3AD203B41FA5}">
                      <a16:colId xmlns:a16="http://schemas.microsoft.com/office/drawing/2014/main" val="2835622012"/>
                    </a:ext>
                  </a:extLst>
                </a:gridCol>
                <a:gridCol w="855869">
                  <a:extLst>
                    <a:ext uri="{9D8B030D-6E8A-4147-A177-3AD203B41FA5}">
                      <a16:colId xmlns:a16="http://schemas.microsoft.com/office/drawing/2014/main" val="1720021347"/>
                    </a:ext>
                  </a:extLst>
                </a:gridCol>
                <a:gridCol w="1186290">
                  <a:extLst>
                    <a:ext uri="{9D8B030D-6E8A-4147-A177-3AD203B41FA5}">
                      <a16:colId xmlns:a16="http://schemas.microsoft.com/office/drawing/2014/main" val="1943230735"/>
                    </a:ext>
                  </a:extLst>
                </a:gridCol>
                <a:gridCol w="1021080">
                  <a:extLst>
                    <a:ext uri="{9D8B030D-6E8A-4147-A177-3AD203B41FA5}">
                      <a16:colId xmlns:a16="http://schemas.microsoft.com/office/drawing/2014/main" val="1805328033"/>
                    </a:ext>
                  </a:extLst>
                </a:gridCol>
                <a:gridCol w="1021080">
                  <a:extLst>
                    <a:ext uri="{9D8B030D-6E8A-4147-A177-3AD203B41FA5}">
                      <a16:colId xmlns:a16="http://schemas.microsoft.com/office/drawing/2014/main" val="29478194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/>
                        <a:t>C major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C</a:t>
                      </a:r>
                    </a:p>
                  </a:txBody>
                  <a:tcPr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D = 5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E</a:t>
                      </a:r>
                    </a:p>
                  </a:txBody>
                  <a:tcPr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F</a:t>
                      </a:r>
                    </a:p>
                  </a:txBody>
                  <a:tcPr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G = 1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A</a:t>
                      </a:r>
                    </a:p>
                  </a:txBody>
                  <a:tcPr>
                    <a:solidFill>
                      <a:schemeClr val="tx2">
                        <a:lumMod val="90000"/>
                        <a:lumOff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GB"/>
                        <a:t>B = 3</a:t>
                      </a:r>
                      <a:endParaRPr lang="en-GB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272568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6EEEB038-96FB-54B7-DC67-23020F7713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282" y="4445269"/>
            <a:ext cx="2743199" cy="188952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C5EB3DC-AA87-64DE-1FF5-3285A1CDE0A4}"/>
              </a:ext>
            </a:extLst>
          </p:cNvPr>
          <p:cNvSpPr txBox="1"/>
          <p:nvPr/>
        </p:nvSpPr>
        <p:spPr>
          <a:xfrm>
            <a:off x="248964" y="3853042"/>
            <a:ext cx="423697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b="1"/>
              <a:t>The C Chord in standard notation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2B7ED7-0186-B2AB-51CB-3B4AF353153C}"/>
              </a:ext>
            </a:extLst>
          </p:cNvPr>
          <p:cNvSpPr txBox="1"/>
          <p:nvPr/>
        </p:nvSpPr>
        <p:spPr>
          <a:xfrm>
            <a:off x="3346032" y="4450373"/>
            <a:ext cx="5078849" cy="2031325"/>
          </a:xfrm>
          <a:prstGeom prst="rect">
            <a:avLst/>
          </a:prstGeom>
          <a:noFill/>
          <a:ln>
            <a:solidFill>
              <a:srgbClr val="4472C4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b="1" dirty="0"/>
              <a:t>Important information about chords</a:t>
            </a:r>
          </a:p>
          <a:p>
            <a:r>
              <a:rPr lang="en-GB" dirty="0"/>
              <a:t>A chord accompanies a melody</a:t>
            </a:r>
          </a:p>
          <a:p>
            <a:r>
              <a:rPr lang="en-GB" dirty="0"/>
              <a:t>A chord has a homophon</a:t>
            </a:r>
            <a:r>
              <a:rPr lang="en-GB"/>
              <a:t>ic texture</a:t>
            </a:r>
          </a:p>
          <a:p>
            <a:r>
              <a:rPr lang="en-GB"/>
              <a:t>The first chord of a scale is called the tonic</a:t>
            </a:r>
            <a:endParaRPr lang="en-GB" dirty="0"/>
          </a:p>
          <a:p>
            <a:r>
              <a:rPr lang="en-GB" dirty="0"/>
              <a:t>The fif</a:t>
            </a:r>
            <a:r>
              <a:rPr lang="en-GB"/>
              <a:t>th chord of a scale is called the dominant</a:t>
            </a:r>
            <a:endParaRPr lang="en-GB" dirty="0"/>
          </a:p>
          <a:p>
            <a:r>
              <a:rPr lang="en-GB" dirty="0"/>
              <a:t>The second and </a:t>
            </a:r>
            <a:r>
              <a:rPr lang="en-GB"/>
              <a:t>sixth are minor chords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5726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CB0092A580C54CB42417607B585DEF" ma:contentTypeVersion="18" ma:contentTypeDescription="Create a new document." ma:contentTypeScope="" ma:versionID="bd0540bee774e121d4e560c6b5f56d28">
  <xsd:schema xmlns:xsd="http://www.w3.org/2001/XMLSchema" xmlns:xs="http://www.w3.org/2001/XMLSchema" xmlns:p="http://schemas.microsoft.com/office/2006/metadata/properties" xmlns:ns2="2de0c8cb-dcfa-47c1-9663-efdf8a52ffd3" xmlns:ns3="edd0a7cf-e1a5-4121-81f2-52b09736f6fa" targetNamespace="http://schemas.microsoft.com/office/2006/metadata/properties" ma:root="true" ma:fieldsID="cbe333991e0318af5be7385ea3cc7c6e" ns2:_="" ns3:_="">
    <xsd:import namespace="2de0c8cb-dcfa-47c1-9663-efdf8a52ffd3"/>
    <xsd:import namespace="edd0a7cf-e1a5-4121-81f2-52b09736f6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  <xsd:element ref="ns2: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e0c8cb-dcfa-47c1-9663-efdf8a52ff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449cd6a-d180-499f-81d4-cddb7215bc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P" ma:index="22" nillable="true" ma:displayName="P" ma:list="UserInfo" ma:SharePointGroup="0" ma:internalName="P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d0a7cf-e1a5-4121-81f2-52b09736f6f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bd22e93-d5c7-48a4-872e-7dbdaeb545fd}" ma:internalName="TaxCatchAll" ma:showField="CatchAllData" ma:web="edd0a7cf-e1a5-4121-81f2-52b09736f6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e0c8cb-dcfa-47c1-9663-efdf8a52ffd3">
      <Terms xmlns="http://schemas.microsoft.com/office/infopath/2007/PartnerControls"/>
    </lcf76f155ced4ddcb4097134ff3c332f>
    <TaxCatchAll xmlns="edd0a7cf-e1a5-4121-81f2-52b09736f6fa" xsi:nil="true"/>
    <P xmlns="2de0c8cb-dcfa-47c1-9663-efdf8a52ffd3">
      <UserInfo>
        <DisplayName/>
        <AccountId xsi:nil="true"/>
        <AccountType/>
      </UserInfo>
    </P>
  </documentManagement>
</p:properties>
</file>

<file path=customXml/itemProps1.xml><?xml version="1.0" encoding="utf-8"?>
<ds:datastoreItem xmlns:ds="http://schemas.openxmlformats.org/officeDocument/2006/customXml" ds:itemID="{7E879818-2456-47B3-BD3D-9EC2A94A2E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e0c8cb-dcfa-47c1-9663-efdf8a52ffd3"/>
    <ds:schemaRef ds:uri="edd0a7cf-e1a5-4121-81f2-52b09736f6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E9B0B2C-7693-4198-8A17-C90B8DE2AF4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A9F8B1-4BDD-4D7A-A2E9-4930FA261ED5}">
  <ds:schemaRefs>
    <ds:schemaRef ds:uri="http://schemas.microsoft.com/office/2006/metadata/properties"/>
    <ds:schemaRef ds:uri="http://schemas.microsoft.com/office/infopath/2007/PartnerControls"/>
    <ds:schemaRef ds:uri="2de0c8cb-dcfa-47c1-9663-efdf8a52ffd3"/>
    <ds:schemaRef ds:uri="edd0a7cf-e1a5-4121-81f2-52b09736f6f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527</cp:revision>
  <dcterms:created xsi:type="dcterms:W3CDTF">2026-06-12T19:31:39Z</dcterms:created>
  <dcterms:modified xsi:type="dcterms:W3CDTF">2026-06-15T08:21:09Z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0x01010070CB0092A580C54CB42417607B585DEF</vt:lpwstr>
  </property>
  <property fmtid="{D5CDD505-2E9C-101B-9397-08002B2CF9AE}" pid="3" name="MediaServiceImageTags">
    <vt:lpwstr/>
  </property>
</Properties>
</file>