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sldIdLst>
    <p:sldId id="257" r:id="rId5"/>
    <p:sldId id="277" r:id="rId6"/>
    <p:sldId id="278" r:id="rId7"/>
    <p:sldId id="262" r:id="rId8"/>
    <p:sldId id="263" r:id="rId9"/>
    <p:sldId id="279" r:id="rId10"/>
    <p:sldId id="280" r:id="rId11"/>
    <p:sldId id="281" r:id="rId12"/>
    <p:sldId id="282" r:id="rId13"/>
    <p:sldId id="283" r:id="rId14"/>
    <p:sldId id="28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83E647-5513-FB4D-B56E-0413A45A31E9}" v="16" dt="2025-10-21T13:26:45.395"/>
    <p1510:client id="{C6F445E9-445D-B707-E95B-39C6EF7E227B}" v="23" dt="2025-10-21T13:42:26.9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ss A Boyd" userId="S::aboyd@hartfordhigh.co.uk::4b93ea37-5365-41cb-b509-44ad371f0a8e" providerId="AD" clId="Web-{C6F445E9-445D-B707-E95B-39C6EF7E227B}"/>
    <pc:docChg chg="modSld">
      <pc:chgData name="Miss A Boyd" userId="S::aboyd@hartfordhigh.co.uk::4b93ea37-5365-41cb-b509-44ad371f0a8e" providerId="AD" clId="Web-{C6F445E9-445D-B707-E95B-39C6EF7E227B}" dt="2025-10-21T13:42:26.915" v="8" actId="20577"/>
      <pc:docMkLst>
        <pc:docMk/>
      </pc:docMkLst>
      <pc:sldChg chg="modSp">
        <pc:chgData name="Miss A Boyd" userId="S::aboyd@hartfordhigh.co.uk::4b93ea37-5365-41cb-b509-44ad371f0a8e" providerId="AD" clId="Web-{C6F445E9-445D-B707-E95B-39C6EF7E227B}" dt="2025-10-21T13:42:26.915" v="8" actId="20577"/>
        <pc:sldMkLst>
          <pc:docMk/>
          <pc:sldMk cId="879210601" sldId="262"/>
        </pc:sldMkLst>
        <pc:spChg chg="mod">
          <ac:chgData name="Miss A Boyd" userId="S::aboyd@hartfordhigh.co.uk::4b93ea37-5365-41cb-b509-44ad371f0a8e" providerId="AD" clId="Web-{C6F445E9-445D-B707-E95B-39C6EF7E227B}" dt="2025-10-21T13:42:26.915" v="8" actId="20577"/>
          <ac:spMkLst>
            <pc:docMk/>
            <pc:sldMk cId="879210601" sldId="262"/>
            <ac:spMk id="7" creationId="{7207B691-531E-4F84-A70D-D2ACA2B1E9E6}"/>
          </ac:spMkLst>
        </pc:spChg>
      </pc:sldChg>
      <pc:sldChg chg="modSp">
        <pc:chgData name="Miss A Boyd" userId="S::aboyd@hartfordhigh.co.uk::4b93ea37-5365-41cb-b509-44ad371f0a8e" providerId="AD" clId="Web-{C6F445E9-445D-B707-E95B-39C6EF7E227B}" dt="2025-10-21T13:42:15.711" v="5" actId="20577"/>
        <pc:sldMkLst>
          <pc:docMk/>
          <pc:sldMk cId="1971890633" sldId="279"/>
        </pc:sldMkLst>
        <pc:spChg chg="mod">
          <ac:chgData name="Miss A Boyd" userId="S::aboyd@hartfordhigh.co.uk::4b93ea37-5365-41cb-b509-44ad371f0a8e" providerId="AD" clId="Web-{C6F445E9-445D-B707-E95B-39C6EF7E227B}" dt="2025-10-21T13:42:15.711" v="5" actId="20577"/>
          <ac:spMkLst>
            <pc:docMk/>
            <pc:sldMk cId="1971890633" sldId="279"/>
            <ac:spMk id="7" creationId="{7207B691-531E-4F84-A70D-D2ACA2B1E9E6}"/>
          </ac:spMkLst>
        </pc:spChg>
      </pc:sldChg>
    </pc:docChg>
  </pc:docChgLst>
  <pc:docChgLst>
    <pc:chgData name="Miss A Boyd" userId="S::aboyd@hartfordhigh.co.uk::4b93ea37-5365-41cb-b509-44ad371f0a8e" providerId="AD" clId="Web-{2C83E647-5513-FB4D-B56E-0413A45A31E9}"/>
    <pc:docChg chg="addSld delSld">
      <pc:chgData name="Miss A Boyd" userId="S::aboyd@hartfordhigh.co.uk::4b93ea37-5365-41cb-b509-44ad371f0a8e" providerId="AD" clId="Web-{2C83E647-5513-FB4D-B56E-0413A45A31E9}" dt="2025-10-21T13:26:45.395" v="15"/>
      <pc:docMkLst>
        <pc:docMk/>
      </pc:docMkLst>
      <pc:sldChg chg="del">
        <pc:chgData name="Miss A Boyd" userId="S::aboyd@hartfordhigh.co.uk::4b93ea37-5365-41cb-b509-44ad371f0a8e" providerId="AD" clId="Web-{2C83E647-5513-FB4D-B56E-0413A45A31E9}" dt="2025-10-21T13:22:00.949" v="6"/>
        <pc:sldMkLst>
          <pc:docMk/>
          <pc:sldMk cId="109857222" sldId="256"/>
        </pc:sldMkLst>
      </pc:sldChg>
      <pc:sldChg chg="add del">
        <pc:chgData name="Miss A Boyd" userId="S::aboyd@hartfordhigh.co.uk::4b93ea37-5365-41cb-b509-44ad371f0a8e" providerId="AD" clId="Web-{2C83E647-5513-FB4D-B56E-0413A45A31E9}" dt="2025-10-21T13:21:57.746" v="4"/>
        <pc:sldMkLst>
          <pc:docMk/>
          <pc:sldMk cId="1783425628" sldId="257"/>
        </pc:sldMkLst>
      </pc:sldChg>
      <pc:sldChg chg="add">
        <pc:chgData name="Miss A Boyd" userId="S::aboyd@hartfordhigh.co.uk::4b93ea37-5365-41cb-b509-44ad371f0a8e" providerId="AD" clId="Web-{2C83E647-5513-FB4D-B56E-0413A45A31E9}" dt="2025-10-21T13:24:29.281" v="8"/>
        <pc:sldMkLst>
          <pc:docMk/>
          <pc:sldMk cId="879210601" sldId="262"/>
        </pc:sldMkLst>
      </pc:sldChg>
      <pc:sldChg chg="add">
        <pc:chgData name="Miss A Boyd" userId="S::aboyd@hartfordhigh.co.uk::4b93ea37-5365-41cb-b509-44ad371f0a8e" providerId="AD" clId="Web-{2C83E647-5513-FB4D-B56E-0413A45A31E9}" dt="2025-10-21T13:24:29.312" v="9"/>
        <pc:sldMkLst>
          <pc:docMk/>
          <pc:sldMk cId="3666291789" sldId="263"/>
        </pc:sldMkLst>
      </pc:sldChg>
      <pc:sldChg chg="add del">
        <pc:chgData name="Miss A Boyd" userId="S::aboyd@hartfordhigh.co.uk::4b93ea37-5365-41cb-b509-44ad371f0a8e" providerId="AD" clId="Web-{2C83E647-5513-FB4D-B56E-0413A45A31E9}" dt="2025-10-21T13:21:57.792" v="5"/>
        <pc:sldMkLst>
          <pc:docMk/>
          <pc:sldMk cId="4255585962" sldId="277"/>
        </pc:sldMkLst>
      </pc:sldChg>
      <pc:sldChg chg="add">
        <pc:chgData name="Miss A Boyd" userId="S::aboyd@hartfordhigh.co.uk::4b93ea37-5365-41cb-b509-44ad371f0a8e" providerId="AD" clId="Web-{2C83E647-5513-FB4D-B56E-0413A45A31E9}" dt="2025-10-21T13:23:27.137" v="7"/>
        <pc:sldMkLst>
          <pc:docMk/>
          <pc:sldMk cId="1527294705" sldId="278"/>
        </pc:sldMkLst>
      </pc:sldChg>
      <pc:sldChg chg="add">
        <pc:chgData name="Miss A Boyd" userId="S::aboyd@hartfordhigh.co.uk::4b93ea37-5365-41cb-b509-44ad371f0a8e" providerId="AD" clId="Web-{2C83E647-5513-FB4D-B56E-0413A45A31E9}" dt="2025-10-21T13:25:13.330" v="10"/>
        <pc:sldMkLst>
          <pc:docMk/>
          <pc:sldMk cId="1971890633" sldId="279"/>
        </pc:sldMkLst>
      </pc:sldChg>
      <pc:sldChg chg="add">
        <pc:chgData name="Miss A Boyd" userId="S::aboyd@hartfordhigh.co.uk::4b93ea37-5365-41cb-b509-44ad371f0a8e" providerId="AD" clId="Web-{2C83E647-5513-FB4D-B56E-0413A45A31E9}" dt="2025-10-21T13:25:13.376" v="11"/>
        <pc:sldMkLst>
          <pc:docMk/>
          <pc:sldMk cId="453645716" sldId="280"/>
        </pc:sldMkLst>
      </pc:sldChg>
      <pc:sldChg chg="add">
        <pc:chgData name="Miss A Boyd" userId="S::aboyd@hartfordhigh.co.uk::4b93ea37-5365-41cb-b509-44ad371f0a8e" providerId="AD" clId="Web-{2C83E647-5513-FB4D-B56E-0413A45A31E9}" dt="2025-10-21T13:25:52.222" v="12"/>
        <pc:sldMkLst>
          <pc:docMk/>
          <pc:sldMk cId="1380552276" sldId="281"/>
        </pc:sldMkLst>
      </pc:sldChg>
      <pc:sldChg chg="add">
        <pc:chgData name="Miss A Boyd" userId="S::aboyd@hartfordhigh.co.uk::4b93ea37-5365-41cb-b509-44ad371f0a8e" providerId="AD" clId="Web-{2C83E647-5513-FB4D-B56E-0413A45A31E9}" dt="2025-10-21T13:25:52.300" v="13"/>
        <pc:sldMkLst>
          <pc:docMk/>
          <pc:sldMk cId="2504053071" sldId="282"/>
        </pc:sldMkLst>
      </pc:sldChg>
      <pc:sldChg chg="add">
        <pc:chgData name="Miss A Boyd" userId="S::aboyd@hartfordhigh.co.uk::4b93ea37-5365-41cb-b509-44ad371f0a8e" providerId="AD" clId="Web-{2C83E647-5513-FB4D-B56E-0413A45A31E9}" dt="2025-10-21T13:26:45.317" v="14"/>
        <pc:sldMkLst>
          <pc:docMk/>
          <pc:sldMk cId="2336911153" sldId="283"/>
        </pc:sldMkLst>
      </pc:sldChg>
      <pc:sldChg chg="add">
        <pc:chgData name="Miss A Boyd" userId="S::aboyd@hartfordhigh.co.uk::4b93ea37-5365-41cb-b509-44ad371f0a8e" providerId="AD" clId="Web-{2C83E647-5513-FB4D-B56E-0413A45A31E9}" dt="2025-10-21T13:26:45.395" v="15"/>
        <pc:sldMkLst>
          <pc:docMk/>
          <pc:sldMk cId="135498726" sldId="28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8AF238-4F24-4E70-A71D-91B5202DFAF8}" type="datetimeFigureOut">
              <a:t>10/21/2025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926A08-FAC2-4E3F-B0C5-231B4B9A9E5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800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FFE49-9003-47B6-988F-2DAC9507C30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9904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FFE49-9003-47B6-988F-2DAC9507C30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604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FFE49-9003-47B6-988F-2DAC9507C30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990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C71E87-262F-4BFC-8112-9322FCECEC1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18630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C71E87-262F-4BFC-8112-9322FCECEC1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1863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207B691-531E-4F84-A70D-D2ACA2B1E9E6}"/>
              </a:ext>
            </a:extLst>
          </p:cNvPr>
          <p:cNvSpPr txBox="1"/>
          <p:nvPr/>
        </p:nvSpPr>
        <p:spPr>
          <a:xfrm>
            <a:off x="125260" y="-110"/>
            <a:ext cx="12192000" cy="369332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b="1" u="sng"/>
              <a:t>       YEAR 9 KO Half Term 1 – Colegio y </a:t>
            </a:r>
            <a:r>
              <a:rPr lang="en-GB" b="1" u="sng" err="1"/>
              <a:t>Trabajos</a:t>
            </a:r>
            <a:r>
              <a:rPr lang="en-GB" b="1" u="sng"/>
              <a:t>  </a:t>
            </a:r>
            <a:endParaRPr lang="en-US" b="1" u="sng">
              <a:latin typeface="Gill Sans MT" charset="0"/>
              <a:ea typeface="Gill Sans MT" charset="0"/>
              <a:cs typeface="Gill Sans MT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8EA1197-BEFC-428F-B321-262BFC8CFAFE}"/>
              </a:ext>
            </a:extLst>
          </p:cNvPr>
          <p:cNvGraphicFramePr>
            <a:graphicFrameLocks noGrp="1"/>
          </p:cNvGraphicFramePr>
          <p:nvPr/>
        </p:nvGraphicFramePr>
        <p:xfrm>
          <a:off x="125329" y="171666"/>
          <a:ext cx="3787497" cy="5852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65905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821592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0803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latin typeface="+mn-lt"/>
                        </a:rPr>
                        <a:t>Las</a:t>
                      </a:r>
                      <a:r>
                        <a:rPr lang="en-GB" sz="1000" b="1" baseline="0">
                          <a:latin typeface="+mn-lt"/>
                        </a:rPr>
                        <a:t> </a:t>
                      </a:r>
                      <a:r>
                        <a:rPr lang="en-GB" sz="1000" b="1" baseline="0" err="1">
                          <a:latin typeface="+mn-lt"/>
                        </a:rPr>
                        <a:t>asignaturas</a:t>
                      </a:r>
                      <a:r>
                        <a:rPr lang="en-GB" sz="1000" b="1" baseline="0">
                          <a:latin typeface="+mn-lt"/>
                        </a:rPr>
                        <a:t> </a:t>
                      </a:r>
                      <a:endParaRPr lang="en-GB" sz="1000" b="1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853331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 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arte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 / </a:t>
                      </a:r>
                      <a:r>
                        <a:rPr lang="en-US" sz="1000" b="0" i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dibujo</a:t>
                      </a:r>
                      <a:endParaRPr lang="en-US" sz="10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algn="l" rtl="0" fontAlgn="base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 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teatro</a:t>
                      </a:r>
                      <a:r>
                        <a:rPr lang="en-GB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GB" sz="10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algn="l" rtl="0" fontAlgn="base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 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español</a:t>
                      </a:r>
                      <a:r>
                        <a:rPr lang="en-GB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GB" sz="10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algn="l" rtl="0" fontAlgn="base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 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inglés</a:t>
                      </a:r>
                      <a:r>
                        <a:rPr lang="en-GB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GB" sz="10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000" b="0" i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 </a:t>
                      </a:r>
                      <a:r>
                        <a:rPr lang="en-GB" sz="1000" b="0" i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alemán</a:t>
                      </a:r>
                      <a:endParaRPr lang="en-GB" sz="1000" b="0" i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rtl="0" fontAlgn="base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 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música</a:t>
                      </a:r>
                      <a:r>
                        <a:rPr lang="en-GB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GB" sz="10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algn="l" rtl="0" fontAlgn="base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 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geografía</a:t>
                      </a:r>
                      <a:r>
                        <a:rPr lang="en-GB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GB" sz="10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algn="l" rtl="0" fontAlgn="base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 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historia</a:t>
                      </a:r>
                      <a:r>
                        <a:rPr lang="en-GB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GB" sz="10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algn="l" rtl="0" fontAlgn="base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 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tecnología</a:t>
                      </a:r>
                      <a:r>
                        <a:rPr lang="en-GB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GB" sz="10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algn="l" rtl="0" fontAlgn="base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 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informática</a:t>
                      </a:r>
                      <a:r>
                        <a:rPr lang="en-GB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GB" sz="10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algn="l" rtl="0" fontAlgn="base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 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educación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física</a:t>
                      </a:r>
                      <a:r>
                        <a:rPr lang="en-GB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GB" sz="10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algn="l" rtl="0" fontAlgn="base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 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religión</a:t>
                      </a:r>
                      <a:r>
                        <a:rPr lang="en-GB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GB" sz="10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algn="l" rtl="0" fontAlgn="base"/>
                      <a:r>
                        <a:rPr lang="en-GB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Las </a:t>
                      </a:r>
                      <a:r>
                        <a:rPr lang="en-GB" sz="1000" b="0" i="0" u="none" strike="noStrike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matemáticas</a:t>
                      </a:r>
                      <a:r>
                        <a:rPr lang="en-GB" sz="1000" b="0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GB" sz="1000" b="0" i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algn="l" rtl="0" fontAlgn="base"/>
                      <a:r>
                        <a:rPr lang="en-GB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Las </a:t>
                      </a:r>
                      <a:r>
                        <a:rPr lang="en-GB" sz="1000" b="0" i="0" u="none" strike="noStrike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ciencias</a:t>
                      </a:r>
                      <a:r>
                        <a:rPr lang="en-GB" sz="1000" b="0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GB" sz="1000" b="0" i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algn="l" rtl="0" fontAlgn="base"/>
                      <a:r>
                        <a:rPr lang="en-GB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Las </a:t>
                      </a:r>
                      <a:r>
                        <a:rPr lang="en-GB" sz="1000" b="0" i="0" u="none" strike="noStrike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empresariales</a:t>
                      </a:r>
                      <a:r>
                        <a:rPr lang="en-GB" sz="1000" b="0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</a:p>
                    <a:p>
                      <a:pPr lvl="0" algn="l">
                        <a:buNone/>
                      </a:pPr>
                      <a:r>
                        <a:rPr lang="en-GB" sz="1000" b="0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Los </a:t>
                      </a:r>
                      <a:r>
                        <a:rPr lang="en-GB" sz="1000" b="0" i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idiomas</a:t>
                      </a:r>
                      <a:endParaRPr lang="en-GB" sz="1000" b="0" i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000" b="0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Los </a:t>
                      </a:r>
                      <a:r>
                        <a:rPr lang="en-GB" sz="1000" b="0" i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medios</a:t>
                      </a:r>
                      <a:r>
                        <a:rPr lang="en-GB" sz="1000" b="0" i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n-GB" sz="1000" b="0" i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comunicación</a:t>
                      </a:r>
                      <a:endParaRPr lang="en-GB" sz="1000" b="0" i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>
                          <a:latin typeface="+mn-lt"/>
                        </a:rPr>
                        <a:t>Art</a:t>
                      </a:r>
                    </a:p>
                    <a:p>
                      <a:r>
                        <a:rPr lang="en-GB" sz="1000">
                          <a:latin typeface="+mn-lt"/>
                        </a:rPr>
                        <a:t>Drama</a:t>
                      </a:r>
                    </a:p>
                    <a:p>
                      <a:r>
                        <a:rPr lang="en-GB" sz="1000">
                          <a:latin typeface="+mn-lt"/>
                        </a:rPr>
                        <a:t>Spanish</a:t>
                      </a:r>
                    </a:p>
                    <a:p>
                      <a:r>
                        <a:rPr lang="en-GB" sz="1000">
                          <a:latin typeface="+mn-lt"/>
                        </a:rPr>
                        <a:t>English</a:t>
                      </a:r>
                    </a:p>
                    <a:p>
                      <a:pPr lvl="0">
                        <a:buNone/>
                      </a:pPr>
                      <a:r>
                        <a:rPr lang="en-GB" sz="1000">
                          <a:latin typeface="+mn-lt"/>
                        </a:rPr>
                        <a:t>German</a:t>
                      </a:r>
                    </a:p>
                    <a:p>
                      <a:r>
                        <a:rPr lang="en-GB" sz="1000">
                          <a:latin typeface="+mn-lt"/>
                        </a:rPr>
                        <a:t>Music</a:t>
                      </a:r>
                    </a:p>
                    <a:p>
                      <a:r>
                        <a:rPr lang="en-GB" sz="1000">
                          <a:latin typeface="+mn-lt"/>
                        </a:rPr>
                        <a:t>Geography</a:t>
                      </a:r>
                    </a:p>
                    <a:p>
                      <a:r>
                        <a:rPr lang="en-GB" sz="1000">
                          <a:latin typeface="+mn-lt"/>
                        </a:rPr>
                        <a:t>History</a:t>
                      </a:r>
                    </a:p>
                    <a:p>
                      <a:r>
                        <a:rPr lang="en-GB" sz="1000">
                          <a:latin typeface="+mn-lt"/>
                        </a:rPr>
                        <a:t>D.T</a:t>
                      </a:r>
                    </a:p>
                    <a:p>
                      <a:r>
                        <a:rPr lang="en-GB" sz="1000">
                          <a:latin typeface="+mn-lt"/>
                        </a:rPr>
                        <a:t>I.T</a:t>
                      </a:r>
                    </a:p>
                    <a:p>
                      <a:r>
                        <a:rPr lang="en-GB" sz="1000">
                          <a:latin typeface="+mn-lt"/>
                        </a:rPr>
                        <a:t>P.E</a:t>
                      </a:r>
                    </a:p>
                    <a:p>
                      <a:r>
                        <a:rPr lang="en-GB" sz="1000">
                          <a:latin typeface="+mn-lt"/>
                        </a:rPr>
                        <a:t>R.E</a:t>
                      </a:r>
                    </a:p>
                    <a:p>
                      <a:r>
                        <a:rPr lang="en-GB" sz="1000">
                          <a:latin typeface="+mn-lt"/>
                        </a:rPr>
                        <a:t>Maths</a:t>
                      </a:r>
                    </a:p>
                    <a:p>
                      <a:r>
                        <a:rPr lang="en-GB" sz="1000">
                          <a:latin typeface="+mn-lt"/>
                        </a:rPr>
                        <a:t>Science</a:t>
                      </a:r>
                    </a:p>
                    <a:p>
                      <a:r>
                        <a:rPr lang="en-GB" sz="1000">
                          <a:latin typeface="+mn-lt"/>
                        </a:rPr>
                        <a:t>Business Studies</a:t>
                      </a:r>
                    </a:p>
                    <a:p>
                      <a:pPr lvl="0">
                        <a:buNone/>
                      </a:pPr>
                      <a:r>
                        <a:rPr lang="en-GB" sz="1000">
                          <a:latin typeface="+mn-lt"/>
                        </a:rPr>
                        <a:t>Languages</a:t>
                      </a:r>
                    </a:p>
                    <a:p>
                      <a:pPr lvl="0">
                        <a:buNone/>
                      </a:pPr>
                      <a:r>
                        <a:rPr lang="en-GB" sz="1000">
                          <a:latin typeface="+mn-lt"/>
                        </a:rPr>
                        <a:t>Media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153602"/>
                  </a:ext>
                </a:extLst>
              </a:tr>
              <a:tr h="20803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err="1">
                          <a:latin typeface="+mn-lt"/>
                        </a:rPr>
                        <a:t>Adjetivos</a:t>
                      </a:r>
                      <a:r>
                        <a:rPr lang="en-GB" sz="1000" b="1">
                          <a:latin typeface="+mn-lt"/>
                        </a:rPr>
                        <a:t>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213626"/>
                  </a:ext>
                </a:extLst>
              </a:tr>
              <a:tr h="1279312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Fácil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r>
                        <a:rPr lang="en-GB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GB" sz="10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algn="l" rtl="0" fontAlgn="base"/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Difícil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es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r>
                        <a:rPr lang="en-GB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GB" sz="10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algn="l" rtl="0" fontAlgn="base"/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Útil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es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r>
                        <a:rPr lang="en-GB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GB" sz="10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algn="l" rtl="0" fontAlgn="base"/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Inútil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es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r>
                        <a:rPr lang="en-GB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GB" sz="10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algn="l" rtl="0" fontAlgn="base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Una 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pérdida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de 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tiempo</a:t>
                      </a:r>
                      <a:r>
                        <a:rPr lang="en-GB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</a:p>
                    <a:p>
                      <a:pPr algn="l" rtl="0" fontAlgn="base"/>
                      <a:r>
                        <a:rPr lang="en-GB" sz="1000" b="0" i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 rollo </a:t>
                      </a:r>
                    </a:p>
                    <a:p>
                      <a:pPr algn="l" rtl="0" fontAlgn="base"/>
                      <a:r>
                        <a:rPr lang="en-GB" sz="1000" b="0" i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Emocionante</a:t>
                      </a:r>
                      <a:r>
                        <a:rPr lang="en-GB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GB" sz="1000" b="0" i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  <a:r>
                        <a:rPr lang="en-GB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en-GB" sz="10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algn="l" rtl="0" fontAlgn="base"/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Interesante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0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algn="l" rtl="0" fontAlgn="base"/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Importante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(</a:t>
                      </a: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</a:p>
                    <a:p>
                      <a:pPr algn="l" rtl="0" fontAlgn="base"/>
                      <a:r>
                        <a:rPr lang="en-US" sz="1000" b="0" i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Paciente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US" sz="1000" b="0" i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  <a:p>
                      <a:pPr algn="l" rtl="0" fontAlgn="base"/>
                      <a:r>
                        <a:rPr lang="en-US" sz="1000" b="0" i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Impaciente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US" sz="1000" b="0" i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en-US" sz="10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algn="l" rtl="0" fontAlgn="base"/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Aburrido</a:t>
                      </a:r>
                      <a:r>
                        <a:rPr lang="en-GB" sz="1000" b="0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/a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0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algn="l" rtl="0" fontAlgn="base"/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Práctico</a:t>
                      </a:r>
                      <a:r>
                        <a:rPr lang="en-GB" sz="1000" b="0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/a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r>
                        <a:rPr lang="en-US" sz="1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10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algn="l" rtl="0" fontAlgn="base"/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Creativo</a:t>
                      </a:r>
                      <a:r>
                        <a:rPr lang="en-GB" sz="1000" b="0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/a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  <a:p>
                      <a:pPr algn="l" rtl="0" fontAlgn="base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Sever</a:t>
                      </a:r>
                      <a:r>
                        <a:rPr lang="en-GB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o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</a:t>
                      </a:r>
                      <a:r>
                        <a:rPr lang="en-GB" sz="1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a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</a:t>
                      </a: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s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</a:p>
                    <a:p>
                      <a:pPr algn="l" rtl="0" fontAlgn="base"/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Simpático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n-GB" sz="1000" b="0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  <a:p>
                      <a:pPr lvl="0" algn="l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Entretenido/</a:t>
                      </a:r>
                      <a:r>
                        <a:rPr lang="en-GB" sz="1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a</a:t>
                      </a:r>
                      <a:r>
                        <a:rPr lang="en-GB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(s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Easy</a:t>
                      </a:r>
                    </a:p>
                    <a:p>
                      <a:r>
                        <a:rPr lang="en-GB" sz="1000"/>
                        <a:t>Difficult</a:t>
                      </a:r>
                    </a:p>
                    <a:p>
                      <a:r>
                        <a:rPr lang="en-GB" sz="1000"/>
                        <a:t>Useful</a:t>
                      </a:r>
                    </a:p>
                    <a:p>
                      <a:r>
                        <a:rPr lang="en-GB" sz="1000"/>
                        <a:t>Useless</a:t>
                      </a:r>
                    </a:p>
                    <a:p>
                      <a:r>
                        <a:rPr lang="en-GB" sz="1000"/>
                        <a:t>A</a:t>
                      </a:r>
                      <a:r>
                        <a:rPr lang="en-GB" sz="1000" baseline="0"/>
                        <a:t> waste of time</a:t>
                      </a:r>
                    </a:p>
                    <a:p>
                      <a:r>
                        <a:rPr lang="en-GB" sz="1000" baseline="0"/>
                        <a:t>A bore</a:t>
                      </a:r>
                    </a:p>
                    <a:p>
                      <a:r>
                        <a:rPr lang="en-GB" sz="1000" baseline="0"/>
                        <a:t>Exciting</a:t>
                      </a:r>
                    </a:p>
                    <a:p>
                      <a:r>
                        <a:rPr lang="en-GB" sz="1000" baseline="0"/>
                        <a:t>Interesting</a:t>
                      </a:r>
                    </a:p>
                    <a:p>
                      <a:r>
                        <a:rPr lang="en-GB" sz="1000" baseline="0"/>
                        <a:t>Important</a:t>
                      </a:r>
                    </a:p>
                    <a:p>
                      <a:r>
                        <a:rPr lang="en-GB" sz="1000" baseline="0"/>
                        <a:t>Patient</a:t>
                      </a:r>
                    </a:p>
                    <a:p>
                      <a:r>
                        <a:rPr lang="en-GB" sz="1000" baseline="0"/>
                        <a:t>Impatient</a:t>
                      </a:r>
                    </a:p>
                    <a:p>
                      <a:r>
                        <a:rPr lang="en-GB" sz="1000" baseline="0"/>
                        <a:t>Boring</a:t>
                      </a:r>
                    </a:p>
                    <a:p>
                      <a:r>
                        <a:rPr lang="en-GB" sz="1000" baseline="0"/>
                        <a:t>Practical</a:t>
                      </a:r>
                    </a:p>
                    <a:p>
                      <a:r>
                        <a:rPr lang="en-GB" sz="1000" baseline="0"/>
                        <a:t>Creative</a:t>
                      </a:r>
                    </a:p>
                    <a:p>
                      <a:r>
                        <a:rPr lang="en-GB" sz="1000" baseline="0"/>
                        <a:t>Strict</a:t>
                      </a:r>
                    </a:p>
                    <a:p>
                      <a:r>
                        <a:rPr lang="en-GB" sz="1000" baseline="0"/>
                        <a:t>Nice</a:t>
                      </a:r>
                    </a:p>
                    <a:p>
                      <a:pPr lvl="0">
                        <a:buNone/>
                      </a:pPr>
                      <a:r>
                        <a:rPr lang="en-GB" sz="1000" baseline="0"/>
                        <a:t>Entertaining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615045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/>
        </p:nvGraphicFramePr>
        <p:xfrm>
          <a:off x="4175358" y="359557"/>
          <a:ext cx="3489641" cy="63407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5280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85585">
                  <a:extLst>
                    <a:ext uri="{9D8B030D-6E8A-4147-A177-3AD203B41FA5}">
                      <a16:colId xmlns:a16="http://schemas.microsoft.com/office/drawing/2014/main" val="6853419"/>
                    </a:ext>
                  </a:extLst>
                </a:gridCol>
                <a:gridCol w="1698776">
                  <a:extLst>
                    <a:ext uri="{9D8B030D-6E8A-4147-A177-3AD203B41FA5}">
                      <a16:colId xmlns:a16="http://schemas.microsoft.com/office/drawing/2014/main" val="3798231427"/>
                    </a:ext>
                  </a:extLst>
                </a:gridCol>
              </a:tblGrid>
              <a:tr h="231971">
                <a:tc gridSpan="3"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GB" sz="1000" b="1">
                          <a:latin typeface="+mn-lt"/>
                        </a:rPr>
                        <a:t>La</a:t>
                      </a:r>
                      <a:r>
                        <a:rPr lang="en-GB" sz="1000" b="1" baseline="0">
                          <a:latin typeface="+mn-lt"/>
                        </a:rPr>
                        <a:t> hora </a:t>
                      </a:r>
                      <a:endParaRPr lang="en-GB" sz="1000" b="1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endParaRPr lang="en-GB" sz="1000" b="1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9413629"/>
                  </a:ext>
                </a:extLst>
              </a:tr>
              <a:tr h="1925312">
                <a:tc gridSpan="2">
                  <a:txBody>
                    <a:bodyPr/>
                    <a:lstStyle/>
                    <a:p>
                      <a:pPr algn="l"/>
                      <a:r>
                        <a:rPr lang="es-ES" sz="1000" b="0">
                          <a:latin typeface="+mn-lt"/>
                        </a:rPr>
                        <a:t>A la(s) … en punto</a:t>
                      </a:r>
                    </a:p>
                    <a:p>
                      <a:pPr algn="l"/>
                      <a:r>
                        <a:rPr lang="es-ES" sz="1000" b="0">
                          <a:latin typeface="+mn-lt"/>
                        </a:rPr>
                        <a:t>A la(s) … y cinco</a:t>
                      </a:r>
                    </a:p>
                    <a:p>
                      <a:pPr algn="l"/>
                      <a:r>
                        <a:rPr lang="es-ES" sz="1000" b="0">
                          <a:latin typeface="+mn-lt"/>
                        </a:rPr>
                        <a:t>A la(s) … y diez</a:t>
                      </a:r>
                    </a:p>
                    <a:p>
                      <a:pPr algn="l"/>
                      <a:r>
                        <a:rPr lang="es-ES" sz="1000" b="0">
                          <a:latin typeface="+mn-lt"/>
                        </a:rPr>
                        <a:t>A la(s) … y cuarto</a:t>
                      </a:r>
                    </a:p>
                    <a:p>
                      <a:pPr algn="l"/>
                      <a:r>
                        <a:rPr lang="es-ES" sz="1000" b="0">
                          <a:latin typeface="+mn-lt"/>
                        </a:rPr>
                        <a:t>A la(s) … y veinte</a:t>
                      </a:r>
                    </a:p>
                    <a:p>
                      <a:pPr algn="l"/>
                      <a:r>
                        <a:rPr lang="es-ES" sz="1000" b="0">
                          <a:latin typeface="+mn-lt"/>
                        </a:rPr>
                        <a:t>A la(s) … y veinticinco</a:t>
                      </a:r>
                    </a:p>
                    <a:p>
                      <a:pPr algn="l"/>
                      <a:r>
                        <a:rPr lang="es-ES" sz="1000" b="0">
                          <a:latin typeface="+mn-lt"/>
                        </a:rPr>
                        <a:t>A la(s) …  y media</a:t>
                      </a:r>
                    </a:p>
                    <a:p>
                      <a:pPr algn="l"/>
                      <a:r>
                        <a:rPr lang="es-ES" sz="1000" b="0">
                          <a:latin typeface="+mn-lt"/>
                        </a:rPr>
                        <a:t>A la(s) … menos veinticinco</a:t>
                      </a:r>
                    </a:p>
                    <a:p>
                      <a:pPr algn="l"/>
                      <a:r>
                        <a:rPr lang="es-ES" sz="1000" b="0">
                          <a:latin typeface="+mn-lt"/>
                        </a:rPr>
                        <a:t>A la(s) … menos veinte</a:t>
                      </a:r>
                    </a:p>
                    <a:p>
                      <a:pPr algn="l"/>
                      <a:r>
                        <a:rPr lang="es-ES" sz="1000" b="0">
                          <a:latin typeface="+mn-lt"/>
                        </a:rPr>
                        <a:t>A la(s) … menos cuarto</a:t>
                      </a:r>
                    </a:p>
                    <a:p>
                      <a:pPr algn="l"/>
                      <a:r>
                        <a:rPr lang="es-ES" sz="1000" b="0">
                          <a:latin typeface="+mn-lt"/>
                        </a:rPr>
                        <a:t>A la(s) … menos diez</a:t>
                      </a:r>
                    </a:p>
                    <a:p>
                      <a:pPr algn="l"/>
                      <a:r>
                        <a:rPr lang="es-ES" sz="1000" b="0">
                          <a:latin typeface="+mn-lt"/>
                        </a:rPr>
                        <a:t>A la(s) … menos cinco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r>
                        <a:rPr lang="en-GB" sz="1000" b="0">
                          <a:latin typeface="+mn-lt"/>
                        </a:rPr>
                        <a:t>At … on the dot</a:t>
                      </a:r>
                    </a:p>
                    <a:p>
                      <a:pPr algn="l"/>
                      <a:r>
                        <a:rPr lang="en-GB" sz="1000" b="0">
                          <a:latin typeface="+mn-lt"/>
                        </a:rPr>
                        <a:t>At 5 past ...</a:t>
                      </a:r>
                    </a:p>
                    <a:p>
                      <a:pPr algn="l"/>
                      <a:r>
                        <a:rPr lang="en-GB" sz="1000" b="0">
                          <a:latin typeface="+mn-lt"/>
                        </a:rPr>
                        <a:t>At 10 past …</a:t>
                      </a:r>
                    </a:p>
                    <a:p>
                      <a:pPr algn="l"/>
                      <a:r>
                        <a:rPr lang="en-GB" sz="1000" b="0">
                          <a:latin typeface="+mn-lt"/>
                        </a:rPr>
                        <a:t>At quarter past …</a:t>
                      </a:r>
                    </a:p>
                    <a:p>
                      <a:pPr algn="l"/>
                      <a:r>
                        <a:rPr lang="en-GB" sz="1000" b="0">
                          <a:latin typeface="+mn-lt"/>
                        </a:rPr>
                        <a:t>At 20 past …</a:t>
                      </a:r>
                    </a:p>
                    <a:p>
                      <a:pPr algn="l"/>
                      <a:r>
                        <a:rPr lang="en-GB" sz="1000" b="0">
                          <a:latin typeface="+mn-lt"/>
                        </a:rPr>
                        <a:t>At 25 past …</a:t>
                      </a:r>
                    </a:p>
                    <a:p>
                      <a:pPr algn="l"/>
                      <a:r>
                        <a:rPr lang="en-GB" sz="1000" b="0">
                          <a:latin typeface="+mn-lt"/>
                        </a:rPr>
                        <a:t>At half past …</a:t>
                      </a:r>
                    </a:p>
                    <a:p>
                      <a:pPr algn="l"/>
                      <a:r>
                        <a:rPr lang="en-GB" sz="1000" b="0">
                          <a:latin typeface="+mn-lt"/>
                        </a:rPr>
                        <a:t>At 25 to …</a:t>
                      </a:r>
                    </a:p>
                    <a:p>
                      <a:pPr algn="l"/>
                      <a:r>
                        <a:rPr lang="en-GB" sz="1000" b="0">
                          <a:latin typeface="+mn-lt"/>
                        </a:rPr>
                        <a:t>At 20 to …</a:t>
                      </a:r>
                    </a:p>
                    <a:p>
                      <a:pPr algn="l"/>
                      <a:r>
                        <a:rPr lang="en-GB" sz="1000" b="0">
                          <a:latin typeface="+mn-lt"/>
                        </a:rPr>
                        <a:t>At quarter to …</a:t>
                      </a:r>
                    </a:p>
                    <a:p>
                      <a:pPr algn="l"/>
                      <a:r>
                        <a:rPr lang="en-GB" sz="1000" b="0">
                          <a:latin typeface="+mn-lt"/>
                        </a:rPr>
                        <a:t>At 10 to …</a:t>
                      </a:r>
                    </a:p>
                    <a:p>
                      <a:pPr algn="l"/>
                      <a:r>
                        <a:rPr lang="en-GB" sz="1000" b="0">
                          <a:latin typeface="+mn-lt"/>
                        </a:rPr>
                        <a:t>At 5 to …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0">
                          <a:latin typeface="+mn-lt"/>
                        </a:rPr>
                        <a:t>At … on the dot</a:t>
                      </a:r>
                    </a:p>
                    <a:p>
                      <a:pPr algn="l"/>
                      <a:r>
                        <a:rPr lang="en-GB" sz="1000" b="0">
                          <a:latin typeface="+mn-lt"/>
                        </a:rPr>
                        <a:t>At 5 past ...</a:t>
                      </a:r>
                    </a:p>
                    <a:p>
                      <a:pPr algn="l"/>
                      <a:r>
                        <a:rPr lang="en-GB" sz="1000" b="0">
                          <a:latin typeface="+mn-lt"/>
                        </a:rPr>
                        <a:t>At 10 past …</a:t>
                      </a:r>
                    </a:p>
                    <a:p>
                      <a:pPr algn="l"/>
                      <a:r>
                        <a:rPr lang="en-GB" sz="1000" b="0">
                          <a:latin typeface="+mn-lt"/>
                        </a:rPr>
                        <a:t>At quarter past …</a:t>
                      </a:r>
                    </a:p>
                    <a:p>
                      <a:pPr algn="l"/>
                      <a:r>
                        <a:rPr lang="en-GB" sz="1000" b="0">
                          <a:latin typeface="+mn-lt"/>
                        </a:rPr>
                        <a:t>At 20 past …</a:t>
                      </a:r>
                    </a:p>
                    <a:p>
                      <a:pPr algn="l"/>
                      <a:r>
                        <a:rPr lang="en-GB" sz="1000" b="0">
                          <a:latin typeface="+mn-lt"/>
                        </a:rPr>
                        <a:t>At 25 past …</a:t>
                      </a:r>
                    </a:p>
                    <a:p>
                      <a:pPr algn="l"/>
                      <a:r>
                        <a:rPr lang="en-GB" sz="1000" b="0">
                          <a:latin typeface="+mn-lt"/>
                        </a:rPr>
                        <a:t>At half past …</a:t>
                      </a:r>
                    </a:p>
                    <a:p>
                      <a:pPr algn="l"/>
                      <a:r>
                        <a:rPr lang="en-GB" sz="1000" b="0">
                          <a:latin typeface="+mn-lt"/>
                        </a:rPr>
                        <a:t>At 25 to …</a:t>
                      </a:r>
                    </a:p>
                    <a:p>
                      <a:pPr algn="l"/>
                      <a:r>
                        <a:rPr lang="en-GB" sz="1000" b="0">
                          <a:latin typeface="+mn-lt"/>
                        </a:rPr>
                        <a:t>At 20 to …</a:t>
                      </a:r>
                    </a:p>
                    <a:p>
                      <a:pPr algn="l"/>
                      <a:r>
                        <a:rPr lang="en-GB" sz="1000" b="0">
                          <a:latin typeface="+mn-lt"/>
                        </a:rPr>
                        <a:t>At quarter to …</a:t>
                      </a:r>
                    </a:p>
                    <a:p>
                      <a:pPr algn="l"/>
                      <a:r>
                        <a:rPr lang="en-GB" sz="1000" b="0">
                          <a:latin typeface="+mn-lt"/>
                        </a:rPr>
                        <a:t>At 10 to …</a:t>
                      </a:r>
                    </a:p>
                    <a:p>
                      <a:pPr algn="l"/>
                      <a:r>
                        <a:rPr lang="en-GB" sz="1000" b="0">
                          <a:latin typeface="+mn-lt"/>
                        </a:rPr>
                        <a:t>At 5 to …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866383"/>
                  </a:ext>
                </a:extLst>
              </a:tr>
              <a:tr h="270175">
                <a:tc gridSpan="3">
                  <a:txBody>
                    <a:bodyPr/>
                    <a:lstStyle/>
                    <a:p>
                      <a:pPr algn="ctr"/>
                      <a:r>
                        <a:rPr lang="es-ES" sz="1000" b="1">
                          <a:latin typeface="+mn-lt"/>
                        </a:rPr>
                        <a:t>Trabajos</a:t>
                      </a:r>
                      <a:r>
                        <a:rPr lang="es-ES" sz="1000" b="1" baseline="0">
                          <a:latin typeface="+mn-lt"/>
                        </a:rPr>
                        <a:t> </a:t>
                      </a:r>
                      <a:endParaRPr lang="es-ES" sz="1000" b="1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GB" sz="1000" b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000" b="1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763140"/>
                  </a:ext>
                </a:extLst>
              </a:tr>
              <a:tr h="213470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>
                          <a:solidFill>
                            <a:schemeClr val="tx1"/>
                          </a:solidFill>
                          <a:latin typeface="+mn-lt"/>
                        </a:rPr>
                        <a:t>Soy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>
                          <a:solidFill>
                            <a:schemeClr val="tx1"/>
                          </a:solidFill>
                          <a:latin typeface="+mn-lt"/>
                        </a:rPr>
                        <a:t>Camarero/</a:t>
                      </a:r>
                      <a:r>
                        <a:rPr lang="en-GB" sz="1000">
                          <a:solidFill>
                            <a:srgbClr val="0070C0"/>
                          </a:solidFill>
                          <a:latin typeface="+mn-lt"/>
                        </a:rPr>
                        <a:t>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>
                          <a:latin typeface="+mn-lt"/>
                        </a:rPr>
                        <a:t>Médico​/</a:t>
                      </a:r>
                      <a:r>
                        <a:rPr lang="en-GB" sz="1000">
                          <a:solidFill>
                            <a:srgbClr val="0070C0"/>
                          </a:solidFill>
                          <a:latin typeface="+mn-lt"/>
                        </a:rPr>
                        <a:t>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err="1">
                          <a:latin typeface="+mn-lt"/>
                        </a:rPr>
                        <a:t>Bombero</a:t>
                      </a:r>
                      <a:r>
                        <a:rPr lang="en-GB" sz="1000">
                          <a:latin typeface="+mn-lt"/>
                        </a:rPr>
                        <a:t>​/</a:t>
                      </a:r>
                      <a:r>
                        <a:rPr lang="en-GB" sz="1000">
                          <a:solidFill>
                            <a:srgbClr val="0070C0"/>
                          </a:solidFill>
                          <a:latin typeface="+mn-lt"/>
                        </a:rPr>
                        <a:t>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err="1">
                          <a:latin typeface="+mn-lt"/>
                        </a:rPr>
                        <a:t>Cocinero</a:t>
                      </a:r>
                      <a:r>
                        <a:rPr lang="en-GB" sz="1000">
                          <a:latin typeface="+mn-lt"/>
                        </a:rPr>
                        <a:t>​/</a:t>
                      </a:r>
                      <a:r>
                        <a:rPr lang="en-GB" sz="1000">
                          <a:solidFill>
                            <a:srgbClr val="0070C0"/>
                          </a:solidFill>
                          <a:latin typeface="+mn-lt"/>
                        </a:rPr>
                        <a:t>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err="1">
                          <a:latin typeface="+mn-lt"/>
                        </a:rPr>
                        <a:t>Cartero</a:t>
                      </a:r>
                      <a:r>
                        <a:rPr lang="en-GB" sz="1000">
                          <a:latin typeface="+mn-lt"/>
                        </a:rPr>
                        <a:t>​/</a:t>
                      </a:r>
                      <a:r>
                        <a:rPr lang="en-GB" sz="1000">
                          <a:solidFill>
                            <a:srgbClr val="0070C0"/>
                          </a:solidFill>
                          <a:latin typeface="+mn-lt"/>
                        </a:rPr>
                        <a:t>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err="1">
                          <a:latin typeface="+mn-lt"/>
                        </a:rPr>
                        <a:t>Profesor</a:t>
                      </a:r>
                      <a:r>
                        <a:rPr lang="en-GB" sz="1000">
                          <a:latin typeface="+mn-lt"/>
                        </a:rPr>
                        <a:t>​/</a:t>
                      </a:r>
                      <a:r>
                        <a:rPr lang="en-GB" sz="1000">
                          <a:solidFill>
                            <a:srgbClr val="0070C0"/>
                          </a:solidFill>
                          <a:latin typeface="+mn-lt"/>
                        </a:rPr>
                        <a:t>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>
                          <a:latin typeface="+mn-lt"/>
                        </a:rPr>
                        <a:t>Conductor​/</a:t>
                      </a:r>
                      <a:r>
                        <a:rPr lang="en-GB" sz="1000">
                          <a:solidFill>
                            <a:srgbClr val="0070C0"/>
                          </a:solidFill>
                          <a:latin typeface="+mn-lt"/>
                        </a:rPr>
                        <a:t>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err="1">
                          <a:latin typeface="+mn-lt"/>
                        </a:rPr>
                        <a:t>Peluquero</a:t>
                      </a:r>
                      <a:r>
                        <a:rPr lang="en-GB" sz="1000">
                          <a:latin typeface="+mn-lt"/>
                        </a:rPr>
                        <a:t>​/</a:t>
                      </a:r>
                      <a:r>
                        <a:rPr lang="en-GB" sz="1000">
                          <a:solidFill>
                            <a:srgbClr val="0070C0"/>
                          </a:solidFill>
                          <a:latin typeface="+mn-lt"/>
                        </a:rPr>
                        <a:t>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>
                          <a:latin typeface="+mn-lt"/>
                        </a:rPr>
                        <a:t>Abogado​/</a:t>
                      </a:r>
                      <a:r>
                        <a:rPr lang="en-GB" sz="1000">
                          <a:solidFill>
                            <a:srgbClr val="0070C0"/>
                          </a:solidFill>
                          <a:latin typeface="+mn-lt"/>
                        </a:rPr>
                        <a:t>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err="1">
                          <a:latin typeface="+mn-lt"/>
                        </a:rPr>
                        <a:t>Ingeniero</a:t>
                      </a:r>
                      <a:r>
                        <a:rPr lang="en-GB" sz="1000">
                          <a:latin typeface="+mn-lt"/>
                        </a:rPr>
                        <a:t>/</a:t>
                      </a:r>
                      <a:r>
                        <a:rPr lang="en-GB" sz="1000">
                          <a:solidFill>
                            <a:srgbClr val="0070C0"/>
                          </a:solidFill>
                          <a:latin typeface="+mn-lt"/>
                        </a:rPr>
                        <a:t>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>
                          <a:latin typeface="+mn-lt"/>
                        </a:rPr>
                        <a:t>Mecánico/</a:t>
                      </a:r>
                      <a:r>
                        <a:rPr lang="en-GB" sz="1000">
                          <a:solidFill>
                            <a:srgbClr val="0070C0"/>
                          </a:solidFill>
                          <a:latin typeface="+mn-lt"/>
                        </a:rPr>
                        <a:t>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err="1">
                          <a:latin typeface="+mn-lt"/>
                        </a:rPr>
                        <a:t>Veterinario</a:t>
                      </a:r>
                      <a:r>
                        <a:rPr lang="en-GB" sz="1000">
                          <a:latin typeface="+mn-lt"/>
                        </a:rPr>
                        <a:t>/</a:t>
                      </a:r>
                      <a:r>
                        <a:rPr lang="en-GB" sz="1000">
                          <a:solidFill>
                            <a:srgbClr val="0070C0"/>
                          </a:solidFill>
                          <a:latin typeface="+mn-lt"/>
                        </a:rPr>
                        <a:t>a 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err="1">
                          <a:latin typeface="+mn-lt"/>
                        </a:rPr>
                        <a:t>Azafato</a:t>
                      </a:r>
                      <a:r>
                        <a:rPr lang="en-GB" sz="1000">
                          <a:latin typeface="+mn-lt"/>
                        </a:rPr>
                        <a:t>/</a:t>
                      </a:r>
                      <a:r>
                        <a:rPr lang="en-GB" sz="1000">
                          <a:solidFill>
                            <a:srgbClr val="0070C0"/>
                          </a:solidFill>
                          <a:latin typeface="+mn-lt"/>
                        </a:rPr>
                        <a:t>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err="1">
                          <a:latin typeface="+mn-lt"/>
                        </a:rPr>
                        <a:t>Canguro</a:t>
                      </a:r>
                      <a:r>
                        <a:rPr lang="en-GB" sz="1000">
                          <a:latin typeface="+mn-lt"/>
                        </a:rPr>
                        <a:t>/</a:t>
                      </a:r>
                      <a:r>
                        <a:rPr lang="en-GB" sz="1000">
                          <a:solidFill>
                            <a:srgbClr val="0070C0"/>
                          </a:solidFill>
                          <a:latin typeface="+mn-lt"/>
                        </a:rPr>
                        <a:t>a</a:t>
                      </a:r>
                      <a:r>
                        <a:rPr lang="en-GB" sz="1000">
                          <a:latin typeface="+mn-lt"/>
                        </a:rPr>
                        <a:t>​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err="1">
                          <a:latin typeface="+mn-lt"/>
                        </a:rPr>
                        <a:t>Enfermero</a:t>
                      </a:r>
                      <a:r>
                        <a:rPr lang="en-GB" sz="1000">
                          <a:latin typeface="+mn-lt"/>
                        </a:rPr>
                        <a:t>/</a:t>
                      </a:r>
                      <a:r>
                        <a:rPr lang="en-GB" sz="1000">
                          <a:solidFill>
                            <a:srgbClr val="0070C0"/>
                          </a:solidFill>
                          <a:latin typeface="+mn-lt"/>
                        </a:rPr>
                        <a:t>a ​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>
                          <a:latin typeface="+mn-lt"/>
                        </a:rPr>
                        <a:t>Piloto/</a:t>
                      </a:r>
                      <a:r>
                        <a:rPr lang="en-GB" sz="1000">
                          <a:solidFill>
                            <a:srgbClr val="0070C0"/>
                          </a:solidFill>
                          <a:latin typeface="+mn-lt"/>
                        </a:rPr>
                        <a:t>a</a:t>
                      </a:r>
                      <a:r>
                        <a:rPr lang="en-GB" sz="1000">
                          <a:latin typeface="+mn-lt"/>
                        </a:rPr>
                        <a:t> 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>
                          <a:latin typeface="+mn-lt"/>
                        </a:rPr>
                        <a:t>Carpintero/</a:t>
                      </a:r>
                      <a:r>
                        <a:rPr lang="en-GB" sz="1000">
                          <a:solidFill>
                            <a:srgbClr val="0070C0"/>
                          </a:solidFill>
                          <a:latin typeface="+mn-lt"/>
                        </a:rPr>
                        <a:t>a​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err="1">
                          <a:latin typeface="+mn-lt"/>
                        </a:rPr>
                        <a:t>Alumno</a:t>
                      </a:r>
                      <a:r>
                        <a:rPr lang="en-GB" sz="1000">
                          <a:latin typeface="+mn-lt"/>
                        </a:rPr>
                        <a:t>/</a:t>
                      </a:r>
                      <a:r>
                        <a:rPr lang="en-GB" sz="1000">
                          <a:solidFill>
                            <a:srgbClr val="0070C0"/>
                          </a:solidFill>
                          <a:latin typeface="+mn-lt"/>
                        </a:rPr>
                        <a:t>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err="1">
                          <a:latin typeface="+mn-lt"/>
                        </a:rPr>
                        <a:t>Recepcionista</a:t>
                      </a:r>
                      <a:r>
                        <a:rPr lang="en-GB" sz="1000">
                          <a:latin typeface="+mn-lt"/>
                        </a:rPr>
                        <a:t> ​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>
                          <a:latin typeface="+mn-lt"/>
                        </a:rPr>
                        <a:t>Policía 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err="1">
                          <a:latin typeface="+mn-lt"/>
                        </a:rPr>
                        <a:t>Dentista</a:t>
                      </a:r>
                      <a:r>
                        <a:rPr lang="en-GB" sz="1000">
                          <a:latin typeface="+mn-lt"/>
                        </a:rPr>
                        <a:t>​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>
                          <a:latin typeface="+mn-lt"/>
                        </a:rPr>
                        <a:t>Dependiente​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>
                          <a:latin typeface="+mn-lt"/>
                        </a:rPr>
                        <a:t>Cantante 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err="1">
                          <a:latin typeface="+mn-lt"/>
                        </a:rPr>
                        <a:t>Periodista</a:t>
                      </a:r>
                      <a:endParaRPr lang="en-GB" sz="100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000">
                          <a:latin typeface="+mn-lt"/>
                        </a:rPr>
                        <a:t>I am 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>
                          <a:latin typeface="+mn-lt"/>
                        </a:rPr>
                        <a:t>Waiter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>
                          <a:latin typeface="+mn-lt"/>
                        </a:rPr>
                        <a:t>Doctor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>
                          <a:latin typeface="+mn-lt"/>
                        </a:rPr>
                        <a:t>Fire fighter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>
                          <a:latin typeface="+mn-lt"/>
                        </a:rPr>
                        <a:t>Chef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>
                          <a:latin typeface="+mn-lt"/>
                        </a:rPr>
                        <a:t>Postman/woman 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>
                          <a:latin typeface="+mn-lt"/>
                        </a:rPr>
                        <a:t>Teacher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>
                          <a:latin typeface="+mn-lt"/>
                        </a:rPr>
                        <a:t>Driver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>
                          <a:latin typeface="+mn-lt"/>
                        </a:rPr>
                        <a:t>Hairdresser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>
                          <a:latin typeface="+mn-lt"/>
                        </a:rPr>
                        <a:t>Lawyer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>
                          <a:latin typeface="+mn-lt"/>
                        </a:rPr>
                        <a:t>Engineer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>
                          <a:latin typeface="+mn-lt"/>
                        </a:rPr>
                        <a:t>Mechanic</a:t>
                      </a:r>
                      <a:r>
                        <a:rPr lang="en-GB" sz="1000" baseline="0">
                          <a:latin typeface="+mn-lt"/>
                        </a:rPr>
                        <a:t> 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>
                          <a:latin typeface="+mn-lt"/>
                        </a:rPr>
                        <a:t>Vet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>
                          <a:latin typeface="+mn-lt"/>
                        </a:rPr>
                        <a:t>Flight attendant 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>
                          <a:latin typeface="+mn-lt"/>
                        </a:rPr>
                        <a:t>Babysitter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>
                          <a:latin typeface="+mn-lt"/>
                        </a:rPr>
                        <a:t>Nurse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>
                          <a:latin typeface="+mn-lt"/>
                        </a:rPr>
                        <a:t>Pilot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>
                          <a:latin typeface="+mn-lt"/>
                        </a:rPr>
                        <a:t>Carpenter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>
                          <a:latin typeface="+mn-lt"/>
                        </a:rPr>
                        <a:t>Student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>
                          <a:latin typeface="+mn-lt"/>
                        </a:rPr>
                        <a:t>Receptionist 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>
                          <a:latin typeface="+mn-lt"/>
                        </a:rPr>
                        <a:t>Policeman/woman 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>
                          <a:latin typeface="+mn-lt"/>
                        </a:rPr>
                        <a:t>Dentist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>
                          <a:latin typeface="+mn-lt"/>
                        </a:rPr>
                        <a:t>Shop assistant 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>
                          <a:latin typeface="+mn-lt"/>
                        </a:rPr>
                        <a:t>Singer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>
                          <a:latin typeface="+mn-lt"/>
                        </a:rPr>
                        <a:t>Journalist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GB" sz="100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998994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/>
        </p:nvGraphicFramePr>
        <p:xfrm>
          <a:off x="8246962" y="3424177"/>
          <a:ext cx="3787497" cy="27610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16779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870718">
                  <a:extLst>
                    <a:ext uri="{9D8B030D-6E8A-4147-A177-3AD203B41FA5}">
                      <a16:colId xmlns:a16="http://schemas.microsoft.com/office/drawing/2014/main" val="3237452762"/>
                    </a:ext>
                  </a:extLst>
                </a:gridCol>
              </a:tblGrid>
              <a:tr h="276104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0" u="none">
                          <a:solidFill>
                            <a:schemeClr val="tx1"/>
                          </a:solidFill>
                        </a:rPr>
                        <a:t>Un </a:t>
                      </a:r>
                      <a:r>
                        <a:rPr lang="en-GB" sz="1000" b="0" u="none" err="1">
                          <a:solidFill>
                            <a:schemeClr val="tx1"/>
                          </a:solidFill>
                        </a:rPr>
                        <a:t>polideportivo</a:t>
                      </a:r>
                      <a:r>
                        <a:rPr lang="en-GB" sz="1000" b="0" u="none">
                          <a:solidFill>
                            <a:schemeClr val="tx1"/>
                          </a:solidFill>
                        </a:rPr>
                        <a:t> 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0" u="none">
                          <a:solidFill>
                            <a:schemeClr val="tx1"/>
                          </a:solidFill>
                        </a:rPr>
                        <a:t>Un colegio</a:t>
                      </a:r>
                      <a:r>
                        <a:rPr lang="en-GB" sz="1000" b="0" u="none" baseline="0">
                          <a:solidFill>
                            <a:schemeClr val="tx1"/>
                          </a:solidFill>
                        </a:rPr>
                        <a:t> 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lang="en-GB" sz="1000" b="0" u="none" baseline="0">
                          <a:solidFill>
                            <a:schemeClr val="tx1"/>
                          </a:solidFill>
                        </a:rPr>
                        <a:t>Un </a:t>
                      </a:r>
                      <a:r>
                        <a:rPr lang="en-GB" sz="1000" b="0" u="none" baseline="0" err="1">
                          <a:solidFill>
                            <a:schemeClr val="tx1"/>
                          </a:solidFill>
                        </a:rPr>
                        <a:t>instituto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lang="en-GB" sz="1000" b="0" u="none" baseline="0">
                          <a:solidFill>
                            <a:schemeClr val="tx1"/>
                          </a:solidFill>
                        </a:rPr>
                        <a:t>Una </a:t>
                      </a:r>
                      <a:r>
                        <a:rPr lang="en-GB" sz="1000" b="0" u="none" baseline="0" err="1">
                          <a:solidFill>
                            <a:schemeClr val="tx1"/>
                          </a:solidFill>
                        </a:rPr>
                        <a:t>escuela</a:t>
                      </a:r>
                      <a:r>
                        <a:rPr lang="en-GB" sz="1000" b="0" u="none" baseline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0" u="none" baseline="0">
                          <a:solidFill>
                            <a:schemeClr val="tx1"/>
                          </a:solidFill>
                        </a:rPr>
                        <a:t>Un hospital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0" u="none" baseline="0">
                          <a:solidFill>
                            <a:schemeClr val="tx1"/>
                          </a:solidFill>
                        </a:rPr>
                        <a:t>Una </a:t>
                      </a:r>
                      <a:r>
                        <a:rPr lang="en-GB" sz="1000" b="0" u="none" baseline="0" err="1">
                          <a:solidFill>
                            <a:schemeClr val="tx1"/>
                          </a:solidFill>
                        </a:rPr>
                        <a:t>oficina</a:t>
                      </a:r>
                      <a:r>
                        <a:rPr lang="en-GB" sz="1000" b="0" u="none" baseline="0">
                          <a:solidFill>
                            <a:schemeClr val="tx1"/>
                          </a:solidFill>
                        </a:rPr>
                        <a:t> 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0" u="none" baseline="0">
                          <a:solidFill>
                            <a:schemeClr val="tx1"/>
                          </a:solidFill>
                        </a:rPr>
                        <a:t>Una </a:t>
                      </a:r>
                      <a:r>
                        <a:rPr lang="en-GB" sz="1000" b="0" u="none" baseline="0" err="1">
                          <a:solidFill>
                            <a:schemeClr val="tx1"/>
                          </a:solidFill>
                        </a:rPr>
                        <a:t>cafetería</a:t>
                      </a:r>
                      <a:r>
                        <a:rPr lang="en-GB" sz="1000" b="0" u="none" baseline="0">
                          <a:solidFill>
                            <a:schemeClr val="tx1"/>
                          </a:solidFill>
                        </a:rPr>
                        <a:t> 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0" u="none" baseline="0">
                          <a:solidFill>
                            <a:schemeClr val="tx1"/>
                          </a:solidFill>
                        </a:rPr>
                        <a:t>La </a:t>
                      </a:r>
                      <a:r>
                        <a:rPr lang="en-GB" sz="1000" b="0" u="none" baseline="0" err="1">
                          <a:solidFill>
                            <a:schemeClr val="tx1"/>
                          </a:solidFill>
                        </a:rPr>
                        <a:t>empresa</a:t>
                      </a:r>
                      <a:r>
                        <a:rPr lang="en-GB" sz="1000" b="0" u="none" baseline="0">
                          <a:solidFill>
                            <a:schemeClr val="tx1"/>
                          </a:solidFill>
                        </a:rPr>
                        <a:t> de mi </a:t>
                      </a:r>
                      <a:r>
                        <a:rPr lang="en-GB" sz="1000" b="0" u="none" baseline="0" err="1">
                          <a:solidFill>
                            <a:schemeClr val="tx1"/>
                          </a:solidFill>
                        </a:rPr>
                        <a:t>madre</a:t>
                      </a:r>
                      <a:r>
                        <a:rPr lang="en-GB" sz="1000" b="0" u="none" baseline="0">
                          <a:solidFill>
                            <a:schemeClr val="tx1"/>
                          </a:solidFill>
                        </a:rPr>
                        <a:t> 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0" u="none" baseline="0">
                          <a:solidFill>
                            <a:schemeClr val="tx1"/>
                          </a:solidFill>
                        </a:rPr>
                        <a:t>Una </a:t>
                      </a:r>
                      <a:r>
                        <a:rPr lang="en-GB" sz="1000" b="0" u="none" baseline="0" err="1">
                          <a:solidFill>
                            <a:schemeClr val="tx1"/>
                          </a:solidFill>
                        </a:rPr>
                        <a:t>fábrica</a:t>
                      </a:r>
                      <a:r>
                        <a:rPr lang="en-GB" sz="1000" b="0" u="none" baseline="0">
                          <a:solidFill>
                            <a:schemeClr val="tx1"/>
                          </a:solidFill>
                        </a:rPr>
                        <a:t> 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0" u="none" baseline="0">
                          <a:solidFill>
                            <a:schemeClr val="tx1"/>
                          </a:solidFill>
                        </a:rPr>
                        <a:t>Un </a:t>
                      </a:r>
                      <a:r>
                        <a:rPr lang="en-GB" sz="1000" b="0" u="none" baseline="0" err="1">
                          <a:solidFill>
                            <a:schemeClr val="tx1"/>
                          </a:solidFill>
                        </a:rPr>
                        <a:t>restaurante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0" u="none" baseline="0">
                          <a:solidFill>
                            <a:schemeClr val="tx1"/>
                          </a:solidFill>
                        </a:rPr>
                        <a:t>Un </a:t>
                      </a:r>
                      <a:r>
                        <a:rPr lang="en-GB" sz="1000" b="0" u="none" baseline="0" err="1">
                          <a:solidFill>
                            <a:schemeClr val="tx1"/>
                          </a:solidFill>
                        </a:rPr>
                        <a:t>garaje</a:t>
                      </a:r>
                      <a:r>
                        <a:rPr lang="en-GB" sz="1000" b="0" u="none" baseline="0">
                          <a:solidFill>
                            <a:schemeClr val="tx1"/>
                          </a:solidFill>
                        </a:rPr>
                        <a:t> 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0" u="none" baseline="0">
                          <a:solidFill>
                            <a:schemeClr val="tx1"/>
                          </a:solidFill>
                        </a:rPr>
                        <a:t>Una </a:t>
                      </a:r>
                      <a:r>
                        <a:rPr lang="en-GB" sz="1000" b="0" u="none" baseline="0" err="1">
                          <a:solidFill>
                            <a:schemeClr val="tx1"/>
                          </a:solidFill>
                        </a:rPr>
                        <a:t>peluquería</a:t>
                      </a:r>
                      <a:r>
                        <a:rPr lang="en-GB" sz="1000" b="0" u="none" baseline="0">
                          <a:solidFill>
                            <a:schemeClr val="tx1"/>
                          </a:solidFill>
                        </a:rPr>
                        <a:t> 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0" u="none" baseline="0">
                          <a:solidFill>
                            <a:schemeClr val="tx1"/>
                          </a:solidFill>
                        </a:rPr>
                        <a:t>Una tienda 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lang="en-GB" sz="1000" b="0" u="none" baseline="0">
                          <a:solidFill>
                            <a:schemeClr val="tx1"/>
                          </a:solidFill>
                        </a:rPr>
                        <a:t>Un banco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lang="en-GB" sz="1000" b="0" u="none" baseline="0">
                          <a:solidFill>
                            <a:schemeClr val="tx1"/>
                          </a:solidFill>
                        </a:rPr>
                        <a:t>Un </a:t>
                      </a:r>
                      <a:r>
                        <a:rPr lang="en-GB" sz="1000" b="0" u="none" baseline="0" err="1">
                          <a:solidFill>
                            <a:schemeClr val="tx1"/>
                          </a:solidFill>
                        </a:rPr>
                        <a:t>museo</a:t>
                      </a:r>
                      <a:endParaRPr lang="en-GB" sz="1000" b="0" u="none" baseline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>
                          <a:latin typeface="+mn-lt"/>
                        </a:rPr>
                        <a:t>A sports centre</a:t>
                      </a:r>
                      <a:r>
                        <a:rPr lang="en-GB" sz="1000" baseline="0">
                          <a:latin typeface="+mn-lt"/>
                        </a:rPr>
                        <a:t> </a:t>
                      </a:r>
                    </a:p>
                    <a:p>
                      <a:r>
                        <a:rPr lang="en-GB" sz="1000" baseline="0">
                          <a:latin typeface="+mn-lt"/>
                        </a:rPr>
                        <a:t>A secondary school</a:t>
                      </a:r>
                    </a:p>
                    <a:p>
                      <a:pPr lvl="0">
                        <a:buNone/>
                      </a:pPr>
                      <a:r>
                        <a:rPr lang="en-GB" sz="1000" baseline="0">
                          <a:latin typeface="+mn-lt"/>
                        </a:rPr>
                        <a:t>A secondary school</a:t>
                      </a:r>
                    </a:p>
                    <a:p>
                      <a:pPr lvl="0">
                        <a:buNone/>
                      </a:pPr>
                      <a:r>
                        <a:rPr lang="en-GB" sz="1000" baseline="0">
                          <a:latin typeface="+mn-lt"/>
                        </a:rPr>
                        <a:t>A primary school</a:t>
                      </a:r>
                    </a:p>
                    <a:p>
                      <a:r>
                        <a:rPr lang="en-GB" sz="1000" baseline="0">
                          <a:latin typeface="+mn-lt"/>
                        </a:rPr>
                        <a:t>A hospital </a:t>
                      </a:r>
                    </a:p>
                    <a:p>
                      <a:r>
                        <a:rPr lang="en-GB" sz="1000">
                          <a:latin typeface="+mn-lt"/>
                        </a:rPr>
                        <a:t>An office</a:t>
                      </a:r>
                    </a:p>
                    <a:p>
                      <a:r>
                        <a:rPr lang="en-GB" sz="1000">
                          <a:latin typeface="+mn-lt"/>
                        </a:rPr>
                        <a:t>A cafe</a:t>
                      </a:r>
                    </a:p>
                    <a:p>
                      <a:r>
                        <a:rPr lang="en-GB" sz="1000">
                          <a:latin typeface="+mn-lt"/>
                        </a:rPr>
                        <a:t>My mum’s company </a:t>
                      </a:r>
                    </a:p>
                    <a:p>
                      <a:r>
                        <a:rPr lang="en-GB" sz="1000">
                          <a:latin typeface="+mn-lt"/>
                        </a:rPr>
                        <a:t>A factory </a:t>
                      </a:r>
                    </a:p>
                    <a:p>
                      <a:r>
                        <a:rPr lang="en-GB" sz="1000">
                          <a:latin typeface="+mn-lt"/>
                        </a:rPr>
                        <a:t>A restaurant </a:t>
                      </a:r>
                    </a:p>
                    <a:p>
                      <a:r>
                        <a:rPr lang="en-GB" sz="1000">
                          <a:latin typeface="+mn-lt"/>
                        </a:rPr>
                        <a:t>A garage </a:t>
                      </a:r>
                    </a:p>
                    <a:p>
                      <a:r>
                        <a:rPr lang="en-GB" sz="1000">
                          <a:latin typeface="+mn-lt"/>
                        </a:rPr>
                        <a:t>A hairdressers </a:t>
                      </a:r>
                    </a:p>
                    <a:p>
                      <a:r>
                        <a:rPr lang="en-GB" sz="1000">
                          <a:latin typeface="+mn-lt"/>
                        </a:rPr>
                        <a:t>A shop </a:t>
                      </a:r>
                    </a:p>
                    <a:p>
                      <a:pPr lvl="0">
                        <a:buNone/>
                      </a:pPr>
                      <a:r>
                        <a:rPr lang="en-GB" sz="1000">
                          <a:latin typeface="+mn-lt"/>
                        </a:rPr>
                        <a:t>A bank</a:t>
                      </a:r>
                    </a:p>
                    <a:p>
                      <a:pPr lvl="0">
                        <a:buNone/>
                      </a:pPr>
                      <a:r>
                        <a:rPr lang="en-GB" sz="1000">
                          <a:latin typeface="+mn-lt"/>
                        </a:rPr>
                        <a:t>A museum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358132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8247946" y="453502"/>
          <a:ext cx="3787497" cy="2865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65905">
                  <a:extLst>
                    <a:ext uri="{9D8B030D-6E8A-4147-A177-3AD203B41FA5}">
                      <a16:colId xmlns:a16="http://schemas.microsoft.com/office/drawing/2014/main" val="1410772474"/>
                    </a:ext>
                  </a:extLst>
                </a:gridCol>
                <a:gridCol w="1821592">
                  <a:extLst>
                    <a:ext uri="{9D8B030D-6E8A-4147-A177-3AD203B41FA5}">
                      <a16:colId xmlns:a16="http://schemas.microsoft.com/office/drawing/2014/main" val="3648762724"/>
                    </a:ext>
                  </a:extLst>
                </a:gridCol>
              </a:tblGrid>
              <a:tr h="228600">
                <a:tc gridSpan="2"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1">
                          <a:latin typeface="+mn-lt"/>
                        </a:rPr>
                        <a:t>Mis</a:t>
                      </a:r>
                      <a:r>
                        <a:rPr lang="en-GB" sz="1000" b="1" baseline="0">
                          <a:latin typeface="+mn-lt"/>
                        </a:rPr>
                        <a:t> </a:t>
                      </a:r>
                      <a:r>
                        <a:rPr lang="en-GB" sz="1000" b="1" baseline="0" err="1">
                          <a:latin typeface="+mn-lt"/>
                        </a:rPr>
                        <a:t>Opinones</a:t>
                      </a:r>
                      <a:r>
                        <a:rPr lang="en-GB" sz="1000" b="1" baseline="0">
                          <a:latin typeface="+mn-lt"/>
                        </a:rPr>
                        <a:t> </a:t>
                      </a:r>
                      <a:endParaRPr lang="en-GB" sz="1000" b="1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89854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0"/>
                        <a:t>Me </a:t>
                      </a:r>
                      <a:r>
                        <a:rPr lang="en-GB" sz="1000" b="0" err="1"/>
                        <a:t>gusta</a:t>
                      </a:r>
                      <a:r>
                        <a:rPr lang="en-GB" sz="1000" b="0"/>
                        <a:t>(n) 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0"/>
                        <a:t>Me </a:t>
                      </a:r>
                      <a:r>
                        <a:rPr lang="en-GB" sz="1000" b="0" err="1"/>
                        <a:t>gusta</a:t>
                      </a:r>
                      <a:r>
                        <a:rPr lang="en-GB" sz="1000" b="0"/>
                        <a:t>(n) </a:t>
                      </a:r>
                      <a:r>
                        <a:rPr lang="en-GB" sz="1000" b="0" err="1"/>
                        <a:t>mucho</a:t>
                      </a:r>
                      <a:endParaRPr lang="en-GB" sz="1000" b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000" b="0"/>
                        <a:t>Me </a:t>
                      </a:r>
                      <a:r>
                        <a:rPr lang="en-GB" sz="1000" b="0" err="1"/>
                        <a:t>encanta</a:t>
                      </a:r>
                      <a:r>
                        <a:rPr lang="en-GB" sz="1000" b="0"/>
                        <a:t>(n)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0"/>
                        <a:t>Me </a:t>
                      </a:r>
                      <a:r>
                        <a:rPr lang="en-GB" sz="1000" b="0" err="1"/>
                        <a:t>apasiona</a:t>
                      </a:r>
                      <a:r>
                        <a:rPr lang="en-GB" sz="1000" b="0"/>
                        <a:t>(n)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0"/>
                        <a:t>Me </a:t>
                      </a:r>
                      <a:r>
                        <a:rPr lang="en-GB" sz="1000" b="0" err="1"/>
                        <a:t>interesa</a:t>
                      </a:r>
                      <a:r>
                        <a:rPr lang="en-GB" sz="1000" b="0"/>
                        <a:t>(n)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0"/>
                        <a:t>Me </a:t>
                      </a:r>
                      <a:r>
                        <a:rPr lang="en-GB" sz="1000" b="0" err="1"/>
                        <a:t>chifla</a:t>
                      </a:r>
                      <a:r>
                        <a:rPr lang="en-GB" sz="1000" b="0"/>
                        <a:t>(n) 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0" err="1"/>
                        <a:t>Prefiero</a:t>
                      </a:r>
                      <a:endParaRPr lang="en-GB" sz="1000" b="0"/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0"/>
                        <a:t>No me </a:t>
                      </a:r>
                      <a:r>
                        <a:rPr lang="en-GB" sz="1000" b="0" err="1"/>
                        <a:t>gusta</a:t>
                      </a:r>
                      <a:r>
                        <a:rPr lang="en-GB" sz="1000" b="0"/>
                        <a:t>(n)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0"/>
                        <a:t>No me </a:t>
                      </a:r>
                      <a:r>
                        <a:rPr lang="en-GB" sz="1000" b="0" err="1"/>
                        <a:t>gusta</a:t>
                      </a:r>
                      <a:r>
                        <a:rPr lang="en-GB" sz="1000" b="0"/>
                        <a:t>(n) nada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0"/>
                        <a:t>No </a:t>
                      </a:r>
                      <a:r>
                        <a:rPr lang="en-GB" sz="1000" b="0" err="1"/>
                        <a:t>aguanto</a:t>
                      </a:r>
                      <a:r>
                        <a:rPr lang="en-GB" sz="1000" b="0"/>
                        <a:t> </a:t>
                      </a:r>
                    </a:p>
                    <a:p>
                      <a:r>
                        <a:rPr lang="en-GB" sz="1000">
                          <a:latin typeface="+mn-lt"/>
                        </a:rPr>
                        <a:t>Odio </a:t>
                      </a:r>
                    </a:p>
                    <a:p>
                      <a:pPr lvl="0">
                        <a:buNone/>
                      </a:pPr>
                      <a:r>
                        <a:rPr lang="en-GB" sz="1000">
                          <a:latin typeface="+mn-lt"/>
                        </a:rPr>
                        <a:t>Mi </a:t>
                      </a:r>
                      <a:r>
                        <a:rPr lang="en-GB" sz="1000" err="1">
                          <a:latin typeface="+mn-lt"/>
                        </a:rPr>
                        <a:t>asignatura</a:t>
                      </a:r>
                      <a:r>
                        <a:rPr lang="en-GB" sz="1000">
                          <a:latin typeface="+mn-lt"/>
                        </a:rPr>
                        <a:t> </a:t>
                      </a:r>
                      <a:r>
                        <a:rPr lang="en-GB" sz="1000" err="1">
                          <a:latin typeface="+mn-lt"/>
                        </a:rPr>
                        <a:t>favorita</a:t>
                      </a:r>
                      <a:r>
                        <a:rPr lang="en-GB" sz="1000">
                          <a:latin typeface="+mn-lt"/>
                        </a:rPr>
                        <a:t> es </a:t>
                      </a:r>
                    </a:p>
                    <a:p>
                      <a:pPr lvl="0">
                        <a:buNone/>
                      </a:pPr>
                      <a:r>
                        <a:rPr lang="en-GB" sz="1000" err="1">
                          <a:latin typeface="+mn-lt"/>
                        </a:rPr>
                        <a:t>Diría</a:t>
                      </a:r>
                      <a:r>
                        <a:rPr lang="en-GB" sz="1000">
                          <a:latin typeface="+mn-lt"/>
                        </a:rPr>
                        <a:t> que</a:t>
                      </a:r>
                    </a:p>
                    <a:p>
                      <a:pPr lvl="0">
                        <a:buNone/>
                      </a:pPr>
                      <a:r>
                        <a:rPr lang="en-GB" sz="1000">
                          <a:latin typeface="+mn-lt"/>
                        </a:rPr>
                        <a:t>Soy </a:t>
                      </a:r>
                      <a:r>
                        <a:rPr lang="en-GB" sz="1000" err="1">
                          <a:latin typeface="+mn-lt"/>
                        </a:rPr>
                        <a:t>fuerte</a:t>
                      </a:r>
                      <a:r>
                        <a:rPr lang="en-GB" sz="1000">
                          <a:latin typeface="+mn-lt"/>
                        </a:rPr>
                        <a:t> </a:t>
                      </a:r>
                      <a:r>
                        <a:rPr lang="en-GB" sz="1000" err="1">
                          <a:latin typeface="+mn-lt"/>
                        </a:rPr>
                        <a:t>en</a:t>
                      </a:r>
                    </a:p>
                    <a:p>
                      <a:pPr lvl="0">
                        <a:buNone/>
                      </a:pPr>
                      <a:r>
                        <a:rPr lang="en-GB" sz="1000">
                          <a:latin typeface="+mn-lt"/>
                        </a:rPr>
                        <a:t>Soy débil </a:t>
                      </a:r>
                      <a:r>
                        <a:rPr lang="en-GB" sz="1000" err="1">
                          <a:latin typeface="+mn-lt"/>
                        </a:rPr>
                        <a:t>en</a:t>
                      </a:r>
                      <a:r>
                        <a:rPr lang="en-GB" sz="1000">
                          <a:latin typeface="+mn-l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>
                          <a:latin typeface="+mn-lt"/>
                        </a:rPr>
                        <a:t>I like</a:t>
                      </a:r>
                      <a:r>
                        <a:rPr lang="en-GB" sz="1000" baseline="0">
                          <a:latin typeface="+mn-lt"/>
                        </a:rPr>
                        <a:t> </a:t>
                      </a:r>
                    </a:p>
                    <a:p>
                      <a:r>
                        <a:rPr lang="en-GB" sz="1000" baseline="0">
                          <a:latin typeface="+mn-lt"/>
                        </a:rPr>
                        <a:t>I really like</a:t>
                      </a:r>
                    </a:p>
                    <a:p>
                      <a:r>
                        <a:rPr lang="en-GB" sz="1000" baseline="0">
                          <a:latin typeface="+mn-lt"/>
                        </a:rPr>
                        <a:t>I love</a:t>
                      </a:r>
                    </a:p>
                    <a:p>
                      <a:r>
                        <a:rPr lang="en-GB" sz="1000" baseline="0">
                          <a:latin typeface="+mn-lt"/>
                        </a:rPr>
                        <a:t>I am passionate about</a:t>
                      </a:r>
                    </a:p>
                    <a:p>
                      <a:r>
                        <a:rPr lang="en-GB" sz="1000" baseline="0">
                          <a:latin typeface="+mn-lt"/>
                        </a:rPr>
                        <a:t>It interests me </a:t>
                      </a:r>
                    </a:p>
                    <a:p>
                      <a:r>
                        <a:rPr lang="en-GB" sz="1000" baseline="0">
                          <a:latin typeface="+mn-lt"/>
                        </a:rPr>
                        <a:t>I really like</a:t>
                      </a:r>
                    </a:p>
                    <a:p>
                      <a:r>
                        <a:rPr lang="en-GB" sz="1000" baseline="0">
                          <a:latin typeface="+mn-lt"/>
                        </a:rPr>
                        <a:t>I prefer</a:t>
                      </a:r>
                    </a:p>
                    <a:p>
                      <a:r>
                        <a:rPr lang="en-GB" sz="1000" baseline="0">
                          <a:latin typeface="+mn-lt"/>
                        </a:rPr>
                        <a:t>I don’t like</a:t>
                      </a:r>
                    </a:p>
                    <a:p>
                      <a:r>
                        <a:rPr lang="en-GB" sz="1000" baseline="0">
                          <a:latin typeface="+mn-lt"/>
                        </a:rPr>
                        <a:t>I really don’t like </a:t>
                      </a:r>
                    </a:p>
                    <a:p>
                      <a:r>
                        <a:rPr lang="en-GB" sz="1000" baseline="0">
                          <a:latin typeface="+mn-lt"/>
                        </a:rPr>
                        <a:t>I can’t stand </a:t>
                      </a:r>
                    </a:p>
                    <a:p>
                      <a:r>
                        <a:rPr lang="en-GB" sz="1000" baseline="0">
                          <a:latin typeface="+mn-lt"/>
                        </a:rPr>
                        <a:t>I hate </a:t>
                      </a:r>
                    </a:p>
                    <a:p>
                      <a:pPr lvl="0">
                        <a:buNone/>
                      </a:pPr>
                      <a:r>
                        <a:rPr lang="en-GB" sz="1000" baseline="0">
                          <a:latin typeface="+mn-lt"/>
                        </a:rPr>
                        <a:t>My favourite subject is</a:t>
                      </a:r>
                    </a:p>
                    <a:p>
                      <a:pPr lvl="0">
                        <a:buNone/>
                      </a:pPr>
                      <a:r>
                        <a:rPr lang="en-GB" sz="1000" baseline="0">
                          <a:latin typeface="+mn-lt"/>
                        </a:rPr>
                        <a:t>I would say that</a:t>
                      </a:r>
                    </a:p>
                    <a:p>
                      <a:pPr lvl="0">
                        <a:buNone/>
                      </a:pPr>
                      <a:r>
                        <a:rPr lang="en-GB" sz="1000" baseline="0">
                          <a:latin typeface="+mn-lt"/>
                        </a:rPr>
                        <a:t>I am good at</a:t>
                      </a:r>
                    </a:p>
                    <a:p>
                      <a:pPr lvl="0">
                        <a:buNone/>
                      </a:pPr>
                      <a:r>
                        <a:rPr lang="en-GB" sz="1000" baseline="0">
                          <a:latin typeface="+mn-lt"/>
                        </a:rPr>
                        <a:t>I am weak 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7718086"/>
                  </a:ext>
                </a:extLst>
              </a:tr>
              <a:tr h="20803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err="1">
                          <a:latin typeface="+mn-lt"/>
                        </a:rPr>
                        <a:t>Lugares</a:t>
                      </a:r>
                      <a:endParaRPr lang="en-GB" sz="1000" b="1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570594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5329" y="5838032"/>
          <a:ext cx="3787497" cy="8238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9131">
                  <a:extLst>
                    <a:ext uri="{9D8B030D-6E8A-4147-A177-3AD203B41FA5}">
                      <a16:colId xmlns:a16="http://schemas.microsoft.com/office/drawing/2014/main" val="3903531817"/>
                    </a:ext>
                  </a:extLst>
                </a:gridCol>
                <a:gridCol w="1838366">
                  <a:extLst>
                    <a:ext uri="{9D8B030D-6E8A-4147-A177-3AD203B41FA5}">
                      <a16:colId xmlns:a16="http://schemas.microsoft.com/office/drawing/2014/main" val="1885808629"/>
                    </a:ext>
                  </a:extLst>
                </a:gridCol>
              </a:tblGrid>
              <a:tr h="24566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Comparativos</a:t>
                      </a:r>
                      <a:r>
                        <a:rPr kumimoji="0" lang="en-GB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endParaRPr lang="en-GB" sz="100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2247866"/>
                  </a:ext>
                </a:extLst>
              </a:tr>
              <a:tr h="578182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000" b="0" baseline="0" err="1">
                          <a:solidFill>
                            <a:schemeClr val="tx1"/>
                          </a:solidFill>
                          <a:latin typeface="+mn-lt"/>
                        </a:rPr>
                        <a:t>Más</a:t>
                      </a:r>
                      <a:r>
                        <a:rPr lang="en-GB" sz="1000" b="0" baseline="0">
                          <a:solidFill>
                            <a:schemeClr val="tx1"/>
                          </a:solidFill>
                          <a:latin typeface="+mn-lt"/>
                        </a:rPr>
                        <a:t> …adjective…..que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Menos</a:t>
                      </a: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…adjective…..que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Tan …adjective…..</a:t>
                      </a:r>
                      <a:r>
                        <a:rPr kumimoji="0" lang="en-GB" sz="10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como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>
                          <a:latin typeface="+mn-lt"/>
                        </a:rPr>
                        <a:t>More…adjective…than</a:t>
                      </a:r>
                    </a:p>
                    <a:p>
                      <a:r>
                        <a:rPr lang="en-GB" sz="1000">
                          <a:latin typeface="+mn-lt"/>
                        </a:rPr>
                        <a:t>Less…adjective…..than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/>
                        <a:t>As…adjective…as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91436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3425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8EA1197-BEFC-428F-B321-262BFC8CFAFE}"/>
              </a:ext>
            </a:extLst>
          </p:cNvPr>
          <p:cNvGraphicFramePr>
            <a:graphicFrameLocks noGrp="1"/>
          </p:cNvGraphicFramePr>
          <p:nvPr/>
        </p:nvGraphicFramePr>
        <p:xfrm>
          <a:off x="73096" y="457200"/>
          <a:ext cx="4087337" cy="6400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6979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290014">
                  <a:extLst>
                    <a:ext uri="{9D8B030D-6E8A-4147-A177-3AD203B41FA5}">
                      <a16:colId xmlns:a16="http://schemas.microsoft.com/office/drawing/2014/main" val="2404841928"/>
                    </a:ext>
                  </a:extLst>
                </a:gridCol>
                <a:gridCol w="1940344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err="1">
                          <a:latin typeface="+mn-lt"/>
                          <a:ea typeface="Gill Sans MT" charset="0"/>
                          <a:cs typeface="Gill Sans MT" charset="0"/>
                        </a:rPr>
                        <a:t>Preguntas</a:t>
                      </a:r>
                      <a:endParaRPr lang="en-US" sz="1200" b="1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08037">
                <a:tc gridSpan="2">
                  <a:txBody>
                    <a:bodyPr/>
                    <a:lstStyle/>
                    <a:p>
                      <a:r>
                        <a:rPr lang="en-GB" sz="1200">
                          <a:latin typeface="+mn-lt"/>
                        </a:rPr>
                        <a:t>¿Eres </a:t>
                      </a:r>
                      <a:r>
                        <a:rPr lang="en-GB" sz="1200" err="1">
                          <a:latin typeface="+mn-lt"/>
                        </a:rPr>
                        <a:t>teleadicto</a:t>
                      </a:r>
                      <a:r>
                        <a:rPr lang="en-GB" sz="1200">
                          <a:latin typeface="+mn-lt"/>
                        </a:rPr>
                        <a:t>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¿</a:t>
                      </a:r>
                      <a:r>
                        <a:rPr lang="en-GB" sz="1200" err="1">
                          <a:latin typeface="+mn-lt"/>
                        </a:rPr>
                        <a:t>Qué</a:t>
                      </a:r>
                      <a:r>
                        <a:rPr lang="en-GB" sz="1200">
                          <a:latin typeface="+mn-lt"/>
                        </a:rPr>
                        <a:t> </a:t>
                      </a:r>
                      <a:r>
                        <a:rPr lang="en-GB" sz="1200" err="1">
                          <a:latin typeface="+mn-lt"/>
                        </a:rPr>
                        <a:t>tipo</a:t>
                      </a:r>
                      <a:r>
                        <a:rPr lang="en-GB" sz="1200">
                          <a:latin typeface="+mn-lt"/>
                        </a:rPr>
                        <a:t> de </a:t>
                      </a:r>
                      <a:r>
                        <a:rPr lang="en-GB" sz="1200" err="1">
                          <a:latin typeface="+mn-lt"/>
                        </a:rPr>
                        <a:t>programa</a:t>
                      </a:r>
                      <a:r>
                        <a:rPr lang="en-GB" sz="1200">
                          <a:latin typeface="+mn-lt"/>
                        </a:rPr>
                        <a:t> </a:t>
                      </a:r>
                      <a:r>
                        <a:rPr lang="en-GB" sz="1200" err="1">
                          <a:latin typeface="+mn-lt"/>
                        </a:rPr>
                        <a:t>te</a:t>
                      </a:r>
                      <a:r>
                        <a:rPr lang="en-GB" sz="1200">
                          <a:latin typeface="+mn-lt"/>
                        </a:rPr>
                        <a:t> </a:t>
                      </a:r>
                      <a:r>
                        <a:rPr lang="en-GB" sz="1200" err="1">
                          <a:latin typeface="+mn-lt"/>
                        </a:rPr>
                        <a:t>gusta</a:t>
                      </a:r>
                      <a:r>
                        <a:rPr lang="en-GB" sz="1200">
                          <a:latin typeface="+mn-lt"/>
                        </a:rPr>
                        <a:t>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¿</a:t>
                      </a:r>
                      <a:r>
                        <a:rPr lang="en-GB" sz="1200" err="1">
                          <a:latin typeface="+mn-lt"/>
                        </a:rPr>
                        <a:t>Cuál</a:t>
                      </a:r>
                      <a:r>
                        <a:rPr lang="en-GB" sz="1200">
                          <a:latin typeface="+mn-lt"/>
                        </a:rPr>
                        <a:t> es </a:t>
                      </a:r>
                      <a:r>
                        <a:rPr lang="en-GB" sz="1200" err="1">
                          <a:latin typeface="+mn-lt"/>
                        </a:rPr>
                        <a:t>tu</a:t>
                      </a:r>
                      <a:r>
                        <a:rPr lang="en-GB" sz="1200">
                          <a:latin typeface="+mn-lt"/>
                        </a:rPr>
                        <a:t> </a:t>
                      </a:r>
                      <a:r>
                        <a:rPr lang="en-GB" sz="1200" err="1">
                          <a:latin typeface="+mn-lt"/>
                        </a:rPr>
                        <a:t>programa</a:t>
                      </a:r>
                      <a:r>
                        <a:rPr lang="en-GB" sz="1200">
                          <a:latin typeface="+mn-lt"/>
                        </a:rPr>
                        <a:t> </a:t>
                      </a:r>
                      <a:r>
                        <a:rPr lang="en-GB" sz="1200" err="1">
                          <a:latin typeface="+mn-lt"/>
                        </a:rPr>
                        <a:t>favorita</a:t>
                      </a:r>
                      <a:r>
                        <a:rPr lang="en-GB" sz="1200">
                          <a:latin typeface="+mn-lt"/>
                        </a:rPr>
                        <a:t>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¿</a:t>
                      </a:r>
                      <a:r>
                        <a:rPr lang="en-GB" sz="1200" err="1">
                          <a:latin typeface="+mn-lt"/>
                        </a:rPr>
                        <a:t>Qué</a:t>
                      </a:r>
                      <a:r>
                        <a:rPr lang="en-GB" sz="1200">
                          <a:latin typeface="+mn-lt"/>
                        </a:rPr>
                        <a:t> </a:t>
                      </a:r>
                      <a:r>
                        <a:rPr lang="en-GB" sz="1200" err="1">
                          <a:latin typeface="+mn-lt"/>
                        </a:rPr>
                        <a:t>tipo</a:t>
                      </a:r>
                      <a:r>
                        <a:rPr lang="en-GB" sz="1200">
                          <a:latin typeface="+mn-lt"/>
                        </a:rPr>
                        <a:t> de </a:t>
                      </a:r>
                      <a:r>
                        <a:rPr lang="en-GB" sz="1200" err="1">
                          <a:latin typeface="+mn-lt"/>
                        </a:rPr>
                        <a:t>programa</a:t>
                      </a:r>
                      <a:r>
                        <a:rPr lang="en-GB" sz="1200">
                          <a:latin typeface="+mn-lt"/>
                        </a:rPr>
                        <a:t> no </a:t>
                      </a:r>
                      <a:r>
                        <a:rPr lang="en-GB" sz="1200" err="1">
                          <a:latin typeface="+mn-lt"/>
                        </a:rPr>
                        <a:t>te</a:t>
                      </a:r>
                      <a:r>
                        <a:rPr lang="en-GB" sz="1200">
                          <a:latin typeface="+mn-lt"/>
                        </a:rPr>
                        <a:t> </a:t>
                      </a:r>
                      <a:r>
                        <a:rPr lang="en-GB" sz="1200" err="1">
                          <a:latin typeface="+mn-lt"/>
                        </a:rPr>
                        <a:t>gusta</a:t>
                      </a:r>
                      <a:r>
                        <a:rPr lang="en-GB" sz="1200">
                          <a:latin typeface="+mn-lt"/>
                        </a:rPr>
                        <a:t>?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latin typeface="+mn-lt"/>
                        </a:rPr>
                        <a:t>Are you a tele addict?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What type of TV programme do you like?</a:t>
                      </a:r>
                    </a:p>
                    <a:p>
                      <a:endParaRPr lang="en-GB" sz="1200">
                        <a:latin typeface="+mn-lt"/>
                      </a:endParaRPr>
                    </a:p>
                    <a:p>
                      <a:r>
                        <a:rPr lang="en-GB" sz="1200">
                          <a:latin typeface="+mn-lt"/>
                        </a:rPr>
                        <a:t>What is your favourite TV programme?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What type of programme do you not like?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08037"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latin typeface="+mn-lt"/>
                        </a:rPr>
                        <a:t>Los </a:t>
                      </a:r>
                      <a:r>
                        <a:rPr lang="en-US" sz="1200" b="1" err="1">
                          <a:latin typeface="+mn-lt"/>
                        </a:rPr>
                        <a:t>programas</a:t>
                      </a:r>
                      <a:r>
                        <a:rPr lang="en-US" sz="1200" b="1">
                          <a:latin typeface="+mn-lt"/>
                        </a:rPr>
                        <a:t> de </a:t>
                      </a:r>
                      <a:r>
                        <a:rPr lang="en-US" sz="1200" b="1" err="1">
                          <a:latin typeface="+mn-lt"/>
                        </a:rPr>
                        <a:t>televisión</a:t>
                      </a:r>
                      <a:endParaRPr lang="en-GB" sz="1200" b="1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1506821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U</a:t>
                      </a:r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n concurso</a:t>
                      </a:r>
                    </a:p>
                    <a:p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Un </a:t>
                      </a:r>
                      <a:r>
                        <a:rPr lang="en-GB" sz="1200" err="1">
                          <a:solidFill>
                            <a:schemeClr val="tx1"/>
                          </a:solidFill>
                        </a:rPr>
                        <a:t>programa</a:t>
                      </a:r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GB" sz="1200" err="1">
                          <a:solidFill>
                            <a:schemeClr val="tx1"/>
                          </a:solidFill>
                        </a:rPr>
                        <a:t>deportes</a:t>
                      </a:r>
                      <a:endParaRPr lang="en-GB" sz="12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Un </a:t>
                      </a:r>
                      <a:r>
                        <a:rPr lang="en-GB" sz="1200" err="1">
                          <a:solidFill>
                            <a:schemeClr val="tx1"/>
                          </a:solidFill>
                        </a:rPr>
                        <a:t>programa</a:t>
                      </a:r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GB" sz="1200" err="1">
                          <a:solidFill>
                            <a:schemeClr val="tx1"/>
                          </a:solidFill>
                        </a:rPr>
                        <a:t>telerealidad</a:t>
                      </a:r>
                      <a:endParaRPr lang="en-GB" sz="12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Un documental</a:t>
                      </a:r>
                    </a:p>
                    <a:p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Una telenovela</a:t>
                      </a:r>
                    </a:p>
                    <a:p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Una </a:t>
                      </a:r>
                      <a:r>
                        <a:rPr lang="en-GB" sz="1200" err="1">
                          <a:solidFill>
                            <a:schemeClr val="tx1"/>
                          </a:solidFill>
                        </a:rPr>
                        <a:t>comedia</a:t>
                      </a:r>
                      <a:endParaRPr lang="en-GB" sz="12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Una </a:t>
                      </a:r>
                      <a:r>
                        <a:rPr lang="en-GB" sz="1200" err="1">
                          <a:solidFill>
                            <a:schemeClr val="tx1"/>
                          </a:solidFill>
                        </a:rPr>
                        <a:t>serie</a:t>
                      </a:r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err="1">
                          <a:solidFill>
                            <a:schemeClr val="tx1"/>
                          </a:solidFill>
                        </a:rPr>
                        <a:t>policíaca</a:t>
                      </a:r>
                      <a:endParaRPr lang="en-GB" sz="12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Las </a:t>
                      </a:r>
                      <a:r>
                        <a:rPr lang="en-GB" sz="1200" err="1">
                          <a:solidFill>
                            <a:schemeClr val="tx1"/>
                          </a:solidFill>
                        </a:rPr>
                        <a:t>noticias</a:t>
                      </a:r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/Un </a:t>
                      </a:r>
                      <a:r>
                        <a:rPr lang="en-GB" sz="1200" err="1">
                          <a:solidFill>
                            <a:schemeClr val="tx1"/>
                          </a:solidFill>
                        </a:rPr>
                        <a:t>telediario</a:t>
                      </a:r>
                      <a:endParaRPr lang="en-GB" sz="12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Un </a:t>
                      </a:r>
                      <a:r>
                        <a:rPr lang="en-GB" sz="1200" err="1">
                          <a:solidFill>
                            <a:schemeClr val="tx1"/>
                          </a:solidFill>
                        </a:rPr>
                        <a:t>dibujo</a:t>
                      </a:r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err="1">
                          <a:solidFill>
                            <a:schemeClr val="tx1"/>
                          </a:solidFill>
                        </a:rPr>
                        <a:t>animado</a:t>
                      </a:r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A game show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A sports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programme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A reality TV show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A documentary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A soap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A comedy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A police series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News</a:t>
                      </a:r>
                    </a:p>
                    <a:p>
                      <a:endParaRPr lang="en-US" sz="12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A cartoon</a:t>
                      </a:r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853331"/>
                  </a:ext>
                </a:extLst>
              </a:tr>
              <a:tr h="208037"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latin typeface="+mn-lt"/>
                        </a:rPr>
                        <a:t>O</a:t>
                      </a:r>
                      <a:r>
                        <a:rPr lang="en-GB" sz="1200" b="1" err="1">
                          <a:latin typeface="+mn-lt"/>
                        </a:rPr>
                        <a:t>piniones</a:t>
                      </a:r>
                      <a:endParaRPr lang="en-GB" sz="1200" b="1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5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173019"/>
                  </a:ext>
                </a:extLst>
              </a:tr>
              <a:tr h="208037">
                <a:tc gridSpan="2">
                  <a:txBody>
                    <a:bodyPr/>
                    <a:lstStyle/>
                    <a:p>
                      <a:r>
                        <a:rPr lang="en-US" sz="1200" baseline="0">
                          <a:solidFill>
                            <a:schemeClr val="tx1"/>
                          </a:solidFill>
                        </a:rPr>
                        <a:t>Me </a:t>
                      </a:r>
                      <a:r>
                        <a:rPr lang="en-US" sz="1200" baseline="0" err="1">
                          <a:solidFill>
                            <a:schemeClr val="tx1"/>
                          </a:solidFill>
                        </a:rPr>
                        <a:t>gusta</a:t>
                      </a:r>
                      <a:r>
                        <a:rPr lang="en-US" sz="1200" baseline="0">
                          <a:solidFill>
                            <a:schemeClr val="tx1"/>
                          </a:solidFill>
                        </a:rPr>
                        <a:t>(n)</a:t>
                      </a:r>
                    </a:p>
                    <a:p>
                      <a:r>
                        <a:rPr lang="en-US" sz="1200" baseline="0">
                          <a:solidFill>
                            <a:schemeClr val="tx1"/>
                          </a:solidFill>
                        </a:rPr>
                        <a:t>Me </a:t>
                      </a:r>
                      <a:r>
                        <a:rPr lang="en-US" sz="1200" baseline="0" err="1">
                          <a:solidFill>
                            <a:schemeClr val="tx1"/>
                          </a:solidFill>
                        </a:rPr>
                        <a:t>chifla</a:t>
                      </a:r>
                      <a:r>
                        <a:rPr lang="en-US" sz="1200" baseline="0">
                          <a:solidFill>
                            <a:schemeClr val="tx1"/>
                          </a:solidFill>
                        </a:rPr>
                        <a:t>(n)</a:t>
                      </a:r>
                    </a:p>
                    <a:p>
                      <a:r>
                        <a:rPr lang="en-US" sz="1200" baseline="0">
                          <a:solidFill>
                            <a:schemeClr val="tx1"/>
                          </a:solidFill>
                        </a:rPr>
                        <a:t>No </a:t>
                      </a:r>
                      <a:r>
                        <a:rPr lang="en-US" sz="1200" baseline="0" err="1">
                          <a:solidFill>
                            <a:schemeClr val="tx1"/>
                          </a:solidFill>
                        </a:rPr>
                        <a:t>aguanto</a:t>
                      </a:r>
                      <a:endParaRPr lang="en-US" sz="1200" baseline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baseline="0" err="1">
                          <a:solidFill>
                            <a:schemeClr val="tx1"/>
                          </a:solidFill>
                        </a:rPr>
                        <a:t>Detesto</a:t>
                      </a:r>
                      <a:r>
                        <a:rPr lang="en-US" sz="1200" baseline="0">
                          <a:solidFill>
                            <a:schemeClr val="tx1"/>
                          </a:solidFill>
                        </a:rPr>
                        <a:t>/Odio</a:t>
                      </a:r>
                    </a:p>
                    <a:p>
                      <a:r>
                        <a:rPr lang="en-US" sz="1200" baseline="0">
                          <a:solidFill>
                            <a:schemeClr val="tx1"/>
                          </a:solidFill>
                        </a:rPr>
                        <a:t>Me </a:t>
                      </a:r>
                      <a:r>
                        <a:rPr lang="en-US" sz="1200" baseline="0" err="1">
                          <a:solidFill>
                            <a:schemeClr val="tx1"/>
                          </a:solidFill>
                        </a:rPr>
                        <a:t>encanta</a:t>
                      </a:r>
                      <a:r>
                        <a:rPr lang="en-US" sz="1200" baseline="0">
                          <a:solidFill>
                            <a:schemeClr val="tx1"/>
                          </a:solidFill>
                        </a:rPr>
                        <a:t>(n)</a:t>
                      </a:r>
                    </a:p>
                    <a:p>
                      <a:r>
                        <a:rPr lang="en-US" sz="1200" baseline="0" err="1">
                          <a:solidFill>
                            <a:schemeClr val="tx1"/>
                          </a:solidFill>
                        </a:rPr>
                        <a:t>Prefiero</a:t>
                      </a:r>
                      <a:endParaRPr lang="en-US" sz="1200" baseline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baseline="0">
                          <a:solidFill>
                            <a:schemeClr val="tx1"/>
                          </a:solidFill>
                        </a:rPr>
                        <a:t>A mi modo de </a:t>
                      </a:r>
                      <a:r>
                        <a:rPr lang="en-US" sz="1200" baseline="0" err="1">
                          <a:solidFill>
                            <a:schemeClr val="tx1"/>
                          </a:solidFill>
                        </a:rPr>
                        <a:t>ver</a:t>
                      </a:r>
                      <a:endParaRPr lang="en-US" sz="1200" baseline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baseline="0">
                          <a:solidFill>
                            <a:schemeClr val="tx1"/>
                          </a:solidFill>
                        </a:rPr>
                        <a:t>Soy/No soy</a:t>
                      </a:r>
                    </a:p>
                    <a:p>
                      <a:r>
                        <a:rPr lang="en-US" sz="1200" baseline="0" err="1">
                          <a:solidFill>
                            <a:schemeClr val="tx1"/>
                          </a:solidFill>
                        </a:rPr>
                        <a:t>Desde</a:t>
                      </a:r>
                      <a:r>
                        <a:rPr lang="en-US" sz="1200" baseline="0">
                          <a:solidFill>
                            <a:schemeClr val="tx1"/>
                          </a:solidFill>
                        </a:rPr>
                        <a:t> mi punto de vista</a:t>
                      </a:r>
                    </a:p>
                    <a:p>
                      <a:r>
                        <a:rPr lang="en-US" sz="1200" baseline="0" err="1">
                          <a:solidFill>
                            <a:schemeClr val="tx1"/>
                          </a:solidFill>
                        </a:rPr>
                        <a:t>Diría</a:t>
                      </a:r>
                      <a:r>
                        <a:rPr lang="en-US" sz="1200" baseline="0">
                          <a:solidFill>
                            <a:schemeClr val="tx1"/>
                          </a:solidFill>
                        </a:rPr>
                        <a:t> que</a:t>
                      </a:r>
                      <a:endParaRPr lang="en-GB" sz="1200" baseline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>
                          <a:solidFill>
                            <a:schemeClr val="tx1"/>
                          </a:solidFill>
                        </a:rPr>
                        <a:t>I like</a:t>
                      </a:r>
                    </a:p>
                    <a:p>
                      <a:r>
                        <a:rPr lang="en-US" sz="1200" baseline="0">
                          <a:solidFill>
                            <a:schemeClr val="tx1"/>
                          </a:solidFill>
                        </a:rPr>
                        <a:t>I really like</a:t>
                      </a:r>
                    </a:p>
                    <a:p>
                      <a:r>
                        <a:rPr lang="en-US" sz="1200" baseline="0">
                          <a:solidFill>
                            <a:schemeClr val="tx1"/>
                          </a:solidFill>
                        </a:rPr>
                        <a:t>I can’t stand</a:t>
                      </a:r>
                    </a:p>
                    <a:p>
                      <a:r>
                        <a:rPr lang="en-US" sz="1200" baseline="0">
                          <a:solidFill>
                            <a:schemeClr val="tx1"/>
                          </a:solidFill>
                        </a:rPr>
                        <a:t>I hate</a:t>
                      </a:r>
                    </a:p>
                    <a:p>
                      <a:r>
                        <a:rPr lang="en-US" sz="1200" baseline="0">
                          <a:solidFill>
                            <a:schemeClr val="tx1"/>
                          </a:solidFill>
                        </a:rPr>
                        <a:t>I love</a:t>
                      </a:r>
                    </a:p>
                    <a:p>
                      <a:r>
                        <a:rPr lang="en-US" sz="1200" baseline="0">
                          <a:solidFill>
                            <a:schemeClr val="tx1"/>
                          </a:solidFill>
                        </a:rPr>
                        <a:t>I prefer</a:t>
                      </a:r>
                    </a:p>
                    <a:p>
                      <a:r>
                        <a:rPr lang="en-US" sz="1200" baseline="0">
                          <a:solidFill>
                            <a:schemeClr val="tx1"/>
                          </a:solidFill>
                        </a:rPr>
                        <a:t>In my opinion</a:t>
                      </a:r>
                    </a:p>
                    <a:p>
                      <a:r>
                        <a:rPr lang="en-US" sz="1200" baseline="0">
                          <a:solidFill>
                            <a:schemeClr val="tx1"/>
                          </a:solidFill>
                        </a:rPr>
                        <a:t>I am/am not</a:t>
                      </a:r>
                    </a:p>
                    <a:p>
                      <a:r>
                        <a:rPr lang="en-US" sz="1200" baseline="0">
                          <a:solidFill>
                            <a:schemeClr val="tx1"/>
                          </a:solidFill>
                        </a:rPr>
                        <a:t>From my point of view</a:t>
                      </a:r>
                    </a:p>
                    <a:p>
                      <a:r>
                        <a:rPr lang="en-US" sz="1200" baseline="0">
                          <a:solidFill>
                            <a:schemeClr val="tx1"/>
                          </a:solidFill>
                        </a:rPr>
                        <a:t>I would say that</a:t>
                      </a:r>
                      <a:endParaRPr lang="en-GB" sz="1200" baseline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184899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/>
        </p:nvGraphicFramePr>
        <p:xfrm>
          <a:off x="4197994" y="1136027"/>
          <a:ext cx="3948278" cy="475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1766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866512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3404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latin typeface="+mn-lt"/>
                        </a:rPr>
                        <a:t>A</a:t>
                      </a:r>
                      <a:r>
                        <a:rPr lang="en-GB" sz="1200" b="1" err="1">
                          <a:latin typeface="+mn-lt"/>
                        </a:rPr>
                        <a:t>djetivos</a:t>
                      </a:r>
                      <a:endParaRPr lang="en-GB" sz="1200" b="1">
                        <a:latin typeface="+mn-lt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93472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Porque</a:t>
                      </a:r>
                      <a:r>
                        <a:rPr lang="en-US" sz="1200">
                          <a:latin typeface="+mn-lt"/>
                        </a:rPr>
                        <a:t> es ……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Porque</a:t>
                      </a:r>
                      <a:r>
                        <a:rPr lang="en-US" sz="1200">
                          <a:latin typeface="+mn-lt"/>
                        </a:rPr>
                        <a:t> son …….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Aburrido</a:t>
                      </a:r>
                      <a:r>
                        <a:rPr lang="en-US" sz="1200">
                          <a:latin typeface="+mn-lt"/>
                        </a:rPr>
                        <a:t>(a)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Divertido</a:t>
                      </a:r>
                      <a:r>
                        <a:rPr lang="en-US" sz="1200">
                          <a:latin typeface="+mn-lt"/>
                        </a:rPr>
                        <a:t>(a)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Entretenido</a:t>
                      </a:r>
                      <a:r>
                        <a:rPr lang="en-US" sz="1200">
                          <a:latin typeface="+mn-lt"/>
                        </a:rPr>
                        <a:t>(a)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Tonto(a)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Informativo</a:t>
                      </a:r>
                      <a:r>
                        <a:rPr lang="en-US" sz="1200">
                          <a:latin typeface="+mn-lt"/>
                        </a:rPr>
                        <a:t>(a)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Emocionante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Interesante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Gratis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Caro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Un </a:t>
                      </a:r>
                      <a:r>
                        <a:rPr lang="en-US" sz="1200" err="1">
                          <a:latin typeface="+mn-lt"/>
                        </a:rPr>
                        <a:t>rollo</a:t>
                      </a:r>
                      <a:endParaRPr lang="en-GB" sz="12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Because it is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Because they are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Boring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Fun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Entertaining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Silly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Informative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Exciting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Interesting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Free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Expensive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A bore/drag</a:t>
                      </a:r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28675">
                <a:tc gridSpan="2"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1200" b="1">
                          <a:latin typeface="+mn-lt"/>
                        </a:rPr>
                        <a:t>L</a:t>
                      </a:r>
                      <a:r>
                        <a:rPr lang="en-GB" sz="1200" b="1">
                          <a:latin typeface="+mn-lt"/>
                        </a:rPr>
                        <a:t>as </a:t>
                      </a:r>
                      <a:r>
                        <a:rPr lang="en-GB" sz="1200" b="1" err="1">
                          <a:latin typeface="+mn-lt"/>
                        </a:rPr>
                        <a:t>películas</a:t>
                      </a:r>
                      <a:endParaRPr lang="en-GB" sz="1200" b="1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GB" sz="100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27638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/>
                        <a:t>U</a:t>
                      </a:r>
                      <a:r>
                        <a:rPr lang="en-GB" altLang="en-US" sz="1200" err="1"/>
                        <a:t>na</a:t>
                      </a:r>
                      <a:r>
                        <a:rPr lang="en-GB" altLang="en-US" sz="1200"/>
                        <a:t> </a:t>
                      </a:r>
                      <a:r>
                        <a:rPr lang="en-GB" altLang="en-US" sz="1200" err="1"/>
                        <a:t>película</a:t>
                      </a:r>
                      <a:r>
                        <a:rPr lang="en-GB" altLang="en-US" sz="1200"/>
                        <a:t> de amor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/>
                        <a:t>U</a:t>
                      </a:r>
                      <a:r>
                        <a:rPr lang="en-GB" altLang="en-US" sz="1200" err="1"/>
                        <a:t>na</a:t>
                      </a:r>
                      <a:r>
                        <a:rPr lang="en-GB" altLang="en-US" sz="1200"/>
                        <a:t> </a:t>
                      </a:r>
                      <a:r>
                        <a:rPr lang="en-GB" altLang="en-US" sz="1200" err="1"/>
                        <a:t>película</a:t>
                      </a:r>
                      <a:r>
                        <a:rPr lang="en-GB" altLang="en-US" sz="1200"/>
                        <a:t> </a:t>
                      </a:r>
                      <a:r>
                        <a:rPr lang="en-GB" altLang="en-US" sz="1200" err="1"/>
                        <a:t>romántica</a:t>
                      </a:r>
                      <a:endParaRPr lang="en-GB" altLang="en-US" sz="120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/>
                        <a:t>U</a:t>
                      </a:r>
                      <a:r>
                        <a:rPr lang="en-GB" altLang="en-US" sz="1200" err="1"/>
                        <a:t>na</a:t>
                      </a:r>
                      <a:r>
                        <a:rPr lang="en-GB" altLang="en-US" sz="1200"/>
                        <a:t> </a:t>
                      </a:r>
                      <a:r>
                        <a:rPr lang="en-GB" altLang="en-US" sz="1200" err="1"/>
                        <a:t>película</a:t>
                      </a:r>
                      <a:r>
                        <a:rPr lang="en-GB" altLang="en-US" sz="1200"/>
                        <a:t> de fantasia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/>
                        <a:t>U</a:t>
                      </a:r>
                      <a:r>
                        <a:rPr lang="en-GB" altLang="en-US" sz="1200" err="1"/>
                        <a:t>na</a:t>
                      </a:r>
                      <a:r>
                        <a:rPr lang="en-GB" altLang="en-US" sz="1200"/>
                        <a:t> </a:t>
                      </a:r>
                      <a:r>
                        <a:rPr lang="en-GB" altLang="en-US" sz="1200" err="1"/>
                        <a:t>película</a:t>
                      </a:r>
                      <a:r>
                        <a:rPr lang="en-GB" altLang="en-US" sz="1200"/>
                        <a:t> de </a:t>
                      </a:r>
                      <a:r>
                        <a:rPr lang="en-GB" altLang="en-US" sz="1200" err="1"/>
                        <a:t>animación</a:t>
                      </a:r>
                      <a:endParaRPr lang="en-GB" altLang="en-US" sz="120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/>
                        <a:t>U</a:t>
                      </a:r>
                      <a:r>
                        <a:rPr lang="en-GB" altLang="en-US" sz="1200" err="1"/>
                        <a:t>na</a:t>
                      </a:r>
                      <a:r>
                        <a:rPr lang="en-GB" altLang="en-US" sz="1200"/>
                        <a:t> </a:t>
                      </a:r>
                      <a:r>
                        <a:rPr lang="en-GB" altLang="en-US" sz="1200" err="1"/>
                        <a:t>película</a:t>
                      </a:r>
                      <a:r>
                        <a:rPr lang="en-GB" altLang="en-US" sz="1200"/>
                        <a:t> de </a:t>
                      </a:r>
                      <a:r>
                        <a:rPr lang="en-GB" altLang="en-US" sz="1200" err="1"/>
                        <a:t>ciencia</a:t>
                      </a:r>
                      <a:r>
                        <a:rPr lang="en-GB" altLang="en-US" sz="1200"/>
                        <a:t> </a:t>
                      </a:r>
                      <a:r>
                        <a:rPr lang="en-GB" altLang="en-US" sz="1200" err="1"/>
                        <a:t>ficción</a:t>
                      </a:r>
                      <a:endParaRPr lang="en-GB" altLang="en-US" sz="120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/>
                        <a:t>U</a:t>
                      </a:r>
                      <a:r>
                        <a:rPr lang="en-GB" altLang="en-US" sz="1200" err="1"/>
                        <a:t>na</a:t>
                      </a:r>
                      <a:r>
                        <a:rPr lang="en-GB" altLang="en-US" sz="1200"/>
                        <a:t> </a:t>
                      </a:r>
                      <a:r>
                        <a:rPr lang="en-GB" altLang="en-US" sz="1200" err="1"/>
                        <a:t>película</a:t>
                      </a:r>
                      <a:r>
                        <a:rPr lang="en-GB" altLang="en-US" sz="1200"/>
                        <a:t> de </a:t>
                      </a:r>
                      <a:r>
                        <a:rPr lang="en-GB" altLang="en-US" sz="1200" err="1"/>
                        <a:t>acción</a:t>
                      </a:r>
                      <a:endParaRPr lang="en-GB" altLang="en-US" sz="120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/>
                        <a:t>U</a:t>
                      </a:r>
                      <a:r>
                        <a:rPr lang="en-GB" altLang="en-US" sz="1200" err="1"/>
                        <a:t>na</a:t>
                      </a:r>
                      <a:r>
                        <a:rPr lang="en-GB" altLang="en-US" sz="1200"/>
                        <a:t> </a:t>
                      </a:r>
                      <a:r>
                        <a:rPr lang="en-GB" altLang="en-US" sz="1200" err="1"/>
                        <a:t>película</a:t>
                      </a:r>
                      <a:r>
                        <a:rPr lang="en-GB" altLang="en-US" sz="1200"/>
                        <a:t> de </a:t>
                      </a:r>
                      <a:r>
                        <a:rPr lang="en-GB" altLang="en-US" sz="1200" err="1"/>
                        <a:t>aventuras</a:t>
                      </a:r>
                      <a:endParaRPr lang="en-GB" altLang="en-US" sz="120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/>
                        <a:t>U</a:t>
                      </a:r>
                      <a:r>
                        <a:rPr lang="en-GB" altLang="en-US" sz="1200" err="1"/>
                        <a:t>na</a:t>
                      </a:r>
                      <a:r>
                        <a:rPr lang="en-GB" altLang="en-US" sz="1200"/>
                        <a:t> </a:t>
                      </a:r>
                      <a:r>
                        <a:rPr lang="en-GB" altLang="en-US" sz="1200" err="1"/>
                        <a:t>película</a:t>
                      </a:r>
                      <a:r>
                        <a:rPr lang="en-GB" altLang="en-US" sz="1200"/>
                        <a:t> de </a:t>
                      </a:r>
                      <a:r>
                        <a:rPr lang="en-GB" altLang="en-US" sz="1200" err="1"/>
                        <a:t>dibujos</a:t>
                      </a:r>
                      <a:r>
                        <a:rPr lang="en-GB" altLang="en-US" sz="1200"/>
                        <a:t> </a:t>
                      </a:r>
                      <a:r>
                        <a:rPr lang="en-GB" altLang="en-US" sz="1200" err="1"/>
                        <a:t>animados</a:t>
                      </a:r>
                      <a:endParaRPr lang="en-GB" alt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A love film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A romance film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A fantasy film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An animation film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A science fiction film</a:t>
                      </a:r>
                    </a:p>
                    <a:p>
                      <a:pPr marL="0" indent="0">
                        <a:buNone/>
                      </a:pPr>
                      <a:endParaRPr lang="en-US" sz="1200" b="0" baseline="0"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An action film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An adventure film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A cartoon film</a:t>
                      </a:r>
                      <a:endParaRPr lang="en-GB" sz="1200" b="0" baseline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998994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/>
        </p:nvGraphicFramePr>
        <p:xfrm>
          <a:off x="8183833" y="3145798"/>
          <a:ext cx="3935071" cy="3291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5605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959466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28675">
                <a:tc grid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Los </a:t>
                      </a:r>
                      <a:r>
                        <a:rPr lang="en-US" sz="1200" b="1" err="1">
                          <a:solidFill>
                            <a:schemeClr val="tx1"/>
                          </a:solidFill>
                        </a:rPr>
                        <a:t>sustantivos</a:t>
                      </a:r>
                      <a:endParaRPr lang="en-GB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GB" sz="100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27638"/>
                  </a:ext>
                </a:extLst>
              </a:tr>
              <a:tr h="13004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0" baseline="0">
                          <a:solidFill>
                            <a:schemeClr val="tx1"/>
                          </a:solidFill>
                        </a:rPr>
                        <a:t>Una canción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solidFill>
                            <a:schemeClr val="tx1"/>
                          </a:solidFill>
                        </a:rPr>
                        <a:t>Un </a:t>
                      </a:r>
                      <a:r>
                        <a:rPr lang="en-US" sz="1200" b="0" baseline="0" err="1">
                          <a:solidFill>
                            <a:schemeClr val="tx1"/>
                          </a:solidFill>
                        </a:rPr>
                        <a:t>grupo</a:t>
                      </a:r>
                      <a:endParaRPr lang="en-US" sz="1200" b="0" baseline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solidFill>
                            <a:schemeClr val="tx1"/>
                          </a:solidFill>
                        </a:rPr>
                        <a:t>Una </a:t>
                      </a:r>
                      <a:r>
                        <a:rPr lang="en-US" sz="1200" b="0" baseline="0" err="1">
                          <a:solidFill>
                            <a:schemeClr val="tx1"/>
                          </a:solidFill>
                        </a:rPr>
                        <a:t>banda</a:t>
                      </a:r>
                      <a:endParaRPr lang="en-US" sz="1200" b="0" baseline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solidFill>
                            <a:schemeClr val="tx1"/>
                          </a:solidFill>
                        </a:rPr>
                        <a:t>Un cantante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solidFill>
                            <a:schemeClr val="tx1"/>
                          </a:solidFill>
                        </a:rPr>
                        <a:t>El </a:t>
                      </a:r>
                      <a:r>
                        <a:rPr lang="en-US" sz="1200" b="0" baseline="0" err="1">
                          <a:solidFill>
                            <a:schemeClr val="tx1"/>
                          </a:solidFill>
                        </a:rPr>
                        <a:t>ritmo</a:t>
                      </a:r>
                      <a:endParaRPr lang="en-US" sz="1200" b="0" baseline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solidFill>
                            <a:schemeClr val="tx1"/>
                          </a:solidFill>
                        </a:rPr>
                        <a:t>La </a:t>
                      </a:r>
                      <a:r>
                        <a:rPr lang="en-US" sz="1200" b="0" baseline="0" err="1">
                          <a:solidFill>
                            <a:schemeClr val="tx1"/>
                          </a:solidFill>
                        </a:rPr>
                        <a:t>letra</a:t>
                      </a:r>
                      <a:endParaRPr lang="en-US" sz="1200" b="0" baseline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solidFill>
                            <a:schemeClr val="tx1"/>
                          </a:solidFill>
                        </a:rPr>
                        <a:t>El Sonido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solidFill>
                            <a:schemeClr val="tx1"/>
                          </a:solidFill>
                        </a:rPr>
                        <a:t>Un actor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solidFill>
                            <a:schemeClr val="tx1"/>
                          </a:solidFill>
                        </a:rPr>
                        <a:t>Una </a:t>
                      </a:r>
                      <a:r>
                        <a:rPr lang="en-US" sz="1200" b="0" baseline="0" err="1">
                          <a:solidFill>
                            <a:schemeClr val="tx1"/>
                          </a:solidFill>
                        </a:rPr>
                        <a:t>actriz</a:t>
                      </a:r>
                      <a:endParaRPr lang="en-US" sz="1200" b="0" baseline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solidFill>
                            <a:schemeClr val="tx1"/>
                          </a:solidFill>
                        </a:rPr>
                        <a:t>El director(a)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solidFill>
                            <a:schemeClr val="tx1"/>
                          </a:solidFill>
                        </a:rPr>
                        <a:t>El </a:t>
                      </a:r>
                      <a:r>
                        <a:rPr lang="en-US" sz="1200" b="0" baseline="0" err="1">
                          <a:solidFill>
                            <a:schemeClr val="tx1"/>
                          </a:solidFill>
                        </a:rPr>
                        <a:t>personaje</a:t>
                      </a:r>
                      <a:r>
                        <a:rPr lang="en-US" sz="1200" b="0" baseline="0">
                          <a:solidFill>
                            <a:schemeClr val="tx1"/>
                          </a:solidFill>
                        </a:rPr>
                        <a:t> principal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solidFill>
                            <a:schemeClr val="tx1"/>
                          </a:solidFill>
                        </a:rPr>
                        <a:t>Los </a:t>
                      </a:r>
                      <a:r>
                        <a:rPr lang="en-US" sz="1200" b="0" baseline="0" err="1">
                          <a:solidFill>
                            <a:schemeClr val="tx1"/>
                          </a:solidFill>
                        </a:rPr>
                        <a:t>efectos</a:t>
                      </a:r>
                      <a:r>
                        <a:rPr lang="en-US" sz="1200" b="0" baseline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b="0" baseline="0" err="1">
                          <a:solidFill>
                            <a:schemeClr val="tx1"/>
                          </a:solidFill>
                        </a:rPr>
                        <a:t>especiales</a:t>
                      </a:r>
                      <a:endParaRPr lang="en-US" sz="1200" b="0" baseline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solidFill>
                            <a:schemeClr val="tx1"/>
                          </a:solidFill>
                        </a:rPr>
                        <a:t>La </a:t>
                      </a:r>
                      <a:r>
                        <a:rPr lang="en-US" sz="1200" b="0" baseline="0" err="1">
                          <a:solidFill>
                            <a:schemeClr val="tx1"/>
                          </a:solidFill>
                        </a:rPr>
                        <a:t>banda</a:t>
                      </a:r>
                      <a:r>
                        <a:rPr lang="en-US" sz="1200" b="0" baseline="0">
                          <a:solidFill>
                            <a:schemeClr val="tx1"/>
                          </a:solidFill>
                        </a:rPr>
                        <a:t> Sonora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solidFill>
                            <a:schemeClr val="tx1"/>
                          </a:solidFill>
                        </a:rPr>
                        <a:t>La </a:t>
                      </a:r>
                      <a:r>
                        <a:rPr lang="en-US" sz="1200" b="0" baseline="0" err="1">
                          <a:solidFill>
                            <a:schemeClr val="tx1"/>
                          </a:solidFill>
                        </a:rPr>
                        <a:t>prensa</a:t>
                      </a:r>
                      <a:endParaRPr lang="en-US" sz="1200" b="0" baseline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solidFill>
                            <a:schemeClr val="tx1"/>
                          </a:solidFill>
                        </a:rPr>
                        <a:t>Cámara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solidFill>
                            <a:schemeClr val="tx1"/>
                          </a:solidFill>
                        </a:rPr>
                        <a:t>Influencer</a:t>
                      </a:r>
                      <a:endParaRPr lang="en-GB" sz="1200" b="0" baseline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aseline="0">
                          <a:latin typeface="+mn-lt"/>
                        </a:rPr>
                        <a:t>A song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aseline="0">
                          <a:latin typeface="+mn-lt"/>
                        </a:rPr>
                        <a:t>A group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aseline="0">
                          <a:latin typeface="+mn-lt"/>
                        </a:rPr>
                        <a:t>A </a:t>
                      </a:r>
                      <a:r>
                        <a:rPr lang="en-US" sz="1200" baseline="0" err="1">
                          <a:latin typeface="+mn-lt"/>
                        </a:rPr>
                        <a:t>bamd</a:t>
                      </a:r>
                      <a:endParaRPr lang="en-US" sz="1200" baseline="0"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baseline="0">
                          <a:latin typeface="+mn-lt"/>
                        </a:rPr>
                        <a:t>A singer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aseline="0">
                          <a:latin typeface="+mn-lt"/>
                        </a:rPr>
                        <a:t>Rhythm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aseline="0">
                          <a:latin typeface="+mn-lt"/>
                        </a:rPr>
                        <a:t>Lyrics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aseline="0">
                          <a:latin typeface="+mn-lt"/>
                        </a:rPr>
                        <a:t>Sound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aseline="0">
                          <a:latin typeface="+mn-lt"/>
                        </a:rPr>
                        <a:t>Actor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aseline="0">
                          <a:latin typeface="+mn-lt"/>
                        </a:rPr>
                        <a:t>Actress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aseline="0">
                          <a:latin typeface="+mn-lt"/>
                        </a:rPr>
                        <a:t>Director/Manager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aseline="0">
                          <a:latin typeface="+mn-lt"/>
                        </a:rPr>
                        <a:t>Main character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aseline="0">
                          <a:latin typeface="+mn-lt"/>
                        </a:rPr>
                        <a:t>Special effects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aseline="0">
                          <a:latin typeface="+mn-lt"/>
                        </a:rPr>
                        <a:t>Soundtrack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aseline="0">
                          <a:latin typeface="+mn-lt"/>
                        </a:rPr>
                        <a:t>Press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aseline="0">
                          <a:latin typeface="+mn-lt"/>
                        </a:rPr>
                        <a:t>Camera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aseline="0">
                          <a:latin typeface="+mn-lt"/>
                        </a:rPr>
                        <a:t>Influencer</a:t>
                      </a:r>
                      <a:endParaRPr lang="en-GB" sz="1200" baseline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130070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207B691-531E-4F84-A70D-D2ACA2B1E9E6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b="1" u="sng">
                <a:latin typeface="Gill Sans MT"/>
                <a:ea typeface="Gill Sans MT" charset="0"/>
                <a:cs typeface="Gill Sans MT" charset="0"/>
              </a:rPr>
              <a:t>YEAR 9 KO Half  Term 5 - ¿Eres </a:t>
            </a:r>
            <a:r>
              <a:rPr lang="en-US" b="1" u="sng" err="1">
                <a:latin typeface="Gill Sans MT"/>
                <a:ea typeface="Gill Sans MT" charset="0"/>
                <a:cs typeface="Gill Sans MT" charset="0"/>
              </a:rPr>
              <a:t>teleadicto</a:t>
            </a:r>
            <a:r>
              <a:rPr lang="en-US" b="1" u="sng">
                <a:latin typeface="Gill Sans MT"/>
                <a:ea typeface="Gill Sans MT" charset="0"/>
                <a:cs typeface="Gill Sans MT" charset="0"/>
              </a:rPr>
              <a:t>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322893" y="477405"/>
          <a:ext cx="3738880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1359">
                  <a:extLst>
                    <a:ext uri="{9D8B030D-6E8A-4147-A177-3AD203B41FA5}">
                      <a16:colId xmlns:a16="http://schemas.microsoft.com/office/drawing/2014/main" val="3714719475"/>
                    </a:ext>
                  </a:extLst>
                </a:gridCol>
                <a:gridCol w="1767521">
                  <a:extLst>
                    <a:ext uri="{9D8B030D-6E8A-4147-A177-3AD203B41FA5}">
                      <a16:colId xmlns:a16="http://schemas.microsoft.com/office/drawing/2014/main" val="3599311505"/>
                    </a:ext>
                  </a:extLst>
                </a:gridCol>
              </a:tblGrid>
              <a:tr h="204358">
                <a:tc gridSpan="2"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1200" b="1">
                          <a:latin typeface="+mn-lt"/>
                        </a:rPr>
                        <a:t>T</a:t>
                      </a:r>
                      <a:r>
                        <a:rPr lang="en-GB" sz="1200" b="1" err="1">
                          <a:latin typeface="+mn-lt"/>
                        </a:rPr>
                        <a:t>ipos</a:t>
                      </a:r>
                      <a:r>
                        <a:rPr lang="en-GB" sz="1200" b="1">
                          <a:latin typeface="+mn-lt"/>
                        </a:rPr>
                        <a:t> de </a:t>
                      </a:r>
                      <a:r>
                        <a:rPr lang="en-GB" sz="1200" b="1" err="1">
                          <a:latin typeface="+mn-lt"/>
                        </a:rPr>
                        <a:t>música</a:t>
                      </a:r>
                      <a:endParaRPr lang="en-GB" sz="1200" b="1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GB" sz="100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200833"/>
                  </a:ext>
                </a:extLst>
              </a:tr>
              <a:tr h="180516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 </a:t>
                      </a: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música</a:t>
                      </a: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clásica</a:t>
                      </a: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 </a:t>
                      </a: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música</a:t>
                      </a: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electrónica</a:t>
                      </a: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 </a:t>
                      </a: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música</a:t>
                      </a: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los</a:t>
                      </a: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años</a:t>
                      </a: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ochenta</a:t>
                      </a: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 </a:t>
                      </a: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música</a:t>
                      </a: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Latina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 </a:t>
                      </a: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música</a:t>
                      </a: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pop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El jazz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El rap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El rock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 </a:t>
                      </a: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música</a:t>
                      </a: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en</a:t>
                      </a: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directo</a:t>
                      </a:r>
                      <a:endParaRPr kumimoji="0" lang="en-GB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 </a:t>
                      </a: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música</a:t>
                      </a: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en</a:t>
                      </a: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directo</a:t>
                      </a:r>
                      <a:endParaRPr kumimoji="0" lang="en-GB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Classical music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Electronic music</a:t>
                      </a:r>
                    </a:p>
                    <a:p>
                      <a:pPr marL="0" indent="0">
                        <a:buNone/>
                      </a:pPr>
                      <a:endParaRPr kumimoji="0"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70s music</a:t>
                      </a:r>
                    </a:p>
                    <a:p>
                      <a:pPr marL="0" indent="0">
                        <a:buNone/>
                      </a:pPr>
                      <a:endParaRPr kumimoji="0"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Latin music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Pop music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Jazz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Rap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Rock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Recorded music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Live music</a:t>
                      </a:r>
                      <a:endParaRPr kumimoji="0" lang="en-GB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4650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8EA1197-BEFC-428F-B321-262BFC8CFAFE}"/>
              </a:ext>
            </a:extLst>
          </p:cNvPr>
          <p:cNvGraphicFramePr>
            <a:graphicFrameLocks noGrp="1"/>
          </p:cNvGraphicFramePr>
          <p:nvPr/>
        </p:nvGraphicFramePr>
        <p:xfrm>
          <a:off x="4286305" y="537294"/>
          <a:ext cx="3948278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03469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944809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08037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latin typeface="+mn-lt"/>
                        </a:rPr>
                        <a:t>O</a:t>
                      </a:r>
                      <a:r>
                        <a:rPr lang="en-GB" sz="1200" b="1" err="1">
                          <a:latin typeface="+mn-lt"/>
                        </a:rPr>
                        <a:t>piniones</a:t>
                      </a:r>
                      <a:endParaRPr lang="en-GB" sz="1200" b="1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17301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US" sz="1200" baseline="0">
                          <a:solidFill>
                            <a:schemeClr val="tx1"/>
                          </a:solidFill>
                        </a:rPr>
                        <a:t>En mi opinion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n my opinion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184899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74B61C9-06AB-2B5B-8B8A-2AD2534CA133}"/>
              </a:ext>
            </a:extLst>
          </p:cNvPr>
          <p:cNvGraphicFramePr>
            <a:graphicFrameLocks noGrp="1"/>
          </p:cNvGraphicFramePr>
          <p:nvPr/>
        </p:nvGraphicFramePr>
        <p:xfrm>
          <a:off x="4197994" y="5890907"/>
          <a:ext cx="3948278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03469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944809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08037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latin typeface="+mn-lt"/>
                        </a:rPr>
                        <a:t>Los </a:t>
                      </a:r>
                      <a:r>
                        <a:rPr lang="en-US" sz="1200" b="1" err="1">
                          <a:latin typeface="+mn-lt"/>
                        </a:rPr>
                        <a:t>verbos</a:t>
                      </a:r>
                      <a:endParaRPr lang="en-GB" sz="1200" b="1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17301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US" sz="1200" baseline="0">
                          <a:solidFill>
                            <a:schemeClr val="tx1"/>
                          </a:solidFill>
                        </a:rPr>
                        <a:t>Veo</a:t>
                      </a:r>
                    </a:p>
                    <a:p>
                      <a:r>
                        <a:rPr lang="en-US" sz="1200" baseline="0" err="1">
                          <a:solidFill>
                            <a:schemeClr val="tx1"/>
                          </a:solidFill>
                        </a:rPr>
                        <a:t>Escucho</a:t>
                      </a:r>
                      <a:endParaRPr lang="en-US" sz="1200" baseline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baseline="0">
                          <a:solidFill>
                            <a:schemeClr val="tx1"/>
                          </a:solidFill>
                        </a:rPr>
                        <a:t>Leo</a:t>
                      </a:r>
                      <a:endParaRPr lang="en-GB" sz="1200" baseline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 watch</a:t>
                      </a:r>
                    </a:p>
                    <a:p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I listen</a:t>
                      </a:r>
                    </a:p>
                    <a:p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I read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1848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69111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BC00813-0799-DD73-C0F1-F8ADAF038B3C}"/>
              </a:ext>
            </a:extLst>
          </p:cNvPr>
          <p:cNvGraphicFramePr>
            <a:graphicFrameLocks noGrp="1"/>
          </p:cNvGraphicFramePr>
          <p:nvPr/>
        </p:nvGraphicFramePr>
        <p:xfrm>
          <a:off x="443118" y="329768"/>
          <a:ext cx="3948278" cy="60991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1766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866512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3404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latin typeface="+mn-lt"/>
                        </a:rPr>
                        <a:t>Los </a:t>
                      </a:r>
                      <a:r>
                        <a:rPr lang="en-US" sz="1200" b="1" err="1">
                          <a:latin typeface="+mn-lt"/>
                        </a:rPr>
                        <a:t>libros</a:t>
                      </a:r>
                      <a:endParaRPr lang="en-GB" sz="1200" b="1">
                        <a:latin typeface="+mn-lt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93472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Las </a:t>
                      </a:r>
                      <a:r>
                        <a:rPr lang="en-GB" sz="1200" err="1">
                          <a:latin typeface="Comic Sans MS" panose="030F0702030302020204" pitchFamily="66" charset="0"/>
                        </a:rPr>
                        <a:t>revistas</a:t>
                      </a:r>
                      <a:r>
                        <a:rPr lang="en-GB" sz="1200">
                          <a:latin typeface="Comic Sans MS" panose="030F0702030302020204" pitchFamily="66" charset="0"/>
                        </a:rPr>
                        <a:t>	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Los </a:t>
                      </a:r>
                      <a:r>
                        <a:rPr lang="en-GB" sz="1200" err="1">
                          <a:latin typeface="Comic Sans MS" panose="030F0702030302020204" pitchFamily="66" charset="0"/>
                        </a:rPr>
                        <a:t>periódicos</a:t>
                      </a:r>
                      <a:r>
                        <a:rPr lang="en-GB" sz="1200">
                          <a:latin typeface="Comic Sans MS" panose="030F0702030302020204" pitchFamily="66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Los </a:t>
                      </a:r>
                      <a:r>
                        <a:rPr lang="en-GB" sz="1200" err="1">
                          <a:latin typeface="Comic Sans MS" panose="030F0702030302020204" pitchFamily="66" charset="0"/>
                        </a:rPr>
                        <a:t>libros</a:t>
                      </a:r>
                      <a:r>
                        <a:rPr lang="en-GB" sz="1200">
                          <a:latin typeface="Comic Sans MS" panose="030F0702030302020204" pitchFamily="66" charset="0"/>
                        </a:rPr>
                        <a:t> de </a:t>
                      </a:r>
                      <a:r>
                        <a:rPr lang="en-GB" sz="1200" err="1">
                          <a:latin typeface="Comic Sans MS" panose="030F0702030302020204" pitchFamily="66" charset="0"/>
                        </a:rPr>
                        <a:t>recetas</a:t>
                      </a:r>
                      <a:r>
                        <a:rPr lang="en-GB" sz="1200">
                          <a:latin typeface="Comic Sans MS" panose="030F0702030302020204" pitchFamily="66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Novelas 	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Cuentos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Novelas de </a:t>
                      </a:r>
                      <a:r>
                        <a:rPr lang="en-GB" sz="1200" err="1">
                          <a:latin typeface="Comic Sans MS" panose="030F0702030302020204" pitchFamily="66" charset="0"/>
                        </a:rPr>
                        <a:t>misterio</a:t>
                      </a:r>
                      <a:r>
                        <a:rPr lang="en-GB" sz="1200">
                          <a:latin typeface="Comic Sans MS" panose="030F0702030302020204" pitchFamily="66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Novelas de terror	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Novelas de </a:t>
                      </a:r>
                      <a:r>
                        <a:rPr lang="en-GB" sz="1200" err="1">
                          <a:latin typeface="Comic Sans MS" panose="030F0702030302020204" pitchFamily="66" charset="0"/>
                        </a:rPr>
                        <a:t>ciencia-ficción</a:t>
                      </a:r>
                      <a:endParaRPr lang="en-GB" sz="1200">
                        <a:latin typeface="Comic Sans MS" panose="030F0702030302020204" pitchFamily="66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Novelas </a:t>
                      </a:r>
                      <a:r>
                        <a:rPr lang="en-GB" sz="1200" err="1">
                          <a:latin typeface="Comic Sans MS" panose="030F0702030302020204" pitchFamily="66" charset="0"/>
                        </a:rPr>
                        <a:t>románticas</a:t>
                      </a:r>
                      <a:r>
                        <a:rPr lang="en-GB" sz="1200">
                          <a:latin typeface="Comic Sans MS" panose="030F0702030302020204" pitchFamily="66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Novelas </a:t>
                      </a:r>
                      <a:r>
                        <a:rPr lang="en-GB" sz="1200" err="1">
                          <a:latin typeface="Comic Sans MS" panose="030F0702030302020204" pitchFamily="66" charset="0"/>
                        </a:rPr>
                        <a:t>dramáticas</a:t>
                      </a:r>
                      <a:r>
                        <a:rPr lang="en-GB" sz="1200">
                          <a:latin typeface="Comic Sans MS" panose="030F0702030302020204" pitchFamily="66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Novelas de </a:t>
                      </a:r>
                      <a:r>
                        <a:rPr lang="en-GB" sz="1200" err="1">
                          <a:latin typeface="Comic Sans MS" panose="030F0702030302020204" pitchFamily="66" charset="0"/>
                        </a:rPr>
                        <a:t>espías</a:t>
                      </a:r>
                      <a:endParaRPr lang="en-GB" sz="1200">
                        <a:latin typeface="Comic Sans MS" panose="030F0702030302020204" pitchFamily="66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Novelas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Auto(</a:t>
                      </a:r>
                      <a:r>
                        <a:rPr lang="en-GB" sz="1200" err="1">
                          <a:latin typeface="Comic Sans MS" panose="030F0702030302020204" pitchFamily="66" charset="0"/>
                        </a:rPr>
                        <a:t>biográficas</a:t>
                      </a:r>
                      <a:r>
                        <a:rPr lang="en-GB" sz="1200">
                          <a:latin typeface="Comic Sans MS" panose="030F0702030302020204" pitchFamily="66" charset="0"/>
                        </a:rPr>
                        <a:t>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Novelas </a:t>
                      </a:r>
                      <a:r>
                        <a:rPr lang="en-GB" sz="1200" err="1">
                          <a:latin typeface="Comic Sans MS" panose="030F0702030302020204" pitchFamily="66" charset="0"/>
                        </a:rPr>
                        <a:t>históricas</a:t>
                      </a:r>
                      <a:r>
                        <a:rPr lang="en-GB" sz="1200">
                          <a:latin typeface="Comic Sans MS" panose="030F0702030302020204" pitchFamily="66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Novelas </a:t>
                      </a:r>
                      <a:r>
                        <a:rPr lang="en-GB" sz="1200" err="1">
                          <a:latin typeface="Comic Sans MS" panose="030F0702030302020204" pitchFamily="66" charset="0"/>
                        </a:rPr>
                        <a:t>policíacas</a:t>
                      </a:r>
                      <a:endParaRPr lang="en-GB" sz="1200">
                        <a:latin typeface="Comic Sans MS" panose="030F0702030302020204" pitchFamily="66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200" err="1">
                          <a:latin typeface="Comic Sans MS" panose="030F0702030302020204" pitchFamily="66" charset="0"/>
                        </a:rPr>
                        <a:t>Cómics</a:t>
                      </a:r>
                      <a:r>
                        <a:rPr lang="en-GB" sz="1200">
                          <a:latin typeface="Comic Sans MS" panose="030F0702030302020204" pitchFamily="66" charset="0"/>
                        </a:rPr>
                        <a:t>/</a:t>
                      </a:r>
                      <a:r>
                        <a:rPr lang="en-GB" sz="1200" err="1">
                          <a:latin typeface="Comic Sans MS" panose="030F0702030302020204" pitchFamily="66" charset="0"/>
                        </a:rPr>
                        <a:t>tebeos</a:t>
                      </a:r>
                      <a:r>
                        <a:rPr lang="en-GB" sz="1200">
                          <a:latin typeface="Comic Sans MS" panose="030F0702030302020204" pitchFamily="66" charset="0"/>
                        </a:rPr>
                        <a:t>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200" err="1">
                          <a:latin typeface="Comic Sans MS" panose="030F0702030302020204" pitchFamily="66" charset="0"/>
                        </a:rPr>
                        <a:t>Revistas</a:t>
                      </a:r>
                      <a:r>
                        <a:rPr lang="en-GB" sz="1200">
                          <a:latin typeface="Comic Sans MS" panose="030F0702030302020204" pitchFamily="66" charset="0"/>
                        </a:rPr>
                        <a:t> de </a:t>
                      </a:r>
                      <a:r>
                        <a:rPr lang="en-GB" sz="1200" err="1">
                          <a:latin typeface="Comic Sans MS" panose="030F0702030302020204" pitchFamily="66" charset="0"/>
                        </a:rPr>
                        <a:t>tecnología</a:t>
                      </a:r>
                      <a:endParaRPr lang="en-GB" sz="1200">
                        <a:latin typeface="Comic Sans MS" panose="030F0702030302020204" pitchFamily="66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200" err="1">
                          <a:latin typeface="Comic Sans MS" panose="030F0702030302020204" pitchFamily="66" charset="0"/>
                        </a:rPr>
                        <a:t>Revistas</a:t>
                      </a:r>
                      <a:r>
                        <a:rPr lang="en-GB" sz="1200">
                          <a:latin typeface="Comic Sans MS" panose="030F0702030302020204" pitchFamily="66" charset="0"/>
                        </a:rPr>
                        <a:t> del </a:t>
                      </a:r>
                      <a:r>
                        <a:rPr lang="en-GB" sz="1200" err="1">
                          <a:latin typeface="Comic Sans MS" panose="030F0702030302020204" pitchFamily="66" charset="0"/>
                        </a:rPr>
                        <a:t>corazón</a:t>
                      </a:r>
                      <a:r>
                        <a:rPr lang="en-GB" sz="1200">
                          <a:latin typeface="Comic Sans MS" panose="030F0702030302020204" pitchFamily="66" charset="0"/>
                        </a:rPr>
                        <a:t> Manga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200" err="1">
                          <a:latin typeface="Comic Sans MS" panose="030F0702030302020204" pitchFamily="66" charset="0"/>
                        </a:rPr>
                        <a:t>Revistas</a:t>
                      </a:r>
                      <a:r>
                        <a:rPr lang="en-GB" sz="1200">
                          <a:latin typeface="Comic Sans MS" panose="030F0702030302020204" pitchFamily="66" charset="0"/>
                        </a:rPr>
                        <a:t> de </a:t>
                      </a:r>
                      <a:r>
                        <a:rPr lang="en-GB" sz="1200" err="1">
                          <a:latin typeface="Comic Sans MS" panose="030F0702030302020204" pitchFamily="66" charset="0"/>
                        </a:rPr>
                        <a:t>coches</a:t>
                      </a:r>
                      <a:r>
                        <a:rPr lang="en-GB" sz="1200">
                          <a:latin typeface="Comic Sans MS" panose="030F0702030302020204" pitchFamily="66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200" err="1">
                          <a:latin typeface="Comic Sans MS" panose="030F0702030302020204" pitchFamily="66" charset="0"/>
                        </a:rPr>
                        <a:t>Revistas</a:t>
                      </a:r>
                      <a:r>
                        <a:rPr lang="en-GB" sz="1200">
                          <a:latin typeface="Comic Sans MS" panose="030F0702030302020204" pitchFamily="66" charset="0"/>
                        </a:rPr>
                        <a:t> de </a:t>
                      </a:r>
                      <a:r>
                        <a:rPr lang="en-GB" sz="1200" err="1">
                          <a:latin typeface="Comic Sans MS" panose="030F0702030302020204" pitchFamily="66" charset="0"/>
                        </a:rPr>
                        <a:t>adolescentes</a:t>
                      </a:r>
                      <a:r>
                        <a:rPr lang="en-GB" sz="1200">
                          <a:latin typeface="Comic Sans MS" panose="030F0702030302020204" pitchFamily="66" charset="0"/>
                        </a:rPr>
                        <a:t> </a:t>
                      </a:r>
                      <a:endParaRPr lang="en-GB" sz="12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sz="1200">
                          <a:latin typeface="Comic Sans MS" panose="030F0702030302020204" pitchFamily="66" charset="0"/>
                        </a:rPr>
                        <a:t>Magazines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sz="1200">
                          <a:latin typeface="Comic Sans MS" panose="030F0702030302020204" pitchFamily="66" charset="0"/>
                        </a:rPr>
                        <a:t>Newspapers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sz="1200">
                          <a:latin typeface="Comic Sans MS" panose="030F0702030302020204" pitchFamily="66" charset="0"/>
                        </a:rPr>
                        <a:t>Recipe books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sz="1200">
                          <a:latin typeface="Comic Sans MS" panose="030F0702030302020204" pitchFamily="66" charset="0"/>
                        </a:rPr>
                        <a:t>Novels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sz="1200">
                          <a:latin typeface="Comic Sans MS" panose="030F0702030302020204" pitchFamily="66" charset="0"/>
                        </a:rPr>
                        <a:t>Short stories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sz="1200">
                          <a:latin typeface="Comic Sans MS" panose="030F0702030302020204" pitchFamily="66" charset="0"/>
                        </a:rPr>
                        <a:t>Mystery novels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sz="1200">
                          <a:latin typeface="Comic Sans MS" panose="030F0702030302020204" pitchFamily="66" charset="0"/>
                        </a:rPr>
                        <a:t>Horror novels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Science fiction novels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Love novels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Drama novels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Spy novels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Novels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Auto(biographies)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Historic novels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Detective novels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Comics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Technology magazines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Celebrity magazines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Manga comics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Car magazines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GB" sz="1200">
                          <a:latin typeface="Comic Sans MS" panose="030F0702030302020204" pitchFamily="66" charset="0"/>
                        </a:rPr>
                        <a:t>Teenage magazines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589AA5E-FC14-2084-54C8-EBBA52B4B89B}"/>
              </a:ext>
            </a:extLst>
          </p:cNvPr>
          <p:cNvGraphicFramePr>
            <a:graphicFrameLocks noGrp="1"/>
          </p:cNvGraphicFramePr>
          <p:nvPr/>
        </p:nvGraphicFramePr>
        <p:xfrm>
          <a:off x="4869203" y="329768"/>
          <a:ext cx="3948278" cy="420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1766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866512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3404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latin typeface="+mn-lt"/>
                        </a:rPr>
                        <a:t>A</a:t>
                      </a:r>
                      <a:r>
                        <a:rPr lang="en-GB" sz="1200" b="1" err="1">
                          <a:latin typeface="+mn-lt"/>
                        </a:rPr>
                        <a:t>djetivos</a:t>
                      </a:r>
                      <a:endParaRPr lang="en-GB" sz="1200" b="1">
                        <a:latin typeface="+mn-lt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93472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porque</a:t>
                      </a:r>
                      <a:r>
                        <a:rPr lang="en-US" sz="1200">
                          <a:latin typeface="+mn-lt"/>
                        </a:rPr>
                        <a:t> son …….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aburrido</a:t>
                      </a:r>
                      <a:r>
                        <a:rPr lang="en-US" sz="1200">
                          <a:latin typeface="+mn-lt"/>
                        </a:rPr>
                        <a:t>(a)s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divertido</a:t>
                      </a:r>
                      <a:r>
                        <a:rPr lang="en-US" sz="1200">
                          <a:latin typeface="+mn-lt"/>
                        </a:rPr>
                        <a:t>(a)s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entretenido</a:t>
                      </a:r>
                      <a:r>
                        <a:rPr lang="en-US" sz="1200">
                          <a:latin typeface="+mn-lt"/>
                        </a:rPr>
                        <a:t>(a)s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tonto(a)s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informativo</a:t>
                      </a:r>
                      <a:r>
                        <a:rPr lang="en-US" sz="1200">
                          <a:latin typeface="+mn-lt"/>
                        </a:rPr>
                        <a:t>(a)s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emocionantes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interesantes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largo(a)s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corto</a:t>
                      </a:r>
                      <a:r>
                        <a:rPr lang="en-US" sz="1200">
                          <a:latin typeface="+mn-lt"/>
                        </a:rPr>
                        <a:t>(a)s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bueno(a)s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fáciles</a:t>
                      </a:r>
                      <a:r>
                        <a:rPr lang="en-US" sz="1200">
                          <a:latin typeface="+mn-lt"/>
                        </a:rPr>
                        <a:t> de leer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complicado</a:t>
                      </a:r>
                      <a:r>
                        <a:rPr lang="en-US" sz="1200">
                          <a:latin typeface="+mn-lt"/>
                        </a:rPr>
                        <a:t>(a)s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realistas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apasionantes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un </a:t>
                      </a:r>
                      <a:r>
                        <a:rPr lang="en-US" sz="1200" err="1">
                          <a:latin typeface="+mn-lt"/>
                        </a:rPr>
                        <a:t>reto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útiles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gracioso(a)s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intrigantes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violento</a:t>
                      </a:r>
                      <a:r>
                        <a:rPr lang="en-US" sz="1200">
                          <a:latin typeface="+mn-lt"/>
                        </a:rPr>
                        <a:t>(a)s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Deprimantes</a:t>
                      </a:r>
                      <a:endParaRPr lang="en-US" sz="12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because they are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boring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fun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entertaining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silly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informative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exciting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interesting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long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short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good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easy to read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complicated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realistic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thrilling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a challenge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useful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funny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intriguing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/>
                        <a:t>violent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/>
                        <a:t>depressing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498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207B691-531E-4F84-A70D-D2ACA2B1E9E6}"/>
              </a:ext>
            </a:extLst>
          </p:cNvPr>
          <p:cNvSpPr txBox="1"/>
          <p:nvPr/>
        </p:nvSpPr>
        <p:spPr>
          <a:xfrm>
            <a:off x="0" y="-110"/>
            <a:ext cx="12192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u="sng"/>
              <a:t>YEAR 9 KO Half Term 1 – </a:t>
            </a:r>
            <a:r>
              <a:rPr lang="en-GB" b="1" u="sng" err="1"/>
              <a:t>Colegio</a:t>
            </a:r>
            <a:r>
              <a:rPr lang="en-GB" b="1" u="sng"/>
              <a:t> y </a:t>
            </a:r>
            <a:r>
              <a:rPr lang="en-GB" b="1" u="sng" err="1"/>
              <a:t>Trabajos</a:t>
            </a:r>
            <a:r>
              <a:rPr lang="en-GB" b="1" u="sng"/>
              <a:t>  </a:t>
            </a:r>
            <a:endParaRPr lang="en-US" b="1" u="sng">
              <a:latin typeface="Gill Sans MT" charset="0"/>
              <a:ea typeface="Gill Sans MT" charset="0"/>
              <a:cs typeface="Gill Sans MT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8EA1197-BEFC-428F-B321-262BFC8CFAFE}"/>
              </a:ext>
            </a:extLst>
          </p:cNvPr>
          <p:cNvGraphicFramePr>
            <a:graphicFrameLocks noGrp="1"/>
          </p:cNvGraphicFramePr>
          <p:nvPr/>
        </p:nvGraphicFramePr>
        <p:xfrm>
          <a:off x="208454" y="572803"/>
          <a:ext cx="5228069" cy="3002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60671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2367398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0803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latin typeface="+mn-lt"/>
                        </a:rPr>
                        <a:t>La </a:t>
                      </a:r>
                      <a:r>
                        <a:rPr lang="en-GB" sz="1000" b="1" err="1">
                          <a:latin typeface="+mn-lt"/>
                        </a:rPr>
                        <a:t>experiencia</a:t>
                      </a:r>
                      <a:r>
                        <a:rPr lang="en-GB" sz="1000" b="1">
                          <a:latin typeface="+mn-lt"/>
                        </a:rPr>
                        <a:t> </a:t>
                      </a:r>
                      <a:r>
                        <a:rPr lang="en-GB" sz="1000" b="1" err="1">
                          <a:latin typeface="+mn-lt"/>
                        </a:rPr>
                        <a:t>laboral</a:t>
                      </a:r>
                      <a:r>
                        <a:rPr lang="en-GB" sz="1000" b="1" baseline="0">
                          <a:latin typeface="+mn-lt"/>
                        </a:rPr>
                        <a:t> </a:t>
                      </a:r>
                      <a:endParaRPr lang="en-GB" sz="1000" b="1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853331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pPr marL="533400" indent="-533400">
                        <a:lnSpc>
                          <a:spcPct val="150000"/>
                        </a:lnSpc>
                        <a:buFontTx/>
                        <a:buAutoNum type="arabicPeriod"/>
                      </a:pPr>
                      <a:r>
                        <a:rPr lang="en-GB" altLang="en-US" sz="1000" err="1">
                          <a:latin typeface="Comic Sans MS"/>
                        </a:rPr>
                        <a:t>Atendí</a:t>
                      </a:r>
                      <a:r>
                        <a:rPr lang="en-GB" altLang="en-US" sz="1000">
                          <a:latin typeface="Comic Sans MS"/>
                        </a:rPr>
                        <a:t> a </a:t>
                      </a:r>
                      <a:r>
                        <a:rPr lang="en-GB" altLang="en-US" sz="1000" err="1">
                          <a:latin typeface="Comic Sans MS"/>
                        </a:rPr>
                        <a:t>los</a:t>
                      </a:r>
                      <a:r>
                        <a:rPr lang="en-GB" altLang="en-US" sz="1000">
                          <a:latin typeface="Comic Sans MS"/>
                        </a:rPr>
                        <a:t> </a:t>
                      </a:r>
                      <a:r>
                        <a:rPr lang="en-GB" altLang="en-US" sz="1000" err="1">
                          <a:latin typeface="Comic Sans MS"/>
                        </a:rPr>
                        <a:t>clientes</a:t>
                      </a:r>
                      <a:r>
                        <a:rPr lang="en-GB" altLang="en-US" sz="1000">
                          <a:latin typeface="Comic Sans MS"/>
                        </a:rPr>
                        <a:t> </a:t>
                      </a:r>
                      <a:endParaRPr lang="en-GB" altLang="en-US" sz="1000">
                        <a:solidFill>
                          <a:srgbClr val="FF0000"/>
                        </a:solidFill>
                        <a:latin typeface="Comic Sans MS"/>
                      </a:endParaRPr>
                    </a:p>
                    <a:p>
                      <a:pPr marL="533400" indent="-533400">
                        <a:lnSpc>
                          <a:spcPct val="150000"/>
                        </a:lnSpc>
                        <a:buFontTx/>
                        <a:buAutoNum type="arabicPeriod"/>
                      </a:pPr>
                      <a:r>
                        <a:rPr lang="en-GB" altLang="en-US" sz="1000" err="1">
                          <a:latin typeface="Comic Sans MS"/>
                        </a:rPr>
                        <a:t>Escribí</a:t>
                      </a:r>
                      <a:r>
                        <a:rPr lang="en-GB" altLang="en-US" sz="1000">
                          <a:latin typeface="Comic Sans MS"/>
                        </a:rPr>
                        <a:t> </a:t>
                      </a:r>
                      <a:r>
                        <a:rPr lang="en-GB" altLang="en-US" sz="1000" err="1">
                          <a:latin typeface="Comic Sans MS"/>
                        </a:rPr>
                        <a:t>correos</a:t>
                      </a:r>
                      <a:r>
                        <a:rPr lang="en-GB" altLang="en-US" sz="1000">
                          <a:latin typeface="Comic Sans MS"/>
                        </a:rPr>
                        <a:t> </a:t>
                      </a:r>
                    </a:p>
                    <a:p>
                      <a:pPr marL="533400" indent="-533400">
                        <a:lnSpc>
                          <a:spcPct val="150000"/>
                        </a:lnSpc>
                        <a:buFontTx/>
                        <a:buAutoNum type="arabicPeriod"/>
                      </a:pPr>
                      <a:r>
                        <a:rPr lang="en-GB" altLang="en-US" sz="1000" err="1">
                          <a:latin typeface="Comic Sans MS"/>
                        </a:rPr>
                        <a:t>Cuidé</a:t>
                      </a:r>
                      <a:r>
                        <a:rPr lang="en-GB" altLang="en-US" sz="1000">
                          <a:latin typeface="Comic Sans MS"/>
                        </a:rPr>
                        <a:t> a </a:t>
                      </a:r>
                      <a:r>
                        <a:rPr lang="en-GB" altLang="en-US" sz="1000" err="1">
                          <a:latin typeface="Comic Sans MS"/>
                        </a:rPr>
                        <a:t>los</a:t>
                      </a:r>
                      <a:r>
                        <a:rPr lang="en-GB" altLang="en-US" sz="1000">
                          <a:latin typeface="Comic Sans MS"/>
                        </a:rPr>
                        <a:t> </a:t>
                      </a:r>
                      <a:r>
                        <a:rPr lang="en-GB" altLang="en-US" sz="1000" err="1">
                          <a:latin typeface="Comic Sans MS"/>
                        </a:rPr>
                        <a:t>niños</a:t>
                      </a:r>
                      <a:r>
                        <a:rPr lang="en-GB" altLang="en-US" sz="1000">
                          <a:latin typeface="Comic Sans MS"/>
                        </a:rPr>
                        <a:t> </a:t>
                      </a:r>
                    </a:p>
                    <a:p>
                      <a:pPr marL="533400" indent="-533400">
                        <a:lnSpc>
                          <a:spcPct val="150000"/>
                        </a:lnSpc>
                        <a:buFontTx/>
                        <a:buAutoNum type="arabicPeriod"/>
                      </a:pPr>
                      <a:r>
                        <a:rPr lang="en-GB" altLang="en-US" sz="1000" err="1">
                          <a:latin typeface="Comic Sans MS"/>
                        </a:rPr>
                        <a:t>Contesté</a:t>
                      </a:r>
                      <a:r>
                        <a:rPr lang="en-GB" altLang="en-US" sz="1000">
                          <a:latin typeface="Comic Sans MS"/>
                        </a:rPr>
                        <a:t> al </a:t>
                      </a:r>
                      <a:r>
                        <a:rPr lang="en-GB" altLang="en-US" sz="1000" err="1">
                          <a:latin typeface="Comic Sans MS"/>
                        </a:rPr>
                        <a:t>teléfono</a:t>
                      </a:r>
                      <a:r>
                        <a:rPr lang="en-GB" altLang="en-US" sz="1000">
                          <a:latin typeface="Comic Sans MS"/>
                        </a:rPr>
                        <a:t> </a:t>
                      </a:r>
                    </a:p>
                    <a:p>
                      <a:pPr marL="533400" indent="-533400">
                        <a:lnSpc>
                          <a:spcPct val="150000"/>
                        </a:lnSpc>
                        <a:buFontTx/>
                        <a:buAutoNum type="arabicPeriod"/>
                      </a:pPr>
                      <a:r>
                        <a:rPr lang="en-GB" altLang="en-US" sz="1000" err="1">
                          <a:latin typeface="Comic Sans MS"/>
                        </a:rPr>
                        <a:t>Llevé</a:t>
                      </a:r>
                      <a:r>
                        <a:rPr lang="en-GB" altLang="en-US" sz="1000">
                          <a:latin typeface="Comic Sans MS"/>
                        </a:rPr>
                        <a:t> </a:t>
                      </a:r>
                      <a:r>
                        <a:rPr lang="en-GB" altLang="en-US" sz="1000" err="1">
                          <a:latin typeface="Comic Sans MS"/>
                        </a:rPr>
                        <a:t>ropa</a:t>
                      </a:r>
                      <a:r>
                        <a:rPr lang="en-GB" altLang="en-US" sz="1000">
                          <a:latin typeface="Comic Sans MS"/>
                        </a:rPr>
                        <a:t> de la </a:t>
                      </a:r>
                      <a:r>
                        <a:rPr lang="en-GB" altLang="en-US" sz="1000" err="1">
                          <a:latin typeface="Comic Sans MS"/>
                        </a:rPr>
                        <a:t>oficina</a:t>
                      </a:r>
                      <a:r>
                        <a:rPr lang="en-GB" altLang="en-US" sz="1000">
                          <a:latin typeface="Comic Sans MS"/>
                        </a:rPr>
                        <a:t>  </a:t>
                      </a:r>
                    </a:p>
                    <a:p>
                      <a:pPr marL="533400" indent="-533400">
                        <a:lnSpc>
                          <a:spcPct val="150000"/>
                        </a:lnSpc>
                        <a:buFontTx/>
                        <a:buAutoNum type="arabicPeriod"/>
                      </a:pPr>
                      <a:r>
                        <a:rPr lang="en-GB" altLang="en-US" sz="1000" err="1">
                          <a:latin typeface="Comic Sans MS"/>
                        </a:rPr>
                        <a:t>Empecé</a:t>
                      </a:r>
                      <a:r>
                        <a:rPr lang="en-GB" altLang="en-US" sz="1000">
                          <a:latin typeface="Comic Sans MS"/>
                        </a:rPr>
                        <a:t> a las </a:t>
                      </a:r>
                      <a:r>
                        <a:rPr lang="en-GB" altLang="en-US" sz="1000" err="1">
                          <a:latin typeface="Comic Sans MS"/>
                        </a:rPr>
                        <a:t>siete</a:t>
                      </a:r>
                      <a:r>
                        <a:rPr lang="en-GB" altLang="en-US" sz="1000">
                          <a:latin typeface="Comic Sans MS"/>
                        </a:rPr>
                        <a:t> </a:t>
                      </a:r>
                      <a:endParaRPr lang="en-GB" altLang="en-US" sz="1000">
                        <a:solidFill>
                          <a:srgbClr val="FF0000"/>
                        </a:solidFill>
                        <a:latin typeface="Comic Sans MS"/>
                      </a:endParaRPr>
                    </a:p>
                    <a:p>
                      <a:pPr marL="533400" indent="-533400">
                        <a:lnSpc>
                          <a:spcPct val="150000"/>
                        </a:lnSpc>
                        <a:buFontTx/>
                        <a:buAutoNum type="arabicPeriod"/>
                      </a:pPr>
                      <a:r>
                        <a:rPr lang="en-GB" altLang="en-US" sz="1000" err="1">
                          <a:latin typeface="Comic Sans MS"/>
                        </a:rPr>
                        <a:t>Terminé</a:t>
                      </a:r>
                      <a:r>
                        <a:rPr lang="en-GB" altLang="en-US" sz="1000">
                          <a:latin typeface="Comic Sans MS"/>
                        </a:rPr>
                        <a:t> a las </a:t>
                      </a:r>
                      <a:r>
                        <a:rPr lang="en-GB" altLang="en-US" sz="1000" err="1">
                          <a:latin typeface="Comic Sans MS"/>
                        </a:rPr>
                        <a:t>tres</a:t>
                      </a:r>
                      <a:r>
                        <a:rPr lang="en-GB" altLang="en-US" sz="1000">
                          <a:latin typeface="Comic Sans MS"/>
                        </a:rPr>
                        <a:t> </a:t>
                      </a:r>
                      <a:endParaRPr lang="en-GB" altLang="en-US" sz="1000">
                        <a:solidFill>
                          <a:srgbClr val="FF0000"/>
                        </a:solidFill>
                        <a:latin typeface="Comic Sans MS"/>
                      </a:endParaRPr>
                    </a:p>
                    <a:p>
                      <a:pPr marL="533400" indent="-533400">
                        <a:lnSpc>
                          <a:spcPct val="150000"/>
                        </a:lnSpc>
                        <a:buFontTx/>
                        <a:buAutoNum type="arabicPeriod"/>
                      </a:pPr>
                      <a:r>
                        <a:rPr lang="en-GB" altLang="en-US" sz="1000" err="1">
                          <a:latin typeface="Comic Sans MS"/>
                        </a:rPr>
                        <a:t>Navegué</a:t>
                      </a:r>
                      <a:r>
                        <a:rPr lang="en-GB" altLang="en-US" sz="1000">
                          <a:latin typeface="Comic Sans MS"/>
                        </a:rPr>
                        <a:t> </a:t>
                      </a:r>
                      <a:r>
                        <a:rPr lang="en-GB" altLang="en-US" sz="1000" err="1">
                          <a:latin typeface="Comic Sans MS"/>
                        </a:rPr>
                        <a:t>por</a:t>
                      </a:r>
                      <a:r>
                        <a:rPr lang="en-GB" altLang="en-US" sz="1000">
                          <a:latin typeface="Comic Sans MS"/>
                        </a:rPr>
                        <a:t> internet</a:t>
                      </a:r>
                    </a:p>
                    <a:p>
                      <a:pPr marL="533400" lvl="0" indent="-533400">
                        <a:lnSpc>
                          <a:spcPct val="150000"/>
                        </a:lnSpc>
                        <a:buFontTx/>
                        <a:buAutoNum type="arabicPeriod"/>
                      </a:pPr>
                      <a:r>
                        <a:rPr lang="en-GB" altLang="en-US" sz="1000" err="1">
                          <a:latin typeface="Comic Sans MS"/>
                        </a:rPr>
                        <a:t>Trabajé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>
                          <a:solidFill>
                            <a:schemeClr val="tx1"/>
                          </a:solidFill>
                          <a:latin typeface="Comic Sans MS"/>
                        </a:rPr>
                        <a:t>10.         </a:t>
                      </a:r>
                      <a:r>
                        <a:rPr lang="en-GB" sz="1000" baseline="0" err="1">
                          <a:solidFill>
                            <a:schemeClr val="tx1"/>
                          </a:solidFill>
                          <a:latin typeface="Comic Sans MS"/>
                        </a:rPr>
                        <a:t>Pasé</a:t>
                      </a:r>
                      <a:r>
                        <a:rPr lang="en-GB" sz="1000" baseline="0">
                          <a:solidFill>
                            <a:schemeClr val="tx1"/>
                          </a:solidFill>
                          <a:latin typeface="Comic Sans MS"/>
                        </a:rPr>
                        <a:t> </a:t>
                      </a:r>
                      <a:r>
                        <a:rPr lang="en-GB" sz="1000" baseline="0" err="1">
                          <a:solidFill>
                            <a:schemeClr val="tx1"/>
                          </a:solidFill>
                          <a:latin typeface="Comic Sans MS"/>
                        </a:rPr>
                        <a:t>una</a:t>
                      </a:r>
                      <a:r>
                        <a:rPr lang="en-GB" sz="1000" baseline="0">
                          <a:solidFill>
                            <a:schemeClr val="tx1"/>
                          </a:solidFill>
                          <a:latin typeface="Comic Sans MS"/>
                        </a:rPr>
                        <a:t> </a:t>
                      </a:r>
                      <a:r>
                        <a:rPr lang="en-GB" sz="1000" baseline="0" err="1">
                          <a:solidFill>
                            <a:schemeClr val="tx1"/>
                          </a:solidFill>
                          <a:latin typeface="Comic Sans MS"/>
                        </a:rPr>
                        <a:t>semana</a:t>
                      </a:r>
                      <a:endParaRPr lang="en-GB" sz="1000" baseline="0">
                        <a:solidFill>
                          <a:schemeClr val="tx1"/>
                        </a:solidFill>
                        <a:latin typeface="Comic Sans MS"/>
                      </a:endParaRPr>
                    </a:p>
                    <a:p>
                      <a:pPr marL="0" lvl="0" indent="0">
                        <a:buFont typeface="+mj-lt"/>
                        <a:buNone/>
                      </a:pPr>
                      <a:endParaRPr lang="en-GB" sz="1000" baseline="0">
                        <a:solidFill>
                          <a:schemeClr val="tx1"/>
                        </a:solidFill>
                        <a:latin typeface="Comic Sans MS"/>
                      </a:endParaRP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lang="en-GB" sz="1000" baseline="0">
                          <a:solidFill>
                            <a:schemeClr val="tx1"/>
                          </a:solidFill>
                          <a:latin typeface="Comic Sans MS"/>
                        </a:rPr>
                        <a:t>11.         Hice mi </a:t>
                      </a:r>
                      <a:r>
                        <a:rPr lang="en-GB" sz="1000" baseline="0" err="1">
                          <a:solidFill>
                            <a:schemeClr val="tx1"/>
                          </a:solidFill>
                          <a:latin typeface="Comic Sans MS"/>
                        </a:rPr>
                        <a:t>experiencia</a:t>
                      </a:r>
                      <a:endParaRPr lang="en-GB" sz="1000" baseline="0">
                        <a:solidFill>
                          <a:schemeClr val="tx1"/>
                        </a:solidFill>
                        <a:latin typeface="Comic Sans M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33400" indent="-533400">
                        <a:lnSpc>
                          <a:spcPct val="150000"/>
                        </a:lnSpc>
                        <a:buFontTx/>
                        <a:buAutoNum type="arabicPeriod"/>
                      </a:pPr>
                      <a:r>
                        <a:rPr lang="en-GB" altLang="en-US" sz="1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 assisted the customers</a:t>
                      </a:r>
                    </a:p>
                    <a:p>
                      <a:pPr marL="533400" indent="-533400">
                        <a:lnSpc>
                          <a:spcPct val="150000"/>
                        </a:lnSpc>
                        <a:buFontTx/>
                        <a:buAutoNum type="arabicPeriod"/>
                      </a:pPr>
                      <a:r>
                        <a:rPr lang="en-GB" altLang="en-US" sz="1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 wrote emails</a:t>
                      </a:r>
                    </a:p>
                    <a:p>
                      <a:pPr marL="533400" indent="-533400">
                        <a:lnSpc>
                          <a:spcPct val="150000"/>
                        </a:lnSpc>
                        <a:buFontTx/>
                        <a:buAutoNum type="arabicPeriod"/>
                      </a:pPr>
                      <a:r>
                        <a:rPr lang="en-GB" altLang="en-US" sz="1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 helped the children</a:t>
                      </a:r>
                    </a:p>
                    <a:p>
                      <a:pPr marL="533400" indent="-533400">
                        <a:lnSpc>
                          <a:spcPct val="150000"/>
                        </a:lnSpc>
                        <a:buFontTx/>
                        <a:buAutoNum type="arabicPeriod"/>
                      </a:pPr>
                      <a:r>
                        <a:rPr lang="en-GB" altLang="en-US" sz="1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 answered the phone</a:t>
                      </a:r>
                    </a:p>
                    <a:p>
                      <a:pPr marL="533400" indent="-533400">
                        <a:lnSpc>
                          <a:spcPct val="150000"/>
                        </a:lnSpc>
                        <a:buFontTx/>
                        <a:buAutoNum type="arabicPeriod"/>
                      </a:pPr>
                      <a:r>
                        <a:rPr lang="en-GB" altLang="en-US" sz="1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 wore office clothes</a:t>
                      </a:r>
                    </a:p>
                    <a:p>
                      <a:pPr marL="533400" indent="-533400">
                        <a:lnSpc>
                          <a:spcPct val="150000"/>
                        </a:lnSpc>
                        <a:buFontTx/>
                        <a:buAutoNum type="arabicPeriod"/>
                      </a:pPr>
                      <a:r>
                        <a:rPr lang="en-GB" altLang="en-US" sz="1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 started at 7</a:t>
                      </a:r>
                    </a:p>
                    <a:p>
                      <a:pPr marL="533400" indent="-533400">
                        <a:lnSpc>
                          <a:spcPct val="150000"/>
                        </a:lnSpc>
                        <a:buFontTx/>
                        <a:buAutoNum type="arabicPeriod"/>
                      </a:pPr>
                      <a:r>
                        <a:rPr lang="en-GB" altLang="en-US" sz="1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 finished at 3</a:t>
                      </a:r>
                    </a:p>
                    <a:p>
                      <a:pPr marL="533400" indent="-533400">
                        <a:lnSpc>
                          <a:spcPct val="150000"/>
                        </a:lnSpc>
                        <a:buFontTx/>
                        <a:buAutoNum type="arabicPeriod"/>
                      </a:pPr>
                      <a:r>
                        <a:rPr lang="en-GB" altLang="en-US" sz="1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 went on the internet</a:t>
                      </a:r>
                    </a:p>
                    <a:p>
                      <a:pPr marL="533400" lvl="0" indent="-533400">
                        <a:lnSpc>
                          <a:spcPct val="150000"/>
                        </a:lnSpc>
                        <a:buFontTx/>
                        <a:buAutoNum type="arabicPeriod"/>
                      </a:pPr>
                      <a:r>
                        <a:rPr lang="en-GB" altLang="en-US" sz="1000">
                          <a:solidFill>
                            <a:schemeClr val="tx1"/>
                          </a:solidFill>
                          <a:latin typeface="Comic Sans MS"/>
                        </a:rPr>
                        <a:t>I worked</a:t>
                      </a:r>
                    </a:p>
                    <a:p>
                      <a:pPr marL="533400" lvl="0" indent="-533400">
                        <a:lnSpc>
                          <a:spcPct val="150000"/>
                        </a:lnSpc>
                        <a:buFontTx/>
                        <a:buAutoNum type="arabicPeriod"/>
                      </a:pPr>
                      <a:r>
                        <a:rPr lang="en-GB" altLang="en-US" sz="1000">
                          <a:solidFill>
                            <a:schemeClr val="tx1"/>
                          </a:solidFill>
                          <a:latin typeface="Comic Sans MS"/>
                        </a:rPr>
                        <a:t>10. I spent a week</a:t>
                      </a:r>
                    </a:p>
                    <a:p>
                      <a:pPr marL="533400" lvl="0" indent="-533400">
                        <a:lnSpc>
                          <a:spcPct val="150000"/>
                        </a:lnSpc>
                        <a:buFontTx/>
                        <a:buAutoNum type="arabicPeriod"/>
                      </a:pPr>
                      <a:r>
                        <a:rPr lang="en-GB" altLang="en-US" sz="1000">
                          <a:solidFill>
                            <a:schemeClr val="tx1"/>
                          </a:solidFill>
                          <a:latin typeface="Comic Sans MS"/>
                        </a:rPr>
                        <a:t>I did my work experience</a:t>
                      </a:r>
                    </a:p>
                    <a:p>
                      <a:endParaRPr lang="en-GB" sz="10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153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5585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207B691-531E-4F84-A70D-D2ACA2B1E9E6}"/>
              </a:ext>
            </a:extLst>
          </p:cNvPr>
          <p:cNvSpPr txBox="1"/>
          <p:nvPr/>
        </p:nvSpPr>
        <p:spPr>
          <a:xfrm>
            <a:off x="0" y="-30354"/>
            <a:ext cx="12192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u="sng"/>
              <a:t>YEAR 9 KO Half Term 2 - Planes para </a:t>
            </a:r>
            <a:r>
              <a:rPr lang="en-GB" b="1" u="sng" err="1"/>
              <a:t>el</a:t>
            </a:r>
            <a:r>
              <a:rPr lang="en-GB" b="1" u="sng"/>
              <a:t> </a:t>
            </a:r>
            <a:r>
              <a:rPr lang="en-GB" b="1" u="sng" err="1"/>
              <a:t>futuro</a:t>
            </a:r>
            <a:r>
              <a:rPr lang="en-GB" b="1" u="sng"/>
              <a:t>  </a:t>
            </a:r>
            <a:endParaRPr lang="en-US" b="1" u="sng">
              <a:latin typeface="Gill Sans MT" charset="0"/>
              <a:ea typeface="Gill Sans MT" charset="0"/>
              <a:cs typeface="Gill Sans MT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8EA1197-BEFC-428F-B321-262BFC8CFAFE}"/>
              </a:ext>
            </a:extLst>
          </p:cNvPr>
          <p:cNvGraphicFramePr>
            <a:graphicFrameLocks noGrp="1"/>
          </p:cNvGraphicFramePr>
          <p:nvPr/>
        </p:nvGraphicFramePr>
        <p:xfrm>
          <a:off x="166512" y="275541"/>
          <a:ext cx="4123602" cy="6736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0360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983242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08037"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b="1">
                          <a:latin typeface="+mn-lt"/>
                        </a:rPr>
                        <a:t>F</a:t>
                      </a:r>
                      <a:r>
                        <a:rPr lang="en-GB" sz="1100" b="1" err="1">
                          <a:latin typeface="+mn-lt"/>
                        </a:rPr>
                        <a:t>uture</a:t>
                      </a:r>
                      <a:r>
                        <a:rPr lang="en-GB" sz="1100" b="1">
                          <a:latin typeface="+mn-lt"/>
                        </a:rPr>
                        <a:t> tense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853331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oy a</a:t>
                      </a:r>
                    </a:p>
                    <a:p>
                      <a:pPr algn="l" rtl="0" fontAlgn="base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Vas a</a:t>
                      </a:r>
                    </a:p>
                    <a:p>
                      <a:pPr algn="l" rtl="0" fontAlgn="base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rtl="0" fontAlgn="base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 a</a:t>
                      </a:r>
                    </a:p>
                    <a:p>
                      <a:pPr algn="l" rtl="0" fontAlgn="base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Vamos a</a:t>
                      </a:r>
                    </a:p>
                    <a:p>
                      <a:pPr algn="l" rtl="0" fontAlgn="base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Vais a</a:t>
                      </a:r>
                    </a:p>
                    <a:p>
                      <a:pPr algn="l" rtl="0" fontAlgn="base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rtl="0" fontAlgn="base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Van a</a:t>
                      </a:r>
                    </a:p>
                    <a:p>
                      <a:pPr algn="l" rtl="0" fontAlgn="base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rtl="0" fontAlgn="base"/>
                      <a:r>
                        <a:rPr lang="en-GB" sz="11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Quiero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rtl="0" fontAlgn="base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 </a:t>
                      </a:r>
                      <a:r>
                        <a:rPr lang="en-GB" sz="11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gustaría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rtl="0" fontAlgn="base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Quisiera</a:t>
                      </a:r>
                    </a:p>
                    <a:p>
                      <a:pPr algn="l" rtl="0" fontAlgn="base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Tengo la </a:t>
                      </a:r>
                      <a:r>
                        <a:rPr lang="en-GB" sz="11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intención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</a:t>
                      </a:r>
                    </a:p>
                    <a:p>
                      <a:pPr algn="l" rtl="0" fontAlgn="base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Tengo </a:t>
                      </a:r>
                      <a:r>
                        <a:rPr lang="en-GB" sz="11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ganas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</a:t>
                      </a:r>
                    </a:p>
                    <a:p>
                      <a:pPr algn="l" rtl="0" fontAlgn="base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Espero</a:t>
                      </a:r>
                    </a:p>
                    <a:p>
                      <a:pPr algn="l" rtl="0" fontAlgn="base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 </a:t>
                      </a:r>
                      <a:r>
                        <a:rPr lang="en-GB" sz="1100" b="0" i="0" u="none" strike="noStrike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tengo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suerte</a:t>
                      </a:r>
                    </a:p>
                    <a:p>
                      <a:pPr algn="l" rtl="0" fontAlgn="base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 </a:t>
                      </a:r>
                      <a:r>
                        <a:rPr lang="en-GB" sz="1100" b="0" i="0" u="none" strike="noStrike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trabajo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GB" sz="1100" b="0" i="0" u="none" strike="noStrike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mucho</a:t>
                      </a:r>
                      <a:endParaRPr lang="en-US" sz="1100" b="0" i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latin typeface="+mn-lt"/>
                        </a:rPr>
                        <a:t>I go/am going</a:t>
                      </a:r>
                    </a:p>
                    <a:p>
                      <a:r>
                        <a:rPr lang="en-US" sz="1100">
                          <a:latin typeface="+mn-lt"/>
                        </a:rPr>
                        <a:t>You go/are going/are you going</a:t>
                      </a:r>
                    </a:p>
                    <a:p>
                      <a:endParaRPr lang="en-US" sz="1100">
                        <a:latin typeface="+mn-lt"/>
                      </a:endParaRPr>
                    </a:p>
                    <a:p>
                      <a:pPr lvl="0">
                        <a:buNone/>
                      </a:pPr>
                      <a:r>
                        <a:rPr lang="en-US" sz="1100">
                          <a:latin typeface="+mn-lt"/>
                        </a:rPr>
                        <a:t>He/she goes/is going</a:t>
                      </a:r>
                      <a:endParaRPr lang="en-US"/>
                    </a:p>
                    <a:p>
                      <a:r>
                        <a:rPr lang="en-US" sz="1100">
                          <a:latin typeface="+mn-lt"/>
                        </a:rPr>
                        <a:t>We go/are going</a:t>
                      </a:r>
                    </a:p>
                    <a:p>
                      <a:r>
                        <a:rPr lang="en-US" sz="1100">
                          <a:latin typeface="+mn-lt"/>
                        </a:rPr>
                        <a:t>You go/are going/are you going (plural)</a:t>
                      </a:r>
                    </a:p>
                    <a:p>
                      <a:r>
                        <a:rPr lang="en-US" sz="1100">
                          <a:latin typeface="+mn-lt"/>
                        </a:rPr>
                        <a:t>They go/are going</a:t>
                      </a:r>
                      <a:endParaRPr lang="en-US"/>
                    </a:p>
                    <a:p>
                      <a:endParaRPr lang="en-US" sz="1100">
                        <a:latin typeface="+mn-lt"/>
                      </a:endParaRPr>
                    </a:p>
                    <a:p>
                      <a:r>
                        <a:rPr lang="en-US" sz="1100">
                          <a:latin typeface="+mn-lt"/>
                        </a:rPr>
                        <a:t>I want </a:t>
                      </a:r>
                    </a:p>
                    <a:p>
                      <a:r>
                        <a:rPr lang="en-US" sz="1100">
                          <a:latin typeface="+mn-lt"/>
                        </a:rPr>
                        <a:t>I would like</a:t>
                      </a:r>
                    </a:p>
                    <a:p>
                      <a:r>
                        <a:rPr lang="en-US" sz="1100">
                          <a:latin typeface="+mn-lt"/>
                        </a:rPr>
                        <a:t>I would like</a:t>
                      </a:r>
                    </a:p>
                    <a:p>
                      <a:r>
                        <a:rPr lang="en-US" sz="1100">
                          <a:latin typeface="+mn-lt"/>
                        </a:rPr>
                        <a:t>I intend to</a:t>
                      </a:r>
                    </a:p>
                    <a:p>
                      <a:r>
                        <a:rPr lang="en-US" sz="1100">
                          <a:latin typeface="+mn-lt"/>
                        </a:rPr>
                        <a:t>I want to </a:t>
                      </a:r>
                    </a:p>
                    <a:p>
                      <a:r>
                        <a:rPr lang="en-US" sz="1100">
                          <a:latin typeface="+mn-lt"/>
                        </a:rPr>
                        <a:t>I hope </a:t>
                      </a:r>
                    </a:p>
                    <a:p>
                      <a:r>
                        <a:rPr lang="en-US" sz="1100">
                          <a:latin typeface="+mn-lt"/>
                        </a:rPr>
                        <a:t>If I am lucky</a:t>
                      </a:r>
                    </a:p>
                    <a:p>
                      <a:r>
                        <a:rPr lang="en-US" sz="1100">
                          <a:latin typeface="+mn-lt"/>
                        </a:rPr>
                        <a:t>If I work a lot/hard</a:t>
                      </a:r>
                      <a:endParaRPr lang="en-GB" sz="11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153602"/>
                  </a:ext>
                </a:extLst>
              </a:tr>
              <a:tr h="208037"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GB" sz="1100" b="1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nfinitives</a:t>
                      </a:r>
                      <a:endParaRPr lang="en-GB" sz="11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213626"/>
                  </a:ext>
                </a:extLst>
              </a:tr>
              <a:tr h="1279312">
                <a:tc>
                  <a:txBody>
                    <a:bodyPr/>
                    <a:lstStyle/>
                    <a:p>
                      <a:pPr marL="514350" indent="-514350">
                        <a:lnSpc>
                          <a:spcPct val="100000"/>
                        </a:lnSpc>
                        <a:buFont typeface="Arial" pitchFamily="34" charset="0"/>
                        <a:buNone/>
                      </a:pPr>
                      <a:r>
                        <a:rPr lang="en-GB" sz="1100" b="1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Buscar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un </a:t>
                      </a:r>
                      <a:r>
                        <a:rPr lang="en-GB" sz="110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trabajo</a:t>
                      </a:r>
                      <a:endParaRPr lang="en-GB" sz="110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514350" indent="-514350">
                        <a:lnSpc>
                          <a:spcPct val="100000"/>
                        </a:lnSpc>
                        <a:buFont typeface="Arial" pitchFamily="34" charset="0"/>
                        <a:buNone/>
                      </a:pPr>
                      <a:r>
                        <a:rPr lang="en-GB" sz="1100" b="1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Ir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 la </a:t>
                      </a:r>
                      <a:r>
                        <a:rPr lang="en-GB" sz="110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universidad</a:t>
                      </a:r>
                      <a:endParaRPr lang="en-GB" sz="110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514350" indent="-514350">
                        <a:lnSpc>
                          <a:spcPct val="100000"/>
                        </a:lnSpc>
                        <a:buFont typeface="Arial" pitchFamily="34" charset="0"/>
                        <a:buNone/>
                      </a:pPr>
                      <a:r>
                        <a:rPr lang="en-GB" sz="1100" b="1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Aprender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 </a:t>
                      </a:r>
                      <a:r>
                        <a:rPr lang="en-GB" sz="110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conducir</a:t>
                      </a:r>
                      <a:endParaRPr lang="en-GB" sz="110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514350" indent="-514350">
                        <a:lnSpc>
                          <a:spcPct val="100000"/>
                        </a:lnSpc>
                        <a:buFont typeface="Arial" pitchFamily="34" charset="0"/>
                        <a:buNone/>
                      </a:pPr>
                      <a:r>
                        <a:rPr lang="en-GB" sz="11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Tener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hijos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n-GB" sz="110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una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familia</a:t>
                      </a:r>
                    </a:p>
                    <a:p>
                      <a:pPr marL="514350" indent="-514350">
                        <a:lnSpc>
                          <a:spcPct val="100000"/>
                        </a:lnSpc>
                        <a:buFont typeface="Arial" pitchFamily="34" charset="0"/>
                        <a:buNone/>
                      </a:pPr>
                      <a:r>
                        <a:rPr lang="en-GB" sz="1100" b="1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Trabajar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como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voluntario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/a</a:t>
                      </a:r>
                    </a:p>
                    <a:p>
                      <a:pPr marL="514350" indent="-514350">
                        <a:lnSpc>
                          <a:spcPct val="100000"/>
                        </a:lnSpc>
                        <a:buFont typeface="Arial" pitchFamily="34" charset="0"/>
                        <a:buNone/>
                      </a:pPr>
                      <a:r>
                        <a:rPr lang="en-GB" sz="1100" b="1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Vivir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1100" err="1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España</a:t>
                      </a:r>
                    </a:p>
                    <a:p>
                      <a:pPr marL="514350" indent="-514350">
                        <a:lnSpc>
                          <a:spcPct val="100000"/>
                        </a:lnSpc>
                        <a:buFont typeface="Arial" pitchFamily="34" charset="0"/>
                        <a:buNone/>
                      </a:pPr>
                      <a:r>
                        <a:rPr lang="en-GB" sz="1100" b="1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Vivir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1100" err="1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1100" err="1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1100" err="1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extranjero</a:t>
                      </a:r>
                      <a:endParaRPr lang="en-GB" sz="110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  <a:p>
                      <a:pPr marL="514350" indent="-514350">
                        <a:lnSpc>
                          <a:spcPct val="100000"/>
                        </a:lnSpc>
                        <a:buFont typeface="Arial" pitchFamily="34" charset="0"/>
                        <a:buNone/>
                      </a:pPr>
                      <a:r>
                        <a:rPr lang="en-GB" sz="1100" b="1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Trabajar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un </a:t>
                      </a:r>
                      <a:r>
                        <a:rPr lang="en-GB" sz="110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polideportivo</a:t>
                      </a:r>
                      <a:endParaRPr lang="en-GB" sz="110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514350" indent="-514350">
                        <a:lnSpc>
                          <a:spcPct val="100000"/>
                        </a:lnSpc>
                        <a:buFont typeface="Arial" pitchFamily="34" charset="0"/>
                        <a:buNone/>
                      </a:pPr>
                      <a:r>
                        <a:rPr lang="en-GB" sz="1100" b="1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Comprar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una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casa</a:t>
                      </a:r>
                    </a:p>
                    <a:p>
                      <a:pPr algn="l" rtl="0" fontAlgn="base"/>
                      <a:r>
                        <a:rPr lang="en-GB" sz="1100" b="1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Comprar</a:t>
                      </a:r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 </a:t>
                      </a:r>
                      <a:r>
                        <a:rPr lang="en-GB" sz="11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coche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/>
                      <a:r>
                        <a:rPr lang="en-GB" sz="1100" b="1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Casarme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Ser </a:t>
                      </a:r>
                      <a:r>
                        <a:rPr lang="en-GB" sz="11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bombero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/a</a:t>
                      </a:r>
                    </a:p>
                    <a:p>
                      <a:pPr algn="l" rtl="0" fontAlgn="base"/>
                      <a:r>
                        <a:rPr lang="en-GB" sz="1100" b="1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Servir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la comida</a:t>
                      </a:r>
                    </a:p>
                    <a:p>
                      <a:pPr algn="l" rtl="0" fontAlgn="base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Ser </a:t>
                      </a:r>
                      <a:r>
                        <a:rPr lang="en-GB" sz="1100" b="1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f</a:t>
                      </a:r>
                      <a:r>
                        <a:rPr lang="en-GB" sz="11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amoso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/a</a:t>
                      </a:r>
                    </a:p>
                    <a:p>
                      <a:pPr algn="l" rtl="0" fontAlgn="base"/>
                      <a:r>
                        <a:rPr lang="en-GB" sz="1100" b="1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Ganar</a:t>
                      </a:r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mucho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dinero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Limpiar</a:t>
                      </a:r>
                      <a:r>
                        <a:rPr lang="en-GB" sz="11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habitaciones</a:t>
                      </a:r>
                      <a:endParaRPr lang="en-GB" sz="11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rtl="0" fontAlgn="base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Viajar</a:t>
                      </a:r>
                    </a:p>
                    <a:p>
                      <a:pPr algn="l" rtl="0" fontAlgn="base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Hacer 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un </a:t>
                      </a:r>
                      <a:r>
                        <a:rPr lang="en-GB" sz="11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trabajo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1100" b="0" i="0" u="none" strike="noStrike" err="1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interesante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T</a:t>
                      </a:r>
                      <a:r>
                        <a:rPr lang="en-GB" sz="1100"/>
                        <a:t>o look for a job</a:t>
                      </a:r>
                    </a:p>
                    <a:p>
                      <a:r>
                        <a:rPr lang="en-GB" sz="1100"/>
                        <a:t>To go to university</a:t>
                      </a:r>
                    </a:p>
                    <a:p>
                      <a:r>
                        <a:rPr lang="en-GB" sz="1100"/>
                        <a:t>To learn to drive</a:t>
                      </a:r>
                    </a:p>
                    <a:p>
                      <a:r>
                        <a:rPr lang="en-GB" sz="1100"/>
                        <a:t>To have children/a family</a:t>
                      </a:r>
                    </a:p>
                    <a:p>
                      <a:r>
                        <a:rPr lang="en-GB" sz="1100"/>
                        <a:t>To work as a volunteer</a:t>
                      </a:r>
                    </a:p>
                    <a:p>
                      <a:r>
                        <a:rPr lang="en-GB" sz="1100"/>
                        <a:t>To live in Spain</a:t>
                      </a:r>
                    </a:p>
                    <a:p>
                      <a:r>
                        <a:rPr lang="en-GB" sz="1100"/>
                        <a:t>To live abroad</a:t>
                      </a:r>
                    </a:p>
                    <a:p>
                      <a:r>
                        <a:rPr lang="en-GB" sz="1100"/>
                        <a:t>To work in a sports centre</a:t>
                      </a:r>
                    </a:p>
                    <a:p>
                      <a:r>
                        <a:rPr lang="en-GB" sz="1100"/>
                        <a:t>To buy a house</a:t>
                      </a:r>
                    </a:p>
                    <a:p>
                      <a:r>
                        <a:rPr lang="en-GB" sz="1100"/>
                        <a:t>To buy a car</a:t>
                      </a:r>
                    </a:p>
                    <a:p>
                      <a:r>
                        <a:rPr lang="en-GB" sz="1100"/>
                        <a:t>To get married</a:t>
                      </a:r>
                    </a:p>
                    <a:p>
                      <a:r>
                        <a:rPr lang="en-GB" sz="1100"/>
                        <a:t>To be a firefighter</a:t>
                      </a:r>
                    </a:p>
                    <a:p>
                      <a:r>
                        <a:rPr lang="en-GB" sz="1100"/>
                        <a:t>To serve food</a:t>
                      </a:r>
                    </a:p>
                    <a:p>
                      <a:r>
                        <a:rPr lang="en-GB" sz="1100"/>
                        <a:t>To be famous</a:t>
                      </a:r>
                    </a:p>
                    <a:p>
                      <a:r>
                        <a:rPr lang="en-GB" sz="1100"/>
                        <a:t>To earn lots of money</a:t>
                      </a:r>
                    </a:p>
                    <a:p>
                      <a:r>
                        <a:rPr lang="en-GB" sz="1100"/>
                        <a:t>To clean rooms</a:t>
                      </a:r>
                    </a:p>
                    <a:p>
                      <a:r>
                        <a:rPr lang="en-GB" sz="1100"/>
                        <a:t>To travel</a:t>
                      </a:r>
                    </a:p>
                    <a:p>
                      <a:r>
                        <a:rPr lang="en-GB" sz="1100"/>
                        <a:t>To do an interesting job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615045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/>
        </p:nvGraphicFramePr>
        <p:xfrm>
          <a:off x="4351179" y="2087172"/>
          <a:ext cx="3489641" cy="47202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5280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884361">
                  <a:extLst>
                    <a:ext uri="{9D8B030D-6E8A-4147-A177-3AD203B41FA5}">
                      <a16:colId xmlns:a16="http://schemas.microsoft.com/office/drawing/2014/main" val="6853419"/>
                    </a:ext>
                  </a:extLst>
                </a:gridCol>
              </a:tblGrid>
              <a:tr h="270175">
                <a:tc gridSpan="2">
                  <a:txBody>
                    <a:bodyPr/>
                    <a:lstStyle/>
                    <a:p>
                      <a:pPr algn="ctr"/>
                      <a:r>
                        <a:rPr lang="es-ES" sz="1100" b="1">
                          <a:latin typeface="+mn-lt"/>
                        </a:rPr>
                        <a:t>Trabajos</a:t>
                      </a:r>
                      <a:r>
                        <a:rPr lang="es-ES" sz="1100" b="1" baseline="0">
                          <a:latin typeface="+mn-lt"/>
                        </a:rPr>
                        <a:t> </a:t>
                      </a:r>
                      <a:endParaRPr lang="es-ES" sz="1100" b="1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GB" sz="1000" b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763140"/>
                  </a:ext>
                </a:extLst>
              </a:tr>
              <a:tr h="213470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>
                          <a:solidFill>
                            <a:schemeClr val="tx1"/>
                          </a:solidFill>
                          <a:latin typeface="+mn-lt"/>
                        </a:rPr>
                        <a:t>Soy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>
                          <a:solidFill>
                            <a:schemeClr val="tx1"/>
                          </a:solidFill>
                          <a:latin typeface="+mn-lt"/>
                        </a:rPr>
                        <a:t>Voy a ser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 err="1">
                          <a:solidFill>
                            <a:schemeClr val="tx1"/>
                          </a:solidFill>
                          <a:latin typeface="+mn-lt"/>
                        </a:rPr>
                        <a:t>Camarero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+mn-lt"/>
                        </a:rPr>
                        <a:t>/a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>
                          <a:solidFill>
                            <a:schemeClr val="tx1"/>
                          </a:solidFill>
                          <a:latin typeface="+mn-lt"/>
                        </a:rPr>
                        <a:t>Médico​/a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 err="1">
                          <a:solidFill>
                            <a:schemeClr val="tx1"/>
                          </a:solidFill>
                          <a:latin typeface="+mn-lt"/>
                        </a:rPr>
                        <a:t>Bombero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+mn-lt"/>
                        </a:rPr>
                        <a:t>​/a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 err="1">
                          <a:solidFill>
                            <a:schemeClr val="tx1"/>
                          </a:solidFill>
                          <a:latin typeface="+mn-lt"/>
                        </a:rPr>
                        <a:t>Cocinero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+mn-lt"/>
                        </a:rPr>
                        <a:t>​/a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 err="1">
                          <a:solidFill>
                            <a:schemeClr val="tx1"/>
                          </a:solidFill>
                          <a:latin typeface="+mn-lt"/>
                        </a:rPr>
                        <a:t>Cartero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+mn-lt"/>
                        </a:rPr>
                        <a:t>​/a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 err="1">
                          <a:solidFill>
                            <a:schemeClr val="tx1"/>
                          </a:solidFill>
                          <a:latin typeface="+mn-lt"/>
                        </a:rPr>
                        <a:t>Profesor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+mn-lt"/>
                        </a:rPr>
                        <a:t>​/a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>
                          <a:solidFill>
                            <a:schemeClr val="tx1"/>
                          </a:solidFill>
                          <a:latin typeface="+mn-lt"/>
                        </a:rPr>
                        <a:t>Conductor​/a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 err="1">
                          <a:solidFill>
                            <a:schemeClr val="tx1"/>
                          </a:solidFill>
                          <a:latin typeface="+mn-lt"/>
                        </a:rPr>
                        <a:t>Peluquero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+mn-lt"/>
                        </a:rPr>
                        <a:t>​/a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>
                          <a:solidFill>
                            <a:schemeClr val="tx1"/>
                          </a:solidFill>
                          <a:latin typeface="+mn-lt"/>
                        </a:rPr>
                        <a:t>Abogado​/a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 err="1">
                          <a:solidFill>
                            <a:schemeClr val="tx1"/>
                          </a:solidFill>
                          <a:latin typeface="+mn-lt"/>
                        </a:rPr>
                        <a:t>Ingeniero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+mn-lt"/>
                        </a:rPr>
                        <a:t>/a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 err="1">
                          <a:solidFill>
                            <a:schemeClr val="tx1"/>
                          </a:solidFill>
                          <a:latin typeface="+mn-lt"/>
                        </a:rPr>
                        <a:t>Mecánico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+mn-lt"/>
                        </a:rPr>
                        <a:t>/a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 err="1">
                          <a:solidFill>
                            <a:schemeClr val="tx1"/>
                          </a:solidFill>
                          <a:latin typeface="+mn-lt"/>
                        </a:rPr>
                        <a:t>Veterinario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+mn-lt"/>
                        </a:rPr>
                        <a:t>/a 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 err="1">
                          <a:solidFill>
                            <a:schemeClr val="tx1"/>
                          </a:solidFill>
                          <a:latin typeface="+mn-lt"/>
                        </a:rPr>
                        <a:t>Azafato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+mn-lt"/>
                        </a:rPr>
                        <a:t>/a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 err="1">
                          <a:solidFill>
                            <a:schemeClr val="tx1"/>
                          </a:solidFill>
                          <a:latin typeface="+mn-lt"/>
                        </a:rPr>
                        <a:t>Canguro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+mn-lt"/>
                        </a:rPr>
                        <a:t>/a​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 err="1">
                          <a:solidFill>
                            <a:schemeClr val="tx1"/>
                          </a:solidFill>
                          <a:latin typeface="+mn-lt"/>
                        </a:rPr>
                        <a:t>Enfermero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+mn-lt"/>
                        </a:rPr>
                        <a:t>/a ​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 err="1">
                          <a:solidFill>
                            <a:schemeClr val="tx1"/>
                          </a:solidFill>
                          <a:latin typeface="+mn-lt"/>
                        </a:rPr>
                        <a:t>Piloto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+mn-lt"/>
                        </a:rPr>
                        <a:t>/a 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>
                          <a:solidFill>
                            <a:schemeClr val="tx1"/>
                          </a:solidFill>
                          <a:latin typeface="+mn-lt"/>
                        </a:rPr>
                        <a:t>Carpintero/a​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 err="1">
                          <a:solidFill>
                            <a:schemeClr val="tx1"/>
                          </a:solidFill>
                          <a:latin typeface="+mn-lt"/>
                        </a:rPr>
                        <a:t>Alumno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+mn-lt"/>
                        </a:rPr>
                        <a:t>/a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 err="1">
                          <a:solidFill>
                            <a:schemeClr val="tx1"/>
                          </a:solidFill>
                          <a:latin typeface="+mn-lt"/>
                        </a:rPr>
                        <a:t>Recepcionista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+mn-lt"/>
                        </a:rPr>
                        <a:t> ​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>
                          <a:solidFill>
                            <a:schemeClr val="tx1"/>
                          </a:solidFill>
                          <a:latin typeface="+mn-lt"/>
                        </a:rPr>
                        <a:t>Policía 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 err="1">
                          <a:solidFill>
                            <a:schemeClr val="tx1"/>
                          </a:solidFill>
                          <a:latin typeface="+mn-lt"/>
                        </a:rPr>
                        <a:t>Dentista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+mn-lt"/>
                        </a:rPr>
                        <a:t>​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 err="1">
                          <a:solidFill>
                            <a:schemeClr val="tx1"/>
                          </a:solidFill>
                          <a:latin typeface="+mn-lt"/>
                        </a:rPr>
                        <a:t>Dependiente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+mn-lt"/>
                        </a:rPr>
                        <a:t>​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>
                          <a:solidFill>
                            <a:schemeClr val="tx1"/>
                          </a:solidFill>
                          <a:latin typeface="+mn-lt"/>
                        </a:rPr>
                        <a:t>Cantante 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 err="1">
                          <a:solidFill>
                            <a:schemeClr val="tx1"/>
                          </a:solidFill>
                          <a:latin typeface="+mn-lt"/>
                        </a:rPr>
                        <a:t>Periodista</a:t>
                      </a:r>
                      <a:endParaRPr lang="en-GB" sz="11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100">
                          <a:latin typeface="+mn-lt"/>
                        </a:rPr>
                        <a:t>I am 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>
                          <a:latin typeface="+mn-lt"/>
                        </a:rPr>
                        <a:t>I am going to be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>
                          <a:latin typeface="+mn-lt"/>
                        </a:rPr>
                        <a:t>Waiter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>
                          <a:latin typeface="+mn-lt"/>
                        </a:rPr>
                        <a:t>Doctor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>
                          <a:latin typeface="+mn-lt"/>
                        </a:rPr>
                        <a:t>Fire fighter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>
                          <a:latin typeface="+mn-lt"/>
                        </a:rPr>
                        <a:t>Chef/cook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>
                          <a:latin typeface="+mn-lt"/>
                        </a:rPr>
                        <a:t>Postman/woman 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>
                          <a:latin typeface="+mn-lt"/>
                        </a:rPr>
                        <a:t>Teacher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>
                          <a:latin typeface="+mn-lt"/>
                        </a:rPr>
                        <a:t>Driver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>
                          <a:latin typeface="+mn-lt"/>
                        </a:rPr>
                        <a:t>Hairdresser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>
                          <a:latin typeface="+mn-lt"/>
                        </a:rPr>
                        <a:t>Lawyer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>
                          <a:latin typeface="+mn-lt"/>
                        </a:rPr>
                        <a:t>Engineer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>
                          <a:latin typeface="+mn-lt"/>
                        </a:rPr>
                        <a:t>Mechanic</a:t>
                      </a:r>
                      <a:r>
                        <a:rPr lang="en-GB" sz="1100" baseline="0">
                          <a:latin typeface="+mn-lt"/>
                        </a:rPr>
                        <a:t> 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>
                          <a:latin typeface="+mn-lt"/>
                        </a:rPr>
                        <a:t>Vet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>
                          <a:latin typeface="+mn-lt"/>
                        </a:rPr>
                        <a:t>Flight attendant 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>
                          <a:latin typeface="+mn-lt"/>
                        </a:rPr>
                        <a:t>Babysitter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>
                          <a:latin typeface="+mn-lt"/>
                        </a:rPr>
                        <a:t>Nurse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>
                          <a:latin typeface="+mn-lt"/>
                        </a:rPr>
                        <a:t>Pilot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>
                          <a:latin typeface="+mn-lt"/>
                        </a:rPr>
                        <a:t>Carpenter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>
                          <a:latin typeface="+mn-lt"/>
                        </a:rPr>
                        <a:t>Student/pupil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>
                          <a:latin typeface="+mn-lt"/>
                        </a:rPr>
                        <a:t>Receptionist 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>
                          <a:latin typeface="+mn-lt"/>
                        </a:rPr>
                        <a:t>Policeman/woman 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>
                          <a:latin typeface="+mn-lt"/>
                        </a:rPr>
                        <a:t>Dentist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>
                          <a:latin typeface="+mn-lt"/>
                        </a:rPr>
                        <a:t>Shop assistant 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>
                          <a:latin typeface="+mn-lt"/>
                        </a:rPr>
                        <a:t>Singer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>
                          <a:latin typeface="+mn-lt"/>
                        </a:rPr>
                        <a:t>Journalist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998994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351179" y="356943"/>
          <a:ext cx="3787497" cy="1569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9131">
                  <a:extLst>
                    <a:ext uri="{9D8B030D-6E8A-4147-A177-3AD203B41FA5}">
                      <a16:colId xmlns:a16="http://schemas.microsoft.com/office/drawing/2014/main" val="3903531817"/>
                    </a:ext>
                  </a:extLst>
                </a:gridCol>
                <a:gridCol w="1838366">
                  <a:extLst>
                    <a:ext uri="{9D8B030D-6E8A-4147-A177-3AD203B41FA5}">
                      <a16:colId xmlns:a16="http://schemas.microsoft.com/office/drawing/2014/main" val="1885808629"/>
                    </a:ext>
                  </a:extLst>
                </a:gridCol>
              </a:tblGrid>
              <a:tr h="24566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GB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Future tense time frames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endParaRPr lang="en-GB" sz="100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2247866"/>
                  </a:ext>
                </a:extLst>
              </a:tr>
              <a:tr h="57818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000" err="1"/>
                        <a:t>Cuando</a:t>
                      </a:r>
                      <a:r>
                        <a:rPr lang="en-GB" sz="1000"/>
                        <a:t> sea mayor</a:t>
                      </a:r>
                    </a:p>
                    <a:p>
                      <a:endParaRPr lang="en-GB" sz="1000"/>
                    </a:p>
                    <a:p>
                      <a:r>
                        <a:rPr lang="en-GB" sz="1000" err="1"/>
                        <a:t>Cuando</a:t>
                      </a:r>
                      <a:r>
                        <a:rPr lang="en-GB" sz="1000"/>
                        <a:t> </a:t>
                      </a:r>
                      <a:r>
                        <a:rPr lang="en-GB" sz="1000" err="1"/>
                        <a:t>termine</a:t>
                      </a:r>
                      <a:r>
                        <a:rPr lang="en-GB" sz="1000"/>
                        <a:t> mis </a:t>
                      </a:r>
                      <a:r>
                        <a:rPr lang="en-GB" sz="1000" err="1"/>
                        <a:t>exámenes</a:t>
                      </a:r>
                      <a:endParaRPr lang="en-GB" sz="1000"/>
                    </a:p>
                    <a:p>
                      <a:endParaRPr lang="en-GB" sz="1000"/>
                    </a:p>
                    <a:p>
                      <a:r>
                        <a:rPr lang="en-GB" sz="1000" err="1"/>
                        <a:t>Cuando</a:t>
                      </a:r>
                      <a:r>
                        <a:rPr lang="en-GB" sz="1000"/>
                        <a:t> </a:t>
                      </a:r>
                      <a:r>
                        <a:rPr lang="en-GB" sz="1000" err="1"/>
                        <a:t>tenga</a:t>
                      </a:r>
                      <a:r>
                        <a:rPr lang="en-GB" sz="1000"/>
                        <a:t> </a:t>
                      </a:r>
                      <a:r>
                        <a:rPr lang="en-GB" sz="1000" err="1"/>
                        <a:t>veinte</a:t>
                      </a:r>
                      <a:r>
                        <a:rPr lang="en-GB" sz="1000"/>
                        <a:t> </a:t>
                      </a:r>
                      <a:r>
                        <a:rPr lang="en-GB" sz="1000" err="1"/>
                        <a:t>años</a:t>
                      </a:r>
                      <a:endParaRPr lang="en-GB" sz="1000"/>
                    </a:p>
                    <a:p>
                      <a:endParaRPr lang="en-GB" sz="1000"/>
                    </a:p>
                    <a:p>
                      <a:r>
                        <a:rPr lang="en-GB" sz="1000"/>
                        <a:t>En </a:t>
                      </a:r>
                      <a:r>
                        <a:rPr lang="en-GB" sz="1000" err="1"/>
                        <a:t>el</a:t>
                      </a:r>
                      <a:r>
                        <a:rPr lang="en-GB" sz="1000"/>
                        <a:t> </a:t>
                      </a:r>
                      <a:r>
                        <a:rPr lang="en-GB" sz="1000" err="1"/>
                        <a:t>futuro</a:t>
                      </a:r>
                      <a:endParaRPr lang="en-GB" sz="1000"/>
                    </a:p>
                    <a:p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When I am older</a:t>
                      </a:r>
                    </a:p>
                    <a:p>
                      <a:endParaRPr lang="en-US" sz="1000"/>
                    </a:p>
                    <a:p>
                      <a:r>
                        <a:rPr lang="en-US" sz="1000"/>
                        <a:t>When I finish my exams</a:t>
                      </a:r>
                    </a:p>
                    <a:p>
                      <a:endParaRPr lang="en-US" sz="1000"/>
                    </a:p>
                    <a:p>
                      <a:r>
                        <a:rPr lang="en-US" sz="1000"/>
                        <a:t>When I am 20 years old</a:t>
                      </a:r>
                    </a:p>
                    <a:p>
                      <a:endParaRPr lang="en-US" sz="1000"/>
                    </a:p>
                    <a:p>
                      <a:r>
                        <a:rPr lang="en-US" sz="1000"/>
                        <a:t>In the future</a:t>
                      </a:r>
                      <a:endParaRPr lang="en-GB" sz="100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9143639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EE6AE43-73AB-8B8E-A8AF-35B487321513}"/>
              </a:ext>
            </a:extLst>
          </p:cNvPr>
          <p:cNvGraphicFramePr>
            <a:graphicFrameLocks noGrp="1"/>
          </p:cNvGraphicFramePr>
          <p:nvPr/>
        </p:nvGraphicFramePr>
        <p:xfrm>
          <a:off x="8199741" y="361242"/>
          <a:ext cx="3787497" cy="2362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9131">
                  <a:extLst>
                    <a:ext uri="{9D8B030D-6E8A-4147-A177-3AD203B41FA5}">
                      <a16:colId xmlns:a16="http://schemas.microsoft.com/office/drawing/2014/main" val="3903531817"/>
                    </a:ext>
                  </a:extLst>
                </a:gridCol>
                <a:gridCol w="1838366">
                  <a:extLst>
                    <a:ext uri="{9D8B030D-6E8A-4147-A177-3AD203B41FA5}">
                      <a16:colId xmlns:a16="http://schemas.microsoft.com/office/drawing/2014/main" val="1885808629"/>
                    </a:ext>
                  </a:extLst>
                </a:gridCol>
              </a:tblGrid>
              <a:tr h="24566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</a:t>
                      </a:r>
                      <a:r>
                        <a:rPr kumimoji="0" lang="en-GB" sz="11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os</a:t>
                      </a:r>
                      <a:r>
                        <a:rPr kumimoji="0" lang="en-GB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1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paises</a:t>
                      </a:r>
                      <a:r>
                        <a:rPr kumimoji="0" lang="en-GB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(Countries)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endParaRPr lang="en-GB" sz="100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2247866"/>
                  </a:ext>
                </a:extLst>
              </a:tr>
              <a:tr h="57818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100" err="1"/>
                        <a:t>Inglaterra</a:t>
                      </a:r>
                      <a:endParaRPr lang="en-GB" sz="1100"/>
                    </a:p>
                    <a:p>
                      <a:pPr marL="0" indent="0">
                        <a:buNone/>
                      </a:pPr>
                      <a:r>
                        <a:rPr lang="en-GB" sz="1100"/>
                        <a:t>Gales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/>
                        <a:t>España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 err="1"/>
                        <a:t>Escocia</a:t>
                      </a:r>
                      <a:endParaRPr lang="en-GB" sz="1100"/>
                    </a:p>
                    <a:p>
                      <a:pPr marL="0" indent="0">
                        <a:buNone/>
                      </a:pPr>
                      <a:r>
                        <a:rPr lang="en-GB" sz="1100"/>
                        <a:t>Alemania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/>
                        <a:t>Francia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/>
                        <a:t>Los </a:t>
                      </a:r>
                      <a:r>
                        <a:rPr lang="en-GB" sz="1100" err="1"/>
                        <a:t>Estados</a:t>
                      </a:r>
                      <a:r>
                        <a:rPr lang="en-GB" sz="1100"/>
                        <a:t> Unidos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/>
                        <a:t>Italia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/>
                        <a:t>Grecia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100" err="1"/>
                        <a:t>Turquía</a:t>
                      </a:r>
                      <a:endParaRPr lang="en-GB" sz="1100"/>
                    </a:p>
                    <a:p>
                      <a:endParaRPr lang="en-GB" sz="1100"/>
                    </a:p>
                    <a:p>
                      <a:endParaRPr lang="en-GB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England</a:t>
                      </a:r>
                    </a:p>
                    <a:p>
                      <a:r>
                        <a:rPr lang="en-US" sz="1100"/>
                        <a:t>Wales</a:t>
                      </a:r>
                    </a:p>
                    <a:p>
                      <a:r>
                        <a:rPr lang="en-US" sz="1100"/>
                        <a:t>Spain</a:t>
                      </a:r>
                    </a:p>
                    <a:p>
                      <a:r>
                        <a:rPr lang="en-US" sz="1100"/>
                        <a:t>Scotland</a:t>
                      </a:r>
                    </a:p>
                    <a:p>
                      <a:r>
                        <a:rPr lang="en-US" sz="1100"/>
                        <a:t>Germany</a:t>
                      </a:r>
                    </a:p>
                    <a:p>
                      <a:r>
                        <a:rPr lang="en-US" sz="1100"/>
                        <a:t>France</a:t>
                      </a:r>
                    </a:p>
                    <a:p>
                      <a:r>
                        <a:rPr lang="en-US" sz="1100"/>
                        <a:t>The United States</a:t>
                      </a:r>
                    </a:p>
                    <a:p>
                      <a:r>
                        <a:rPr lang="en-US" sz="1100"/>
                        <a:t>Italy</a:t>
                      </a:r>
                    </a:p>
                    <a:p>
                      <a:r>
                        <a:rPr lang="en-US" sz="1100"/>
                        <a:t>Greece</a:t>
                      </a:r>
                    </a:p>
                    <a:p>
                      <a:r>
                        <a:rPr lang="en-US" sz="1100"/>
                        <a:t>Turkey</a:t>
                      </a:r>
                    </a:p>
                    <a:p>
                      <a:endParaRPr lang="en-US" sz="110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9143639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263875D-B8E0-2E52-DD86-81D3649A5FE1}"/>
              </a:ext>
            </a:extLst>
          </p:cNvPr>
          <p:cNvGraphicFramePr>
            <a:graphicFrameLocks noGrp="1"/>
          </p:cNvGraphicFramePr>
          <p:nvPr/>
        </p:nvGraphicFramePr>
        <p:xfrm>
          <a:off x="8138780" y="2840281"/>
          <a:ext cx="3787497" cy="3032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9131">
                  <a:extLst>
                    <a:ext uri="{9D8B030D-6E8A-4147-A177-3AD203B41FA5}">
                      <a16:colId xmlns:a16="http://schemas.microsoft.com/office/drawing/2014/main" val="3903531817"/>
                    </a:ext>
                  </a:extLst>
                </a:gridCol>
                <a:gridCol w="1838366">
                  <a:extLst>
                    <a:ext uri="{9D8B030D-6E8A-4147-A177-3AD203B41FA5}">
                      <a16:colId xmlns:a16="http://schemas.microsoft.com/office/drawing/2014/main" val="1885808629"/>
                    </a:ext>
                  </a:extLst>
                </a:gridCol>
              </a:tblGrid>
              <a:tr h="245660">
                <a:tc gridSpan="2"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</a:pPr>
                      <a:r>
                        <a:rPr lang="en-US" sz="11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Adjetivos</a:t>
                      </a:r>
                      <a:r>
                        <a:rPr lang="en-US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- Adjectives</a:t>
                      </a:r>
                      <a:endParaRPr kumimoji="0" lang="en-US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endParaRPr lang="en-GB" sz="100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2247866"/>
                  </a:ext>
                </a:extLst>
              </a:tr>
              <a:tr h="238125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100"/>
                        <a:t>Soy</a:t>
                      </a:r>
                      <a:endParaRPr lang="en-US"/>
                    </a:p>
                    <a:p>
                      <a:pPr marL="0" lvl="0" indent="0">
                        <a:buNone/>
                      </a:pPr>
                      <a:r>
                        <a:rPr lang="en-GB" sz="1100" err="1"/>
                        <a:t>Ambicioso</a:t>
                      </a:r>
                      <a:r>
                        <a:rPr lang="en-GB" sz="1100"/>
                        <a:t>/a</a:t>
                      </a:r>
                    </a:p>
                    <a:p>
                      <a:pPr marL="0" lvl="0" indent="0">
                        <a:buNone/>
                      </a:pPr>
                      <a:r>
                        <a:rPr lang="en-GB" sz="1100" err="1"/>
                        <a:t>Hablador</a:t>
                      </a:r>
                      <a:r>
                        <a:rPr lang="en-GB" sz="1100"/>
                        <a:t>/a</a:t>
                      </a:r>
                    </a:p>
                    <a:p>
                      <a:r>
                        <a:rPr lang="en-GB" sz="1100"/>
                        <a:t>Independiente</a:t>
                      </a:r>
                    </a:p>
                    <a:p>
                      <a:pPr lvl="0">
                        <a:buNone/>
                      </a:pPr>
                      <a:r>
                        <a:rPr lang="en-GB" sz="1100" err="1"/>
                        <a:t>Inteligente</a:t>
                      </a:r>
                      <a:endParaRPr lang="en-GB" sz="1100"/>
                    </a:p>
                    <a:p>
                      <a:pPr lvl="0">
                        <a:buNone/>
                      </a:pPr>
                      <a:r>
                        <a:rPr lang="en-GB" sz="1100" err="1"/>
                        <a:t>Organizado</a:t>
                      </a:r>
                      <a:r>
                        <a:rPr lang="en-GB" sz="1100"/>
                        <a:t>/a</a:t>
                      </a:r>
                      <a:endParaRPr kumimoji="0" lang="en-GB" sz="1100"/>
                    </a:p>
                    <a:p>
                      <a:pPr lvl="0">
                        <a:buNone/>
                      </a:pPr>
                      <a:r>
                        <a:rPr lang="en-GB" sz="1100" err="1"/>
                        <a:t>Paciente</a:t>
                      </a:r>
                      <a:endParaRPr lang="en-GB" sz="1100"/>
                    </a:p>
                    <a:p>
                      <a:pPr lvl="0">
                        <a:buNone/>
                      </a:pPr>
                      <a:r>
                        <a:rPr lang="en-GB" sz="1100" err="1"/>
                        <a:t>Práctico</a:t>
                      </a:r>
                      <a:r>
                        <a:rPr lang="en-GB" sz="1100"/>
                        <a:t>/a</a:t>
                      </a:r>
                    </a:p>
                    <a:p>
                      <a:pPr lvl="0">
                        <a:buNone/>
                      </a:pPr>
                      <a:r>
                        <a:rPr lang="en-GB" sz="1100"/>
                        <a:t>Responsible</a:t>
                      </a:r>
                    </a:p>
                    <a:p>
                      <a:pPr lvl="0">
                        <a:buNone/>
                      </a:pPr>
                      <a:r>
                        <a:rPr lang="en-GB" sz="1100"/>
                        <a:t>Sociable</a:t>
                      </a:r>
                    </a:p>
                    <a:p>
                      <a:pPr lvl="0">
                        <a:buNone/>
                      </a:pPr>
                      <a:r>
                        <a:rPr lang="en-GB" sz="1100" err="1"/>
                        <a:t>Trabajador</a:t>
                      </a:r>
                      <a:r>
                        <a:rPr lang="en-GB" sz="1100"/>
                        <a:t>/a</a:t>
                      </a:r>
                    </a:p>
                    <a:p>
                      <a:pPr lvl="0">
                        <a:buNone/>
                      </a:pPr>
                      <a:r>
                        <a:rPr lang="en-GB" sz="1100"/>
                        <a:t>Valiente</a:t>
                      </a:r>
                    </a:p>
                    <a:p>
                      <a:pPr lvl="0">
                        <a:buNone/>
                      </a:pPr>
                      <a:r>
                        <a:rPr lang="en-GB" sz="1100"/>
                        <a:t>Serio/a</a:t>
                      </a:r>
                    </a:p>
                    <a:p>
                      <a:pPr lvl="0">
                        <a:buNone/>
                      </a:pPr>
                      <a:r>
                        <a:rPr lang="en-GB" sz="1100" err="1"/>
                        <a:t>Creativo</a:t>
                      </a:r>
                      <a:r>
                        <a:rPr lang="en-GB" sz="1100"/>
                        <a:t>/a</a:t>
                      </a:r>
                    </a:p>
                    <a:p>
                      <a:pPr lvl="0">
                        <a:buNone/>
                      </a:pPr>
                      <a:r>
                        <a:rPr lang="en-GB" sz="1100" err="1"/>
                        <a:t>Divertido</a:t>
                      </a:r>
                      <a:r>
                        <a:rPr lang="en-GB" sz="1100"/>
                        <a:t>/a</a:t>
                      </a:r>
                    </a:p>
                    <a:p>
                      <a:endParaRPr lang="en-GB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I am </a:t>
                      </a:r>
                    </a:p>
                    <a:p>
                      <a:pPr lvl="0">
                        <a:buNone/>
                      </a:pPr>
                      <a:r>
                        <a:rPr lang="en-US" sz="1100"/>
                        <a:t>Ambitious</a:t>
                      </a:r>
                    </a:p>
                    <a:p>
                      <a:r>
                        <a:rPr lang="en-US" sz="1100"/>
                        <a:t>Chatty/Talkative</a:t>
                      </a:r>
                    </a:p>
                    <a:p>
                      <a:pPr lvl="0">
                        <a:buNone/>
                      </a:pPr>
                      <a:r>
                        <a:rPr lang="en-US" sz="1100"/>
                        <a:t>Independent</a:t>
                      </a:r>
                    </a:p>
                    <a:p>
                      <a:pPr lvl="0">
                        <a:buNone/>
                      </a:pPr>
                      <a:r>
                        <a:rPr lang="en-US" sz="1100"/>
                        <a:t>Intelligent</a:t>
                      </a:r>
                    </a:p>
                    <a:p>
                      <a:pPr lvl="0">
                        <a:buNone/>
                      </a:pPr>
                      <a:r>
                        <a:rPr lang="en-US" sz="1100" err="1"/>
                        <a:t>Organised</a:t>
                      </a:r>
                      <a:endParaRPr lang="en-US" sz="1100"/>
                    </a:p>
                    <a:p>
                      <a:pPr lvl="0">
                        <a:buNone/>
                      </a:pPr>
                      <a:r>
                        <a:rPr lang="en-US" sz="1100"/>
                        <a:t>Patient</a:t>
                      </a:r>
                    </a:p>
                    <a:p>
                      <a:pPr lvl="0">
                        <a:buNone/>
                      </a:pPr>
                      <a:r>
                        <a:rPr lang="en-US" sz="1100"/>
                        <a:t>Practical</a:t>
                      </a:r>
                    </a:p>
                    <a:p>
                      <a:pPr lvl="0">
                        <a:buNone/>
                      </a:pPr>
                      <a:r>
                        <a:rPr lang="en-US" sz="1100"/>
                        <a:t>Responsible</a:t>
                      </a:r>
                    </a:p>
                    <a:p>
                      <a:pPr lvl="0">
                        <a:buNone/>
                      </a:pPr>
                      <a:r>
                        <a:rPr lang="en-US" sz="1100"/>
                        <a:t>Sociable</a:t>
                      </a:r>
                    </a:p>
                    <a:p>
                      <a:pPr lvl="0">
                        <a:buNone/>
                      </a:pPr>
                      <a:r>
                        <a:rPr lang="en-US" sz="1100"/>
                        <a:t>Hard working</a:t>
                      </a:r>
                    </a:p>
                    <a:p>
                      <a:pPr lvl="0">
                        <a:buNone/>
                      </a:pPr>
                      <a:r>
                        <a:rPr lang="en-US" sz="1100"/>
                        <a:t>Brave</a:t>
                      </a:r>
                    </a:p>
                    <a:p>
                      <a:pPr lvl="0">
                        <a:buNone/>
                      </a:pPr>
                      <a:r>
                        <a:rPr lang="en-US" sz="1100"/>
                        <a:t>Serious</a:t>
                      </a:r>
                    </a:p>
                    <a:p>
                      <a:pPr lvl="0">
                        <a:buNone/>
                      </a:pPr>
                      <a:r>
                        <a:rPr lang="en-US" sz="1100"/>
                        <a:t>Creative</a:t>
                      </a:r>
                    </a:p>
                    <a:p>
                      <a:pPr lvl="0">
                        <a:buNone/>
                      </a:pPr>
                      <a:r>
                        <a:rPr lang="en-US" sz="1100"/>
                        <a:t>Fun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9143639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0EFB4E5-1991-2109-F99C-4D2942503B28}"/>
              </a:ext>
            </a:extLst>
          </p:cNvPr>
          <p:cNvSpPr txBox="1"/>
          <p:nvPr/>
        </p:nvSpPr>
        <p:spPr>
          <a:xfrm>
            <a:off x="8203837" y="5869032"/>
            <a:ext cx="33528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err="1"/>
              <a:t>Trabajar</a:t>
            </a:r>
            <a:r>
              <a:rPr lang="en-US" sz="1400"/>
              <a:t> </a:t>
            </a:r>
            <a:r>
              <a:rPr lang="en-US" sz="1400" err="1"/>
              <a:t>el</a:t>
            </a:r>
            <a:r>
              <a:rPr lang="en-US" sz="1400"/>
              <a:t> </a:t>
            </a:r>
            <a:r>
              <a:rPr lang="en-US" sz="1400" err="1"/>
              <a:t>aire</a:t>
            </a:r>
            <a:r>
              <a:rPr lang="en-US" sz="1400"/>
              <a:t> libre   = To work outdoors</a:t>
            </a:r>
          </a:p>
          <a:p>
            <a:r>
              <a:rPr lang="en-US" sz="1400" err="1"/>
              <a:t>Trabajar</a:t>
            </a:r>
            <a:r>
              <a:rPr lang="en-US" sz="1400"/>
              <a:t> solo/a  = To work alone</a:t>
            </a:r>
          </a:p>
          <a:p>
            <a:r>
              <a:rPr lang="en-US" sz="1400" err="1"/>
              <a:t>Trabajar</a:t>
            </a:r>
            <a:r>
              <a:rPr lang="en-US" sz="1400"/>
              <a:t> </a:t>
            </a:r>
            <a:r>
              <a:rPr lang="en-US" sz="1400" err="1"/>
              <a:t>en</a:t>
            </a:r>
            <a:r>
              <a:rPr lang="en-US" sz="1400"/>
              <a:t> </a:t>
            </a:r>
            <a:r>
              <a:rPr lang="en-US" sz="1400" err="1"/>
              <a:t>equipo</a:t>
            </a:r>
            <a:r>
              <a:rPr lang="en-US" sz="1400"/>
              <a:t> = To work in a team</a:t>
            </a:r>
          </a:p>
          <a:p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527294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8EA1197-BEFC-428F-B321-262BFC8CFAFE}"/>
              </a:ext>
            </a:extLst>
          </p:cNvPr>
          <p:cNvGraphicFramePr>
            <a:graphicFrameLocks noGrp="1"/>
          </p:cNvGraphicFramePr>
          <p:nvPr/>
        </p:nvGraphicFramePr>
        <p:xfrm>
          <a:off x="73096" y="603242"/>
          <a:ext cx="3948278" cy="6217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93801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280147">
                  <a:extLst>
                    <a:ext uri="{9D8B030D-6E8A-4147-A177-3AD203B41FA5}">
                      <a16:colId xmlns:a16="http://schemas.microsoft.com/office/drawing/2014/main" val="2404841928"/>
                    </a:ext>
                  </a:extLst>
                </a:gridCol>
                <a:gridCol w="1874330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latin typeface="+mn-lt"/>
                          <a:ea typeface="Gill Sans MT" charset="0"/>
                          <a:cs typeface="Gill Sans MT" charset="0"/>
                        </a:rPr>
                        <a:t>Las</a:t>
                      </a:r>
                      <a:r>
                        <a:rPr lang="en-US" sz="1200" b="1" baseline="0">
                          <a:latin typeface="+mn-lt"/>
                          <a:ea typeface="Gill Sans MT" charset="0"/>
                          <a:cs typeface="Gill Sans MT" charset="0"/>
                        </a:rPr>
                        <a:t> </a:t>
                      </a:r>
                      <a:r>
                        <a:rPr lang="en-US" sz="1200" b="1" baseline="0" err="1">
                          <a:latin typeface="+mn-lt"/>
                          <a:ea typeface="Gill Sans MT" charset="0"/>
                          <a:cs typeface="Gill Sans MT" charset="0"/>
                        </a:rPr>
                        <a:t>Aplicaciones</a:t>
                      </a:r>
                      <a:endParaRPr lang="en-US" sz="1200" b="1" err="1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08037">
                <a:tc gridSpan="2">
                  <a:txBody>
                    <a:bodyPr/>
                    <a:lstStyle/>
                    <a:p>
                      <a:r>
                        <a:rPr lang="en-GB" sz="1200">
                          <a:latin typeface="+mn-lt"/>
                        </a:rPr>
                        <a:t>En mi </a:t>
                      </a:r>
                      <a:r>
                        <a:rPr lang="en-GB" sz="1200" err="1">
                          <a:latin typeface="+mn-lt"/>
                        </a:rPr>
                        <a:t>tiempo</a:t>
                      </a:r>
                      <a:r>
                        <a:rPr lang="en-GB" sz="1200">
                          <a:latin typeface="+mn-lt"/>
                        </a:rPr>
                        <a:t> libre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Me </a:t>
                      </a:r>
                      <a:r>
                        <a:rPr lang="en-GB" sz="1200" err="1">
                          <a:latin typeface="+mn-lt"/>
                        </a:rPr>
                        <a:t>gusta</a:t>
                      </a:r>
                      <a:r>
                        <a:rPr lang="en-GB" sz="1200">
                          <a:latin typeface="+mn-lt"/>
                        </a:rPr>
                        <a:t> usar</a:t>
                      </a:r>
                    </a:p>
                    <a:p>
                      <a:r>
                        <a:rPr lang="en-GB" sz="1200" err="1">
                          <a:latin typeface="+mn-lt"/>
                        </a:rPr>
                        <a:t>Prefiero</a:t>
                      </a:r>
                      <a:r>
                        <a:rPr lang="en-GB" sz="1200">
                          <a:latin typeface="+mn-lt"/>
                        </a:rPr>
                        <a:t> usar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Mi </a:t>
                      </a:r>
                      <a:r>
                        <a:rPr lang="en-GB" sz="1200" err="1">
                          <a:latin typeface="+mn-lt"/>
                        </a:rPr>
                        <a:t>aplicación</a:t>
                      </a:r>
                      <a:r>
                        <a:rPr lang="en-GB" sz="1200">
                          <a:latin typeface="+mn-lt"/>
                        </a:rPr>
                        <a:t> </a:t>
                      </a:r>
                      <a:r>
                        <a:rPr lang="en-GB" sz="1200" err="1">
                          <a:latin typeface="+mn-lt"/>
                        </a:rPr>
                        <a:t>favorita</a:t>
                      </a:r>
                      <a:r>
                        <a:rPr lang="en-GB" sz="1200">
                          <a:latin typeface="+mn-lt"/>
                        </a:rPr>
                        <a:t> es</a:t>
                      </a:r>
                    </a:p>
                    <a:p>
                      <a:endParaRPr lang="en-GB" sz="1200">
                        <a:latin typeface="+mn-lt"/>
                      </a:endParaRPr>
                    </a:p>
                    <a:p>
                      <a:pPr lvl="0">
                        <a:buNone/>
                      </a:pPr>
                      <a:r>
                        <a:rPr lang="en-GB" sz="1200">
                          <a:latin typeface="+mn-lt"/>
                        </a:rPr>
                        <a:t>TikTok/Instagram/</a:t>
                      </a:r>
                      <a:r>
                        <a:rPr lang="en-GB" sz="1200" err="1">
                          <a:latin typeface="+mn-lt"/>
                        </a:rPr>
                        <a:t>Whatsapp</a:t>
                      </a:r>
                      <a:r>
                        <a:rPr lang="en-GB" sz="1200">
                          <a:latin typeface="+mn-lt"/>
                        </a:rPr>
                        <a:t>/Facebook/Spotify/You</a:t>
                      </a:r>
                      <a:r>
                        <a:rPr lang="en-GB" sz="1200" baseline="0">
                          <a:latin typeface="+mn-lt"/>
                        </a:rPr>
                        <a:t> tube</a:t>
                      </a:r>
                      <a:endParaRPr lang="en-GB" sz="120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latin typeface="+mn-lt"/>
                        </a:rPr>
                        <a:t>In my free time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I like to use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I prefer to use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My favourite app is</a:t>
                      </a:r>
                    </a:p>
                    <a:p>
                      <a:endParaRPr lang="en-GB" sz="1200">
                        <a:latin typeface="+mn-lt"/>
                      </a:endParaRPr>
                    </a:p>
                    <a:p>
                      <a:r>
                        <a:rPr lang="en-GB" sz="1200">
                          <a:latin typeface="+mn-lt"/>
                        </a:rPr>
                        <a:t>TikTok/Instagram/</a:t>
                      </a:r>
                      <a:r>
                        <a:rPr lang="en-GB" sz="1200" err="1">
                          <a:latin typeface="+mn-lt"/>
                        </a:rPr>
                        <a:t>Whatsapp</a:t>
                      </a:r>
                      <a:r>
                        <a:rPr lang="en-GB" sz="1200">
                          <a:latin typeface="+mn-lt"/>
                        </a:rPr>
                        <a:t>/Facebook/Spotify/</a:t>
                      </a:r>
                      <a:r>
                        <a:rPr lang="en-GB" sz="1200" err="1">
                          <a:latin typeface="+mn-lt"/>
                        </a:rPr>
                        <a:t>You</a:t>
                      </a:r>
                      <a:r>
                        <a:rPr lang="en-GB" sz="1200" baseline="0" err="1">
                          <a:latin typeface="+mn-lt"/>
                        </a:rPr>
                        <a:t>tube</a:t>
                      </a:r>
                      <a:endParaRPr lang="en-GB" sz="12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08037"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>
                          <a:latin typeface="+mn-lt"/>
                        </a:rPr>
                        <a:t>¿Por </a:t>
                      </a:r>
                      <a:r>
                        <a:rPr lang="en-GB" sz="1200" b="1" err="1">
                          <a:latin typeface="+mn-lt"/>
                        </a:rPr>
                        <a:t>qué</a:t>
                      </a:r>
                      <a:r>
                        <a:rPr lang="en-GB" sz="1200" b="1">
                          <a:latin typeface="+mn-lt"/>
                        </a:rPr>
                        <a:t>?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1506821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200" err="1">
                          <a:latin typeface="+mn-lt"/>
                        </a:rPr>
                        <a:t>Porque</a:t>
                      </a:r>
                      <a:r>
                        <a:rPr lang="en-GB" sz="1200" baseline="0">
                          <a:latin typeface="+mn-lt"/>
                        </a:rPr>
                        <a:t> </a:t>
                      </a:r>
                      <a:r>
                        <a:rPr lang="en-GB" sz="1200" baseline="0" err="1">
                          <a:latin typeface="+mn-lt"/>
                        </a:rPr>
                        <a:t>puedo</a:t>
                      </a:r>
                      <a:r>
                        <a:rPr lang="en-GB" sz="1200" baseline="0">
                          <a:latin typeface="+mn-lt"/>
                        </a:rPr>
                        <a:t>…</a:t>
                      </a:r>
                    </a:p>
                    <a:p>
                      <a:r>
                        <a:rPr lang="en-GB" sz="1200" baseline="0">
                          <a:latin typeface="+mn-lt"/>
                        </a:rPr>
                        <a:t>Ya que se </a:t>
                      </a:r>
                      <a:r>
                        <a:rPr lang="en-GB" sz="1200" baseline="0" err="1">
                          <a:latin typeface="+mn-lt"/>
                        </a:rPr>
                        <a:t>puede</a:t>
                      </a:r>
                      <a:r>
                        <a:rPr lang="en-GB" sz="1200" baseline="0">
                          <a:latin typeface="+mn-lt"/>
                        </a:rPr>
                        <a:t>….</a:t>
                      </a:r>
                    </a:p>
                    <a:p>
                      <a:r>
                        <a:rPr lang="en-GB" sz="1200" baseline="0">
                          <a:latin typeface="+mn-lt"/>
                        </a:rPr>
                        <a:t>Dado que me </a:t>
                      </a:r>
                      <a:r>
                        <a:rPr lang="en-GB" sz="1200" baseline="0" err="1">
                          <a:latin typeface="+mn-lt"/>
                        </a:rPr>
                        <a:t>chifla</a:t>
                      </a:r>
                      <a:r>
                        <a:rPr lang="en-GB" sz="1200" baseline="0">
                          <a:latin typeface="+mn-lt"/>
                        </a:rPr>
                        <a:t>….</a:t>
                      </a:r>
                      <a:endParaRPr lang="en-GB" sz="1200">
                        <a:latin typeface="+mn-lt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Because</a:t>
                      </a:r>
                      <a:r>
                        <a:rPr lang="en-GB" sz="1200" baseline="0">
                          <a:latin typeface="+mn-lt"/>
                        </a:rPr>
                        <a:t> I can…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>
                          <a:latin typeface="+mn-lt"/>
                        </a:rPr>
                        <a:t>Because you can…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>
                          <a:latin typeface="+mn-lt"/>
                        </a:rPr>
                        <a:t>Because I really love…</a:t>
                      </a:r>
                      <a:endParaRPr lang="en-GB" sz="120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888665"/>
                  </a:ext>
                </a:extLst>
              </a:tr>
              <a:tr h="208037"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 err="1">
                          <a:latin typeface="+mn-lt"/>
                        </a:rPr>
                        <a:t>Actividades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181919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200" err="1">
                          <a:solidFill>
                            <a:schemeClr val="tx1"/>
                          </a:solidFill>
                        </a:rPr>
                        <a:t>subir</a:t>
                      </a:r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 videos</a:t>
                      </a:r>
                    </a:p>
                    <a:p>
                      <a:r>
                        <a:rPr lang="en-GB" sz="1200" err="1">
                          <a:solidFill>
                            <a:schemeClr val="tx1"/>
                          </a:solidFill>
                        </a:rPr>
                        <a:t>ver</a:t>
                      </a:r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 videos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err="1">
                          <a:solidFill>
                            <a:schemeClr val="tx1"/>
                          </a:solidFill>
                        </a:rPr>
                        <a:t>descargar</a:t>
                      </a:r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err="1">
                          <a:solidFill>
                            <a:schemeClr val="tx1"/>
                          </a:solidFill>
                        </a:rPr>
                        <a:t>música</a:t>
                      </a:r>
                      <a:endParaRPr lang="en-GB" sz="12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err="1">
                          <a:solidFill>
                            <a:schemeClr val="tx1"/>
                          </a:solidFill>
                        </a:rPr>
                        <a:t>contactar</a:t>
                      </a:r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 a</a:t>
                      </a:r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 la familia</a:t>
                      </a:r>
                    </a:p>
                    <a:p>
                      <a:r>
                        <a:rPr lang="en-GB" sz="1200" baseline="0" err="1">
                          <a:solidFill>
                            <a:schemeClr val="tx1"/>
                          </a:solidFill>
                        </a:rPr>
                        <a:t>escuchar</a:t>
                      </a:r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aseline="0" err="1">
                          <a:solidFill>
                            <a:schemeClr val="tx1"/>
                          </a:solidFill>
                        </a:rPr>
                        <a:t>música</a:t>
                      </a:r>
                      <a:endParaRPr lang="en-GB" sz="1200" baseline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err="1">
                          <a:solidFill>
                            <a:schemeClr val="tx1"/>
                          </a:solidFill>
                        </a:rPr>
                        <a:t>compartir</a:t>
                      </a:r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err="1">
                          <a:solidFill>
                            <a:schemeClr val="tx1"/>
                          </a:solidFill>
                        </a:rPr>
                        <a:t>fotos</a:t>
                      </a:r>
                    </a:p>
                    <a:p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pasar </a:t>
                      </a:r>
                      <a:r>
                        <a:rPr lang="en-GB" sz="1200" err="1">
                          <a:solidFill>
                            <a:schemeClr val="tx1"/>
                          </a:solidFill>
                        </a:rPr>
                        <a:t>el</a:t>
                      </a:r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err="1">
                          <a:solidFill>
                            <a:schemeClr val="tx1"/>
                          </a:solidFill>
                        </a:rPr>
                        <a:t>tiempo</a:t>
                      </a:r>
                      <a:endParaRPr lang="en-GB" sz="12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err="1">
                          <a:solidFill>
                            <a:schemeClr val="tx1"/>
                          </a:solidFill>
                        </a:rPr>
                        <a:t>buscar</a:t>
                      </a:r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err="1">
                          <a:solidFill>
                            <a:schemeClr val="tx1"/>
                          </a:solidFill>
                        </a:rPr>
                        <a:t>información</a:t>
                      </a:r>
                      <a:endParaRPr lang="en-GB" sz="12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err="1">
                          <a:solidFill>
                            <a:schemeClr val="tx1"/>
                          </a:solidFill>
                        </a:rPr>
                        <a:t>organizar</a:t>
                      </a:r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aseline="0" err="1">
                          <a:solidFill>
                            <a:schemeClr val="tx1"/>
                          </a:solidFill>
                        </a:rPr>
                        <a:t>salidas</a:t>
                      </a:r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 con amigos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(to) upload videos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(to) watch videos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(to) download</a:t>
                      </a:r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 music</a:t>
                      </a:r>
                      <a:endParaRPr lang="en-GB" sz="120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(to) contact</a:t>
                      </a:r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 family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(to) listen</a:t>
                      </a:r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 to music</a:t>
                      </a:r>
                      <a:endParaRPr lang="en-GB" sz="120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(to) share</a:t>
                      </a:r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 photos</a:t>
                      </a:r>
                      <a:endParaRPr lang="en-GB" sz="120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(to) pass the time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(to) look for information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(to) organise outings with friends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853331"/>
                  </a:ext>
                </a:extLst>
              </a:tr>
              <a:tr h="208037"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 err="1">
                          <a:latin typeface="+mn-lt"/>
                        </a:rPr>
                        <a:t>Adjetivos</a:t>
                      </a:r>
                      <a:endParaRPr lang="en-GB" sz="1200" b="1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5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173019"/>
                  </a:ext>
                </a:extLst>
              </a:tr>
              <a:tr h="208037">
                <a:tc gridSpan="2">
                  <a:txBody>
                    <a:bodyPr/>
                    <a:lstStyle/>
                    <a:p>
                      <a:r>
                        <a:rPr lang="en-GB" sz="1200" baseline="0" err="1">
                          <a:solidFill>
                            <a:schemeClr val="tx1"/>
                          </a:solidFill>
                        </a:rPr>
                        <a:t>muy</a:t>
                      </a:r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aseline="0" err="1">
                          <a:solidFill>
                            <a:schemeClr val="tx1"/>
                          </a:solidFill>
                        </a:rPr>
                        <a:t>práctico</a:t>
                      </a:r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/a</a:t>
                      </a:r>
                    </a:p>
                    <a:p>
                      <a:r>
                        <a:rPr lang="en-GB" sz="1200" baseline="0" err="1">
                          <a:solidFill>
                            <a:schemeClr val="tx1"/>
                          </a:solidFill>
                        </a:rPr>
                        <a:t>bastante</a:t>
                      </a:r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 popular</a:t>
                      </a:r>
                    </a:p>
                    <a:p>
                      <a:r>
                        <a:rPr lang="en-GB" sz="1200" baseline="0" err="1">
                          <a:solidFill>
                            <a:schemeClr val="tx1"/>
                          </a:solidFill>
                        </a:rPr>
                        <a:t>fácil</a:t>
                      </a:r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 a usar</a:t>
                      </a:r>
                    </a:p>
                    <a:p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un poco </a:t>
                      </a:r>
                      <a:r>
                        <a:rPr lang="en-GB" sz="1200" baseline="0" err="1">
                          <a:solidFill>
                            <a:schemeClr val="tx1"/>
                          </a:solidFill>
                        </a:rPr>
                        <a:t>útil</a:t>
                      </a:r>
                      <a:endParaRPr lang="en-GB" sz="1200" baseline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gratis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very practical</a:t>
                      </a:r>
                    </a:p>
                    <a:p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quite popular</a:t>
                      </a:r>
                    </a:p>
                    <a:p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easy to use</a:t>
                      </a:r>
                    </a:p>
                    <a:p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a bit useful</a:t>
                      </a:r>
                    </a:p>
                    <a:p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free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184899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/>
        </p:nvGraphicFramePr>
        <p:xfrm>
          <a:off x="4073725" y="2256530"/>
          <a:ext cx="3948278" cy="45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1766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866512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3404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>
                          <a:latin typeface="+mn-lt"/>
                        </a:rPr>
                        <a:t>Las</a:t>
                      </a:r>
                      <a:r>
                        <a:rPr lang="en-GB" sz="1200" b="1" baseline="0">
                          <a:latin typeface="+mn-lt"/>
                        </a:rPr>
                        <a:t> </a:t>
                      </a:r>
                      <a:r>
                        <a:rPr lang="en-GB" sz="1200" b="1" baseline="0" err="1">
                          <a:latin typeface="+mn-lt"/>
                        </a:rPr>
                        <a:t>Ventajas</a:t>
                      </a:r>
                      <a:r>
                        <a:rPr lang="en-GB" sz="1200" b="1" baseline="0">
                          <a:latin typeface="+mn-lt"/>
                        </a:rPr>
                        <a:t>  / Las </a:t>
                      </a:r>
                      <a:r>
                        <a:rPr lang="en-GB" sz="1200" b="1" baseline="0" err="1">
                          <a:latin typeface="+mn-lt"/>
                        </a:rPr>
                        <a:t>Desventajas</a:t>
                      </a:r>
                      <a:endParaRPr lang="en-GB" sz="1200" b="1" err="1">
                        <a:latin typeface="+mn-lt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93472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>
                          <a:latin typeface="+mn-lt"/>
                        </a:rPr>
                        <a:t>Las redes </a:t>
                      </a:r>
                      <a:r>
                        <a:rPr lang="en-GB" sz="1200" err="1">
                          <a:latin typeface="+mn-lt"/>
                        </a:rPr>
                        <a:t>sociales</a:t>
                      </a:r>
                      <a:endParaRPr lang="en-GB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>
                          <a:latin typeface="+mn-lt"/>
                        </a:rPr>
                        <a:t>La </a:t>
                      </a:r>
                      <a:r>
                        <a:rPr lang="en-GB" sz="1200" err="1">
                          <a:latin typeface="+mn-lt"/>
                        </a:rPr>
                        <a:t>ventaja</a:t>
                      </a:r>
                      <a:r>
                        <a:rPr lang="en-GB" sz="1200">
                          <a:latin typeface="+mn-lt"/>
                        </a:rPr>
                        <a:t> es </a:t>
                      </a:r>
                      <a:r>
                        <a:rPr lang="en-GB" sz="1200" baseline="0">
                          <a:latin typeface="+mn-lt"/>
                        </a:rPr>
                        <a:t>que</a:t>
                      </a:r>
                      <a:endParaRPr lang="en-GB" sz="1200">
                        <a:latin typeface="+mn-lt"/>
                      </a:endParaRP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</a:pPr>
                      <a:r>
                        <a:rPr lang="en-GB" sz="1200">
                          <a:latin typeface="+mn-lt"/>
                        </a:rPr>
                        <a:t>La </a:t>
                      </a:r>
                      <a:r>
                        <a:rPr lang="en-GB" sz="1200" err="1">
                          <a:latin typeface="+mn-lt"/>
                        </a:rPr>
                        <a:t>desventaja</a:t>
                      </a:r>
                      <a:r>
                        <a:rPr lang="en-GB" sz="1200">
                          <a:latin typeface="+mn-lt"/>
                        </a:rPr>
                        <a:t> es </a:t>
                      </a:r>
                      <a:r>
                        <a:rPr lang="en-GB" sz="1200" baseline="0">
                          <a:latin typeface="+mn-lt"/>
                        </a:rPr>
                        <a:t>que</a:t>
                      </a:r>
                      <a:endParaRPr lang="en-GB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>
                          <a:latin typeface="+mn-lt"/>
                        </a:rPr>
                        <a:t>Lo bueno</a:t>
                      </a:r>
                      <a:r>
                        <a:rPr lang="en-GB" sz="1200" baseline="0">
                          <a:latin typeface="+mn-lt"/>
                        </a:rPr>
                        <a:t> es que </a:t>
                      </a:r>
                      <a:endParaRPr lang="en-GB" sz="120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Lo </a:t>
                      </a:r>
                      <a:r>
                        <a:rPr lang="en-GB" sz="1200" err="1">
                          <a:latin typeface="+mn-lt"/>
                        </a:rPr>
                        <a:t>malo</a:t>
                      </a:r>
                      <a:r>
                        <a:rPr lang="en-GB" sz="1200">
                          <a:latin typeface="+mn-lt"/>
                        </a:rPr>
                        <a:t> es 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>
                          <a:latin typeface="+mn-lt"/>
                        </a:rPr>
                        <a:t>Social</a:t>
                      </a:r>
                      <a:r>
                        <a:rPr lang="en-GB" sz="1200" baseline="0">
                          <a:latin typeface="+mn-lt"/>
                        </a:rPr>
                        <a:t> networks/media</a:t>
                      </a:r>
                      <a:endParaRPr lang="en-GB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>
                          <a:latin typeface="+mn-lt"/>
                        </a:rPr>
                        <a:t>The advantages are that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>
                          <a:latin typeface="+mn-lt"/>
                        </a:rPr>
                        <a:t>The disadvantages are that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>
                          <a:latin typeface="+mn-lt"/>
                        </a:rPr>
                        <a:t>The good</a:t>
                      </a:r>
                      <a:r>
                        <a:rPr lang="en-GB" sz="1200" baseline="0">
                          <a:latin typeface="+mn-lt"/>
                        </a:rPr>
                        <a:t> thing is that</a:t>
                      </a:r>
                      <a:endParaRPr lang="en-GB" sz="1200">
                        <a:latin typeface="+mn-lt"/>
                      </a:endParaRPr>
                    </a:p>
                    <a:p>
                      <a:r>
                        <a:rPr lang="en-GB" sz="1200"/>
                        <a:t>The bad thing is that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28675">
                <a:tc gridSpan="2"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GB" sz="1200" b="1">
                          <a:latin typeface="+mn-lt"/>
                        </a:rPr>
                        <a:t>Mi </a:t>
                      </a:r>
                      <a:r>
                        <a:rPr lang="en-GB" sz="1200" b="1" err="1">
                          <a:latin typeface="+mn-lt"/>
                        </a:rPr>
                        <a:t>Ordenador</a:t>
                      </a:r>
                      <a:endParaRPr lang="en-GB" sz="1200" b="1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GB" sz="100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27638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b="0">
                          <a:latin typeface="+mn-lt"/>
                        </a:rPr>
                        <a:t>En mi </a:t>
                      </a:r>
                      <a:r>
                        <a:rPr lang="en-GB" sz="1200" b="0" err="1">
                          <a:latin typeface="+mn-lt"/>
                        </a:rPr>
                        <a:t>móvil</a:t>
                      </a:r>
                      <a:r>
                        <a:rPr lang="en-GB" sz="1200" b="0" baseline="0">
                          <a:latin typeface="+mn-lt"/>
                        </a:rPr>
                        <a:t> /</a:t>
                      </a:r>
                      <a:r>
                        <a:rPr lang="en-GB" sz="1200" b="0">
                          <a:latin typeface="+mn-lt"/>
                        </a:rPr>
                        <a:t>En mi </a:t>
                      </a:r>
                      <a:r>
                        <a:rPr lang="en-GB" sz="1200" b="0" err="1">
                          <a:latin typeface="+mn-lt"/>
                        </a:rPr>
                        <a:t>ordenador</a:t>
                      </a:r>
                      <a:r>
                        <a:rPr lang="en-GB" sz="1200" b="0" baseline="0">
                          <a:latin typeface="+mn-lt"/>
                        </a:rPr>
                        <a:t> /</a:t>
                      </a:r>
                      <a:r>
                        <a:rPr lang="en-GB" sz="1200" b="0">
                          <a:latin typeface="+mn-lt"/>
                        </a:rPr>
                        <a:t>En mi </a:t>
                      </a:r>
                      <a:r>
                        <a:rPr lang="en-GB" sz="1200" b="0" err="1">
                          <a:latin typeface="+mn-lt"/>
                        </a:rPr>
                        <a:t>portátil</a:t>
                      </a:r>
                      <a:r>
                        <a:rPr lang="en-GB" sz="1200" b="0">
                          <a:latin typeface="+mn-lt"/>
                        </a:rPr>
                        <a:t> /En mi </a:t>
                      </a:r>
                      <a:r>
                        <a:rPr lang="en-GB" sz="1200" b="0" err="1">
                          <a:latin typeface="+mn-lt"/>
                        </a:rPr>
                        <a:t>Ipad</a:t>
                      </a:r>
                      <a:endParaRPr lang="en-GB" sz="1200" b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200" b="1">
                        <a:latin typeface="+mn-lt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altLang="en-US" sz="1200"/>
                        <a:t>Descargo </a:t>
                      </a:r>
                      <a:r>
                        <a:rPr lang="en-GB" altLang="en-US" sz="1200" err="1"/>
                        <a:t>música</a:t>
                      </a:r>
                      <a:endParaRPr lang="en-GB" altLang="en-US" sz="120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altLang="en-US" sz="1200" err="1"/>
                        <a:t>Chateo</a:t>
                      </a:r>
                      <a:r>
                        <a:rPr lang="en-GB" altLang="en-US" sz="1200"/>
                        <a:t>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altLang="en-US" sz="1200"/>
                        <a:t>Hago mis </a:t>
                      </a:r>
                      <a:r>
                        <a:rPr lang="en-GB" altLang="en-US" sz="1200" err="1"/>
                        <a:t>deberes</a:t>
                      </a:r>
                      <a:endParaRPr lang="en-GB" altLang="en-US" sz="120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altLang="en-US" sz="1200"/>
                        <a:t>Compro regalos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altLang="en-US" sz="1200"/>
                        <a:t>Veo DVDs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altLang="en-US" sz="1200" err="1"/>
                        <a:t>Uso</a:t>
                      </a:r>
                      <a:r>
                        <a:rPr lang="en-GB" altLang="en-US" sz="1200"/>
                        <a:t> Facebook/</a:t>
                      </a:r>
                      <a:r>
                        <a:rPr lang="en-GB" altLang="en-US" sz="1200" err="1"/>
                        <a:t>Uso</a:t>
                      </a:r>
                      <a:r>
                        <a:rPr lang="en-GB" altLang="en-US" sz="1200"/>
                        <a:t> Twitter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altLang="en-US" sz="1200" err="1"/>
                        <a:t>Navego</a:t>
                      </a:r>
                      <a:r>
                        <a:rPr lang="en-GB" altLang="en-US" sz="1200"/>
                        <a:t> </a:t>
                      </a:r>
                      <a:r>
                        <a:rPr lang="en-GB" altLang="en-US" sz="1200" err="1"/>
                        <a:t>por</a:t>
                      </a:r>
                      <a:r>
                        <a:rPr lang="en-GB" altLang="en-US" sz="1200"/>
                        <a:t> internet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altLang="en-US" sz="1200"/>
                        <a:t>Juego con </a:t>
                      </a:r>
                      <a:r>
                        <a:rPr lang="en-GB" altLang="en-US" sz="1200" err="1"/>
                        <a:t>los</a:t>
                      </a:r>
                      <a:r>
                        <a:rPr lang="en-GB" altLang="en-US" sz="1200"/>
                        <a:t> </a:t>
                      </a:r>
                      <a:r>
                        <a:rPr lang="en-GB" altLang="en-US" sz="1200" err="1"/>
                        <a:t>videojuegos</a:t>
                      </a:r>
                      <a:endParaRPr lang="en-GB" altLang="en-US" sz="120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altLang="en-US" sz="1200"/>
                        <a:t>Leo y </a:t>
                      </a:r>
                      <a:r>
                        <a:rPr lang="en-GB" altLang="en-US" sz="1200" err="1"/>
                        <a:t>escribo</a:t>
                      </a:r>
                      <a:r>
                        <a:rPr lang="en-GB" altLang="en-US" sz="1200"/>
                        <a:t> </a:t>
                      </a:r>
                      <a:r>
                        <a:rPr lang="en-GB" altLang="en-US" sz="1200" err="1"/>
                        <a:t>correos</a:t>
                      </a:r>
                      <a:endParaRPr lang="en-GB" altLang="en-US" sz="120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altLang="en-US" sz="1200" err="1"/>
                        <a:t>Comparto</a:t>
                      </a:r>
                      <a:r>
                        <a:rPr lang="en-GB" altLang="en-US" sz="1200"/>
                        <a:t> </a:t>
                      </a:r>
                      <a:r>
                        <a:rPr lang="en-GB" altLang="en-US" sz="1200" err="1"/>
                        <a:t>fotos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altLang="en-US" sz="1200"/>
                        <a:t>Subo videos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200" b="0">
                          <a:latin typeface="+mn-lt"/>
                        </a:rPr>
                        <a:t>On</a:t>
                      </a:r>
                      <a:r>
                        <a:rPr lang="en-GB" sz="1200" b="0" baseline="0">
                          <a:latin typeface="+mn-lt"/>
                        </a:rPr>
                        <a:t> my mobile /On my computer/On my laptop/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 b="0" baseline="0">
                          <a:latin typeface="+mn-lt"/>
                        </a:rPr>
                        <a:t>On my </a:t>
                      </a:r>
                      <a:r>
                        <a:rPr lang="en-GB" sz="1200" b="0" baseline="0" err="1">
                          <a:latin typeface="+mn-lt"/>
                        </a:rPr>
                        <a:t>Ipad</a:t>
                      </a:r>
                      <a:endParaRPr lang="en-GB" sz="1200" b="0" baseline="0"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endParaRPr lang="en-GB" sz="1200" b="1" baseline="0"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GB" sz="1200" b="0" baseline="0">
                          <a:latin typeface="+mn-lt"/>
                        </a:rPr>
                        <a:t>I download music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 b="0" baseline="0">
                          <a:latin typeface="+mn-lt"/>
                        </a:rPr>
                        <a:t>I chat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 b="0" baseline="0">
                          <a:latin typeface="+mn-lt"/>
                        </a:rPr>
                        <a:t>I do my homework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 b="0" baseline="0">
                          <a:latin typeface="+mn-lt"/>
                        </a:rPr>
                        <a:t>I buy gifts/presents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 b="0" baseline="0">
                          <a:latin typeface="+mn-lt"/>
                        </a:rPr>
                        <a:t>I watch DVDs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 b="0" baseline="0">
                          <a:latin typeface="+mn-lt"/>
                        </a:rPr>
                        <a:t>I use Facebook / Twitter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 b="0" baseline="0">
                          <a:latin typeface="+mn-lt"/>
                        </a:rPr>
                        <a:t>I surf the Internet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 b="0" baseline="0">
                          <a:latin typeface="+mn-lt"/>
                        </a:rPr>
                        <a:t>I play videogames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 b="0" baseline="0">
                          <a:latin typeface="+mn-lt"/>
                        </a:rPr>
                        <a:t>I read and write emails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 b="0" baseline="0">
                          <a:latin typeface="+mn-lt"/>
                        </a:rPr>
                        <a:t>I share photos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 b="0" baseline="0">
                          <a:latin typeface="+mn-lt"/>
                        </a:rPr>
                        <a:t>I upload videos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998994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/>
        </p:nvGraphicFramePr>
        <p:xfrm>
          <a:off x="8126702" y="3712202"/>
          <a:ext cx="3935071" cy="2926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5605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959466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28675">
                <a:tc grid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</a:rPr>
                        <a:t>En </a:t>
                      </a:r>
                      <a:r>
                        <a:rPr lang="en-GB" sz="1200" b="1" err="1">
                          <a:solidFill>
                            <a:schemeClr val="tx1"/>
                          </a:solidFill>
                        </a:rPr>
                        <a:t>línea</a:t>
                      </a:r>
                      <a:r>
                        <a:rPr lang="en-GB" sz="1200" b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="1" err="1">
                          <a:solidFill>
                            <a:schemeClr val="tx1"/>
                          </a:solidFill>
                        </a:rPr>
                        <a:t>en</a:t>
                      </a:r>
                      <a:r>
                        <a:rPr lang="en-GB" sz="1200" b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="1" err="1">
                          <a:solidFill>
                            <a:schemeClr val="tx1"/>
                          </a:solidFill>
                        </a:rPr>
                        <a:t>el</a:t>
                      </a:r>
                      <a:r>
                        <a:rPr lang="en-GB" sz="1200" b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="1" err="1">
                          <a:solidFill>
                            <a:schemeClr val="tx1"/>
                          </a:solidFill>
                        </a:rPr>
                        <a:t>futuro</a:t>
                      </a:r>
                      <a:endParaRPr lang="en-GB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GB" sz="100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27638"/>
                  </a:ext>
                </a:extLst>
              </a:tr>
              <a:tr h="13004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200" b="0">
                          <a:solidFill>
                            <a:schemeClr val="tx1"/>
                          </a:solidFill>
                        </a:rPr>
                        <a:t>La</a:t>
                      </a:r>
                      <a:r>
                        <a:rPr lang="en-GB" sz="1200" b="0" baseline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="0" baseline="0" err="1">
                          <a:solidFill>
                            <a:schemeClr val="tx1"/>
                          </a:solidFill>
                        </a:rPr>
                        <a:t>próxima</a:t>
                      </a:r>
                      <a:r>
                        <a:rPr lang="en-GB" sz="1200" b="0" baseline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="0" baseline="0" err="1">
                          <a:solidFill>
                            <a:schemeClr val="tx1"/>
                          </a:solidFill>
                        </a:rPr>
                        <a:t>semana</a:t>
                      </a:r>
                      <a:endParaRPr lang="en-GB" sz="1200" b="0" err="1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b="0">
                          <a:solidFill>
                            <a:schemeClr val="tx1"/>
                          </a:solidFill>
                        </a:rPr>
                        <a:t>El fin de </a:t>
                      </a:r>
                      <a:r>
                        <a:rPr lang="en-GB" sz="1200" b="0" err="1">
                          <a:solidFill>
                            <a:schemeClr val="tx1"/>
                          </a:solidFill>
                        </a:rPr>
                        <a:t>semana</a:t>
                      </a:r>
                      <a:r>
                        <a:rPr lang="en-GB" sz="1200" b="0">
                          <a:solidFill>
                            <a:schemeClr val="tx1"/>
                          </a:solidFill>
                        </a:rPr>
                        <a:t> que </a:t>
                      </a:r>
                      <a:r>
                        <a:rPr lang="en-GB" sz="1200" b="0" err="1">
                          <a:solidFill>
                            <a:schemeClr val="tx1"/>
                          </a:solidFill>
                        </a:rPr>
                        <a:t>viene</a:t>
                      </a:r>
                      <a:endParaRPr lang="en-GB" sz="1200" b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b="0" err="1">
                          <a:solidFill>
                            <a:schemeClr val="tx1"/>
                          </a:solidFill>
                        </a:rPr>
                        <a:t>Mañana</a:t>
                      </a:r>
                      <a:r>
                        <a:rPr lang="en-GB" sz="1200" b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b="0">
                          <a:solidFill>
                            <a:schemeClr val="tx1"/>
                          </a:solidFill>
                        </a:rPr>
                        <a:t>En </a:t>
                      </a:r>
                      <a:r>
                        <a:rPr lang="en-GB" sz="1200" b="0" err="1">
                          <a:solidFill>
                            <a:schemeClr val="tx1"/>
                          </a:solidFill>
                        </a:rPr>
                        <a:t>el</a:t>
                      </a:r>
                      <a:r>
                        <a:rPr lang="en-GB" sz="1200" b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="0" err="1">
                          <a:solidFill>
                            <a:schemeClr val="tx1"/>
                          </a:solidFill>
                        </a:rPr>
                        <a:t>futuro</a:t>
                      </a:r>
                      <a:endParaRPr lang="en-GB" sz="1200" b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200" b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en-GB" sz="1200" b="0">
                          <a:solidFill>
                            <a:schemeClr val="tx1"/>
                          </a:solidFill>
                        </a:rPr>
                        <a:t>Voy a </a:t>
                      </a:r>
                      <a:r>
                        <a:rPr lang="en-GB" sz="1200" b="0" err="1">
                          <a:solidFill>
                            <a:schemeClr val="tx1"/>
                          </a:solidFill>
                        </a:rPr>
                        <a:t>comprar</a:t>
                      </a:r>
                      <a:r>
                        <a:rPr lang="en-GB" sz="1200" b="0">
                          <a:solidFill>
                            <a:schemeClr val="tx1"/>
                          </a:solidFill>
                        </a:rPr>
                        <a:t> regalos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en-GB" sz="1200" b="0" err="1">
                          <a:solidFill>
                            <a:schemeClr val="tx1"/>
                          </a:solidFill>
                        </a:rPr>
                        <a:t>Quiero</a:t>
                      </a:r>
                      <a:r>
                        <a:rPr lang="en-GB" sz="1200" b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="0" err="1">
                          <a:solidFill>
                            <a:schemeClr val="tx1"/>
                          </a:solidFill>
                        </a:rPr>
                        <a:t>chatear</a:t>
                      </a:r>
                      <a:r>
                        <a:rPr lang="en-GB" sz="1200" b="0">
                          <a:solidFill>
                            <a:schemeClr val="tx1"/>
                          </a:solidFill>
                        </a:rPr>
                        <a:t> con amigos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en-GB" sz="1200" b="0">
                          <a:solidFill>
                            <a:schemeClr val="tx1"/>
                          </a:solidFill>
                        </a:rPr>
                        <a:t>Quisiera usar </a:t>
                      </a:r>
                      <a:r>
                        <a:rPr lang="en-GB" sz="1200" b="0" err="1">
                          <a:solidFill>
                            <a:schemeClr val="tx1"/>
                          </a:solidFill>
                        </a:rPr>
                        <a:t>aplicaciones</a:t>
                      </a:r>
                      <a:endParaRPr lang="en-GB" sz="1200" b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en-GB" sz="1200" b="0">
                          <a:solidFill>
                            <a:schemeClr val="tx1"/>
                          </a:solidFill>
                        </a:rPr>
                        <a:t>Me</a:t>
                      </a:r>
                      <a:r>
                        <a:rPr lang="en-GB" sz="1200" b="0" baseline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="0" baseline="0" err="1">
                          <a:solidFill>
                            <a:schemeClr val="tx1"/>
                          </a:solidFill>
                        </a:rPr>
                        <a:t>gustaría</a:t>
                      </a:r>
                      <a:r>
                        <a:rPr lang="en-GB" sz="1200" b="0" baseline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="0" baseline="0" err="1">
                          <a:solidFill>
                            <a:schemeClr val="tx1"/>
                          </a:solidFill>
                        </a:rPr>
                        <a:t>subir</a:t>
                      </a:r>
                      <a:r>
                        <a:rPr lang="en-GB" sz="1200" b="0" baseline="0">
                          <a:solidFill>
                            <a:schemeClr val="tx1"/>
                          </a:solidFill>
                        </a:rPr>
                        <a:t> y </a:t>
                      </a:r>
                      <a:r>
                        <a:rPr lang="en-GB" sz="1200" b="0" baseline="0" err="1">
                          <a:solidFill>
                            <a:schemeClr val="tx1"/>
                          </a:solidFill>
                        </a:rPr>
                        <a:t>ver</a:t>
                      </a:r>
                      <a:r>
                        <a:rPr lang="en-GB" sz="1200" b="0" baseline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="0" baseline="0" err="1">
                          <a:solidFill>
                            <a:schemeClr val="tx1"/>
                          </a:solidFill>
                        </a:rPr>
                        <a:t>vídeos</a:t>
                      </a:r>
                      <a:r>
                        <a:rPr lang="en-GB" sz="1200" b="0" baseline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en-GB" sz="1200" b="0" baseline="0">
                          <a:solidFill>
                            <a:schemeClr val="tx1"/>
                          </a:solidFill>
                        </a:rPr>
                        <a:t>Mi madre /padre </a:t>
                      </a:r>
                      <a:r>
                        <a:rPr lang="en-GB" sz="1200" b="0" baseline="0" err="1">
                          <a:solidFill>
                            <a:schemeClr val="tx1"/>
                          </a:solidFill>
                        </a:rPr>
                        <a:t>va</a:t>
                      </a:r>
                      <a:r>
                        <a:rPr lang="en-GB" sz="1200" b="0" baseline="0">
                          <a:solidFill>
                            <a:schemeClr val="tx1"/>
                          </a:solidFill>
                        </a:rPr>
                        <a:t> a leer </a:t>
                      </a:r>
                      <a:r>
                        <a:rPr lang="en-GB" sz="1200" b="0" baseline="0" err="1">
                          <a:solidFill>
                            <a:schemeClr val="tx1"/>
                          </a:solidFill>
                        </a:rPr>
                        <a:t>correos</a:t>
                      </a:r>
                      <a:endParaRPr lang="en-GB" sz="1200" b="0" baseline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en-GB" sz="1200" b="0" baseline="0">
                          <a:solidFill>
                            <a:schemeClr val="tx1"/>
                          </a:solidFill>
                        </a:rPr>
                        <a:t>Mis amigos y </a:t>
                      </a:r>
                      <a:r>
                        <a:rPr lang="en-GB" sz="1200" b="0" baseline="0" err="1">
                          <a:solidFill>
                            <a:schemeClr val="tx1"/>
                          </a:solidFill>
                        </a:rPr>
                        <a:t>yo</a:t>
                      </a:r>
                      <a:r>
                        <a:rPr lang="en-GB" sz="1200" b="0" baseline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="0" baseline="0" err="1">
                          <a:solidFill>
                            <a:schemeClr val="tx1"/>
                          </a:solidFill>
                        </a:rPr>
                        <a:t>vamos</a:t>
                      </a:r>
                      <a:r>
                        <a:rPr lang="en-GB" sz="1200" b="0" baseline="0">
                          <a:solidFill>
                            <a:schemeClr val="tx1"/>
                          </a:solidFill>
                        </a:rPr>
                        <a:t> a </a:t>
                      </a:r>
                      <a:r>
                        <a:rPr lang="en-GB" sz="1200" b="0" baseline="0" err="1">
                          <a:solidFill>
                            <a:schemeClr val="tx1"/>
                          </a:solidFill>
                        </a:rPr>
                        <a:t>organizar</a:t>
                      </a:r>
                      <a:r>
                        <a:rPr lang="en-GB" sz="1200" b="0" baseline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="0" baseline="0" err="1">
                          <a:solidFill>
                            <a:schemeClr val="tx1"/>
                          </a:solidFill>
                        </a:rPr>
                        <a:t>salidas</a:t>
                      </a:r>
                      <a:r>
                        <a:rPr lang="en-GB" sz="1200" b="0" baseline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200">
                          <a:latin typeface="+mn-lt"/>
                        </a:rPr>
                        <a:t>Next week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>
                          <a:latin typeface="+mn-lt"/>
                        </a:rPr>
                        <a:t>Next weekend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>
                          <a:latin typeface="+mn-lt"/>
                        </a:rPr>
                        <a:t>Tomorrow 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>
                          <a:latin typeface="+mn-lt"/>
                        </a:rPr>
                        <a:t>In</a:t>
                      </a:r>
                      <a:r>
                        <a:rPr lang="en-GB" sz="1200" baseline="0">
                          <a:latin typeface="+mn-lt"/>
                        </a:rPr>
                        <a:t> the future</a:t>
                      </a:r>
                    </a:p>
                    <a:p>
                      <a:pPr marL="0" indent="0">
                        <a:buNone/>
                      </a:pPr>
                      <a:endParaRPr lang="en-GB" sz="1200" baseline="0"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GB" sz="1200" baseline="0">
                          <a:latin typeface="+mn-lt"/>
                        </a:rPr>
                        <a:t>I am going to buy gifts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 baseline="0">
                          <a:latin typeface="+mn-lt"/>
                        </a:rPr>
                        <a:t>I want to chat to friends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 baseline="0">
                          <a:latin typeface="+mn-lt"/>
                        </a:rPr>
                        <a:t>I would like to use apps 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 baseline="0">
                          <a:latin typeface="+mn-lt"/>
                        </a:rPr>
                        <a:t>I would like to upload and watch videos 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 baseline="0">
                          <a:latin typeface="+mn-lt"/>
                        </a:rPr>
                        <a:t>My mum /dad is going to read emails 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 baseline="0">
                          <a:latin typeface="+mn-lt"/>
                        </a:rPr>
                        <a:t>My friends and I are going to organise outings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130070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207B691-531E-4F84-A70D-D2ACA2B1E9E6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b="1" u="sng">
                <a:latin typeface="Gill Sans MT"/>
                <a:ea typeface="Gill Sans MT" charset="0"/>
                <a:cs typeface="Gill Sans MT" charset="0"/>
              </a:rPr>
              <a:t>YEAR 9 KO Half  Term 3 - La </a:t>
            </a:r>
            <a:r>
              <a:rPr lang="en-US" b="1" u="sng" err="1">
                <a:latin typeface="Gill Sans MT"/>
                <a:ea typeface="Gill Sans MT" charset="0"/>
                <a:cs typeface="Gill Sans MT" charset="0"/>
              </a:rPr>
              <a:t>Tecnología</a:t>
            </a:r>
            <a:r>
              <a:rPr lang="en-US" b="1" u="sng">
                <a:latin typeface="Gill Sans MT"/>
                <a:ea typeface="Gill Sans MT" charset="0"/>
                <a:cs typeface="Gill Sans MT" charset="0"/>
              </a:rPr>
              <a:t> y mis </a:t>
            </a:r>
            <a:r>
              <a:rPr lang="en-US" b="1" u="sng" err="1">
                <a:latin typeface="Gill Sans MT"/>
                <a:ea typeface="Gill Sans MT" charset="0"/>
                <a:cs typeface="Gill Sans MT" charset="0"/>
              </a:rPr>
              <a:t>opciones</a:t>
            </a:r>
            <a:endParaRPr lang="en-US" b="1" u="sng">
              <a:latin typeface="Gill Sans MT"/>
              <a:ea typeface="Gill Sans MT" charset="0"/>
              <a:cs typeface="Gill Sans MT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126702" y="420362"/>
          <a:ext cx="3738880" cy="3291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1359">
                  <a:extLst>
                    <a:ext uri="{9D8B030D-6E8A-4147-A177-3AD203B41FA5}">
                      <a16:colId xmlns:a16="http://schemas.microsoft.com/office/drawing/2014/main" val="3714719475"/>
                    </a:ext>
                  </a:extLst>
                </a:gridCol>
                <a:gridCol w="1767521">
                  <a:extLst>
                    <a:ext uri="{9D8B030D-6E8A-4147-A177-3AD203B41FA5}">
                      <a16:colId xmlns:a16="http://schemas.microsoft.com/office/drawing/2014/main" val="3599311505"/>
                    </a:ext>
                  </a:extLst>
                </a:gridCol>
              </a:tblGrid>
              <a:tr h="204358">
                <a:tc gridSpan="2"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GB" sz="1200" b="1">
                          <a:latin typeface="+mn-lt"/>
                        </a:rPr>
                        <a:t>En </a:t>
                      </a:r>
                      <a:r>
                        <a:rPr lang="en-GB" sz="1200" b="1" err="1">
                          <a:latin typeface="+mn-lt"/>
                        </a:rPr>
                        <a:t>línea</a:t>
                      </a:r>
                      <a:r>
                        <a:rPr lang="en-GB" sz="1200" b="1">
                          <a:latin typeface="+mn-lt"/>
                        </a:rPr>
                        <a:t> </a:t>
                      </a:r>
                      <a:r>
                        <a:rPr lang="en-GB" sz="1200" b="1" err="1">
                          <a:latin typeface="+mn-lt"/>
                        </a:rPr>
                        <a:t>ayer</a:t>
                      </a:r>
                      <a:endParaRPr lang="en-GB" sz="1200" b="1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GB" sz="100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200833"/>
                  </a:ext>
                </a:extLst>
              </a:tr>
              <a:tr h="180516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b="0">
                          <a:latin typeface="+mn-lt"/>
                        </a:rPr>
                        <a:t>En </a:t>
                      </a:r>
                      <a:r>
                        <a:rPr lang="en-GB" sz="1200" b="0" err="1">
                          <a:latin typeface="+mn-lt"/>
                        </a:rPr>
                        <a:t>linea</a:t>
                      </a:r>
                      <a:r>
                        <a:rPr lang="en-GB" sz="1200" b="0" baseline="0">
                          <a:latin typeface="+mn-lt"/>
                        </a:rPr>
                        <a:t> </a:t>
                      </a:r>
                      <a:r>
                        <a:rPr lang="en-GB" sz="1200" b="0" baseline="0" err="1">
                          <a:latin typeface="+mn-lt"/>
                        </a:rPr>
                        <a:t>ayer</a:t>
                      </a:r>
                      <a:endParaRPr lang="en-GB" sz="1200" b="0" baseline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baseline="0">
                          <a:latin typeface="+mn-lt"/>
                        </a:rPr>
                        <a:t>En </a:t>
                      </a:r>
                      <a:r>
                        <a:rPr lang="en-GB" sz="1200" baseline="0" err="1">
                          <a:latin typeface="+mn-lt"/>
                        </a:rPr>
                        <a:t>linea</a:t>
                      </a:r>
                      <a:r>
                        <a:rPr lang="en-GB" sz="1200" baseline="0">
                          <a:latin typeface="+mn-lt"/>
                        </a:rPr>
                        <a:t> la </a:t>
                      </a:r>
                      <a:r>
                        <a:rPr lang="en-GB" sz="1200" baseline="0" err="1">
                          <a:latin typeface="+mn-lt"/>
                        </a:rPr>
                        <a:t>semana</a:t>
                      </a:r>
                      <a:r>
                        <a:rPr lang="en-GB" sz="1200" baseline="0">
                          <a:latin typeface="+mn-lt"/>
                        </a:rPr>
                        <a:t> </a:t>
                      </a:r>
                      <a:r>
                        <a:rPr lang="en-GB" sz="1200" baseline="0" err="1">
                          <a:latin typeface="+mn-lt"/>
                        </a:rPr>
                        <a:t>pasada</a:t>
                      </a:r>
                      <a:r>
                        <a:rPr lang="en-GB" sz="1200" baseline="0">
                          <a:latin typeface="+mn-lt"/>
                        </a:rPr>
                        <a:t> 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baseline="0">
                          <a:latin typeface="+mn-lt"/>
                        </a:rPr>
                        <a:t>El </a:t>
                      </a:r>
                      <a:r>
                        <a:rPr lang="en-GB" sz="1200" baseline="0" err="1">
                          <a:latin typeface="+mn-lt"/>
                        </a:rPr>
                        <a:t>linea</a:t>
                      </a:r>
                      <a:r>
                        <a:rPr lang="en-GB" sz="1200" baseline="0">
                          <a:latin typeface="+mn-lt"/>
                        </a:rPr>
                        <a:t> </a:t>
                      </a:r>
                      <a:r>
                        <a:rPr lang="en-GB" sz="1200" baseline="0" err="1">
                          <a:latin typeface="+mn-lt"/>
                        </a:rPr>
                        <a:t>el</a:t>
                      </a:r>
                      <a:r>
                        <a:rPr lang="en-GB" sz="1200" baseline="0">
                          <a:latin typeface="+mn-lt"/>
                        </a:rPr>
                        <a:t> fin de </a:t>
                      </a:r>
                      <a:r>
                        <a:rPr lang="en-GB" sz="1200" baseline="0" err="1">
                          <a:latin typeface="+mn-lt"/>
                        </a:rPr>
                        <a:t>semana</a:t>
                      </a:r>
                      <a:r>
                        <a:rPr lang="en-GB" sz="1200" baseline="0">
                          <a:latin typeface="+mn-lt"/>
                        </a:rPr>
                        <a:t> </a:t>
                      </a:r>
                      <a:r>
                        <a:rPr lang="en-GB" sz="1200" baseline="0" err="1">
                          <a:latin typeface="+mn-lt"/>
                        </a:rPr>
                        <a:t>pasado</a:t>
                      </a:r>
                      <a:endParaRPr lang="en-GB" sz="1200" baseline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200" baseline="0">
                        <a:latin typeface="+mn-lt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altLang="en-US" sz="1200" err="1"/>
                        <a:t>Descargué</a:t>
                      </a:r>
                      <a:r>
                        <a:rPr lang="en-GB" altLang="en-US" sz="1200"/>
                        <a:t> </a:t>
                      </a:r>
                      <a:r>
                        <a:rPr lang="en-GB" altLang="en-US" sz="1200" err="1"/>
                        <a:t>música</a:t>
                      </a:r>
                      <a:endParaRPr lang="en-GB" altLang="en-US" sz="120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altLang="en-US" sz="1200" err="1"/>
                        <a:t>Chateé</a:t>
                      </a:r>
                      <a:r>
                        <a:rPr lang="en-GB" altLang="en-US" sz="1200"/>
                        <a:t>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altLang="en-US" sz="1200"/>
                        <a:t>Hice mis </a:t>
                      </a:r>
                      <a:r>
                        <a:rPr lang="en-GB" altLang="en-US" sz="1200" err="1"/>
                        <a:t>deberes</a:t>
                      </a:r>
                      <a:endParaRPr lang="en-GB" altLang="en-US" sz="120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altLang="en-US" sz="1200" err="1"/>
                        <a:t>Compré</a:t>
                      </a:r>
                      <a:r>
                        <a:rPr lang="en-GB" altLang="en-US" sz="1200"/>
                        <a:t> regalos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altLang="en-US" sz="1200"/>
                        <a:t>Vi DVDs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altLang="en-US" sz="1200" err="1"/>
                        <a:t>Usé</a:t>
                      </a:r>
                      <a:r>
                        <a:rPr lang="en-GB" altLang="en-US" sz="1200"/>
                        <a:t> </a:t>
                      </a:r>
                      <a:r>
                        <a:rPr lang="en-GB" altLang="en-US" sz="1200" err="1"/>
                        <a:t>aplicaciones</a:t>
                      </a:r>
                      <a:endParaRPr lang="en-GB" altLang="en-US" sz="120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altLang="en-US" sz="1200" err="1"/>
                        <a:t>Navegué</a:t>
                      </a:r>
                      <a:r>
                        <a:rPr lang="en-GB" altLang="en-US" sz="1200"/>
                        <a:t> </a:t>
                      </a:r>
                      <a:r>
                        <a:rPr lang="en-GB" altLang="en-US" sz="1200" err="1"/>
                        <a:t>por</a:t>
                      </a:r>
                      <a:r>
                        <a:rPr lang="en-GB" altLang="en-US" sz="1200"/>
                        <a:t> internet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altLang="en-US" sz="1200" err="1"/>
                        <a:t>Jugué</a:t>
                      </a:r>
                      <a:r>
                        <a:rPr lang="en-GB" altLang="en-US" sz="1200"/>
                        <a:t> con </a:t>
                      </a:r>
                      <a:r>
                        <a:rPr lang="en-GB" altLang="en-US" sz="1200" err="1"/>
                        <a:t>los</a:t>
                      </a:r>
                      <a:r>
                        <a:rPr lang="en-GB" altLang="en-US" sz="1200"/>
                        <a:t> </a:t>
                      </a:r>
                      <a:r>
                        <a:rPr lang="en-GB" altLang="en-US" sz="1200" err="1"/>
                        <a:t>videojuegos</a:t>
                      </a:r>
                      <a:endParaRPr lang="en-GB" altLang="en-US" sz="120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Leí</a:t>
                      </a:r>
                      <a:r>
                        <a:rPr kumimoji="0" lang="en-GB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y </a:t>
                      </a:r>
                      <a:r>
                        <a:rPr kumimoji="0" lang="en-GB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escribí</a:t>
                      </a:r>
                      <a:r>
                        <a:rPr kumimoji="0" lang="en-GB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correos</a:t>
                      </a:r>
                      <a:endParaRPr kumimoji="0" lang="en-GB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Compartí</a:t>
                      </a:r>
                      <a:r>
                        <a:rPr kumimoji="0" lang="en-GB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fotos</a:t>
                      </a:r>
                      <a:endParaRPr kumimoji="0" lang="en-GB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Subí</a:t>
                      </a:r>
                      <a:r>
                        <a:rPr kumimoji="0" lang="en-GB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videos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200" b="0">
                          <a:latin typeface="+mn-lt"/>
                        </a:rPr>
                        <a:t>Online</a:t>
                      </a:r>
                      <a:r>
                        <a:rPr lang="en-GB" sz="1200" b="0" baseline="0">
                          <a:latin typeface="+mn-lt"/>
                        </a:rPr>
                        <a:t> yesterday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 b="0" baseline="0">
                          <a:latin typeface="+mn-lt"/>
                        </a:rPr>
                        <a:t>Online last week 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 b="0" baseline="0">
                          <a:latin typeface="+mn-lt"/>
                        </a:rPr>
                        <a:t>Online last weekend</a:t>
                      </a:r>
                    </a:p>
                    <a:p>
                      <a:pPr marL="0" indent="0">
                        <a:buNone/>
                      </a:pPr>
                      <a:endParaRPr lang="en-GB" sz="1200" b="1" baseline="0"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endParaRPr lang="en-GB" sz="1200" b="1" baseline="0"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GB" sz="1200" b="0" baseline="0">
                          <a:latin typeface="+mn-lt"/>
                        </a:rPr>
                        <a:t>I downloaded music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 b="0" baseline="0">
                          <a:latin typeface="+mn-lt"/>
                        </a:rPr>
                        <a:t>I chatted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 b="0" baseline="0">
                          <a:latin typeface="+mn-lt"/>
                        </a:rPr>
                        <a:t>I did my homework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 b="0" baseline="0">
                          <a:latin typeface="+mn-lt"/>
                        </a:rPr>
                        <a:t>I bought gifts/presents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 b="0" baseline="0">
                          <a:latin typeface="+mn-lt"/>
                        </a:rPr>
                        <a:t>I watched DVDs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 b="0" baseline="0">
                          <a:latin typeface="+mn-lt"/>
                        </a:rPr>
                        <a:t>I used apps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 b="0" baseline="0">
                          <a:latin typeface="+mn-lt"/>
                        </a:rPr>
                        <a:t>I surfed the Internet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 b="0" baseline="0">
                          <a:latin typeface="+mn-lt"/>
                        </a:rPr>
                        <a:t>I played videogames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 read and wrote emails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 shared photos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 uploaded videos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4650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8EA1197-BEFC-428F-B321-262BFC8CFAFE}"/>
              </a:ext>
            </a:extLst>
          </p:cNvPr>
          <p:cNvGraphicFramePr>
            <a:graphicFrameLocks noGrp="1"/>
          </p:cNvGraphicFramePr>
          <p:nvPr/>
        </p:nvGraphicFramePr>
        <p:xfrm>
          <a:off x="4073725" y="420362"/>
          <a:ext cx="3948278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03469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944809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0803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err="1">
                          <a:latin typeface="+mn-lt"/>
                        </a:rPr>
                        <a:t>Adjetivos</a:t>
                      </a:r>
                      <a:endParaRPr lang="en-GB" sz="1200" b="1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17301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muy </a:t>
                      </a:r>
                      <a:r>
                        <a:rPr lang="en-GB" sz="1200" baseline="0" err="1">
                          <a:solidFill>
                            <a:schemeClr val="tx1"/>
                          </a:solidFill>
                        </a:rPr>
                        <a:t>rápido</a:t>
                      </a:r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/a</a:t>
                      </a:r>
                    </a:p>
                    <a:p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a </a:t>
                      </a:r>
                      <a:r>
                        <a:rPr lang="en-GB" sz="1200" baseline="0" err="1">
                          <a:solidFill>
                            <a:schemeClr val="tx1"/>
                          </a:solidFill>
                        </a:rPr>
                        <a:t>veces</a:t>
                      </a:r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aseline="0" err="1">
                          <a:solidFill>
                            <a:schemeClr val="tx1"/>
                          </a:solidFill>
                        </a:rPr>
                        <a:t>informativo</a:t>
                      </a:r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/a</a:t>
                      </a:r>
                    </a:p>
                    <a:p>
                      <a:r>
                        <a:rPr lang="en-GB" sz="1200" baseline="0" err="1">
                          <a:solidFill>
                            <a:schemeClr val="tx1"/>
                          </a:solidFill>
                        </a:rPr>
                        <a:t>entretenido</a:t>
                      </a:r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/a</a:t>
                      </a:r>
                    </a:p>
                    <a:p>
                      <a:r>
                        <a:rPr lang="en-GB" sz="1200" baseline="0" err="1">
                          <a:solidFill>
                            <a:schemeClr val="tx1"/>
                          </a:solidFill>
                        </a:rPr>
                        <a:t>peligroso</a:t>
                      </a:r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/a</a:t>
                      </a:r>
                    </a:p>
                    <a:p>
                      <a:r>
                        <a:rPr lang="en-GB" sz="1200" baseline="0" err="1">
                          <a:solidFill>
                            <a:schemeClr val="tx1"/>
                          </a:solidFill>
                        </a:rPr>
                        <a:t>adictivo</a:t>
                      </a:r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/a</a:t>
                      </a:r>
                    </a:p>
                    <a:p>
                      <a:r>
                        <a:rPr lang="en-GB" sz="1200" baseline="0" err="1">
                          <a:solidFill>
                            <a:schemeClr val="tx1"/>
                          </a:solidFill>
                        </a:rPr>
                        <a:t>te</a:t>
                      </a:r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aseline="0" err="1">
                          <a:solidFill>
                            <a:schemeClr val="tx1"/>
                          </a:solidFill>
                        </a:rPr>
                        <a:t>engancha</a:t>
                      </a:r>
                      <a:endParaRPr lang="en-GB" sz="1200" baseline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baseline="0" err="1">
                          <a:solidFill>
                            <a:schemeClr val="tx1"/>
                          </a:solidFill>
                        </a:rPr>
                        <a:t>una</a:t>
                      </a:r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aseline="0" err="1">
                          <a:solidFill>
                            <a:schemeClr val="tx1"/>
                          </a:solidFill>
                        </a:rPr>
                        <a:t>pérdida</a:t>
                      </a:r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GB" sz="1200" baseline="0" err="1">
                          <a:solidFill>
                            <a:schemeClr val="tx1"/>
                          </a:solidFill>
                        </a:rPr>
                        <a:t>tiempo</a:t>
                      </a:r>
                      <a:endParaRPr lang="en-GB" sz="1200" baseline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baseline="0" err="1">
                          <a:solidFill>
                            <a:schemeClr val="tx1"/>
                          </a:solidFill>
                        </a:rPr>
                        <a:t>amplio</a:t>
                      </a:r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/a</a:t>
                      </a:r>
                      <a:endParaRPr lang="en-GB" sz="1200" baseline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very fast</a:t>
                      </a:r>
                    </a:p>
                    <a:p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sometimes informative</a:t>
                      </a:r>
                    </a:p>
                    <a:p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entertaining</a:t>
                      </a:r>
                    </a:p>
                    <a:p>
                      <a:r>
                        <a:rPr lang="en-GB" sz="1200" baseline="0">
                          <a:solidFill>
                            <a:schemeClr val="tx1"/>
                          </a:solidFill>
                        </a:rPr>
                        <a:t>dangerous</a:t>
                      </a:r>
                    </a:p>
                    <a:p>
                      <a:r>
                        <a:rPr lang="en-GB" sz="1200" baseline="0">
                          <a:solidFill>
                            <a:schemeClr val="tx1"/>
                          </a:solidFill>
                          <a:latin typeface="+mn-lt"/>
                        </a:rPr>
                        <a:t>addictive</a:t>
                      </a:r>
                    </a:p>
                    <a:p>
                      <a:r>
                        <a:rPr lang="en-GB" sz="1200" baseline="0">
                          <a:solidFill>
                            <a:schemeClr val="tx1"/>
                          </a:solidFill>
                          <a:latin typeface="+mn-lt"/>
                        </a:rPr>
                        <a:t>it gets you hooked</a:t>
                      </a:r>
                    </a:p>
                    <a:p>
                      <a:r>
                        <a:rPr lang="en-GB" sz="1200" baseline="0">
                          <a:solidFill>
                            <a:schemeClr val="tx1"/>
                          </a:solidFill>
                          <a:latin typeface="+mn-lt"/>
                        </a:rPr>
                        <a:t>a waste of time</a:t>
                      </a:r>
                    </a:p>
                    <a:p>
                      <a:r>
                        <a:rPr lang="en-GB" sz="1200" baseline="0">
                          <a:solidFill>
                            <a:schemeClr val="tx1"/>
                          </a:solidFill>
                          <a:latin typeface="+mn-lt"/>
                        </a:rPr>
                        <a:t>wide ranging/reaching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1848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9210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81B86B5-2048-C986-2C4A-0FB4CA518BD3}"/>
              </a:ext>
            </a:extLst>
          </p:cNvPr>
          <p:cNvGraphicFramePr>
            <a:graphicFrameLocks noGrp="1"/>
          </p:cNvGraphicFramePr>
          <p:nvPr/>
        </p:nvGraphicFramePr>
        <p:xfrm>
          <a:off x="323617" y="185708"/>
          <a:ext cx="3948278" cy="15064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73948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874330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5145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latin typeface="+mn-lt"/>
                          <a:ea typeface="Gill Sans MT" charset="0"/>
                          <a:cs typeface="Gill Sans MT" charset="0"/>
                        </a:rPr>
                        <a:t>Time phrases</a:t>
                      </a:r>
                      <a:endParaRPr lang="en-US" sz="1200" b="1" err="1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1232103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Por la </a:t>
                      </a:r>
                      <a:r>
                        <a:rPr lang="en-GB" sz="1200" b="0" i="0" u="none" strike="noStrike" noProof="0" err="1">
                          <a:solidFill>
                            <a:srgbClr val="000000"/>
                          </a:solidFill>
                          <a:latin typeface="Aptos"/>
                        </a:rPr>
                        <a:t>noche</a:t>
                      </a: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 </a:t>
                      </a:r>
                      <a:endParaRPr lang="en-US" sz="1200">
                        <a:latin typeface="Aptos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Todos </a:t>
                      </a:r>
                      <a:r>
                        <a:rPr lang="en-GB" sz="1200" b="0" i="0" u="none" strike="noStrike" noProof="0" err="1">
                          <a:solidFill>
                            <a:srgbClr val="000000"/>
                          </a:solidFill>
                          <a:latin typeface="Aptos"/>
                        </a:rPr>
                        <a:t>los</a:t>
                      </a: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 </a:t>
                      </a:r>
                      <a:r>
                        <a:rPr lang="en-GB" sz="1200" b="0" i="0" u="none" strike="noStrike" noProof="0" err="1">
                          <a:solidFill>
                            <a:srgbClr val="000000"/>
                          </a:solidFill>
                          <a:latin typeface="Aptos"/>
                        </a:rPr>
                        <a:t>dias</a:t>
                      </a:r>
                      <a:endParaRPr lang="en-GB" sz="1200">
                        <a:latin typeface="Aptos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noProof="0" err="1">
                          <a:solidFill>
                            <a:srgbClr val="000000"/>
                          </a:solidFill>
                          <a:latin typeface="Aptos"/>
                        </a:rPr>
                        <a:t>Siempre</a:t>
                      </a: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 </a:t>
                      </a:r>
                      <a:endParaRPr lang="en-GB" sz="1200">
                        <a:latin typeface="Aptos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noProof="0" err="1">
                          <a:solidFill>
                            <a:srgbClr val="000000"/>
                          </a:solidFill>
                          <a:latin typeface="Aptos"/>
                        </a:rPr>
                        <a:t>Nunca</a:t>
                      </a:r>
                      <a:endParaRPr lang="en-GB" sz="1200">
                        <a:latin typeface="Aptos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Dos </a:t>
                      </a:r>
                      <a:r>
                        <a:rPr lang="en-GB" sz="1200" b="0" i="0" u="none" strike="noStrike" noProof="0" err="1">
                          <a:solidFill>
                            <a:srgbClr val="000000"/>
                          </a:solidFill>
                          <a:latin typeface="Aptos"/>
                        </a:rPr>
                        <a:t>veces</a:t>
                      </a: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 a la </a:t>
                      </a:r>
                      <a:r>
                        <a:rPr lang="en-GB" sz="1200" b="0" i="0" u="none" strike="noStrike" noProof="0" err="1">
                          <a:solidFill>
                            <a:srgbClr val="000000"/>
                          </a:solidFill>
                          <a:latin typeface="Aptos"/>
                        </a:rPr>
                        <a:t>semana</a:t>
                      </a:r>
                      <a:endParaRPr lang="en-GB" sz="1200">
                        <a:latin typeface="Aptos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A </a:t>
                      </a:r>
                      <a:r>
                        <a:rPr lang="en-GB" sz="1200" b="0" i="0" u="none" strike="noStrike" noProof="0" err="1">
                          <a:solidFill>
                            <a:srgbClr val="000000"/>
                          </a:solidFill>
                          <a:latin typeface="Aptos"/>
                        </a:rPr>
                        <a:t>veces</a:t>
                      </a: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 </a:t>
                      </a:r>
                      <a:endParaRPr lang="en-GB" sz="1200">
                        <a:latin typeface="Apto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latin typeface="Aptos"/>
                        </a:rPr>
                        <a:t>At night</a:t>
                      </a:r>
                    </a:p>
                    <a:p>
                      <a:pPr lvl="0">
                        <a:buNone/>
                      </a:pPr>
                      <a:r>
                        <a:rPr lang="en-GB" sz="1200">
                          <a:latin typeface="Aptos"/>
                        </a:rPr>
                        <a:t>Every day</a:t>
                      </a:r>
                    </a:p>
                    <a:p>
                      <a:pPr lvl="0">
                        <a:buNone/>
                      </a:pPr>
                      <a:r>
                        <a:rPr lang="en-GB" sz="1200">
                          <a:latin typeface="Aptos"/>
                        </a:rPr>
                        <a:t>Always</a:t>
                      </a:r>
                    </a:p>
                    <a:p>
                      <a:pPr lvl="0">
                        <a:buNone/>
                      </a:pPr>
                      <a:r>
                        <a:rPr lang="en-GB" sz="1200">
                          <a:latin typeface="Aptos"/>
                        </a:rPr>
                        <a:t>Never</a:t>
                      </a:r>
                    </a:p>
                    <a:p>
                      <a:pPr lvl="0">
                        <a:buNone/>
                      </a:pPr>
                      <a:r>
                        <a:rPr lang="en-GB" sz="1200">
                          <a:latin typeface="Aptos"/>
                        </a:rPr>
                        <a:t>Twice a week</a:t>
                      </a:r>
                    </a:p>
                    <a:p>
                      <a:pPr lvl="0">
                        <a:buNone/>
                      </a:pPr>
                      <a:r>
                        <a:rPr lang="en-GB" sz="1200">
                          <a:latin typeface="Aptos"/>
                        </a:rPr>
                        <a:t>Sometimes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291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8EA1197-BEFC-428F-B321-262BFC8CFAFE}"/>
              </a:ext>
            </a:extLst>
          </p:cNvPr>
          <p:cNvGraphicFramePr>
            <a:graphicFrameLocks noGrp="1"/>
          </p:cNvGraphicFramePr>
          <p:nvPr/>
        </p:nvGraphicFramePr>
        <p:xfrm>
          <a:off x="73096" y="457200"/>
          <a:ext cx="4087337" cy="603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6979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290014">
                  <a:extLst>
                    <a:ext uri="{9D8B030D-6E8A-4147-A177-3AD203B41FA5}">
                      <a16:colId xmlns:a16="http://schemas.microsoft.com/office/drawing/2014/main" val="2404841928"/>
                    </a:ext>
                  </a:extLst>
                </a:gridCol>
                <a:gridCol w="1940344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latin typeface="+mn-lt"/>
                          <a:ea typeface="Gill Sans MT" charset="0"/>
                          <a:cs typeface="Gill Sans MT" charset="0"/>
                        </a:rPr>
                        <a:t>Los </a:t>
                      </a:r>
                      <a:r>
                        <a:rPr lang="en-US" sz="1200" b="1" err="1">
                          <a:latin typeface="+mn-lt"/>
                          <a:ea typeface="Gill Sans MT" charset="0"/>
                          <a:cs typeface="Gill Sans MT" charset="0"/>
                        </a:rPr>
                        <a:t>festivales</a:t>
                      </a:r>
                      <a:r>
                        <a:rPr lang="en-US" sz="1200" b="1">
                          <a:latin typeface="+mn-lt"/>
                          <a:ea typeface="Gill Sans MT" charset="0"/>
                          <a:cs typeface="Gill Sans MT" charset="0"/>
                        </a:rPr>
                        <a:t> y las </a:t>
                      </a:r>
                      <a:r>
                        <a:rPr lang="en-US" sz="1200" b="1" err="1">
                          <a:latin typeface="+mn-lt"/>
                          <a:ea typeface="Gill Sans MT" charset="0"/>
                          <a:cs typeface="Gill Sans MT" charset="0"/>
                        </a:rPr>
                        <a:t>tradiciones</a:t>
                      </a:r>
                      <a:endParaRPr lang="en-US" sz="1200" b="1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08037">
                <a:tc gridSpan="2">
                  <a:txBody>
                    <a:bodyPr/>
                    <a:lstStyle/>
                    <a:p>
                      <a:r>
                        <a:rPr lang="en-GB" sz="1200">
                          <a:latin typeface="+mn-lt"/>
                        </a:rPr>
                        <a:t>Los </a:t>
                      </a:r>
                      <a:r>
                        <a:rPr lang="en-GB" sz="1200" err="1">
                          <a:latin typeface="+mn-lt"/>
                        </a:rPr>
                        <a:t>festivales</a:t>
                      </a:r>
                      <a:endParaRPr lang="en-GB" sz="120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Una fiesta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El </a:t>
                      </a:r>
                      <a:r>
                        <a:rPr lang="en-GB" sz="1200" err="1">
                          <a:latin typeface="+mn-lt"/>
                        </a:rPr>
                        <a:t>mundo</a:t>
                      </a:r>
                      <a:r>
                        <a:rPr lang="en-GB" sz="1200">
                          <a:latin typeface="+mn-lt"/>
                        </a:rPr>
                        <a:t> </a:t>
                      </a:r>
                      <a:r>
                        <a:rPr lang="en-GB" sz="1200" err="1">
                          <a:latin typeface="+mn-lt"/>
                        </a:rPr>
                        <a:t>hispáno</a:t>
                      </a:r>
                      <a:endParaRPr lang="en-GB" sz="120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Se </a:t>
                      </a:r>
                      <a:r>
                        <a:rPr lang="en-GB" sz="1200" err="1">
                          <a:latin typeface="+mn-lt"/>
                        </a:rPr>
                        <a:t>celebra</a:t>
                      </a:r>
                      <a:endParaRPr lang="en-GB" sz="120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Se </a:t>
                      </a:r>
                      <a:r>
                        <a:rPr lang="en-GB" sz="1200" err="1">
                          <a:latin typeface="+mn-lt"/>
                        </a:rPr>
                        <a:t>celebran</a:t>
                      </a:r>
                      <a:endParaRPr lang="en-GB" sz="120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Lo </a:t>
                      </a:r>
                      <a:r>
                        <a:rPr lang="en-GB" sz="1200" err="1">
                          <a:latin typeface="+mn-lt"/>
                        </a:rPr>
                        <a:t>más</a:t>
                      </a:r>
                      <a:r>
                        <a:rPr lang="en-GB" sz="1200">
                          <a:latin typeface="+mn-lt"/>
                        </a:rPr>
                        <a:t> </a:t>
                      </a:r>
                      <a:r>
                        <a:rPr lang="en-GB" sz="1200" err="1">
                          <a:latin typeface="+mn-lt"/>
                        </a:rPr>
                        <a:t>famoso</a:t>
                      </a:r>
                      <a:r>
                        <a:rPr lang="en-GB" sz="1200">
                          <a:latin typeface="+mn-lt"/>
                        </a:rPr>
                        <a:t> 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Lo </a:t>
                      </a:r>
                      <a:r>
                        <a:rPr lang="en-GB" sz="1200" err="1">
                          <a:latin typeface="+mn-lt"/>
                        </a:rPr>
                        <a:t>más</a:t>
                      </a:r>
                      <a:r>
                        <a:rPr lang="en-GB" sz="1200">
                          <a:latin typeface="+mn-lt"/>
                        </a:rPr>
                        <a:t> popular 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España </a:t>
                      </a:r>
                      <a:r>
                        <a:rPr lang="en-GB" sz="1200" err="1">
                          <a:latin typeface="+mn-lt"/>
                        </a:rPr>
                        <a:t>tiene</a:t>
                      </a:r>
                      <a:endParaRPr lang="en-GB" sz="120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En México hay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El festival se llama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Tiene </a:t>
                      </a:r>
                      <a:r>
                        <a:rPr lang="en-GB" sz="1200" err="1">
                          <a:latin typeface="+mn-lt"/>
                        </a:rPr>
                        <a:t>lugar</a:t>
                      </a:r>
                      <a:r>
                        <a:rPr lang="en-GB" sz="1200">
                          <a:latin typeface="+mn-lt"/>
                        </a:rPr>
                        <a:t> (</a:t>
                      </a:r>
                      <a:r>
                        <a:rPr lang="en-GB" sz="1200" err="1">
                          <a:latin typeface="+mn-lt"/>
                        </a:rPr>
                        <a:t>en</a:t>
                      </a:r>
                      <a:r>
                        <a:rPr lang="en-GB" sz="1200">
                          <a:latin typeface="+mn-lt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Cada </a:t>
                      </a:r>
                      <a:r>
                        <a:rPr lang="en-GB" sz="1200" err="1">
                          <a:latin typeface="+mn-lt"/>
                        </a:rPr>
                        <a:t>año</a:t>
                      </a:r>
                      <a:endParaRPr lang="en-GB" sz="120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Durante </a:t>
                      </a:r>
                      <a:r>
                        <a:rPr lang="en-GB" sz="1200" err="1">
                          <a:latin typeface="+mn-lt"/>
                        </a:rPr>
                        <a:t>el</a:t>
                      </a:r>
                      <a:r>
                        <a:rPr lang="en-GB" sz="1200">
                          <a:latin typeface="+mn-lt"/>
                        </a:rPr>
                        <a:t> festival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El </a:t>
                      </a:r>
                      <a:r>
                        <a:rPr lang="en-GB" sz="1200" err="1">
                          <a:latin typeface="+mn-lt"/>
                        </a:rPr>
                        <a:t>ambiente</a:t>
                      </a:r>
                      <a:r>
                        <a:rPr lang="en-GB" sz="1200">
                          <a:latin typeface="+mn-lt"/>
                        </a:rPr>
                        <a:t> 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Una </a:t>
                      </a:r>
                      <a:r>
                        <a:rPr lang="en-GB" sz="1200" err="1">
                          <a:latin typeface="+mn-lt"/>
                        </a:rPr>
                        <a:t>parte</a:t>
                      </a:r>
                      <a:r>
                        <a:rPr lang="en-GB" sz="1200">
                          <a:latin typeface="+mn-lt"/>
                        </a:rPr>
                        <a:t> de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La </a:t>
                      </a:r>
                      <a:r>
                        <a:rPr lang="en-GB" sz="1200" err="1">
                          <a:latin typeface="+mn-lt"/>
                        </a:rPr>
                        <a:t>cultura</a:t>
                      </a:r>
                      <a:r>
                        <a:rPr lang="en-GB" sz="1200">
                          <a:latin typeface="+mn-lt"/>
                        </a:rPr>
                        <a:t> Española/</a:t>
                      </a:r>
                      <a:r>
                        <a:rPr lang="en-GB" sz="1200" err="1">
                          <a:latin typeface="+mn-lt"/>
                        </a:rPr>
                        <a:t>Méxicana</a:t>
                      </a:r>
                      <a:endParaRPr lang="en-GB" sz="120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latin typeface="+mn-lt"/>
                        </a:rPr>
                        <a:t>Festivals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A party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The Hispanic world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Is celebrated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Are celebrated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The most famous is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The most popular is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Spain has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In Mexico there is/are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The festival is called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It takes place (in)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Each year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During the festival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The atmosphere is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A part of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Spanish/Mexican culture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08037"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latin typeface="+mn-lt"/>
                        </a:rPr>
                        <a:t>Las </a:t>
                      </a:r>
                      <a:r>
                        <a:rPr lang="en-US" sz="1200" b="1" err="1">
                          <a:latin typeface="+mn-lt"/>
                        </a:rPr>
                        <a:t>actividades</a:t>
                      </a:r>
                      <a:endParaRPr lang="en-GB" sz="1200" b="1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1506821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Bailan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Cantan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Lanzan</a:t>
                      </a:r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tomates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Comen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uvas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Beben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champán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Corren con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los</a:t>
                      </a:r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 toros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Se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disfrazan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Pintan</a:t>
                      </a:r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 sus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caras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Reciben</a:t>
                      </a:r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 regalos</a:t>
                      </a:r>
                    </a:p>
                    <a:p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Ríen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Llevan</a:t>
                      </a:r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ropa</a:t>
                      </a:r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tradicional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They dance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They sing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They throw tomatoes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They eat grapes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They drink champagne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They run with bulls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They dress up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They paint their faces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They receive presents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They laugh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They wear traditional clothing</a:t>
                      </a:r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853331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/>
        </p:nvGraphicFramePr>
        <p:xfrm>
          <a:off x="4235555" y="477405"/>
          <a:ext cx="3948278" cy="6217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1766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866512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3404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latin typeface="+mn-lt"/>
                        </a:rPr>
                        <a:t>A</a:t>
                      </a:r>
                      <a:r>
                        <a:rPr lang="en-GB" sz="1200" b="1" err="1">
                          <a:latin typeface="+mn-lt"/>
                        </a:rPr>
                        <a:t>djetivos</a:t>
                      </a:r>
                      <a:endParaRPr lang="en-GB" sz="1200" b="1">
                        <a:latin typeface="+mn-lt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93472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Es </a:t>
                      </a:r>
                      <a:r>
                        <a:rPr lang="en-US" sz="1200" err="1">
                          <a:latin typeface="+mn-lt"/>
                        </a:rPr>
                        <a:t>una</a:t>
                      </a:r>
                      <a:r>
                        <a:rPr lang="en-US" sz="1200">
                          <a:latin typeface="+mn-lt"/>
                        </a:rPr>
                        <a:t> fiesta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animada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peligrosa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religiosa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importante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divertida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famosa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popular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creativa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ruidosa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lleno</a:t>
                      </a:r>
                      <a:r>
                        <a:rPr lang="en-US" sz="1200">
                          <a:latin typeface="+mn-lt"/>
                        </a:rPr>
                        <a:t> de color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It is a party/festival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lively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dangerous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religious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important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fun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famous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popular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creative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noisy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/>
                        <a:t>colourful</a:t>
                      </a:r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51272">
                <a:tc gridSpan="2"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1200" b="1">
                          <a:latin typeface="+mn-lt"/>
                        </a:rPr>
                        <a:t>L</a:t>
                      </a:r>
                      <a:r>
                        <a:rPr lang="en-GB" sz="1200" b="1" err="1">
                          <a:latin typeface="+mn-lt"/>
                        </a:rPr>
                        <a:t>os</a:t>
                      </a:r>
                      <a:r>
                        <a:rPr lang="en-GB" sz="1200" b="1">
                          <a:latin typeface="+mn-lt"/>
                        </a:rPr>
                        <a:t> </a:t>
                      </a:r>
                      <a:r>
                        <a:rPr lang="en-GB" sz="1200" b="1" err="1">
                          <a:latin typeface="+mn-lt"/>
                        </a:rPr>
                        <a:t>festivales</a:t>
                      </a:r>
                      <a:r>
                        <a:rPr lang="en-GB" sz="1200" b="1">
                          <a:latin typeface="+mn-lt"/>
                        </a:rPr>
                        <a:t> - Festivals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GB" sz="100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27638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1"/>
                        <a:t>El Día de </a:t>
                      </a:r>
                      <a:r>
                        <a:rPr lang="en-US" altLang="en-US" sz="1200" b="1" err="1"/>
                        <a:t>los</a:t>
                      </a:r>
                      <a:r>
                        <a:rPr lang="en-US" altLang="en-US" sz="1200" b="1"/>
                        <a:t> Muertos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 err="1"/>
                        <a:t>Disfraces</a:t>
                      </a:r>
                      <a:endParaRPr lang="en-US" altLang="en-US" sz="1200" b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/>
                        <a:t>Flores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 err="1"/>
                        <a:t>Desfiles</a:t>
                      </a:r>
                      <a:endParaRPr lang="en-US" altLang="en-US" sz="1200" b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 err="1"/>
                        <a:t>Tumbas</a:t>
                      </a:r>
                      <a:endParaRPr lang="en-US" altLang="en-US" sz="1200" b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 err="1"/>
                        <a:t>Decorar</a:t>
                      </a:r>
                      <a:endParaRPr lang="en-US" altLang="en-US" sz="1200" b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/>
                        <a:t>Velas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/>
                        <a:t>Vidas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 err="1"/>
                        <a:t>Celebrar</a:t>
                      </a:r>
                      <a:endParaRPr lang="en-US" altLang="en-US" sz="1200" b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/>
                        <a:t>Calaveras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1"/>
                        <a:t>La Tomatina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altLang="en-US" sz="1200" b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 err="1"/>
                        <a:t>Buñol</a:t>
                      </a:r>
                      <a:endParaRPr lang="en-US" altLang="en-US" sz="1200" b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 err="1"/>
                        <a:t>Gafas</a:t>
                      </a:r>
                      <a:r>
                        <a:rPr lang="en-US" altLang="en-US" sz="1200" b="0"/>
                        <a:t> de </a:t>
                      </a:r>
                      <a:r>
                        <a:rPr lang="en-US" altLang="en-US" sz="1200" b="0" err="1"/>
                        <a:t>natacación</a:t>
                      </a:r>
                      <a:endParaRPr lang="en-US" altLang="en-US" sz="1200" b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 err="1"/>
                        <a:t>Peligroso</a:t>
                      </a:r>
                      <a:endParaRPr lang="en-US" altLang="en-US" sz="1200" b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 err="1"/>
                        <a:t>Lanzar</a:t>
                      </a:r>
                      <a:r>
                        <a:rPr lang="en-US" altLang="en-US" sz="1200" b="0"/>
                        <a:t>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 err="1"/>
                        <a:t>Tomates</a:t>
                      </a:r>
                      <a:endParaRPr lang="en-US" altLang="en-US" sz="1200" b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 err="1"/>
                        <a:t>Divertido</a:t>
                      </a:r>
                      <a:endParaRPr lang="en-US" altLang="en-US" sz="1200" b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/>
                        <a:t>Una </a:t>
                      </a:r>
                      <a:r>
                        <a:rPr lang="en-US" altLang="en-US" sz="1200" b="0" err="1"/>
                        <a:t>batalla</a:t>
                      </a:r>
                      <a:endParaRPr lang="en-US" altLang="en-US" sz="1200" b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baseline="0">
                          <a:latin typeface="+mn-lt"/>
                        </a:rPr>
                        <a:t>Day of the Dead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Fancy dress costumes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Flowers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Parades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Tombs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To decorate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Candles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Lives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To celebrate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Skulls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1" baseline="0">
                          <a:latin typeface="+mn-lt"/>
                        </a:rPr>
                        <a:t>La Tomatina (Name of festival)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 err="1">
                          <a:latin typeface="+mn-lt"/>
                        </a:rPr>
                        <a:t>Buñol</a:t>
                      </a:r>
                      <a:r>
                        <a:rPr lang="en-US" sz="1200" b="0" baseline="0">
                          <a:latin typeface="+mn-lt"/>
                        </a:rPr>
                        <a:t> (Town in Spain)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Swimming goggles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Dangerous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To throw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Tomatoes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Fun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A battle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99899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207B691-531E-4F84-A70D-D2ACA2B1E9E6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b="1" u="sng">
                <a:latin typeface="Gill Sans MT"/>
                <a:ea typeface="Gill Sans MT" charset="0"/>
                <a:cs typeface="Gill Sans MT" charset="0"/>
              </a:rPr>
              <a:t>YEAR 9 KO Half  Term 4 - ¿Los </a:t>
            </a:r>
            <a:r>
              <a:rPr lang="en-US" b="1" u="sng" err="1">
                <a:latin typeface="Gill Sans MT"/>
                <a:ea typeface="Gill Sans MT" charset="0"/>
                <a:cs typeface="Gill Sans MT" charset="0"/>
              </a:rPr>
              <a:t>festivales</a:t>
            </a:r>
            <a:r>
              <a:rPr lang="en-US" b="1" u="sng">
                <a:latin typeface="Gill Sans MT"/>
                <a:ea typeface="Gill Sans MT" charset="0"/>
                <a:cs typeface="Gill Sans MT" charset="0"/>
              </a:rPr>
              <a:t> </a:t>
            </a:r>
            <a:r>
              <a:rPr lang="en-US" b="1" u="sng" err="1">
                <a:latin typeface="Gill Sans MT"/>
                <a:ea typeface="Gill Sans MT" charset="0"/>
                <a:cs typeface="Gill Sans MT" charset="0"/>
              </a:rPr>
              <a:t>hispánicos</a:t>
            </a:r>
            <a:r>
              <a:rPr lang="en-US" b="1" u="sng">
                <a:latin typeface="Gill Sans MT"/>
                <a:ea typeface="Gill Sans MT" charset="0"/>
                <a:cs typeface="Gill Sans MT" charset="0"/>
              </a:rPr>
              <a:t>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258954" y="477405"/>
          <a:ext cx="3859949" cy="603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5194">
                  <a:extLst>
                    <a:ext uri="{9D8B030D-6E8A-4147-A177-3AD203B41FA5}">
                      <a16:colId xmlns:a16="http://schemas.microsoft.com/office/drawing/2014/main" val="3714719475"/>
                    </a:ext>
                  </a:extLst>
                </a:gridCol>
                <a:gridCol w="1824755">
                  <a:extLst>
                    <a:ext uri="{9D8B030D-6E8A-4147-A177-3AD203B41FA5}">
                      <a16:colId xmlns:a16="http://schemas.microsoft.com/office/drawing/2014/main" val="3599311505"/>
                    </a:ext>
                  </a:extLst>
                </a:gridCol>
              </a:tblGrid>
              <a:tr h="204358">
                <a:tc gridSpan="2"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1200" b="1">
                          <a:latin typeface="+mn-lt"/>
                        </a:rPr>
                        <a:t>Los festivals - Festivals</a:t>
                      </a:r>
                      <a:endParaRPr lang="en-GB" sz="1200" b="1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GB" sz="100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200833"/>
                  </a:ext>
                </a:extLst>
              </a:tr>
              <a:tr h="180516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San Fermín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kumimoji="0" lang="en-US" alt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Pamplona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Ropa </a:t>
                      </a: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blanca</a:t>
                      </a: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Panuelos</a:t>
                      </a: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rojos</a:t>
                      </a: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Toros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Plaza de toros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Corrida de toros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¡Corre!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Las Fallas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kumimoji="0" lang="en-US" alt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Valencia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Desfiles</a:t>
                      </a: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Figuras</a:t>
                      </a: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cartón</a:t>
                      </a: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Fuego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Quemar</a:t>
                      </a: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Fuegos</a:t>
                      </a: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artificiales</a:t>
                      </a: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Navidad y </a:t>
                      </a:r>
                      <a:r>
                        <a:rPr kumimoji="0" lang="en-US" altLang="en-US" sz="12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los</a:t>
                      </a:r>
                      <a:r>
                        <a:rPr kumimoji="0" lang="en-US" alt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Reyes Magos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Regalos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Cabalgata</a:t>
                      </a: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El Año Nuevo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Uvas</a:t>
                      </a: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Doce </a:t>
                      </a: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campanillas</a:t>
                      </a: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Medianoche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Suerte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San Fermín (Name of festival)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Pamplona (Name of town)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White clothes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Red </a:t>
                      </a:r>
                      <a:r>
                        <a:rPr kumimoji="0" 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hankerchiefs</a:t>
                      </a:r>
                      <a:endParaRPr kumimoji="0"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Bulls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Bull ring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Bull running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Run!</a:t>
                      </a:r>
                    </a:p>
                    <a:p>
                      <a:pPr marL="0" indent="0">
                        <a:buNone/>
                      </a:pPr>
                      <a:endParaRPr kumimoji="0"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None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Las Fallas (Name of the festival)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Valencia (City in Spain)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Parades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Cardboard figures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Fire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 burn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Fireworks</a:t>
                      </a:r>
                    </a:p>
                    <a:p>
                      <a:pPr marL="0" indent="0">
                        <a:buNone/>
                      </a:pPr>
                      <a:endParaRPr kumimoji="0" lang="en-GB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None/>
                      </a:pPr>
                      <a:r>
                        <a:rPr kumimoji="0" lang="en-GB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Christmas and the Three Wise Men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Presents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Parade of the three wise men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New Year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Grapes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12 chimes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Midnight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Luck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465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1890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589AA5E-FC14-2084-54C8-EBBA52B4B89B}"/>
              </a:ext>
            </a:extLst>
          </p:cNvPr>
          <p:cNvGraphicFramePr>
            <a:graphicFrameLocks noGrp="1"/>
          </p:cNvGraphicFramePr>
          <p:nvPr/>
        </p:nvGraphicFramePr>
        <p:xfrm>
          <a:off x="4869203" y="329768"/>
          <a:ext cx="3948278" cy="3291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1766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866512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3404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latin typeface="+mn-lt"/>
                        </a:rPr>
                        <a:t>El </a:t>
                      </a:r>
                      <a:r>
                        <a:rPr lang="en-US" sz="1200" b="1" err="1">
                          <a:latin typeface="+mn-lt"/>
                        </a:rPr>
                        <a:t>Pasado</a:t>
                      </a:r>
                      <a:r>
                        <a:rPr lang="en-US" sz="1200" b="1">
                          <a:latin typeface="+mn-lt"/>
                        </a:rPr>
                        <a:t> – The Past Tense</a:t>
                      </a:r>
                      <a:endParaRPr lang="en-GB" sz="1200" b="1">
                        <a:latin typeface="+mn-lt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93472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El </a:t>
                      </a:r>
                      <a:r>
                        <a:rPr lang="en-US" sz="1200" err="1">
                          <a:latin typeface="+mn-lt"/>
                        </a:rPr>
                        <a:t>año</a:t>
                      </a:r>
                      <a:r>
                        <a:rPr lang="en-US" sz="1200">
                          <a:latin typeface="+mn-lt"/>
                        </a:rPr>
                        <a:t> passado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Hace</a:t>
                      </a:r>
                      <a:r>
                        <a:rPr lang="en-US" sz="1200">
                          <a:latin typeface="+mn-lt"/>
                        </a:rPr>
                        <a:t> un </a:t>
                      </a:r>
                      <a:r>
                        <a:rPr lang="en-US" sz="1200" err="1">
                          <a:latin typeface="+mn-lt"/>
                        </a:rPr>
                        <a:t>mes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La </a:t>
                      </a:r>
                      <a:r>
                        <a:rPr lang="en-US" sz="1200" err="1">
                          <a:latin typeface="+mn-lt"/>
                        </a:rPr>
                        <a:t>semana</a:t>
                      </a:r>
                      <a:r>
                        <a:rPr lang="en-US" sz="1200">
                          <a:latin typeface="+mn-lt"/>
                        </a:rPr>
                        <a:t> </a:t>
                      </a:r>
                      <a:r>
                        <a:rPr lang="en-US" sz="1200" err="1">
                          <a:latin typeface="+mn-lt"/>
                        </a:rPr>
                        <a:t>pasada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El </a:t>
                      </a:r>
                      <a:r>
                        <a:rPr lang="en-US" sz="1200" err="1">
                          <a:latin typeface="+mn-lt"/>
                        </a:rPr>
                        <a:t>mes</a:t>
                      </a:r>
                      <a:r>
                        <a:rPr lang="en-US" sz="1200">
                          <a:latin typeface="+mn-lt"/>
                        </a:rPr>
                        <a:t> passado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Celebré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Celebramos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Fui 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Fuimos</a:t>
                      </a:r>
                      <a:r>
                        <a:rPr lang="en-US" sz="1200">
                          <a:latin typeface="+mn-lt"/>
                        </a:rPr>
                        <a:t> 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Navidad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Una boda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Semana Santa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Nochevieja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Año Nuevo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El día del padre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Una fiesta de </a:t>
                      </a:r>
                      <a:r>
                        <a:rPr lang="en-US" sz="1200" err="1">
                          <a:latin typeface="+mn-lt"/>
                        </a:rPr>
                        <a:t>cumpleaños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Un </a:t>
                      </a:r>
                      <a:r>
                        <a:rPr lang="en-US" sz="1200" err="1">
                          <a:latin typeface="+mn-lt"/>
                        </a:rPr>
                        <a:t>bautizo</a:t>
                      </a:r>
                      <a:endParaRPr lang="en-US" sz="12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Last year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A month ago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Last week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Last month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I celebrated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We celebrated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I went to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We went to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Christmas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A wedding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Easter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New Year’s Eve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New Year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Father’s Day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A birthday party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A christening</a:t>
                      </a:r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39243CD-1CA8-ADA0-6BE4-9B521DE81572}"/>
              </a:ext>
            </a:extLst>
          </p:cNvPr>
          <p:cNvGraphicFramePr>
            <a:graphicFrameLocks noGrp="1"/>
          </p:cNvGraphicFramePr>
          <p:nvPr/>
        </p:nvGraphicFramePr>
        <p:xfrm>
          <a:off x="301729" y="175847"/>
          <a:ext cx="3859949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5194">
                  <a:extLst>
                    <a:ext uri="{9D8B030D-6E8A-4147-A177-3AD203B41FA5}">
                      <a16:colId xmlns:a16="http://schemas.microsoft.com/office/drawing/2014/main" val="3714719475"/>
                    </a:ext>
                  </a:extLst>
                </a:gridCol>
                <a:gridCol w="1824755">
                  <a:extLst>
                    <a:ext uri="{9D8B030D-6E8A-4147-A177-3AD203B41FA5}">
                      <a16:colId xmlns:a16="http://schemas.microsoft.com/office/drawing/2014/main" val="3599311505"/>
                    </a:ext>
                  </a:extLst>
                </a:gridCol>
              </a:tblGrid>
              <a:tr h="204358">
                <a:tc gridSpan="2"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1200" b="1">
                          <a:latin typeface="+mn-lt"/>
                        </a:rPr>
                        <a:t>Los festivales - Festivals</a:t>
                      </a:r>
                      <a:endParaRPr lang="en-GB" sz="1200" b="1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GB" sz="100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200833"/>
                  </a:ext>
                </a:extLst>
              </a:tr>
              <a:tr h="180516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 </a:t>
                      </a:r>
                      <a:r>
                        <a:rPr kumimoji="0" lang="en-US" altLang="en-US" sz="12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Fería</a:t>
                      </a:r>
                      <a:r>
                        <a:rPr kumimoji="0" lang="en-US" alt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de Abril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kumimoji="0" lang="en-US" alt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Sevilla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Comida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Bebida</a:t>
                      </a: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Flores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Flamenco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Música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Disfraces</a:t>
                      </a: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Desfiles</a:t>
                      </a: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Bailes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 </a:t>
                      </a:r>
                      <a:r>
                        <a:rPr kumimoji="0" lang="en-US" sz="12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Fería</a:t>
                      </a: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de Abril (Name of festival)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Sevilla (City in Spain)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Food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Drink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Flowers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 Spanish style of dance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Music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Fancy dress costumes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Parades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Dances</a:t>
                      </a:r>
                    </a:p>
                    <a:p>
                      <a:pPr marL="0" indent="0">
                        <a:buNone/>
                      </a:pPr>
                      <a:endParaRPr kumimoji="0" 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465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3645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8EA1197-BEFC-428F-B321-262BFC8CFAFE}"/>
              </a:ext>
            </a:extLst>
          </p:cNvPr>
          <p:cNvGraphicFramePr>
            <a:graphicFrameLocks noGrp="1"/>
          </p:cNvGraphicFramePr>
          <p:nvPr/>
        </p:nvGraphicFramePr>
        <p:xfrm>
          <a:off x="73096" y="457200"/>
          <a:ext cx="4087337" cy="603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6979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290014">
                  <a:extLst>
                    <a:ext uri="{9D8B030D-6E8A-4147-A177-3AD203B41FA5}">
                      <a16:colId xmlns:a16="http://schemas.microsoft.com/office/drawing/2014/main" val="2404841928"/>
                    </a:ext>
                  </a:extLst>
                </a:gridCol>
                <a:gridCol w="1940344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latin typeface="+mn-lt"/>
                          <a:ea typeface="Gill Sans MT" charset="0"/>
                          <a:cs typeface="Gill Sans MT" charset="0"/>
                        </a:rPr>
                        <a:t>Los </a:t>
                      </a:r>
                      <a:r>
                        <a:rPr lang="en-US" sz="1200" b="1" err="1">
                          <a:latin typeface="+mn-lt"/>
                          <a:ea typeface="Gill Sans MT" charset="0"/>
                          <a:cs typeface="Gill Sans MT" charset="0"/>
                        </a:rPr>
                        <a:t>festivales</a:t>
                      </a:r>
                      <a:r>
                        <a:rPr lang="en-US" sz="1200" b="1">
                          <a:latin typeface="+mn-lt"/>
                          <a:ea typeface="Gill Sans MT" charset="0"/>
                          <a:cs typeface="Gill Sans MT" charset="0"/>
                        </a:rPr>
                        <a:t> y las </a:t>
                      </a:r>
                      <a:r>
                        <a:rPr lang="en-US" sz="1200" b="1" err="1">
                          <a:latin typeface="+mn-lt"/>
                          <a:ea typeface="Gill Sans MT" charset="0"/>
                          <a:cs typeface="Gill Sans MT" charset="0"/>
                        </a:rPr>
                        <a:t>tradiciones</a:t>
                      </a:r>
                      <a:endParaRPr lang="en-US" sz="1200" b="1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08037">
                <a:tc gridSpan="2">
                  <a:txBody>
                    <a:bodyPr/>
                    <a:lstStyle/>
                    <a:p>
                      <a:r>
                        <a:rPr lang="en-GB" sz="1200">
                          <a:latin typeface="+mn-lt"/>
                        </a:rPr>
                        <a:t>Los </a:t>
                      </a:r>
                      <a:r>
                        <a:rPr lang="en-GB" sz="1200" err="1">
                          <a:latin typeface="+mn-lt"/>
                        </a:rPr>
                        <a:t>festivales</a:t>
                      </a:r>
                      <a:endParaRPr lang="en-GB" sz="120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Una fiesta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El </a:t>
                      </a:r>
                      <a:r>
                        <a:rPr lang="en-GB" sz="1200" err="1">
                          <a:latin typeface="+mn-lt"/>
                        </a:rPr>
                        <a:t>mundo</a:t>
                      </a:r>
                      <a:r>
                        <a:rPr lang="en-GB" sz="1200">
                          <a:latin typeface="+mn-lt"/>
                        </a:rPr>
                        <a:t> </a:t>
                      </a:r>
                      <a:r>
                        <a:rPr lang="en-GB" sz="1200" err="1">
                          <a:latin typeface="+mn-lt"/>
                        </a:rPr>
                        <a:t>hispáno</a:t>
                      </a:r>
                      <a:endParaRPr lang="en-GB" sz="120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Se </a:t>
                      </a:r>
                      <a:r>
                        <a:rPr lang="en-GB" sz="1200" err="1">
                          <a:latin typeface="+mn-lt"/>
                        </a:rPr>
                        <a:t>celebra</a:t>
                      </a:r>
                      <a:endParaRPr lang="en-GB" sz="120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Se </a:t>
                      </a:r>
                      <a:r>
                        <a:rPr lang="en-GB" sz="1200" err="1">
                          <a:latin typeface="+mn-lt"/>
                        </a:rPr>
                        <a:t>celebran</a:t>
                      </a:r>
                      <a:endParaRPr lang="en-GB" sz="120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Lo </a:t>
                      </a:r>
                      <a:r>
                        <a:rPr lang="en-GB" sz="1200" err="1">
                          <a:latin typeface="+mn-lt"/>
                        </a:rPr>
                        <a:t>más</a:t>
                      </a:r>
                      <a:r>
                        <a:rPr lang="en-GB" sz="1200">
                          <a:latin typeface="+mn-lt"/>
                        </a:rPr>
                        <a:t> </a:t>
                      </a:r>
                      <a:r>
                        <a:rPr lang="en-GB" sz="1200" err="1">
                          <a:latin typeface="+mn-lt"/>
                        </a:rPr>
                        <a:t>famoso</a:t>
                      </a:r>
                      <a:r>
                        <a:rPr lang="en-GB" sz="1200">
                          <a:latin typeface="+mn-lt"/>
                        </a:rPr>
                        <a:t> 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Lo </a:t>
                      </a:r>
                      <a:r>
                        <a:rPr lang="en-GB" sz="1200" err="1">
                          <a:latin typeface="+mn-lt"/>
                        </a:rPr>
                        <a:t>más</a:t>
                      </a:r>
                      <a:r>
                        <a:rPr lang="en-GB" sz="1200">
                          <a:latin typeface="+mn-lt"/>
                        </a:rPr>
                        <a:t> popular 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España </a:t>
                      </a:r>
                      <a:r>
                        <a:rPr lang="en-GB" sz="1200" err="1">
                          <a:latin typeface="+mn-lt"/>
                        </a:rPr>
                        <a:t>tiene</a:t>
                      </a:r>
                      <a:endParaRPr lang="en-GB" sz="120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En México hay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El festival se llama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Tiene </a:t>
                      </a:r>
                      <a:r>
                        <a:rPr lang="en-GB" sz="1200" err="1">
                          <a:latin typeface="+mn-lt"/>
                        </a:rPr>
                        <a:t>lugar</a:t>
                      </a:r>
                      <a:r>
                        <a:rPr lang="en-GB" sz="1200">
                          <a:latin typeface="+mn-lt"/>
                        </a:rPr>
                        <a:t> (</a:t>
                      </a:r>
                      <a:r>
                        <a:rPr lang="en-GB" sz="1200" err="1">
                          <a:latin typeface="+mn-lt"/>
                        </a:rPr>
                        <a:t>en</a:t>
                      </a:r>
                      <a:r>
                        <a:rPr lang="en-GB" sz="1200">
                          <a:latin typeface="+mn-lt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Cada </a:t>
                      </a:r>
                      <a:r>
                        <a:rPr lang="en-GB" sz="1200" err="1">
                          <a:latin typeface="+mn-lt"/>
                        </a:rPr>
                        <a:t>año</a:t>
                      </a:r>
                      <a:endParaRPr lang="en-GB" sz="120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Durante </a:t>
                      </a:r>
                      <a:r>
                        <a:rPr lang="en-GB" sz="1200" err="1">
                          <a:latin typeface="+mn-lt"/>
                        </a:rPr>
                        <a:t>el</a:t>
                      </a:r>
                      <a:r>
                        <a:rPr lang="en-GB" sz="1200">
                          <a:latin typeface="+mn-lt"/>
                        </a:rPr>
                        <a:t> festival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El </a:t>
                      </a:r>
                      <a:r>
                        <a:rPr lang="en-GB" sz="1200" err="1">
                          <a:latin typeface="+mn-lt"/>
                        </a:rPr>
                        <a:t>ambiente</a:t>
                      </a:r>
                      <a:r>
                        <a:rPr lang="en-GB" sz="1200">
                          <a:latin typeface="+mn-lt"/>
                        </a:rPr>
                        <a:t> 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Una </a:t>
                      </a:r>
                      <a:r>
                        <a:rPr lang="en-GB" sz="1200" err="1">
                          <a:latin typeface="+mn-lt"/>
                        </a:rPr>
                        <a:t>parte</a:t>
                      </a:r>
                      <a:r>
                        <a:rPr lang="en-GB" sz="1200">
                          <a:latin typeface="+mn-lt"/>
                        </a:rPr>
                        <a:t> de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+mn-lt"/>
                        </a:rPr>
                        <a:t>La </a:t>
                      </a:r>
                      <a:r>
                        <a:rPr lang="en-GB" sz="1200" err="1">
                          <a:latin typeface="+mn-lt"/>
                        </a:rPr>
                        <a:t>cultura</a:t>
                      </a:r>
                      <a:r>
                        <a:rPr lang="en-GB" sz="1200">
                          <a:latin typeface="+mn-lt"/>
                        </a:rPr>
                        <a:t> Española/</a:t>
                      </a:r>
                      <a:r>
                        <a:rPr lang="en-GB" sz="1200" err="1">
                          <a:latin typeface="+mn-lt"/>
                        </a:rPr>
                        <a:t>Méxicana</a:t>
                      </a:r>
                      <a:endParaRPr lang="en-GB" sz="120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latin typeface="+mn-lt"/>
                        </a:rPr>
                        <a:t>Festivals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A party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The Hispanic world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Is celebrated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Are celebrated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The most famous is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The most popular is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Spain has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In Mexico there is/are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The festival is called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It takes place (in)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Each year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During the festival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The atmosphere is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A part of</a:t>
                      </a:r>
                    </a:p>
                    <a:p>
                      <a:r>
                        <a:rPr lang="en-GB" sz="1200">
                          <a:latin typeface="+mn-lt"/>
                        </a:rPr>
                        <a:t>Spanish/Mexican culture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08037"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latin typeface="+mn-lt"/>
                        </a:rPr>
                        <a:t>Las </a:t>
                      </a:r>
                      <a:r>
                        <a:rPr lang="en-US" sz="1200" b="1" err="1">
                          <a:latin typeface="+mn-lt"/>
                        </a:rPr>
                        <a:t>actividades</a:t>
                      </a:r>
                      <a:endParaRPr lang="en-GB" sz="1200" b="1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1506821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Bailan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Cantan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Lanzan</a:t>
                      </a:r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tomates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Comen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uvas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Beben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champán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Corren con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los</a:t>
                      </a:r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 toros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Se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disfrazan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Pintan</a:t>
                      </a:r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 sus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caras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Reciben</a:t>
                      </a:r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 regalos</a:t>
                      </a:r>
                    </a:p>
                    <a:p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Ríen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Llevan</a:t>
                      </a:r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ropa</a:t>
                      </a:r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</a:rPr>
                        <a:t>tradicional</a:t>
                      </a:r>
                      <a:endParaRPr lang="en-US" sz="1200">
                        <a:solidFill>
                          <a:schemeClr val="tx1"/>
                        </a:solidFill>
                      </a:endParaRPr>
                    </a:p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They dance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They sing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They throw tomatoes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They eat grapes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They drink champagne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They run with bulls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They dress up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They paint their faces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They receive presents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They laugh</a:t>
                      </a:r>
                    </a:p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They wear traditional clothing</a:t>
                      </a:r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853331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/>
        </p:nvGraphicFramePr>
        <p:xfrm>
          <a:off x="4235555" y="477405"/>
          <a:ext cx="3948278" cy="6217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1766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866512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3404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latin typeface="+mn-lt"/>
                        </a:rPr>
                        <a:t>A</a:t>
                      </a:r>
                      <a:r>
                        <a:rPr lang="en-GB" sz="1200" b="1" err="1">
                          <a:latin typeface="+mn-lt"/>
                        </a:rPr>
                        <a:t>djetivos</a:t>
                      </a:r>
                      <a:endParaRPr lang="en-GB" sz="1200" b="1">
                        <a:latin typeface="+mn-lt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93472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Es </a:t>
                      </a:r>
                      <a:r>
                        <a:rPr lang="en-US" sz="1200" err="1">
                          <a:latin typeface="+mn-lt"/>
                        </a:rPr>
                        <a:t>una</a:t>
                      </a:r>
                      <a:r>
                        <a:rPr lang="en-US" sz="1200">
                          <a:latin typeface="+mn-lt"/>
                        </a:rPr>
                        <a:t> fiesta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animada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peligrosa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religiosa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importante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divertida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famosa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popular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creativa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ruidosa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lleno</a:t>
                      </a:r>
                      <a:r>
                        <a:rPr lang="en-US" sz="1200">
                          <a:latin typeface="+mn-lt"/>
                        </a:rPr>
                        <a:t> de color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It is a party/festival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lively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dangerous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religious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important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fun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famous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popular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creative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noisy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/>
                        <a:t>colourful</a:t>
                      </a:r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51272">
                <a:tc gridSpan="2"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1200" b="1">
                          <a:latin typeface="+mn-lt"/>
                        </a:rPr>
                        <a:t>L</a:t>
                      </a:r>
                      <a:r>
                        <a:rPr lang="en-GB" sz="1200" b="1" err="1">
                          <a:latin typeface="+mn-lt"/>
                        </a:rPr>
                        <a:t>os</a:t>
                      </a:r>
                      <a:r>
                        <a:rPr lang="en-GB" sz="1200" b="1">
                          <a:latin typeface="+mn-lt"/>
                        </a:rPr>
                        <a:t> </a:t>
                      </a:r>
                      <a:r>
                        <a:rPr lang="en-GB" sz="1200" b="1" err="1">
                          <a:latin typeface="+mn-lt"/>
                        </a:rPr>
                        <a:t>festivales</a:t>
                      </a:r>
                      <a:r>
                        <a:rPr lang="en-GB" sz="1200" b="1">
                          <a:latin typeface="+mn-lt"/>
                        </a:rPr>
                        <a:t> - Festivals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GB" sz="100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27638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1"/>
                        <a:t>El Día de </a:t>
                      </a:r>
                      <a:r>
                        <a:rPr lang="en-US" altLang="en-US" sz="1200" b="1" err="1"/>
                        <a:t>los</a:t>
                      </a:r>
                      <a:r>
                        <a:rPr lang="en-US" altLang="en-US" sz="1200" b="1"/>
                        <a:t> Muertos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 err="1"/>
                        <a:t>Disfraces</a:t>
                      </a:r>
                      <a:endParaRPr lang="en-US" altLang="en-US" sz="1200" b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/>
                        <a:t>Flores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 err="1"/>
                        <a:t>Desfiles</a:t>
                      </a:r>
                      <a:endParaRPr lang="en-US" altLang="en-US" sz="1200" b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 err="1"/>
                        <a:t>Tumbas</a:t>
                      </a:r>
                      <a:endParaRPr lang="en-US" altLang="en-US" sz="1200" b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 err="1"/>
                        <a:t>Decorar</a:t>
                      </a:r>
                      <a:endParaRPr lang="en-US" altLang="en-US" sz="1200" b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/>
                        <a:t>Velas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/>
                        <a:t>Vidas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 err="1"/>
                        <a:t>Celebrar</a:t>
                      </a:r>
                      <a:endParaRPr lang="en-US" altLang="en-US" sz="1200" b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/>
                        <a:t>Calaveras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1"/>
                        <a:t>La Tomatina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altLang="en-US" sz="1200" b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 err="1"/>
                        <a:t>Buñol</a:t>
                      </a:r>
                      <a:endParaRPr lang="en-US" altLang="en-US" sz="1200" b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 err="1"/>
                        <a:t>Gafas</a:t>
                      </a:r>
                      <a:r>
                        <a:rPr lang="en-US" altLang="en-US" sz="1200" b="0"/>
                        <a:t> de </a:t>
                      </a:r>
                      <a:r>
                        <a:rPr lang="en-US" altLang="en-US" sz="1200" b="0" err="1"/>
                        <a:t>natacación</a:t>
                      </a:r>
                      <a:endParaRPr lang="en-US" altLang="en-US" sz="1200" b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 err="1"/>
                        <a:t>Peligroso</a:t>
                      </a:r>
                      <a:endParaRPr lang="en-US" altLang="en-US" sz="1200" b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 err="1"/>
                        <a:t>Lanzar</a:t>
                      </a:r>
                      <a:r>
                        <a:rPr lang="en-US" altLang="en-US" sz="1200" b="0"/>
                        <a:t>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 err="1"/>
                        <a:t>Tomates</a:t>
                      </a:r>
                      <a:endParaRPr lang="en-US" altLang="en-US" sz="1200" b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 err="1"/>
                        <a:t>Divertido</a:t>
                      </a:r>
                      <a:endParaRPr lang="en-US" altLang="en-US" sz="1200" b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en-US" sz="1200" b="0"/>
                        <a:t>Una </a:t>
                      </a:r>
                      <a:r>
                        <a:rPr lang="en-US" altLang="en-US" sz="1200" b="0" err="1"/>
                        <a:t>batalla</a:t>
                      </a:r>
                      <a:endParaRPr lang="en-US" altLang="en-US" sz="1200" b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baseline="0">
                          <a:latin typeface="+mn-lt"/>
                        </a:rPr>
                        <a:t>Day of the Dead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Fancy dress costumes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Flowers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Parades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Tombs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To decorate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Candles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Lives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To celebrate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Skulls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1" baseline="0">
                          <a:latin typeface="+mn-lt"/>
                        </a:rPr>
                        <a:t>La Tomatina (Name of festival)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 err="1">
                          <a:latin typeface="+mn-lt"/>
                        </a:rPr>
                        <a:t>Buñol</a:t>
                      </a:r>
                      <a:r>
                        <a:rPr lang="en-US" sz="1200" b="0" baseline="0">
                          <a:latin typeface="+mn-lt"/>
                        </a:rPr>
                        <a:t> (Town in Spain)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Swimming goggles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Dangerous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To throw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Tomatoes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Fun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="0" baseline="0">
                          <a:latin typeface="+mn-lt"/>
                        </a:rPr>
                        <a:t>A battle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99899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207B691-531E-4F84-A70D-D2ACA2B1E9E6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b="1" u="sng">
                <a:latin typeface="Gill Sans MT"/>
                <a:ea typeface="Gill Sans MT" charset="0"/>
                <a:cs typeface="Gill Sans MT" charset="0"/>
              </a:rPr>
              <a:t>YEAR 9 KO Half  Term 4 - ¿Los </a:t>
            </a:r>
            <a:r>
              <a:rPr lang="en-US" b="1" u="sng" err="1">
                <a:latin typeface="Gill Sans MT"/>
                <a:ea typeface="Gill Sans MT" charset="0"/>
                <a:cs typeface="Gill Sans MT" charset="0"/>
              </a:rPr>
              <a:t>festivales</a:t>
            </a:r>
            <a:r>
              <a:rPr lang="en-US" b="1" u="sng">
                <a:latin typeface="Gill Sans MT"/>
                <a:ea typeface="Gill Sans MT" charset="0"/>
                <a:cs typeface="Gill Sans MT" charset="0"/>
              </a:rPr>
              <a:t> </a:t>
            </a:r>
            <a:r>
              <a:rPr lang="en-US" b="1" u="sng" err="1">
                <a:latin typeface="Gill Sans MT"/>
                <a:ea typeface="Gill Sans MT" charset="0"/>
                <a:cs typeface="Gill Sans MT" charset="0"/>
              </a:rPr>
              <a:t>hispánicos</a:t>
            </a:r>
            <a:r>
              <a:rPr lang="en-US" b="1" u="sng">
                <a:latin typeface="Gill Sans MT"/>
                <a:ea typeface="Gill Sans MT" charset="0"/>
                <a:cs typeface="Gill Sans MT" charset="0"/>
              </a:rPr>
              <a:t>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258954" y="477405"/>
          <a:ext cx="3859949" cy="603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5194">
                  <a:extLst>
                    <a:ext uri="{9D8B030D-6E8A-4147-A177-3AD203B41FA5}">
                      <a16:colId xmlns:a16="http://schemas.microsoft.com/office/drawing/2014/main" val="3714719475"/>
                    </a:ext>
                  </a:extLst>
                </a:gridCol>
                <a:gridCol w="1824755">
                  <a:extLst>
                    <a:ext uri="{9D8B030D-6E8A-4147-A177-3AD203B41FA5}">
                      <a16:colId xmlns:a16="http://schemas.microsoft.com/office/drawing/2014/main" val="3599311505"/>
                    </a:ext>
                  </a:extLst>
                </a:gridCol>
              </a:tblGrid>
              <a:tr h="204358">
                <a:tc gridSpan="2"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1200" b="1">
                          <a:latin typeface="+mn-lt"/>
                        </a:rPr>
                        <a:t>Los festivals - Festivals</a:t>
                      </a:r>
                      <a:endParaRPr lang="en-GB" sz="1200" b="1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GB" sz="100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200833"/>
                  </a:ext>
                </a:extLst>
              </a:tr>
              <a:tr h="180516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San Fermín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kumimoji="0" lang="en-US" alt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Pamplona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Ropa </a:t>
                      </a: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blanca</a:t>
                      </a: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Panuelos</a:t>
                      </a: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rojos</a:t>
                      </a: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Toros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Plaza de toros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Corrida de toros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¡Corre!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Las Fallas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kumimoji="0" lang="en-US" alt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Valencia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Desfiles</a:t>
                      </a: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Figuras</a:t>
                      </a: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cartón</a:t>
                      </a: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Fuego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Quemar</a:t>
                      </a: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Fuegos</a:t>
                      </a: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artificiales</a:t>
                      </a: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Navidad y </a:t>
                      </a:r>
                      <a:r>
                        <a:rPr kumimoji="0" lang="en-US" altLang="en-US" sz="12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los</a:t>
                      </a:r>
                      <a:r>
                        <a:rPr kumimoji="0" lang="en-US" alt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Reyes Magos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Regalos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Cabalgata</a:t>
                      </a: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El Año Nuevo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Uvas</a:t>
                      </a: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Doce </a:t>
                      </a: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campanillas</a:t>
                      </a: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Medianoche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Suerte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San Fermín (Name of festival)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Pamplona (Name of town)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White clothes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Red </a:t>
                      </a:r>
                      <a:r>
                        <a:rPr kumimoji="0" 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hankerchiefs</a:t>
                      </a:r>
                      <a:endParaRPr kumimoji="0"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Bulls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Bull ring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Bull running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Run!</a:t>
                      </a:r>
                    </a:p>
                    <a:p>
                      <a:pPr marL="0" indent="0">
                        <a:buNone/>
                      </a:pPr>
                      <a:endParaRPr kumimoji="0"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None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Las Fallas (Name of the festival)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Valencia (City in Spain)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Parades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Cardboard figures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Fire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 burn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Fireworks</a:t>
                      </a:r>
                    </a:p>
                    <a:p>
                      <a:pPr marL="0" indent="0">
                        <a:buNone/>
                      </a:pPr>
                      <a:endParaRPr kumimoji="0" lang="en-GB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None/>
                      </a:pPr>
                      <a:r>
                        <a:rPr kumimoji="0" lang="en-GB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Christmas and the Three Wise Men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Presents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Parade of the three wise men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New Year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Grapes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12 chimes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Midnight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Luck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465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0552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589AA5E-FC14-2084-54C8-EBBA52B4B89B}"/>
              </a:ext>
            </a:extLst>
          </p:cNvPr>
          <p:cNvGraphicFramePr>
            <a:graphicFrameLocks noGrp="1"/>
          </p:cNvGraphicFramePr>
          <p:nvPr/>
        </p:nvGraphicFramePr>
        <p:xfrm>
          <a:off x="4869203" y="329768"/>
          <a:ext cx="3948278" cy="3291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1766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866512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3404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latin typeface="+mn-lt"/>
                        </a:rPr>
                        <a:t>El </a:t>
                      </a:r>
                      <a:r>
                        <a:rPr lang="en-US" sz="1200" b="1" err="1">
                          <a:latin typeface="+mn-lt"/>
                        </a:rPr>
                        <a:t>Pasado</a:t>
                      </a:r>
                      <a:r>
                        <a:rPr lang="en-US" sz="1200" b="1">
                          <a:latin typeface="+mn-lt"/>
                        </a:rPr>
                        <a:t> – The Past Tense</a:t>
                      </a:r>
                      <a:endParaRPr lang="en-GB" sz="1200" b="1">
                        <a:latin typeface="+mn-lt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93472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El </a:t>
                      </a:r>
                      <a:r>
                        <a:rPr lang="en-US" sz="1200" err="1">
                          <a:latin typeface="+mn-lt"/>
                        </a:rPr>
                        <a:t>año</a:t>
                      </a:r>
                      <a:r>
                        <a:rPr lang="en-US" sz="1200">
                          <a:latin typeface="+mn-lt"/>
                        </a:rPr>
                        <a:t> passado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Hace</a:t>
                      </a:r>
                      <a:r>
                        <a:rPr lang="en-US" sz="1200">
                          <a:latin typeface="+mn-lt"/>
                        </a:rPr>
                        <a:t> un </a:t>
                      </a:r>
                      <a:r>
                        <a:rPr lang="en-US" sz="1200" err="1">
                          <a:latin typeface="+mn-lt"/>
                        </a:rPr>
                        <a:t>mes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La </a:t>
                      </a:r>
                      <a:r>
                        <a:rPr lang="en-US" sz="1200" err="1">
                          <a:latin typeface="+mn-lt"/>
                        </a:rPr>
                        <a:t>semana</a:t>
                      </a:r>
                      <a:r>
                        <a:rPr lang="en-US" sz="1200">
                          <a:latin typeface="+mn-lt"/>
                        </a:rPr>
                        <a:t> </a:t>
                      </a:r>
                      <a:r>
                        <a:rPr lang="en-US" sz="1200" err="1">
                          <a:latin typeface="+mn-lt"/>
                        </a:rPr>
                        <a:t>pasada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El </a:t>
                      </a:r>
                      <a:r>
                        <a:rPr lang="en-US" sz="1200" err="1">
                          <a:latin typeface="+mn-lt"/>
                        </a:rPr>
                        <a:t>mes</a:t>
                      </a:r>
                      <a:r>
                        <a:rPr lang="en-US" sz="1200">
                          <a:latin typeface="+mn-lt"/>
                        </a:rPr>
                        <a:t> passado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Celebré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Celebramos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Fui 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Fuimos</a:t>
                      </a:r>
                      <a:r>
                        <a:rPr lang="en-US" sz="1200">
                          <a:latin typeface="+mn-lt"/>
                        </a:rPr>
                        <a:t> 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Navidad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Una boda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Semana Santa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 err="1">
                          <a:latin typeface="+mn-lt"/>
                        </a:rPr>
                        <a:t>Nochevieja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Año Nuevo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El día del padre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Una fiesta de </a:t>
                      </a:r>
                      <a:r>
                        <a:rPr lang="en-US" sz="1200" err="1">
                          <a:latin typeface="+mn-lt"/>
                        </a:rPr>
                        <a:t>cumpleaños</a:t>
                      </a:r>
                      <a:endParaRPr lang="en-US" sz="120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>
                          <a:latin typeface="+mn-lt"/>
                        </a:rPr>
                        <a:t>Un </a:t>
                      </a:r>
                      <a:r>
                        <a:rPr lang="en-US" sz="1200" err="1">
                          <a:latin typeface="+mn-lt"/>
                        </a:rPr>
                        <a:t>bautizo</a:t>
                      </a:r>
                      <a:endParaRPr lang="en-US" sz="12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Last year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A month ago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Last week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Last month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I celebrated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We celebrated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I went to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We went to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Christmas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A wedding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Easter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New Year’s Eve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New Year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Father’s Day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A birthday party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sz="1200"/>
                        <a:t>A christening</a:t>
                      </a:r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39243CD-1CA8-ADA0-6BE4-9B521DE81572}"/>
              </a:ext>
            </a:extLst>
          </p:cNvPr>
          <p:cNvGraphicFramePr>
            <a:graphicFrameLocks noGrp="1"/>
          </p:cNvGraphicFramePr>
          <p:nvPr/>
        </p:nvGraphicFramePr>
        <p:xfrm>
          <a:off x="301729" y="175847"/>
          <a:ext cx="3859949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5194">
                  <a:extLst>
                    <a:ext uri="{9D8B030D-6E8A-4147-A177-3AD203B41FA5}">
                      <a16:colId xmlns:a16="http://schemas.microsoft.com/office/drawing/2014/main" val="3714719475"/>
                    </a:ext>
                  </a:extLst>
                </a:gridCol>
                <a:gridCol w="1824755">
                  <a:extLst>
                    <a:ext uri="{9D8B030D-6E8A-4147-A177-3AD203B41FA5}">
                      <a16:colId xmlns:a16="http://schemas.microsoft.com/office/drawing/2014/main" val="3599311505"/>
                    </a:ext>
                  </a:extLst>
                </a:gridCol>
              </a:tblGrid>
              <a:tr h="204358">
                <a:tc gridSpan="2"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1200" b="1">
                          <a:latin typeface="+mn-lt"/>
                        </a:rPr>
                        <a:t>Los festivales - Festivals</a:t>
                      </a:r>
                      <a:endParaRPr lang="en-GB" sz="1200" b="1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GB" sz="100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200833"/>
                  </a:ext>
                </a:extLst>
              </a:tr>
              <a:tr h="180516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 </a:t>
                      </a:r>
                      <a:r>
                        <a:rPr kumimoji="0" lang="en-US" altLang="en-US" sz="12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Fería</a:t>
                      </a:r>
                      <a:r>
                        <a:rPr kumimoji="0" lang="en-US" alt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de Abril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kumimoji="0" lang="en-US" alt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Sevilla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Comida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Bebida</a:t>
                      </a: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Flores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Flamenco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Música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Disfraces</a:t>
                      </a: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Desfiles</a:t>
                      </a:r>
                      <a:endParaRPr kumimoji="0" lang="en-US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kumimoji="0" lang="en-US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Bailes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 </a:t>
                      </a:r>
                      <a:r>
                        <a:rPr kumimoji="0" lang="en-US" sz="12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Fería</a:t>
                      </a: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de Abril (Name of festival)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Sevilla (City in Spain)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Food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Drink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Flowers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 Spanish style of dance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Music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Fancy dress costumes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Parades</a:t>
                      </a:r>
                    </a:p>
                    <a:p>
                      <a:pPr marL="0" indent="0">
                        <a:buNone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Dances</a:t>
                      </a:r>
                    </a:p>
                    <a:p>
                      <a:pPr marL="0" indent="0">
                        <a:buNone/>
                      </a:pPr>
                      <a:endParaRPr kumimoji="0" 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465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4053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CB0092A580C54CB42417607B585DEF" ma:contentTypeVersion="15" ma:contentTypeDescription="Create a new document." ma:contentTypeScope="" ma:versionID="f74e08aced4c8c210b74e0f0fd905a4a">
  <xsd:schema xmlns:xsd="http://www.w3.org/2001/XMLSchema" xmlns:xs="http://www.w3.org/2001/XMLSchema" xmlns:p="http://schemas.microsoft.com/office/2006/metadata/properties" xmlns:ns2="2de0c8cb-dcfa-47c1-9663-efdf8a52ffd3" xmlns:ns3="edd0a7cf-e1a5-4121-81f2-52b09736f6fa" targetNamespace="http://schemas.microsoft.com/office/2006/metadata/properties" ma:root="true" ma:fieldsID="12561826ff6f856f093ddc219237ba8e" ns2:_="" ns3:_="">
    <xsd:import namespace="2de0c8cb-dcfa-47c1-9663-efdf8a52ffd3"/>
    <xsd:import namespace="edd0a7cf-e1a5-4121-81f2-52b09736f6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  <xsd:element ref="ns2:P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e0c8cb-dcfa-47c1-9663-efdf8a52ff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449cd6a-d180-499f-81d4-cddb7215bc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  <xsd:element name="P" ma:index="22" nillable="true" ma:displayName="P" ma:format="Dropdown" ma:list="UserInfo" ma:SharePointGroup="0" ma:internalName="P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d0a7cf-e1a5-4121-81f2-52b09736f6f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bd22e93-d5c7-48a4-872e-7dbdaeb545fd}" ma:internalName="TaxCatchAll" ma:showField="CatchAllData" ma:web="edd0a7cf-e1a5-4121-81f2-52b09736f6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e0c8cb-dcfa-47c1-9663-efdf8a52ffd3">
      <Terms xmlns="http://schemas.microsoft.com/office/infopath/2007/PartnerControls"/>
    </lcf76f155ced4ddcb4097134ff3c332f>
    <TaxCatchAll xmlns="edd0a7cf-e1a5-4121-81f2-52b09736f6fa" xsi:nil="true"/>
    <P xmlns="2de0c8cb-dcfa-47c1-9663-efdf8a52ffd3">
      <UserInfo>
        <DisplayName/>
        <AccountId xsi:nil="true"/>
        <AccountType/>
      </UserInfo>
    </P>
  </documentManagement>
</p:properties>
</file>

<file path=customXml/itemProps1.xml><?xml version="1.0" encoding="utf-8"?>
<ds:datastoreItem xmlns:ds="http://schemas.openxmlformats.org/officeDocument/2006/customXml" ds:itemID="{90229DB8-5C00-4AA8-A30F-F67E68D76D5A}">
  <ds:schemaRefs>
    <ds:schemaRef ds:uri="2de0c8cb-dcfa-47c1-9663-efdf8a52ffd3"/>
    <ds:schemaRef ds:uri="edd0a7cf-e1a5-4121-81f2-52b09736f6f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57AD1E4-B3A3-44B9-A10B-BE6061C364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EC9B6E-3392-48E4-A784-05DA8DDCEA72}">
  <ds:schemaRefs>
    <ds:schemaRef ds:uri="2de0c8cb-dcfa-47c1-9663-efdf8a52ffd3"/>
    <ds:schemaRef ds:uri="edd0a7cf-e1a5-4121-81f2-52b09736f6fa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11</Slides>
  <Notes>5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</cp:revision>
  <dcterms:created xsi:type="dcterms:W3CDTF">2013-07-15T20:26:40Z</dcterms:created>
  <dcterms:modified xsi:type="dcterms:W3CDTF">2025-10-21T13:42:50Z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0x01010070CB0092A580C54CB42417607B585DEF</vt:lpwstr>
  </property>
  <property fmtid="{D5CDD505-2E9C-101B-9397-08002B2CF9AE}" pid="3" name="_SourceUrl">
    <vt:lpwstr/>
  </property>
  <property fmtid="{D5CDD505-2E9C-101B-9397-08002B2CF9AE}" pid="4" name="_SharedFileIndex">
    <vt:lpwstr/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MediaServiceImageTags">
    <vt:lpwstr/>
  </property>
</Properties>
</file>