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3A25F-295B-464D-9A54-5700165AA9BC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CAA42-9220-46C6-8EBE-22F0D08D0E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967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A16D5-C7C7-458C-A5E3-66935544501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842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52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15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02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1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24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62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310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84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098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01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6B586-40C5-4587-B7F6-1197C3A92EBF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AC90D-277E-4DD8-9C59-74AB0FE05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89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7973" y="822960"/>
          <a:ext cx="2898876" cy="591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4097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484779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14446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+mn-lt"/>
                          <a:ea typeface="Gill Sans MT" charset="0"/>
                          <a:cs typeface="Gill Sans MT" charset="0"/>
                        </a:rPr>
                        <a:t>La</a:t>
                      </a:r>
                      <a:r>
                        <a:rPr lang="en-US" sz="10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00" b="1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Geografía</a:t>
                      </a:r>
                      <a:r>
                        <a:rPr lang="en-US" sz="10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endParaRPr lang="en-US" sz="100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España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Spain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Inglaterra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England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50682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Está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n-lt"/>
                        </a:rPr>
                        <a:t>Is</a:t>
                      </a:r>
                      <a:r>
                        <a:rPr lang="en-GB" sz="1000" baseline="0" dirty="0">
                          <a:latin typeface="+mn-lt"/>
                        </a:rPr>
                        <a:t> (located)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Un pueblo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A town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Una</a:t>
                      </a:r>
                      <a:r>
                        <a:rPr lang="en-GB" sz="1000" baseline="0" dirty="0">
                          <a:latin typeface="+mn-lt"/>
                        </a:rPr>
                        <a:t> ciudad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A 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¿</a:t>
                      </a:r>
                      <a:r>
                        <a:rPr lang="en-GB" sz="1000" dirty="0" err="1">
                          <a:latin typeface="+mn-lt"/>
                        </a:rPr>
                        <a:t>Dónde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está</a:t>
                      </a:r>
                      <a:r>
                        <a:rPr lang="en-GB" sz="1000" dirty="0">
                          <a:latin typeface="+mn-lt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Where is it?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427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Está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en</a:t>
                      </a:r>
                      <a:r>
                        <a:rPr lang="en-GB" sz="1000" baseline="0" dirty="0">
                          <a:latin typeface="+mn-lt"/>
                        </a:rPr>
                        <a:t> el </a:t>
                      </a:r>
                      <a:r>
                        <a:rPr lang="en-GB" sz="1000" baseline="0" dirty="0" err="1">
                          <a:latin typeface="+mn-lt"/>
                        </a:rPr>
                        <a:t>norte</a:t>
                      </a:r>
                      <a:r>
                        <a:rPr lang="en-GB" sz="1000" baseline="0" dirty="0">
                          <a:latin typeface="+mn-lt"/>
                        </a:rPr>
                        <a:t> / el sur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It is in the north / south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21362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Está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en</a:t>
                      </a:r>
                      <a:r>
                        <a:rPr lang="en-GB" sz="1000" baseline="0" dirty="0">
                          <a:latin typeface="+mn-lt"/>
                        </a:rPr>
                        <a:t> el </a:t>
                      </a:r>
                      <a:r>
                        <a:rPr lang="en-GB" sz="1000" baseline="0" dirty="0" err="1">
                          <a:latin typeface="+mn-lt"/>
                        </a:rPr>
                        <a:t>oeste</a:t>
                      </a:r>
                      <a:r>
                        <a:rPr lang="en-GB" sz="1000" baseline="0" dirty="0">
                          <a:latin typeface="+mn-lt"/>
                        </a:rPr>
                        <a:t> / </a:t>
                      </a:r>
                      <a:r>
                        <a:rPr lang="en-GB" sz="1000" baseline="0" dirty="0" err="1">
                          <a:latin typeface="+mn-lt"/>
                        </a:rPr>
                        <a:t>este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It is in the west</a:t>
                      </a:r>
                      <a:r>
                        <a:rPr lang="en-GB" sz="1000" baseline="0" dirty="0">
                          <a:latin typeface="+mn-lt"/>
                        </a:rPr>
                        <a:t> /east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26212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Está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en</a:t>
                      </a:r>
                      <a:r>
                        <a:rPr lang="en-GB" sz="1000" dirty="0">
                          <a:latin typeface="+mn-lt"/>
                        </a:rPr>
                        <a:t> el </a:t>
                      </a:r>
                      <a:r>
                        <a:rPr lang="en-GB" sz="1000" dirty="0" err="1">
                          <a:latin typeface="+mn-lt"/>
                        </a:rPr>
                        <a:t>noreste</a:t>
                      </a:r>
                      <a:r>
                        <a:rPr lang="en-GB" sz="1000" dirty="0">
                          <a:latin typeface="+mn-lt"/>
                        </a:rPr>
                        <a:t>/</a:t>
                      </a:r>
                      <a:r>
                        <a:rPr lang="en-GB" sz="1000" dirty="0" err="1">
                          <a:latin typeface="+mn-lt"/>
                        </a:rPr>
                        <a:t>noroeste</a:t>
                      </a:r>
                      <a:r>
                        <a:rPr lang="en-GB" sz="1000" dirty="0">
                          <a:latin typeface="+mn-lt"/>
                        </a:rPr>
                        <a:t>/ </a:t>
                      </a:r>
                      <a:r>
                        <a:rPr lang="en-GB" sz="1000" dirty="0" err="1">
                          <a:latin typeface="+mn-lt"/>
                        </a:rPr>
                        <a:t>sureste</a:t>
                      </a:r>
                      <a:r>
                        <a:rPr lang="en-GB" sz="1000" dirty="0">
                          <a:latin typeface="+mn-lt"/>
                        </a:rPr>
                        <a:t>/</a:t>
                      </a:r>
                      <a:r>
                        <a:rPr lang="en-GB" sz="1000" dirty="0" err="1">
                          <a:latin typeface="+mn-lt"/>
                        </a:rPr>
                        <a:t>suroeste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It is in the northeast,</a:t>
                      </a:r>
                      <a:r>
                        <a:rPr lang="en-GB" sz="1000" baseline="0" dirty="0">
                          <a:latin typeface="+mn-lt"/>
                        </a:rPr>
                        <a:t> northwest, southeast, southwest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143094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+mn-lt"/>
                        </a:rPr>
                        <a:t>Mi casa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¿</a:t>
                      </a:r>
                      <a:r>
                        <a:rPr lang="en-GB" sz="1000" dirty="0" err="1">
                          <a:latin typeface="+mn-lt"/>
                        </a:rPr>
                        <a:t>Dónde</a:t>
                      </a:r>
                      <a:r>
                        <a:rPr lang="en-GB" sz="1000" dirty="0">
                          <a:latin typeface="+mn-lt"/>
                        </a:rPr>
                        <a:t> vives?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Where do you live?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18489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Vivo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en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I live</a:t>
                      </a:r>
                      <a:r>
                        <a:rPr lang="en-GB" sz="1000" baseline="0" dirty="0">
                          <a:latin typeface="+mn-lt"/>
                        </a:rPr>
                        <a:t> in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5254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Vivimos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en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We live 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8443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Una casa / un </a:t>
                      </a:r>
                      <a:r>
                        <a:rPr lang="en-GB" sz="1000" dirty="0" err="1">
                          <a:latin typeface="+mn-lt"/>
                        </a:rPr>
                        <a:t>piso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A house / a flat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23837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Mi casa 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My house 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80088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Espacioso</a:t>
                      </a:r>
                      <a:r>
                        <a:rPr lang="en-GB" sz="1000" dirty="0">
                          <a:latin typeface="+mn-lt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Spacious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01132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Antiguo 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Old-fashioned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90721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Lujoso</a:t>
                      </a:r>
                      <a:r>
                        <a:rPr lang="en-GB" sz="1000" dirty="0">
                          <a:latin typeface="+mn-lt"/>
                        </a:rPr>
                        <a:t>/a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Luxurious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9280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b="0" dirty="0">
                          <a:latin typeface="+mn-lt"/>
                        </a:rPr>
                        <a:t>Moderno/a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latin typeface="+mn-lt"/>
                        </a:rPr>
                        <a:t>Modern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689232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b="0" dirty="0">
                          <a:latin typeface="+mn-lt"/>
                        </a:rPr>
                        <a:t>Bonito/a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b="0" dirty="0">
                          <a:latin typeface="+mn-lt"/>
                        </a:rPr>
                        <a:t>Pretty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8427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00" b="0" dirty="0" err="1">
                          <a:latin typeface="+mn-lt"/>
                        </a:rPr>
                        <a:t>Pequeño</a:t>
                      </a:r>
                      <a:r>
                        <a:rPr lang="en-GB" sz="1000" b="0" dirty="0">
                          <a:latin typeface="+mn-lt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latin typeface="+mn-lt"/>
                        </a:rPr>
                        <a:t>Small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827136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b="0" dirty="0" err="1">
                          <a:latin typeface="+mn-lt"/>
                        </a:rPr>
                        <a:t>Cómodo</a:t>
                      </a:r>
                      <a:r>
                        <a:rPr lang="en-GB" sz="1000" b="0" dirty="0">
                          <a:latin typeface="+mn-lt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b="0" dirty="0">
                          <a:latin typeface="+mn-lt"/>
                        </a:rPr>
                        <a:t>Comfortable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06374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184553" y="762000"/>
          <a:ext cx="2786789" cy="460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47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39318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err="1">
                          <a:latin typeface="+mn-lt"/>
                        </a:rPr>
                        <a:t>Habitaciones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1. Un salon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2. Una </a:t>
                      </a:r>
                      <a:r>
                        <a:rPr lang="en-GB" sz="1000" dirty="0" err="1">
                          <a:latin typeface="+mn-lt"/>
                        </a:rPr>
                        <a:t>cocina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3. Un </a:t>
                      </a:r>
                      <a:r>
                        <a:rPr lang="en-GB" sz="1000" dirty="0" err="1">
                          <a:latin typeface="+mn-lt"/>
                        </a:rPr>
                        <a:t>dormitorio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4. Un </a:t>
                      </a:r>
                      <a:r>
                        <a:rPr lang="en-GB" sz="1000" dirty="0" err="1">
                          <a:latin typeface="+mn-lt"/>
                        </a:rPr>
                        <a:t>jardin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5. Una piscina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6. Una </a:t>
                      </a:r>
                      <a:r>
                        <a:rPr lang="en-GB" sz="1000" dirty="0" err="1">
                          <a:latin typeface="+mn-lt"/>
                        </a:rPr>
                        <a:t>terraza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7.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dirty="0">
                          <a:latin typeface="+mn-lt"/>
                        </a:rPr>
                        <a:t>Un </a:t>
                      </a:r>
                      <a:r>
                        <a:rPr lang="en-GB" sz="1000" dirty="0" err="1">
                          <a:latin typeface="+mn-lt"/>
                        </a:rPr>
                        <a:t>balcón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8.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dirty="0">
                          <a:latin typeface="+mn-lt"/>
                        </a:rPr>
                        <a:t>Un </a:t>
                      </a:r>
                      <a:r>
                        <a:rPr lang="en-GB" sz="1000" dirty="0" err="1">
                          <a:latin typeface="+mn-lt"/>
                        </a:rPr>
                        <a:t>cuarto</a:t>
                      </a:r>
                      <a:r>
                        <a:rPr lang="en-GB" sz="1000" dirty="0">
                          <a:latin typeface="+mn-lt"/>
                        </a:rPr>
                        <a:t> de </a:t>
                      </a:r>
                      <a:r>
                        <a:rPr lang="en-GB" sz="1000" dirty="0" err="1">
                          <a:latin typeface="+mn-lt"/>
                        </a:rPr>
                        <a:t>baño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9.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dirty="0">
                          <a:latin typeface="+mn-lt"/>
                        </a:rPr>
                        <a:t>Un </a:t>
                      </a:r>
                      <a:r>
                        <a:rPr lang="en-GB" sz="1000" dirty="0" err="1">
                          <a:latin typeface="+mn-lt"/>
                        </a:rPr>
                        <a:t>comedor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10.</a:t>
                      </a:r>
                      <a:r>
                        <a:rPr lang="en-GB" sz="1000" baseline="0" dirty="0">
                          <a:latin typeface="+mn-lt"/>
                        </a:rPr>
                        <a:t> Un </a:t>
                      </a:r>
                      <a:r>
                        <a:rPr lang="en-GB" sz="1000" baseline="0" dirty="0" err="1">
                          <a:latin typeface="+mn-lt"/>
                        </a:rPr>
                        <a:t>garaje</a:t>
                      </a:r>
                      <a:endParaRPr lang="en-GB" sz="1000" dirty="0" err="1">
                        <a:latin typeface="+mn-lt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11. Mi casa </a:t>
                      </a:r>
                      <a:r>
                        <a:rPr lang="en-GB" sz="1000" dirty="0" err="1">
                          <a:latin typeface="+mn-lt"/>
                        </a:rPr>
                        <a:t>tiene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12. En mi </a:t>
                      </a:r>
                      <a:r>
                        <a:rPr lang="en-GB" sz="1000" dirty="0" err="1">
                          <a:latin typeface="+mn-lt"/>
                        </a:rPr>
                        <a:t>piso</a:t>
                      </a:r>
                      <a:r>
                        <a:rPr lang="en-GB" sz="1000" dirty="0">
                          <a:latin typeface="+mn-lt"/>
                        </a:rPr>
                        <a:t> hay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A living room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A kitchen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A bedroom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A</a:t>
                      </a:r>
                      <a:r>
                        <a:rPr lang="en-GB" sz="1000" baseline="0" dirty="0">
                          <a:latin typeface="+mn-lt"/>
                        </a:rPr>
                        <a:t> garden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A pool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A terrace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A balcony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A bathroom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A dining room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A garage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My house has</a:t>
                      </a: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In my flat there 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err="1">
                          <a:latin typeface="+mn-lt"/>
                        </a:rPr>
                        <a:t>Locaciones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41998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Primera planta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First floor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765411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Segunda planta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Second floor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17881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Tercera planta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Third</a:t>
                      </a:r>
                      <a:r>
                        <a:rPr lang="en-GB" sz="1000" baseline="0" dirty="0">
                          <a:latin typeface="+mn-lt"/>
                        </a:rPr>
                        <a:t> Floor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18974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Las </a:t>
                      </a:r>
                      <a:r>
                        <a:rPr lang="en-GB" sz="1000" dirty="0" err="1">
                          <a:latin typeface="+mn-lt"/>
                        </a:rPr>
                        <a:t>afueras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The outskirts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854127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El</a:t>
                      </a:r>
                      <a:r>
                        <a:rPr lang="en-GB" sz="1000" baseline="0" dirty="0">
                          <a:latin typeface="+mn-lt"/>
                        </a:rPr>
                        <a:t> campo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The</a:t>
                      </a:r>
                      <a:r>
                        <a:rPr lang="en-GB" sz="1000" baseline="0" dirty="0">
                          <a:latin typeface="+mn-lt"/>
                        </a:rPr>
                        <a:t> countryside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6452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La</a:t>
                      </a:r>
                      <a:r>
                        <a:rPr lang="en-GB" sz="1000" baseline="0" dirty="0">
                          <a:latin typeface="+mn-lt"/>
                        </a:rPr>
                        <a:t> costa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The coast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5615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Las </a:t>
                      </a:r>
                      <a:r>
                        <a:rPr lang="en-GB" sz="1000" dirty="0" err="1">
                          <a:latin typeface="+mn-lt"/>
                        </a:rPr>
                        <a:t>mo</a:t>
                      </a:r>
                      <a:r>
                        <a:rPr lang="en-GB" sz="1000" baseline="0" dirty="0" err="1">
                          <a:latin typeface="+mn-lt"/>
                        </a:rPr>
                        <a:t>ntañas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The mountains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69000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El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centro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The centre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11375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Un barrio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A neighbourhood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99278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019046" y="2515226"/>
          <a:ext cx="2898877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6150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21539">
                  <a:extLst>
                    <a:ext uri="{9D8B030D-6E8A-4147-A177-3AD203B41FA5}">
                      <a16:colId xmlns:a16="http://schemas.microsoft.com/office/drawing/2014/main" val="665835653"/>
                    </a:ext>
                  </a:extLst>
                </a:gridCol>
                <a:gridCol w="1361188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Mi</a:t>
                      </a:r>
                      <a:r>
                        <a:rPr lang="en-US" sz="10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Pueblo / </a:t>
                      </a:r>
                      <a:r>
                        <a:rPr lang="en-US" sz="1000" b="1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Mi</a:t>
                      </a:r>
                      <a:r>
                        <a:rPr lang="en-US" sz="10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Ciudad</a:t>
                      </a:r>
                      <a:endParaRPr lang="en-US" sz="100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En</a:t>
                      </a:r>
                      <a:r>
                        <a:rPr lang="en-US" sz="1000" b="0" dirty="0">
                          <a:latin typeface="+mn-lt"/>
                          <a:ea typeface="Gill Sans MT" charset="0"/>
                          <a:cs typeface="Gill Sans MT" charset="0"/>
                        </a:rPr>
                        <a:t> mi pueblo hay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latin typeface="+mn-lt"/>
                          <a:ea typeface="Gill Sans MT" charset="0"/>
                          <a:cs typeface="Gill Sans MT" charset="0"/>
                        </a:rPr>
                        <a:t>In my town there is/are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358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Mi</a:t>
                      </a:r>
                      <a:r>
                        <a:rPr lang="en-US" sz="1000" b="0" dirty="0">
                          <a:latin typeface="+mn-lt"/>
                          <a:ea typeface="Gill Sans MT" charset="0"/>
                          <a:cs typeface="Gill Sans MT" charset="0"/>
                        </a:rPr>
                        <a:t> ciudad </a:t>
                      </a:r>
                      <a:r>
                        <a:rPr lang="en-US" sz="1000" b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tiene</a:t>
                      </a:r>
                      <a:endParaRPr lang="en-US" sz="1000" b="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latin typeface="+mn-lt"/>
                          <a:ea typeface="Gill Sans MT" charset="0"/>
                          <a:cs typeface="Gill Sans MT" charset="0"/>
                        </a:rPr>
                        <a:t>My</a:t>
                      </a:r>
                      <a:r>
                        <a:rPr lang="en-US" sz="10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city has</a:t>
                      </a:r>
                      <a:endParaRPr lang="en-US" sz="1000" b="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606522"/>
                  </a:ext>
                </a:extLst>
              </a:tr>
              <a:tr h="228675">
                <a:tc gridSpan="3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000" b="1" dirty="0" err="1">
                          <a:latin typeface="+mn-lt"/>
                        </a:rPr>
                        <a:t>Sitios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un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castillo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una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piscina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un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estadio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un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polideportivo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un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mercado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un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centro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comercial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7.    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unos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museos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8.    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una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universidad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9.    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una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plaza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10.  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muchos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restaurantes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11.  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muchas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tiendas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 startAt="12"/>
                      </a:pPr>
                      <a:r>
                        <a:rPr lang="en-GB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muchos</a:t>
                      </a:r>
                      <a:r>
                        <a:rPr lang="en-GB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parques</a:t>
                      </a:r>
                      <a:endParaRPr lang="en-GB" sz="10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 startAt="12"/>
                      </a:pPr>
                      <a:r>
                        <a:rPr lang="en-GB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un club juvenile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 startAt="12"/>
                      </a:pPr>
                      <a:r>
                        <a:rPr lang="en-GB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una</a:t>
                      </a:r>
                      <a:r>
                        <a:rPr lang="en-GB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mezquita</a:t>
                      </a:r>
                      <a:endParaRPr lang="en-GB" sz="10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 startAt="12"/>
                      </a:pPr>
                      <a:r>
                        <a:rPr lang="en-GB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una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pista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de </a:t>
                      </a:r>
                      <a:r>
                        <a:rPr lang="en-GB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hielo</a:t>
                      </a:r>
                      <a:endParaRPr lang="en-GB" sz="1000" b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 startAt="12"/>
                      </a:pPr>
                      <a:r>
                        <a:rPr lang="en-GB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una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bolero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 startAt="12"/>
                      </a:pP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un cine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 startAt="12"/>
                      </a:pP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la cafeteria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 startAt="12"/>
                      </a:pP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la </a:t>
                      </a:r>
                      <a:r>
                        <a:rPr lang="en-GB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tienda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de comida </a:t>
                      </a:r>
                      <a:r>
                        <a:rPr lang="en-GB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rápida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1. A</a:t>
                      </a:r>
                      <a:r>
                        <a:rPr lang="en-GB" sz="1000" baseline="0" dirty="0">
                          <a:latin typeface="+mn-lt"/>
                        </a:rPr>
                        <a:t> castle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2. A pool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3. A stadium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4. A sports centre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5. A market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6. A shopping centre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7. Some museums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8. A university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9. A town square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10. Many restaurants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11. Many shops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12. Many </a:t>
                      </a:r>
                      <a:r>
                        <a:rPr lang="en-GB" sz="1000" baseline="0" dirty="0" smtClean="0">
                          <a:latin typeface="+mn-lt"/>
                        </a:rPr>
                        <a:t>parks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 smtClean="0">
                          <a:latin typeface="+mn-lt"/>
                        </a:rPr>
                        <a:t>13. A youth club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 smtClean="0">
                          <a:latin typeface="+mn-lt"/>
                        </a:rPr>
                        <a:t>14. A mosque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 smtClean="0">
                          <a:latin typeface="+mn-lt"/>
                        </a:rPr>
                        <a:t>15. An ice rink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 smtClean="0">
                          <a:latin typeface="+mn-lt"/>
                        </a:rPr>
                        <a:t>16. A bowling alley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 smtClean="0">
                          <a:latin typeface="+mn-lt"/>
                        </a:rPr>
                        <a:t>17. A cinema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 smtClean="0">
                          <a:latin typeface="+mn-lt"/>
                        </a:rPr>
                        <a:t>18. The café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 smtClean="0">
                          <a:latin typeface="+mn-lt"/>
                        </a:rPr>
                        <a:t>19. The fast food shop/restaurant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72365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229927" y="139407"/>
            <a:ext cx="1180241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latin typeface="Gill Sans MT" charset="0"/>
                <a:ea typeface="Gill Sans MT" charset="0"/>
                <a:cs typeface="Gill Sans MT" charset="0"/>
              </a:rPr>
              <a:t>YEAR 8 HT1 KNOWLEDGE ORGANISER - ¿</a:t>
            </a:r>
            <a:r>
              <a:rPr lang="en-US" sz="2800" b="1" u="sng" dirty="0" err="1">
                <a:latin typeface="Gill Sans MT" charset="0"/>
                <a:ea typeface="Gill Sans MT" charset="0"/>
                <a:cs typeface="Gill Sans MT" charset="0"/>
              </a:rPr>
              <a:t>Dónde</a:t>
            </a:r>
            <a:r>
              <a:rPr lang="en-US" sz="2800" b="1" u="sng" dirty="0">
                <a:latin typeface="Gill Sans MT" charset="0"/>
                <a:ea typeface="Gill Sans MT" charset="0"/>
                <a:cs typeface="Gill Sans MT" charset="0"/>
              </a:rPr>
              <a:t> </a:t>
            </a:r>
            <a:r>
              <a:rPr lang="en-US" sz="2800" b="1" u="sng" dirty="0" err="1">
                <a:latin typeface="Gill Sans MT" charset="0"/>
                <a:ea typeface="Gill Sans MT" charset="0"/>
                <a:cs typeface="Gill Sans MT" charset="0"/>
              </a:rPr>
              <a:t>vives</a:t>
            </a:r>
            <a:r>
              <a:rPr lang="en-US" sz="2800" b="1" u="sng" dirty="0">
                <a:latin typeface="Gill Sans MT" charset="0"/>
                <a:ea typeface="Gill Sans MT" charset="0"/>
                <a:cs typeface="Gill Sans MT" charset="0"/>
              </a:rPr>
              <a:t>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131134" y="762000"/>
          <a:ext cx="2786789" cy="176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471">
                  <a:extLst>
                    <a:ext uri="{9D8B030D-6E8A-4147-A177-3AD203B41FA5}">
                      <a16:colId xmlns:a16="http://schemas.microsoft.com/office/drawing/2014/main" val="3325202600"/>
                    </a:ext>
                  </a:extLst>
                </a:gridCol>
                <a:gridCol w="1339318">
                  <a:extLst>
                    <a:ext uri="{9D8B030D-6E8A-4147-A177-3AD203B41FA5}">
                      <a16:colId xmlns:a16="http://schemas.microsoft.com/office/drawing/2014/main" val="494722131"/>
                    </a:ext>
                  </a:extLst>
                </a:gridCol>
              </a:tblGrid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err="1">
                          <a:latin typeface="+mn-lt"/>
                        </a:rPr>
                        <a:t>Opiniones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22619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Me </a:t>
                      </a:r>
                      <a:r>
                        <a:rPr lang="en-GB" sz="1000" dirty="0" err="1">
                          <a:latin typeface="+mn-lt"/>
                        </a:rPr>
                        <a:t>gusta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I 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637215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Me </a:t>
                      </a:r>
                      <a:r>
                        <a:rPr lang="en-GB" sz="1000" dirty="0" err="1">
                          <a:latin typeface="+mn-lt"/>
                        </a:rPr>
                        <a:t>encanta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I love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15800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Prefiero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I prefer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887645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Lo </a:t>
                      </a:r>
                      <a:r>
                        <a:rPr lang="en-GB" sz="1000" dirty="0" err="1">
                          <a:latin typeface="+mn-lt"/>
                        </a:rPr>
                        <a:t>bueno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es</a:t>
                      </a:r>
                      <a:r>
                        <a:rPr lang="en-GB" sz="1000" dirty="0">
                          <a:latin typeface="+mn-lt"/>
                        </a:rPr>
                        <a:t> que </a:t>
                      </a:r>
                      <a:r>
                        <a:rPr lang="en-GB" sz="1000" dirty="0" err="1">
                          <a:latin typeface="+mn-lt"/>
                        </a:rPr>
                        <a:t>es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The good thing is that it</a:t>
                      </a:r>
                      <a:r>
                        <a:rPr lang="en-GB" sz="1000" baseline="0" dirty="0">
                          <a:latin typeface="+mn-lt"/>
                        </a:rPr>
                        <a:t> is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21601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Lo </a:t>
                      </a:r>
                      <a:r>
                        <a:rPr lang="en-GB" sz="1000" dirty="0" err="1">
                          <a:latin typeface="+mn-lt"/>
                        </a:rPr>
                        <a:t>malo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es</a:t>
                      </a:r>
                      <a:r>
                        <a:rPr lang="en-GB" sz="1000" dirty="0">
                          <a:latin typeface="+mn-lt"/>
                        </a:rPr>
                        <a:t> que </a:t>
                      </a:r>
                      <a:r>
                        <a:rPr lang="en-GB" sz="1000" dirty="0" err="1">
                          <a:latin typeface="+mn-lt"/>
                        </a:rPr>
                        <a:t>es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The bad thing is that it 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6034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252625" y="762000"/>
          <a:ext cx="2779717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4627">
                  <a:extLst>
                    <a:ext uri="{9D8B030D-6E8A-4147-A177-3AD203B41FA5}">
                      <a16:colId xmlns:a16="http://schemas.microsoft.com/office/drawing/2014/main" val="3072069135"/>
                    </a:ext>
                  </a:extLst>
                </a:gridCol>
                <a:gridCol w="1305090">
                  <a:extLst>
                    <a:ext uri="{9D8B030D-6E8A-4147-A177-3AD203B41FA5}">
                      <a16:colId xmlns:a16="http://schemas.microsoft.com/office/drawing/2014/main" val="2461895954"/>
                    </a:ext>
                  </a:extLst>
                </a:gridCol>
              </a:tblGrid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err="1">
                          <a:latin typeface="+mn-lt"/>
                        </a:rPr>
                        <a:t>Sitios</a:t>
                      </a:r>
                      <a:r>
                        <a:rPr lang="en-GB" sz="1000" baseline="0" dirty="0">
                          <a:latin typeface="+mn-lt"/>
                        </a:rPr>
                        <a:t> de </a:t>
                      </a:r>
                      <a:r>
                        <a:rPr lang="en-GB" sz="1000" baseline="0" dirty="0" err="1">
                          <a:latin typeface="+mn-lt"/>
                        </a:rPr>
                        <a:t>Interés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86799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En</a:t>
                      </a:r>
                      <a:r>
                        <a:rPr lang="en-GB" sz="1000" baseline="0" dirty="0">
                          <a:latin typeface="+mn-lt"/>
                        </a:rPr>
                        <a:t> mi pueblo/barrio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In</a:t>
                      </a:r>
                      <a:r>
                        <a:rPr lang="en-GB" sz="1000" baseline="0" dirty="0">
                          <a:latin typeface="+mn-lt"/>
                        </a:rPr>
                        <a:t> my town / neighbourhood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2158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>
                          <a:latin typeface="+mn-lt"/>
                        </a:rPr>
                        <a:t>En</a:t>
                      </a:r>
                      <a:r>
                        <a:rPr lang="en-GB" sz="1000" baseline="0" dirty="0">
                          <a:latin typeface="+mn-lt"/>
                        </a:rPr>
                        <a:t> mi ciudad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In my 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40103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Se </a:t>
                      </a:r>
                      <a:r>
                        <a:rPr lang="en-GB" sz="1000" dirty="0" err="1">
                          <a:latin typeface="+mn-lt"/>
                        </a:rPr>
                        <a:t>puede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ir</a:t>
                      </a:r>
                      <a:r>
                        <a:rPr lang="en-GB" sz="1000" dirty="0">
                          <a:latin typeface="+mn-lt"/>
                        </a:rPr>
                        <a:t> / </a:t>
                      </a:r>
                      <a:r>
                        <a:rPr lang="en-GB" sz="1000" dirty="0" err="1">
                          <a:latin typeface="+mn-lt"/>
                        </a:rPr>
                        <a:t>visitar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You</a:t>
                      </a:r>
                      <a:r>
                        <a:rPr lang="en-GB" sz="1000" baseline="0" dirty="0">
                          <a:latin typeface="+mn-lt"/>
                        </a:rPr>
                        <a:t> can go / visit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67690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No se </a:t>
                      </a:r>
                      <a:r>
                        <a:rPr lang="en-GB" sz="1000" dirty="0" err="1">
                          <a:latin typeface="+mn-lt"/>
                        </a:rPr>
                        <a:t>puede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ir</a:t>
                      </a:r>
                      <a:r>
                        <a:rPr lang="en-GB" sz="1000" baseline="0" dirty="0">
                          <a:latin typeface="+mn-lt"/>
                        </a:rPr>
                        <a:t> / </a:t>
                      </a:r>
                      <a:r>
                        <a:rPr lang="en-GB" sz="1000" baseline="0" dirty="0" err="1">
                          <a:latin typeface="+mn-lt"/>
                        </a:rPr>
                        <a:t>visitar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You cannot go / visit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805357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237506" y="2232973"/>
          <a:ext cx="2786789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471">
                  <a:extLst>
                    <a:ext uri="{9D8B030D-6E8A-4147-A177-3AD203B41FA5}">
                      <a16:colId xmlns:a16="http://schemas.microsoft.com/office/drawing/2014/main" val="3335348455"/>
                    </a:ext>
                  </a:extLst>
                </a:gridCol>
                <a:gridCol w="1339318">
                  <a:extLst>
                    <a:ext uri="{9D8B030D-6E8A-4147-A177-3AD203B41FA5}">
                      <a16:colId xmlns:a16="http://schemas.microsoft.com/office/drawing/2014/main" val="2528646266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+mn-lt"/>
                          <a:ea typeface="Gill Sans MT" charset="0"/>
                          <a:cs typeface="Calibri" panose="020F0502020204030204" pitchFamily="34" charset="0"/>
                        </a:rPr>
                        <a:t>Los </a:t>
                      </a:r>
                      <a:r>
                        <a:rPr lang="en-US" sz="1000" b="1" dirty="0" err="1">
                          <a:latin typeface="+mn-lt"/>
                          <a:ea typeface="Gill Sans MT" charset="0"/>
                          <a:cs typeface="Calibri" panose="020F0502020204030204" pitchFamily="34" charset="0"/>
                        </a:rPr>
                        <a:t>Adjetivos</a:t>
                      </a:r>
                      <a:endParaRPr lang="en-US" sz="1000" b="1" dirty="0">
                        <a:latin typeface="+mn-lt"/>
                        <a:ea typeface="Gill Sans MT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489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grande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pequeño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animado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poblado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famoso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contaminado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industrial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histórico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turístico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rural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urbano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tranquilo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peligroso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impresionante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big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small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lively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populated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famous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polluted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industrial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historical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touristic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rural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urban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Calm/peaceful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dangerous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impressive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356689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9237505" y="4801226"/>
          <a:ext cx="2786789" cy="170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1393">
                  <a:extLst>
                    <a:ext uri="{9D8B030D-6E8A-4147-A177-3AD203B41FA5}">
                      <a16:colId xmlns:a16="http://schemas.microsoft.com/office/drawing/2014/main" val="32122723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053522653"/>
                    </a:ext>
                  </a:extLst>
                </a:gridCol>
                <a:gridCol w="1308556">
                  <a:extLst>
                    <a:ext uri="{9D8B030D-6E8A-4147-A177-3AD203B41FA5}">
                      <a16:colId xmlns:a16="http://schemas.microsoft.com/office/drawing/2014/main" val="3141998211"/>
                    </a:ext>
                  </a:extLst>
                </a:gridCol>
              </a:tblGrid>
              <a:tr h="228675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 err="1">
                          <a:latin typeface="+mn-lt"/>
                        </a:rPr>
                        <a:t>Salidas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903582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1. </a:t>
                      </a:r>
                      <a:r>
                        <a:rPr lang="en-GB" sz="1000" dirty="0" err="1">
                          <a:latin typeface="+mn-lt"/>
                        </a:rPr>
                        <a:t>Salgo</a:t>
                      </a:r>
                      <a:r>
                        <a:rPr lang="en-GB" sz="1000" dirty="0">
                          <a:latin typeface="+mn-lt"/>
                        </a:rPr>
                        <a:t> al / a la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 go out to the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592257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2. </a:t>
                      </a:r>
                      <a:r>
                        <a:rPr lang="en-GB" sz="1000" dirty="0" err="1">
                          <a:latin typeface="+mn-lt"/>
                        </a:rPr>
                        <a:t>Voy</a:t>
                      </a:r>
                      <a:r>
                        <a:rPr lang="en-GB" sz="1000" dirty="0">
                          <a:latin typeface="+mn-lt"/>
                        </a:rPr>
                        <a:t> al / a la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00" dirty="0">
                          <a:latin typeface="+mn-lt"/>
                        </a:rPr>
                        <a:t>2. I go to </a:t>
                      </a:r>
                      <a:r>
                        <a:rPr lang="en-GB" sz="1000" dirty="0" smtClean="0">
                          <a:latin typeface="+mn-lt"/>
                        </a:rPr>
                        <a:t>the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765749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3. </a:t>
                      </a:r>
                      <a:r>
                        <a:rPr lang="en-GB" sz="1000" dirty="0" err="1" smtClean="0">
                          <a:latin typeface="+mn-lt"/>
                        </a:rPr>
                        <a:t>Vamos</a:t>
                      </a:r>
                      <a:r>
                        <a:rPr lang="en-GB" sz="1000" baseline="0" dirty="0" smtClean="0">
                          <a:latin typeface="+mn-lt"/>
                        </a:rPr>
                        <a:t> al / a la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3. We 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754868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4. </a:t>
                      </a:r>
                      <a:r>
                        <a:rPr lang="en-GB" sz="1000" dirty="0" err="1" smtClean="0">
                          <a:latin typeface="+mn-lt"/>
                        </a:rPr>
                        <a:t>Voy</a:t>
                      </a:r>
                      <a:r>
                        <a:rPr lang="en-GB" sz="1000" dirty="0" smtClean="0">
                          <a:latin typeface="+mn-lt"/>
                        </a:rPr>
                        <a:t> de </a:t>
                      </a:r>
                      <a:r>
                        <a:rPr lang="en-GB" sz="1000" dirty="0" err="1" smtClean="0">
                          <a:latin typeface="+mn-lt"/>
                        </a:rPr>
                        <a:t>compras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4. I go shopping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46862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5. </a:t>
                      </a:r>
                      <a:r>
                        <a:rPr lang="en-GB" sz="1000" dirty="0" err="1" smtClean="0">
                          <a:latin typeface="+mn-lt"/>
                        </a:rPr>
                        <a:t>Voy</a:t>
                      </a:r>
                      <a:r>
                        <a:rPr lang="en-GB" sz="1000" dirty="0" smtClean="0">
                          <a:latin typeface="+mn-lt"/>
                        </a:rPr>
                        <a:t> de </a:t>
                      </a:r>
                      <a:r>
                        <a:rPr lang="en-GB" sz="1000" dirty="0" err="1" smtClean="0">
                          <a:latin typeface="+mn-lt"/>
                        </a:rPr>
                        <a:t>paseo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5. I go for a walk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696551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6. No </a:t>
                      </a:r>
                      <a:r>
                        <a:rPr lang="en-GB" sz="1000" dirty="0" err="1" smtClean="0">
                          <a:latin typeface="+mn-lt"/>
                        </a:rPr>
                        <a:t>hago</a:t>
                      </a:r>
                      <a:r>
                        <a:rPr lang="en-GB" sz="1000" dirty="0" smtClean="0">
                          <a:latin typeface="+mn-lt"/>
                        </a:rPr>
                        <a:t> nada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6. I don’t do anything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892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63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229927" y="139407"/>
            <a:ext cx="1180241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latin typeface="Gill Sans MT" charset="0"/>
                <a:ea typeface="Gill Sans MT" charset="0"/>
                <a:cs typeface="Gill Sans MT" charset="0"/>
              </a:rPr>
              <a:t>YEAR 8 HT2 KNOWLEDGE ORGANISER - ¡</a:t>
            </a:r>
            <a:r>
              <a:rPr lang="en-US" sz="2800" b="1" u="sng" dirty="0" err="1">
                <a:latin typeface="Gill Sans MT" charset="0"/>
                <a:ea typeface="Gill Sans MT" charset="0"/>
                <a:cs typeface="Gill Sans MT" charset="0"/>
              </a:rPr>
              <a:t>Vamos</a:t>
            </a:r>
            <a:r>
              <a:rPr lang="en-US" sz="2800" b="1" u="sng" dirty="0">
                <a:latin typeface="Gill Sans MT" charset="0"/>
                <a:ea typeface="Gill Sans MT" charset="0"/>
                <a:cs typeface="Gill Sans MT" charset="0"/>
              </a:rPr>
              <a:t> a </a:t>
            </a:r>
            <a:r>
              <a:rPr lang="en-US" sz="2800" b="1" u="sng" dirty="0" err="1">
                <a:latin typeface="Gill Sans MT" charset="0"/>
                <a:ea typeface="Gill Sans MT" charset="0"/>
                <a:cs typeface="Gill Sans MT" charset="0"/>
              </a:rPr>
              <a:t>salir</a:t>
            </a:r>
            <a:r>
              <a:rPr lang="en-US" sz="2800" b="1" u="sng" dirty="0">
                <a:latin typeface="Gill Sans MT" charset="0"/>
                <a:ea typeface="Gill Sans MT" charset="0"/>
                <a:cs typeface="Gill Sans MT" charset="0"/>
              </a:rPr>
              <a:t>!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9928" y="883934"/>
          <a:ext cx="3698129" cy="5852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537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2159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  <a:ea typeface="Gill Sans MT" charset="0"/>
                          <a:cs typeface="Gill Sans MT" charset="0"/>
                        </a:rPr>
                        <a:t>¿</a:t>
                      </a:r>
                      <a:r>
                        <a:rPr lang="en-US" sz="12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Dónde</a:t>
                      </a:r>
                      <a:r>
                        <a:rPr lang="en-US" sz="1200" b="1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2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</a:t>
                      </a:r>
                      <a:r>
                        <a:rPr lang="en-US" sz="1200" b="1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2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gustaría</a:t>
                      </a:r>
                      <a:r>
                        <a:rPr lang="en-US" sz="1200" b="1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2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vivir</a:t>
                      </a:r>
                      <a:r>
                        <a:rPr lang="en-US" sz="1200" b="1" dirty="0">
                          <a:latin typeface="+mn-lt"/>
                          <a:ea typeface="Gill Sans MT" charset="0"/>
                          <a:cs typeface="Gill Sans MT" charset="0"/>
                        </a:rPr>
                        <a:t> y </a:t>
                      </a:r>
                      <a:r>
                        <a:rPr lang="en-US" sz="12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por</a:t>
                      </a:r>
                      <a:r>
                        <a:rPr lang="en-US" sz="12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200" b="1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qué</a:t>
                      </a:r>
                      <a:r>
                        <a:rPr lang="en-US" sz="12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?</a:t>
                      </a:r>
                      <a:endParaRPr lang="en-US" sz="120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latin typeface="+mn-lt"/>
                        </a:rPr>
                        <a:t>En </a:t>
                      </a:r>
                      <a:r>
                        <a:rPr lang="en-GB" sz="1200" baseline="0" dirty="0" err="1">
                          <a:latin typeface="+mn-lt"/>
                        </a:rPr>
                        <a:t>el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futuro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In the 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 err="1">
                          <a:latin typeface="+mn-lt"/>
                        </a:rPr>
                        <a:t>Cuando</a:t>
                      </a:r>
                      <a:r>
                        <a:rPr lang="en-GB" sz="1200" baseline="0" dirty="0">
                          <a:latin typeface="+mn-lt"/>
                        </a:rPr>
                        <a:t> sea mayor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When I am older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50682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Me </a:t>
                      </a:r>
                      <a:r>
                        <a:rPr lang="en-GB" sz="1200" dirty="0" err="1">
                          <a:latin typeface="+mn-lt"/>
                        </a:rPr>
                        <a:t>gustaría</a:t>
                      </a:r>
                      <a:r>
                        <a:rPr lang="en-GB" sz="1200" dirty="0">
                          <a:latin typeface="+mn-lt"/>
                        </a:rPr>
                        <a:t> </a:t>
                      </a:r>
                      <a:r>
                        <a:rPr lang="en-GB" sz="1200" dirty="0" err="1">
                          <a:latin typeface="+mn-lt"/>
                        </a:rPr>
                        <a:t>vivir</a:t>
                      </a:r>
                      <a:r>
                        <a:rPr lang="en-GB" sz="1200" dirty="0">
                          <a:latin typeface="+mn-lt"/>
                        </a:rPr>
                        <a:t> </a:t>
                      </a:r>
                      <a:r>
                        <a:rPr lang="en-GB" sz="1200" dirty="0" err="1">
                          <a:latin typeface="+mn-lt"/>
                        </a:rPr>
                        <a:t>en</a:t>
                      </a:r>
                      <a:r>
                        <a:rPr lang="en-GB" sz="1200" dirty="0">
                          <a:latin typeface="+mn-lt"/>
                        </a:rPr>
                        <a:t>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I would like to live 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Los </a:t>
                      </a:r>
                      <a:r>
                        <a:rPr lang="en-GB" sz="1200" dirty="0" err="1">
                          <a:latin typeface="+mn-lt"/>
                        </a:rPr>
                        <a:t>Estados</a:t>
                      </a:r>
                      <a:r>
                        <a:rPr lang="en-GB" sz="1200" dirty="0">
                          <a:latin typeface="+mn-lt"/>
                        </a:rPr>
                        <a:t> Unidos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Las </a:t>
                      </a:r>
                      <a:r>
                        <a:rPr lang="en-GB" sz="1200" dirty="0" err="1">
                          <a:latin typeface="+mn-lt"/>
                        </a:rPr>
                        <a:t>afueras</a:t>
                      </a:r>
                      <a:r>
                        <a:rPr lang="en-GB" sz="1200" dirty="0">
                          <a:latin typeface="+mn-lt"/>
                        </a:rPr>
                        <a:t> del pueblo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The outskirts of town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El </a:t>
                      </a:r>
                      <a:r>
                        <a:rPr lang="en-GB" sz="1200" dirty="0" err="1">
                          <a:latin typeface="+mn-lt"/>
                        </a:rPr>
                        <a:t>centro</a:t>
                      </a:r>
                      <a:r>
                        <a:rPr lang="en-GB" sz="1200" dirty="0">
                          <a:latin typeface="+mn-lt"/>
                        </a:rPr>
                        <a:t> de la ciudad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The city centre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Una </a:t>
                      </a:r>
                      <a:r>
                        <a:rPr lang="en-GB" sz="1200" dirty="0" err="1">
                          <a:latin typeface="+mn-lt"/>
                        </a:rPr>
                        <a:t>isla</a:t>
                      </a:r>
                      <a:r>
                        <a:rPr lang="en-GB" sz="1200" dirty="0">
                          <a:latin typeface="+mn-lt"/>
                        </a:rPr>
                        <a:t> </a:t>
                      </a:r>
                      <a:r>
                        <a:rPr lang="en-GB" sz="1200" dirty="0" err="1">
                          <a:latin typeface="+mn-lt"/>
                        </a:rPr>
                        <a:t>aislada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An isolated island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427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latin typeface="+mn-lt"/>
                        </a:rPr>
                        <a:t>Las </a:t>
                      </a:r>
                      <a:r>
                        <a:rPr lang="en-GB" sz="1200" baseline="0" dirty="0" err="1">
                          <a:latin typeface="+mn-lt"/>
                        </a:rPr>
                        <a:t>montañas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The mountains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694224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>
                          <a:latin typeface="+mn-lt"/>
                        </a:rPr>
                        <a:t>La capital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The 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257202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>
                          <a:latin typeface="+mn-lt"/>
                        </a:rPr>
                        <a:t>Una casa con </a:t>
                      </a:r>
                      <a:r>
                        <a:rPr lang="en-GB" sz="1200" baseline="0" dirty="0" err="1">
                          <a:latin typeface="+mn-lt"/>
                        </a:rPr>
                        <a:t>tres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plantas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 house with three floors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444495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>
                          <a:latin typeface="+mn-lt"/>
                        </a:rPr>
                        <a:t>Un </a:t>
                      </a:r>
                      <a:r>
                        <a:rPr lang="en-GB" sz="1200" baseline="0" dirty="0" err="1">
                          <a:latin typeface="+mn-lt"/>
                        </a:rPr>
                        <a:t>piso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en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el</a:t>
                      </a:r>
                      <a:r>
                        <a:rPr lang="en-GB" sz="1200" baseline="0" dirty="0">
                          <a:latin typeface="+mn-lt"/>
                        </a:rPr>
                        <a:t> campo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 flat in the countryside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873921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 err="1">
                          <a:latin typeface="+mn-lt"/>
                        </a:rPr>
                        <a:t>Porque</a:t>
                      </a:r>
                      <a:r>
                        <a:rPr lang="en-GB" sz="1200" baseline="0" dirty="0">
                          <a:latin typeface="+mn-lt"/>
                        </a:rPr>
                        <a:t>/</a:t>
                      </a:r>
                      <a:r>
                        <a:rPr lang="en-GB" sz="1200" baseline="0" dirty="0" err="1">
                          <a:latin typeface="+mn-lt"/>
                        </a:rPr>
                        <a:t>ya</a:t>
                      </a:r>
                      <a:r>
                        <a:rPr lang="en-GB" sz="1200" baseline="0" dirty="0">
                          <a:latin typeface="+mn-lt"/>
                        </a:rPr>
                        <a:t> que/dado 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Because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078416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 err="1">
                          <a:latin typeface="+mn-lt"/>
                        </a:rPr>
                        <a:t>Sería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It would 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101712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>
                          <a:latin typeface="+mn-lt"/>
                        </a:rPr>
                        <a:t>Muy bonito/</a:t>
                      </a:r>
                      <a:r>
                        <a:rPr lang="en-GB" sz="1200" baseline="0" dirty="0" err="1">
                          <a:latin typeface="+mn-lt"/>
                        </a:rPr>
                        <a:t>guay</a:t>
                      </a:r>
                      <a:r>
                        <a:rPr lang="en-GB" sz="1200" baseline="0" dirty="0">
                          <a:latin typeface="+mn-lt"/>
                        </a:rPr>
                        <a:t>/</a:t>
                      </a:r>
                      <a:r>
                        <a:rPr lang="en-GB" sz="1200" baseline="0" dirty="0" err="1">
                          <a:latin typeface="+mn-lt"/>
                        </a:rPr>
                        <a:t>cómodo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Very pretty/cool/comfortable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068874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 err="1">
                          <a:latin typeface="+mn-lt"/>
                        </a:rPr>
                        <a:t>Tranquilo</a:t>
                      </a:r>
                      <a:r>
                        <a:rPr lang="en-GB" sz="1200" baseline="0" dirty="0">
                          <a:latin typeface="+mn-lt"/>
                        </a:rPr>
                        <a:t>/</a:t>
                      </a:r>
                      <a:r>
                        <a:rPr lang="en-GB" sz="1200" baseline="0" dirty="0" err="1">
                          <a:latin typeface="+mn-lt"/>
                        </a:rPr>
                        <a:t>animado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Peaceful/lively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571328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>
                          <a:latin typeface="+mn-lt"/>
                        </a:rPr>
                        <a:t>Una </a:t>
                      </a:r>
                      <a:r>
                        <a:rPr lang="en-GB" sz="1200" baseline="0" dirty="0" err="1">
                          <a:latin typeface="+mn-lt"/>
                        </a:rPr>
                        <a:t>aventura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An adventure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748649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 err="1">
                          <a:latin typeface="+mn-lt"/>
                        </a:rPr>
                        <a:t>Enorme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Enormous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361059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 err="1">
                          <a:latin typeface="+mn-lt"/>
                        </a:rPr>
                        <a:t>Emocionante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Exciting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216710"/>
                  </a:ext>
                </a:extLst>
              </a:tr>
              <a:tr h="2080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aseline="0" dirty="0">
                          <a:latin typeface="+mn-lt"/>
                        </a:rPr>
                        <a:t>Una </a:t>
                      </a:r>
                      <a:r>
                        <a:rPr lang="en-GB" sz="1200" baseline="0" dirty="0" err="1">
                          <a:latin typeface="+mn-lt"/>
                        </a:rPr>
                        <a:t>experiencia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inolvidable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An unforgettable experience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075318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210170" y="3080362"/>
          <a:ext cx="3698129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537">
                  <a:extLst>
                    <a:ext uri="{9D8B030D-6E8A-4147-A177-3AD203B41FA5}">
                      <a16:colId xmlns:a16="http://schemas.microsoft.com/office/drawing/2014/main" val="1763986438"/>
                    </a:ext>
                  </a:extLst>
                </a:gridCol>
                <a:gridCol w="1821592">
                  <a:extLst>
                    <a:ext uri="{9D8B030D-6E8A-4147-A177-3AD203B41FA5}">
                      <a16:colId xmlns:a16="http://schemas.microsoft.com/office/drawing/2014/main" val="2290070871"/>
                    </a:ext>
                  </a:extLst>
                </a:gridCol>
              </a:tblGrid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a la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tienda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de comida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rápida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fast-food shop?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27319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a la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cafetería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café?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7229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a la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pista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hielo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ice rink?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1275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" altLang="en-US" sz="1200" dirty="0">
                          <a:solidFill>
                            <a:schemeClr val="tx1"/>
                          </a:solidFill>
                        </a:rPr>
                        <a:t>a las canchas de baloncesto?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basketball courts?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36625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altLang="en-US" sz="1200" dirty="0">
                          <a:solidFill>
                            <a:schemeClr val="tx1"/>
                          </a:solidFill>
                        </a:rPr>
                        <a:t>a la plaza mayor?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main</a:t>
                      </a:r>
                      <a:r>
                        <a:rPr lang="en-GB" sz="1200" baseline="0" dirty="0">
                          <a:latin typeface="+mn-lt"/>
                        </a:rPr>
                        <a:t> square</a:t>
                      </a:r>
                      <a:r>
                        <a:rPr lang="en-GB" sz="1200" dirty="0">
                          <a:latin typeface="+mn-lt"/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93568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paseo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for a walk?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99567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compras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+mn-lt"/>
                        </a:rPr>
                        <a:t>shopping?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28198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206941" y="884352"/>
          <a:ext cx="3698129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537">
                  <a:extLst>
                    <a:ext uri="{9D8B030D-6E8A-4147-A177-3AD203B41FA5}">
                      <a16:colId xmlns:a16="http://schemas.microsoft.com/office/drawing/2014/main" val="2832592125"/>
                    </a:ext>
                  </a:extLst>
                </a:gridCol>
                <a:gridCol w="1821592">
                  <a:extLst>
                    <a:ext uri="{9D8B030D-6E8A-4147-A177-3AD203B41FA5}">
                      <a16:colId xmlns:a16="http://schemas.microsoft.com/office/drawing/2014/main" val="3111623437"/>
                    </a:ext>
                  </a:extLst>
                </a:gridCol>
              </a:tblGrid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+mn-lt"/>
                        </a:rPr>
                        <a:t>¿</a:t>
                      </a:r>
                      <a:r>
                        <a:rPr lang="en-GB" sz="1200" b="1" dirty="0" err="1">
                          <a:latin typeface="+mn-lt"/>
                        </a:rPr>
                        <a:t>Te</a:t>
                      </a:r>
                      <a:r>
                        <a:rPr lang="en-GB" sz="1200" b="1" baseline="0" dirty="0">
                          <a:latin typeface="+mn-lt"/>
                        </a:rPr>
                        <a:t> </a:t>
                      </a:r>
                      <a:r>
                        <a:rPr lang="en-GB" sz="1200" b="1" baseline="0" dirty="0" err="1">
                          <a:latin typeface="+mn-lt"/>
                        </a:rPr>
                        <a:t>gustaría</a:t>
                      </a:r>
                      <a:r>
                        <a:rPr lang="en-GB" sz="1200" b="1" baseline="0" dirty="0">
                          <a:latin typeface="+mn-lt"/>
                        </a:rPr>
                        <a:t> </a:t>
                      </a:r>
                      <a:r>
                        <a:rPr lang="en-GB" sz="1200" b="1" baseline="0" dirty="0" err="1">
                          <a:latin typeface="+mn-lt"/>
                        </a:rPr>
                        <a:t>ir</a:t>
                      </a:r>
                      <a:r>
                        <a:rPr lang="en-GB" sz="1200" b="1" baseline="0" dirty="0">
                          <a:latin typeface="+mn-lt"/>
                        </a:rPr>
                        <a:t>… ?</a:t>
                      </a:r>
                      <a:endParaRPr lang="en-GB" sz="12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0045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¿</a:t>
                      </a:r>
                      <a:r>
                        <a:rPr lang="en-GB" sz="1200" dirty="0" err="1">
                          <a:latin typeface="+mn-lt"/>
                        </a:rPr>
                        <a:t>Te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gustaría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ir</a:t>
                      </a:r>
                      <a:r>
                        <a:rPr lang="en-GB" sz="1200" baseline="0" dirty="0">
                          <a:latin typeface="+mn-lt"/>
                        </a:rPr>
                        <a:t>…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Would</a:t>
                      </a:r>
                      <a:r>
                        <a:rPr lang="en-GB" sz="1200" baseline="0" dirty="0">
                          <a:latin typeface="+mn-lt"/>
                        </a:rPr>
                        <a:t> you like to go…?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8638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" altLang="en-US" sz="1200" dirty="0">
                          <a:solidFill>
                            <a:schemeClr val="tx1"/>
                          </a:solidFill>
                        </a:rPr>
                        <a:t>al estadio?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stadium?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44774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altLang="en-US" sz="1200" dirty="0">
                          <a:solidFill>
                            <a:schemeClr val="tx1"/>
                          </a:solidFill>
                        </a:rPr>
                        <a:t>al polideportivo?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the </a:t>
                      </a:r>
                      <a:r>
                        <a:rPr lang="en-GB" sz="1200" dirty="0">
                          <a:latin typeface="+mn-lt"/>
                        </a:rPr>
                        <a:t>sports centre?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4457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al cine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cinema?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15809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al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parque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park?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59883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al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restaurante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restaurant?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03657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al club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</a:rPr>
                        <a:t>juvenil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t</a:t>
                      </a:r>
                      <a:r>
                        <a:rPr lang="en-GB" sz="1200" dirty="0">
                          <a:latin typeface="+mn-lt"/>
                        </a:rPr>
                        <a:t>he youth club?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71275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8030607" y="1159705"/>
          <a:ext cx="3698129" cy="5167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6802">
                  <a:extLst>
                    <a:ext uri="{9D8B030D-6E8A-4147-A177-3AD203B41FA5}">
                      <a16:colId xmlns:a16="http://schemas.microsoft.com/office/drawing/2014/main" val="3015125582"/>
                    </a:ext>
                  </a:extLst>
                </a:gridCol>
                <a:gridCol w="1841327">
                  <a:extLst>
                    <a:ext uri="{9D8B030D-6E8A-4147-A177-3AD203B41FA5}">
                      <a16:colId xmlns:a16="http://schemas.microsoft.com/office/drawing/2014/main" val="2414204343"/>
                    </a:ext>
                  </a:extLst>
                </a:gridCol>
              </a:tblGrid>
              <a:tr h="228675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aseline="0" dirty="0" err="1">
                          <a:latin typeface="+mn-lt"/>
                        </a:rPr>
                        <a:t>İNi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en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sueños</a:t>
                      </a:r>
                      <a:r>
                        <a:rPr lang="en-GB" sz="1200" baseline="0" dirty="0">
                          <a:latin typeface="+mn-lt"/>
                        </a:rPr>
                        <a:t>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In your dreams!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21727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İNi</a:t>
                      </a:r>
                      <a:r>
                        <a:rPr lang="en-GB" sz="12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GB" sz="12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hablar</a:t>
                      </a:r>
                      <a:r>
                        <a:rPr lang="en-GB" sz="12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No way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33226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/>
                        <a:t>No </a:t>
                      </a:r>
                      <a:r>
                        <a:rPr lang="en-US" sz="1200" err="1"/>
                        <a:t>tengo</a:t>
                      </a:r>
                      <a:r>
                        <a:rPr lang="en-US" sz="1200" dirty="0"/>
                        <a:t> </a:t>
                      </a:r>
                      <a:r>
                        <a:rPr lang="en-US" sz="1200" err="1"/>
                        <a:t>ganas</a:t>
                      </a:r>
                      <a:endParaRPr lang="en-US" sz="1200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I don't fancy 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750430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/>
                        <a:t>No </a:t>
                      </a:r>
                      <a:r>
                        <a:rPr lang="en-US" sz="1200" dirty="0" err="1"/>
                        <a:t>quiero</a:t>
                      </a:r>
                      <a:r>
                        <a:rPr lang="en-US" sz="1200" dirty="0"/>
                        <a:t>/no </a:t>
                      </a:r>
                      <a:r>
                        <a:rPr lang="en-US" sz="1200" dirty="0" err="1"/>
                        <a:t>puedo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I don't want to/I can't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08591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200" dirty="0"/>
                        <a:t>Vale/De </a:t>
                      </a:r>
                      <a:r>
                        <a:rPr lang="en-US" sz="1200" dirty="0" err="1"/>
                        <a:t>acuerdo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OK/Alright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192551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¿A </a:t>
                      </a:r>
                      <a:r>
                        <a:rPr lang="en-GB" sz="1200" dirty="0" err="1">
                          <a:latin typeface="+mn-lt"/>
                        </a:rPr>
                        <a:t>qué</a:t>
                      </a:r>
                      <a:r>
                        <a:rPr lang="en-GB" sz="1200" baseline="0" dirty="0">
                          <a:latin typeface="+mn-lt"/>
                        </a:rPr>
                        <a:t> hora?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At what time?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138719"/>
                  </a:ext>
                </a:extLst>
              </a:tr>
              <a:tr h="504264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 las </a:t>
                      </a:r>
                      <a:r>
                        <a:rPr lang="en-GB" sz="1200" dirty="0" err="1">
                          <a:latin typeface="+mn-lt"/>
                        </a:rPr>
                        <a:t>ocho</a:t>
                      </a:r>
                      <a:r>
                        <a:rPr lang="en-GB" sz="1200" dirty="0">
                          <a:latin typeface="+mn-lt"/>
                        </a:rPr>
                        <a:t> y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At 8.30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52408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 las dos y </a:t>
                      </a:r>
                      <a:r>
                        <a:rPr lang="en-GB" sz="1200" dirty="0" err="1">
                          <a:latin typeface="+mn-lt"/>
                        </a:rPr>
                        <a:t>cuarto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At 2.15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60480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 las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tres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menos</a:t>
                      </a:r>
                      <a:r>
                        <a:rPr lang="en-GB" sz="1200" baseline="0" dirty="0">
                          <a:latin typeface="+mn-lt"/>
                        </a:rPr>
                        <a:t> </a:t>
                      </a:r>
                      <a:r>
                        <a:rPr lang="en-GB" sz="1200" baseline="0" dirty="0" err="1">
                          <a:latin typeface="+mn-lt"/>
                        </a:rPr>
                        <a:t>diez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At 2.50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63694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¿</a:t>
                      </a:r>
                      <a:r>
                        <a:rPr lang="en-GB" sz="1200" dirty="0" err="1">
                          <a:latin typeface="+mn-lt"/>
                        </a:rPr>
                        <a:t>Dónde</a:t>
                      </a:r>
                      <a:r>
                        <a:rPr lang="en-GB" sz="1200" dirty="0">
                          <a:latin typeface="+mn-lt"/>
                        </a:rPr>
                        <a:t> </a:t>
                      </a:r>
                      <a:r>
                        <a:rPr lang="en-GB" sz="1200" dirty="0" err="1">
                          <a:latin typeface="+mn-lt"/>
                        </a:rPr>
                        <a:t>quedamos</a:t>
                      </a:r>
                      <a:r>
                        <a:rPr lang="en-GB" sz="1200" dirty="0">
                          <a:latin typeface="+mn-lt"/>
                        </a:rPr>
                        <a:t>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Where shall we meet?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5325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 err="1">
                          <a:latin typeface="+mn-lt"/>
                        </a:rPr>
                        <a:t>Enfrente</a:t>
                      </a:r>
                      <a:r>
                        <a:rPr lang="en-GB" sz="1200" dirty="0">
                          <a:latin typeface="+mn-lt"/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Opposite</a:t>
                      </a:r>
                      <a:endParaRPr lang="en-GB" sz="1200" baseline="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329671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A </a:t>
                      </a:r>
                      <a:r>
                        <a:rPr lang="en-GB" sz="1200" dirty="0" err="1">
                          <a:latin typeface="+mn-lt"/>
                        </a:rPr>
                        <a:t>lado</a:t>
                      </a:r>
                      <a:r>
                        <a:rPr lang="en-GB" sz="1200" dirty="0">
                          <a:latin typeface="+mn-lt"/>
                        </a:rPr>
                        <a:t> de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Next to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641340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 err="1">
                          <a:latin typeface="+mn-lt"/>
                        </a:rPr>
                        <a:t>Detrás</a:t>
                      </a:r>
                      <a:r>
                        <a:rPr lang="en-GB" sz="1200" baseline="0" dirty="0">
                          <a:latin typeface="+mn-lt"/>
                        </a:rPr>
                        <a:t> de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Behind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394175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dirty="0">
                          <a:latin typeface="+mn-lt"/>
                        </a:rPr>
                        <a:t>Delante de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In front of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13205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 err="1">
                          <a:latin typeface="+mn-lt"/>
                        </a:rPr>
                        <a:t>Dentro</a:t>
                      </a:r>
                      <a:r>
                        <a:rPr lang="en-GB" sz="1200" dirty="0">
                          <a:latin typeface="+mn-lt"/>
                        </a:rPr>
                        <a:t> de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Inside of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8094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 err="1">
                          <a:latin typeface="+mn-lt"/>
                        </a:rPr>
                        <a:t>Debajo</a:t>
                      </a:r>
                      <a:r>
                        <a:rPr lang="en-GB" sz="1200" dirty="0">
                          <a:latin typeface="+mn-lt"/>
                        </a:rPr>
                        <a:t> de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Underneath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801400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 err="1">
                          <a:latin typeface="+mn-lt"/>
                        </a:rPr>
                        <a:t>Encima</a:t>
                      </a:r>
                      <a:r>
                        <a:rPr lang="en-GB" sz="1200" dirty="0">
                          <a:latin typeface="+mn-lt"/>
                        </a:rPr>
                        <a:t> de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On top off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551631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Entre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200" dirty="0">
                          <a:latin typeface="+mn-lt"/>
                        </a:rPr>
                        <a:t>Between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6710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2DACE9-6CB5-FE4A-EB86-22EE17CAEAB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030606" y="883933"/>
          <a:ext cx="3698129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8129">
                  <a:extLst>
                    <a:ext uri="{9D8B030D-6E8A-4147-A177-3AD203B41FA5}">
                      <a16:colId xmlns:a16="http://schemas.microsoft.com/office/drawing/2014/main" val="2534153505"/>
                    </a:ext>
                  </a:extLst>
                </a:gridCol>
              </a:tblGrid>
              <a:tr h="20803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+mn-lt"/>
                        </a:rPr>
                        <a:t>¿</a:t>
                      </a:r>
                      <a:r>
                        <a:rPr lang="en-GB" sz="1200" b="1" dirty="0" err="1">
                          <a:latin typeface="+mn-lt"/>
                        </a:rPr>
                        <a:t>Te</a:t>
                      </a:r>
                      <a:r>
                        <a:rPr lang="en-GB" sz="1200" b="1" baseline="0" dirty="0">
                          <a:latin typeface="+mn-lt"/>
                        </a:rPr>
                        <a:t> </a:t>
                      </a:r>
                      <a:r>
                        <a:rPr lang="en-GB" sz="1200" b="1" baseline="0" dirty="0" err="1">
                          <a:latin typeface="+mn-lt"/>
                        </a:rPr>
                        <a:t>gustaría</a:t>
                      </a:r>
                      <a:r>
                        <a:rPr lang="en-GB" sz="1200" b="1" baseline="0" dirty="0">
                          <a:latin typeface="+mn-lt"/>
                        </a:rPr>
                        <a:t> </a:t>
                      </a:r>
                      <a:r>
                        <a:rPr lang="en-GB" sz="1200" b="1" baseline="0" dirty="0" err="1">
                          <a:latin typeface="+mn-lt"/>
                        </a:rPr>
                        <a:t>ir</a:t>
                      </a:r>
                      <a:r>
                        <a:rPr lang="en-GB" sz="1200" b="1" baseline="0" dirty="0">
                          <a:latin typeface="+mn-lt"/>
                        </a:rPr>
                        <a:t>… ?</a:t>
                      </a:r>
                      <a:endParaRPr lang="en-GB" sz="12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560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72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69571" y="972073"/>
          <a:ext cx="3738882" cy="192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58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922296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+mn-lt"/>
                        </a:rPr>
                        <a:t>¿</a:t>
                      </a:r>
                      <a:r>
                        <a:rPr lang="en-GB" sz="1200" b="1" dirty="0" err="1">
                          <a:latin typeface="+mn-lt"/>
                        </a:rPr>
                        <a:t>Qué</a:t>
                      </a:r>
                      <a:r>
                        <a:rPr lang="en-GB" sz="1200" b="1" baseline="0" dirty="0">
                          <a:latin typeface="+mn-lt"/>
                        </a:rPr>
                        <a:t> vas a </a:t>
                      </a:r>
                      <a:r>
                        <a:rPr lang="en-GB" sz="1200" b="1" baseline="0" dirty="0" err="1">
                          <a:latin typeface="+mn-lt"/>
                        </a:rPr>
                        <a:t>hacer</a:t>
                      </a:r>
                      <a:r>
                        <a:rPr lang="en-GB" sz="1200" b="1" baseline="0" dirty="0">
                          <a:latin typeface="+mn-lt"/>
                        </a:rPr>
                        <a:t>?</a:t>
                      </a:r>
                      <a:endParaRPr lang="en-GB" sz="12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38597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jugar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al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fútbol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 play 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924207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jugar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a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los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videojuegos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 play videogames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70945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montar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en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bici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 ride a bike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606362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bailar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 dance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873717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navegar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por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Internet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surf the Internet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14169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ir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al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parque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 go to the</a:t>
                      </a:r>
                      <a:r>
                        <a:rPr lang="en-GB" sz="1200" baseline="0" dirty="0">
                          <a:latin typeface="+mn-lt"/>
                        </a:rPr>
                        <a:t> park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39930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229927" y="139407"/>
            <a:ext cx="1180241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latin typeface="Gill Sans MT" charset="0"/>
                <a:ea typeface="Gill Sans MT" charset="0"/>
                <a:cs typeface="Gill Sans MT" charset="0"/>
              </a:rPr>
              <a:t>YEAR 8 HT2 KNOWLEDGE ORGANISER - ¡</a:t>
            </a:r>
            <a:r>
              <a:rPr lang="en-US" sz="2800" b="1" u="sng" dirty="0" err="1">
                <a:latin typeface="Gill Sans MT" charset="0"/>
                <a:ea typeface="Gill Sans MT" charset="0"/>
                <a:cs typeface="Gill Sans MT" charset="0"/>
              </a:rPr>
              <a:t>Vamos</a:t>
            </a:r>
            <a:r>
              <a:rPr lang="en-US" sz="2800" b="1" u="sng" dirty="0">
                <a:latin typeface="Gill Sans MT" charset="0"/>
                <a:ea typeface="Gill Sans MT" charset="0"/>
                <a:cs typeface="Gill Sans MT" charset="0"/>
              </a:rPr>
              <a:t> a </a:t>
            </a:r>
            <a:r>
              <a:rPr lang="en-US" sz="2800" b="1" u="sng" dirty="0" err="1">
                <a:latin typeface="Gill Sans MT" charset="0"/>
                <a:ea typeface="Gill Sans MT" charset="0"/>
                <a:cs typeface="Gill Sans MT" charset="0"/>
              </a:rPr>
              <a:t>salir</a:t>
            </a:r>
            <a:r>
              <a:rPr lang="en-US" sz="2800" b="1" u="sng" dirty="0">
                <a:latin typeface="Gill Sans MT" charset="0"/>
                <a:ea typeface="Gill Sans MT" charset="0"/>
                <a:cs typeface="Gill Sans MT" charset="0"/>
              </a:rPr>
              <a:t>!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222227" y="3427344"/>
          <a:ext cx="3738882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586">
                  <a:extLst>
                    <a:ext uri="{9D8B030D-6E8A-4147-A177-3AD203B41FA5}">
                      <a16:colId xmlns:a16="http://schemas.microsoft.com/office/drawing/2014/main" val="3223765440"/>
                    </a:ext>
                  </a:extLst>
                </a:gridCol>
                <a:gridCol w="1922296">
                  <a:extLst>
                    <a:ext uri="{9D8B030D-6E8A-4147-A177-3AD203B41FA5}">
                      <a16:colId xmlns:a16="http://schemas.microsoft.com/office/drawing/2014/main" val="1244672888"/>
                    </a:ext>
                  </a:extLst>
                </a:gridCol>
              </a:tblGrid>
              <a:tr h="22867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ver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la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televisión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 watch 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30142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hacer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los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deberes</a:t>
                      </a:r>
                      <a:endParaRPr lang="en-GB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</a:t>
                      </a:r>
                      <a:r>
                        <a:rPr lang="en-GB" sz="1200" baseline="0" dirty="0">
                          <a:latin typeface="+mn-lt"/>
                        </a:rPr>
                        <a:t> do homework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27218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226729" y="969568"/>
          <a:ext cx="3738882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8882">
                  <a:extLst>
                    <a:ext uri="{9D8B030D-6E8A-4147-A177-3AD203B41FA5}">
                      <a16:colId xmlns:a16="http://schemas.microsoft.com/office/drawing/2014/main" val="1840186126"/>
                    </a:ext>
                  </a:extLst>
                </a:gridCol>
              </a:tblGrid>
              <a:tr h="22867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+mn-lt"/>
                        </a:rPr>
                        <a:t>El </a:t>
                      </a:r>
                      <a:r>
                        <a:rPr lang="en-GB" sz="1200" b="1" dirty="0" err="1">
                          <a:latin typeface="+mn-lt"/>
                        </a:rPr>
                        <a:t>futuro</a:t>
                      </a:r>
                      <a:endParaRPr lang="en-GB" sz="1200" b="1" baseline="0" dirty="0" err="1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69166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8240189" y="969568"/>
          <a:ext cx="3738882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8882">
                  <a:extLst>
                    <a:ext uri="{9D8B030D-6E8A-4147-A177-3AD203B41FA5}">
                      <a16:colId xmlns:a16="http://schemas.microsoft.com/office/drawing/2014/main" val="1840186126"/>
                    </a:ext>
                  </a:extLst>
                </a:gridCol>
              </a:tblGrid>
              <a:tr h="22867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+mn-lt"/>
                        </a:rPr>
                        <a:t>¿Cómo vas a </a:t>
                      </a:r>
                      <a:r>
                        <a:rPr lang="en-GB" sz="1200" b="1" dirty="0" err="1">
                          <a:latin typeface="+mn-lt"/>
                        </a:rPr>
                        <a:t>ir</a:t>
                      </a:r>
                      <a:r>
                        <a:rPr lang="en-GB" sz="1200" b="1" baseline="0" dirty="0">
                          <a:latin typeface="+mn-lt"/>
                        </a:rPr>
                        <a:t>?</a:t>
                      </a:r>
                      <a:endParaRPr lang="en-GB" sz="12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69166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/>
          </p:nvPr>
        </p:nvGraphicFramePr>
        <p:xfrm>
          <a:off x="4269570" y="2889262"/>
          <a:ext cx="3738882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586">
                  <a:extLst>
                    <a:ext uri="{9D8B030D-6E8A-4147-A177-3AD203B41FA5}">
                      <a16:colId xmlns:a16="http://schemas.microsoft.com/office/drawing/2014/main" val="3284455073"/>
                    </a:ext>
                  </a:extLst>
                </a:gridCol>
                <a:gridCol w="1922296">
                  <a:extLst>
                    <a:ext uri="{9D8B030D-6E8A-4147-A177-3AD203B41FA5}">
                      <a16:colId xmlns:a16="http://schemas.microsoft.com/office/drawing/2014/main" val="1908555712"/>
                    </a:ext>
                  </a:extLst>
                </a:gridCol>
              </a:tblGrid>
              <a:tr h="22867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ir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de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compras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 go shopping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538021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salir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con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mis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amigos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To go out with friends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973628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/>
          </p:nvPr>
        </p:nvGraphicFramePr>
        <p:xfrm>
          <a:off x="8247529" y="1255058"/>
          <a:ext cx="3738880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9502">
                  <a:extLst>
                    <a:ext uri="{9D8B030D-6E8A-4147-A177-3AD203B41FA5}">
                      <a16:colId xmlns:a16="http://schemas.microsoft.com/office/drawing/2014/main" val="2206619824"/>
                    </a:ext>
                  </a:extLst>
                </a:gridCol>
                <a:gridCol w="1229502">
                  <a:extLst>
                    <a:ext uri="{9D8B030D-6E8A-4147-A177-3AD203B41FA5}">
                      <a16:colId xmlns:a16="http://schemas.microsoft.com/office/drawing/2014/main" val="1076228011"/>
                    </a:ext>
                  </a:extLst>
                </a:gridCol>
                <a:gridCol w="1279876">
                  <a:extLst>
                    <a:ext uri="{9D8B030D-6E8A-4147-A177-3AD203B41FA5}">
                      <a16:colId xmlns:a16="http://schemas.microsoft.com/office/drawing/2014/main" val="2049046161"/>
                    </a:ext>
                  </a:extLst>
                </a:gridCol>
              </a:tblGrid>
              <a:tr h="426192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Diría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que 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I would say that it 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243412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>
                          <a:latin typeface="Comic Sans MS"/>
                        </a:rPr>
                        <a:t>Creo que 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I believe</a:t>
                      </a:r>
                      <a:r>
                        <a:rPr lang="en-GB" sz="1200" baseline="0" dirty="0">
                          <a:latin typeface="+mn-lt"/>
                        </a:rPr>
                        <a:t> that it is 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34189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Pienso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 que 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I think that it 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021711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Cómodo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Comfortable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295222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Incómodo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Uncomfortable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711421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Barato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Cheap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088790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Caro/a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Expensive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437055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Práctico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Practical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967270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Un </a:t>
                      </a: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rollo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A bore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08422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Divertido/a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Fun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262059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Aburrido</a:t>
                      </a:r>
                      <a:r>
                        <a:rPr lang="en-GB" sz="1200" b="0" dirty="0">
                          <a:latin typeface="Comic Sans MS" panose="030F0702030302020204" pitchFamily="66" charset="0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Boring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537921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>
                          <a:latin typeface="Comic Sans MS"/>
                        </a:rPr>
                        <a:t>Guay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Cool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606533"/>
                  </a:ext>
                </a:extLst>
              </a:tr>
              <a:tr h="25571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 err="1">
                          <a:latin typeface="Comic Sans MS" panose="030F0702030302020204" pitchFamily="66" charset="0"/>
                        </a:rPr>
                        <a:t>Emocionante</a:t>
                      </a:r>
                      <a:endParaRPr lang="en-GB" sz="12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Exciting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106380"/>
                  </a:ext>
                </a:extLst>
              </a:tr>
              <a:tr h="269921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b="0" dirty="0">
                          <a:latin typeface="Comic Sans MS"/>
                        </a:rPr>
                        <a:t>Entretenido/a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GB" sz="1200" b="0" dirty="0">
                        <a:latin typeface="Comic Sans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Entertaining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51808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26D3543-41FA-644A-A25A-493A99CF32C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8667" y="1240336"/>
          <a:ext cx="3738886" cy="3958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16589">
                  <a:extLst>
                    <a:ext uri="{9D8B030D-6E8A-4147-A177-3AD203B41FA5}">
                      <a16:colId xmlns:a16="http://schemas.microsoft.com/office/drawing/2014/main" val="395623116"/>
                    </a:ext>
                  </a:extLst>
                </a:gridCol>
                <a:gridCol w="1922297">
                  <a:extLst>
                    <a:ext uri="{9D8B030D-6E8A-4147-A177-3AD203B41FA5}">
                      <a16:colId xmlns:a16="http://schemas.microsoft.com/office/drawing/2014/main" val="2354499090"/>
                    </a:ext>
                  </a:extLst>
                </a:gridCol>
              </a:tblGrid>
              <a:tr h="280140">
                <a:tc>
                  <a:txBody>
                    <a:bodyPr/>
                    <a:lstStyle/>
                    <a:p>
                      <a:pPr rtl="0" fontAlgn="base">
                        <a:lnSpc>
                          <a:spcPts val="975"/>
                        </a:lnSpc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En </a:t>
                      </a:r>
                      <a:r>
                        <a:rPr lang="en-GB" sz="1200" dirty="0" err="1">
                          <a:effectLst/>
                          <a:latin typeface="Calibri"/>
                        </a:rPr>
                        <a:t>el</a:t>
                      </a:r>
                      <a:r>
                        <a:rPr lang="en-GB" sz="1200" dirty="0">
                          <a:effectLst/>
                          <a:latin typeface="Calibri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/>
                        </a:rPr>
                        <a:t>futuro</a:t>
                      </a:r>
                      <a:endParaRPr lang="en-GB" dirty="0" err="1">
                        <a:effectLst/>
                        <a:latin typeface="Calibri"/>
                      </a:endParaRPr>
                    </a:p>
                  </a:txBody>
                  <a:tcPr marL="62179" marR="62179" marT="31090" marB="3109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975"/>
                        </a:lnSpc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In the future</a:t>
                      </a:r>
                      <a:endParaRPr lang="en-GB" dirty="0">
                        <a:effectLst/>
                        <a:latin typeface="Calibri"/>
                      </a:endParaRPr>
                    </a:p>
                  </a:txBody>
                  <a:tcPr marL="62179" marR="62179" marT="31090" marB="3109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16479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rtl="0" fontAlgn="base">
                        <a:lnSpc>
                          <a:spcPts val="975"/>
                        </a:lnSpc>
                      </a:pPr>
                      <a:r>
                        <a:rPr lang="en-GB" sz="1200" dirty="0" err="1">
                          <a:effectLst/>
                          <a:latin typeface="Calibri"/>
                        </a:rPr>
                        <a:t>Cuando</a:t>
                      </a:r>
                      <a:r>
                        <a:rPr lang="en-GB" sz="1200" dirty="0">
                          <a:effectLst/>
                          <a:latin typeface="Calibri"/>
                        </a:rPr>
                        <a:t> sea mayor</a:t>
                      </a:r>
                      <a:endParaRPr lang="en-GB" dirty="0">
                        <a:effectLst/>
                        <a:latin typeface="Calibri"/>
                      </a:endParaRPr>
                    </a:p>
                  </a:txBody>
                  <a:tcPr marL="62179" marR="62179" marT="31090" marB="3109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975"/>
                        </a:lnSpc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When I am older</a:t>
                      </a:r>
                      <a:endParaRPr lang="en-GB" dirty="0">
                        <a:effectLst/>
                        <a:latin typeface="Calibri"/>
                      </a:endParaRPr>
                    </a:p>
                  </a:txBody>
                  <a:tcPr marL="62179" marR="62179" marT="31090" marB="3109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8070849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rtl="0" fontAlgn="base">
                        <a:lnSpc>
                          <a:spcPts val="975"/>
                        </a:lnSpc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Este fin de </a:t>
                      </a:r>
                      <a:r>
                        <a:rPr lang="en-GB" sz="1200" dirty="0" err="1">
                          <a:effectLst/>
                          <a:latin typeface="Calibri"/>
                        </a:rPr>
                        <a:t>semana</a:t>
                      </a:r>
                      <a:endParaRPr lang="en-GB" dirty="0" err="1">
                        <a:effectLst/>
                      </a:endParaRPr>
                    </a:p>
                  </a:txBody>
                  <a:tcPr marL="62179" marR="62179" marT="31090" marB="3109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This weekend</a:t>
                      </a:r>
                    </a:p>
                  </a:txBody>
                  <a:tcPr marL="62179" marR="62179" marT="31090" marB="3109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226615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 la </a:t>
                      </a:r>
                      <a:r>
                        <a:rPr lang="en-GB" sz="12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mañana</a:t>
                      </a: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GB" sz="12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tarde</a:t>
                      </a: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GB" sz="12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noche</a:t>
                      </a:r>
                      <a:endParaRPr lang="en-US" dirty="0" err="1"/>
                    </a:p>
                  </a:txBody>
                  <a:tcPr marL="62179" marR="62179" marT="31090" marB="3109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 the morning/afternoon/night</a:t>
                      </a:r>
                      <a:endParaRPr lang="en-US" dirty="0"/>
                    </a:p>
                  </a:txBody>
                  <a:tcPr marL="62179" marR="62179" marT="31090" marB="3109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964731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 err="1">
                          <a:effectLst/>
                          <a:latin typeface="Calibri"/>
                        </a:rPr>
                        <a:t>Mañana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Tomorrow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4295047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Me </a:t>
                      </a:r>
                      <a:r>
                        <a:rPr lang="en-GB" sz="1200" dirty="0" err="1">
                          <a:effectLst/>
                          <a:latin typeface="Calibri"/>
                        </a:rPr>
                        <a:t>gustaría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I would like to</a:t>
                      </a:r>
                      <a:endParaRPr lang="en-US" dirty="0"/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5413098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Nos </a:t>
                      </a:r>
                      <a:r>
                        <a:rPr lang="en-GB" sz="1200" dirty="0" err="1">
                          <a:effectLst/>
                          <a:latin typeface="Calibri"/>
                        </a:rPr>
                        <a:t>gustaría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We would like to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87254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 err="1">
                          <a:effectLst/>
                          <a:latin typeface="Calibri"/>
                        </a:rPr>
                        <a:t>Ir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To go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717713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Voy a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I am going to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07666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Vas a 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You are going to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953516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Va a 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 err="1">
                          <a:effectLst/>
                          <a:latin typeface="Calibri"/>
                        </a:rPr>
                        <a:t>He/She</a:t>
                      </a:r>
                      <a:r>
                        <a:rPr lang="en-GB" sz="1200" dirty="0">
                          <a:effectLst/>
                          <a:latin typeface="Calibri"/>
                        </a:rPr>
                        <a:t> is going to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6389154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Vamos a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We are going to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9303407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Vais a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You (plural) are going to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995405"/>
                  </a:ext>
                </a:extLst>
              </a:tr>
              <a:tr h="280140"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Van a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975"/>
                        </a:lnSpc>
                        <a:buNone/>
                      </a:pPr>
                      <a:r>
                        <a:rPr lang="en-GB" sz="1200" dirty="0">
                          <a:effectLst/>
                          <a:latin typeface="Calibri"/>
                        </a:rPr>
                        <a:t>They are going to</a:t>
                      </a:r>
                    </a:p>
                  </a:txBody>
                  <a:tcPr marL="62179" marR="62179" marT="31090" marB="31090"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471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7413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152473" y="574040"/>
          <a:ext cx="3708400" cy="617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785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710544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79958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latin typeface="+mn-lt"/>
                          <a:ea typeface="Gill Sans MT" charset="0"/>
                          <a:cs typeface="Gill Sans MT" charset="0"/>
                        </a:rPr>
                        <a:t>¿</a:t>
                      </a:r>
                      <a:r>
                        <a:rPr lang="en-US" sz="9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Adónde</a:t>
                      </a:r>
                      <a:r>
                        <a:rPr lang="en-US" sz="900" b="1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fuiste</a:t>
                      </a:r>
                      <a:r>
                        <a:rPr lang="en-US" sz="900" b="1" dirty="0">
                          <a:latin typeface="+mn-lt"/>
                          <a:ea typeface="Gill Sans MT" charset="0"/>
                          <a:cs typeface="Gill Sans MT" charset="0"/>
                        </a:rPr>
                        <a:t> de </a:t>
                      </a:r>
                      <a:r>
                        <a:rPr lang="en-US" sz="9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vacaciones</a:t>
                      </a:r>
                      <a:r>
                        <a:rPr lang="en-US" sz="900" b="1" dirty="0">
                          <a:latin typeface="+mn-lt"/>
                          <a:ea typeface="Gill Sans MT" charset="0"/>
                          <a:cs typeface="Gill Sans MT" charset="0"/>
                        </a:rPr>
                        <a:t>?</a:t>
                      </a:r>
                      <a:r>
                        <a:rPr lang="en-US" sz="9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– Where did you go on  holiday?</a:t>
                      </a:r>
                      <a:endParaRPr lang="en-US" sz="90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82383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Vacaciones</a:t>
                      </a:r>
                      <a:r>
                        <a:rPr lang="en-GB" sz="900" dirty="0">
                          <a:latin typeface="+mn-lt"/>
                        </a:rPr>
                        <a:t>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El </a:t>
                      </a:r>
                      <a:r>
                        <a:rPr lang="en-GB" sz="900" dirty="0" err="1">
                          <a:latin typeface="+mn-lt"/>
                        </a:rPr>
                        <a:t>año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aseline="0" dirty="0" err="1">
                          <a:latin typeface="+mn-lt"/>
                        </a:rPr>
                        <a:t>pasado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El </a:t>
                      </a:r>
                      <a:r>
                        <a:rPr lang="en-GB" sz="900" dirty="0" err="1">
                          <a:latin typeface="+mn-lt"/>
                        </a:rPr>
                        <a:t>verano</a:t>
                      </a:r>
                      <a:r>
                        <a:rPr lang="en-GB" sz="900" dirty="0">
                          <a:latin typeface="+mn-lt"/>
                        </a:rPr>
                        <a:t> </a:t>
                      </a:r>
                      <a:r>
                        <a:rPr lang="en-GB" sz="900" dirty="0" err="1">
                          <a:latin typeface="+mn-lt"/>
                        </a:rPr>
                        <a:t>pasado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Fui</a:t>
                      </a:r>
                      <a:r>
                        <a:rPr lang="en-GB" sz="900" dirty="0">
                          <a:latin typeface="+mn-lt"/>
                        </a:rPr>
                        <a:t> </a:t>
                      </a:r>
                      <a:r>
                        <a:rPr lang="en-GB" sz="900" b="1" dirty="0">
                          <a:latin typeface="+mn-lt"/>
                        </a:rPr>
                        <a:t>A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dirty="0" err="1">
                          <a:latin typeface="+mn-lt"/>
                        </a:rPr>
                        <a:t>Fuimos</a:t>
                      </a:r>
                      <a:r>
                        <a:rPr lang="en-GB" sz="900" dirty="0">
                          <a:latin typeface="+mn-lt"/>
                        </a:rPr>
                        <a:t> </a:t>
                      </a:r>
                      <a:r>
                        <a:rPr lang="en-GB" sz="900" b="1" dirty="0">
                          <a:latin typeface="+mn-lt"/>
                        </a:rPr>
                        <a:t>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dirty="0" err="1">
                          <a:latin typeface="+mn-lt"/>
                        </a:rPr>
                        <a:t>Viajé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="1" dirty="0">
                          <a:latin typeface="+mn-lt"/>
                        </a:rPr>
                        <a:t>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dirty="0" err="1">
                          <a:latin typeface="+mn-lt"/>
                        </a:rPr>
                        <a:t>Viajamos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="1" dirty="0">
                          <a:latin typeface="+mn-lt"/>
                        </a:rPr>
                        <a:t>A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España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Inglaterra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Gales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Escocia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Alemania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Francia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Los </a:t>
                      </a:r>
                      <a:r>
                        <a:rPr lang="en-GB" sz="900" dirty="0" err="1">
                          <a:latin typeface="+mn-lt"/>
                        </a:rPr>
                        <a:t>Estatdos</a:t>
                      </a:r>
                      <a:r>
                        <a:rPr lang="en-GB" sz="900" dirty="0">
                          <a:latin typeface="+mn-lt"/>
                        </a:rPr>
                        <a:t> </a:t>
                      </a:r>
                      <a:r>
                        <a:rPr lang="en-GB" sz="900" dirty="0" err="1">
                          <a:latin typeface="+mn-lt"/>
                        </a:rPr>
                        <a:t>Unidos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Italia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Grecia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Turquia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Holidays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Last Year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dirty="0">
                          <a:latin typeface="+mn-lt"/>
                        </a:rPr>
                        <a:t>Last Summer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 went </a:t>
                      </a:r>
                      <a:r>
                        <a:rPr lang="en-GB" sz="900" b="1" dirty="0">
                          <a:latin typeface="+mn-lt"/>
                        </a:rPr>
                        <a:t>TO</a:t>
                      </a:r>
                      <a:r>
                        <a:rPr lang="en-GB" sz="900" dirty="0">
                          <a:latin typeface="+mn-lt"/>
                        </a:rPr>
                        <a:t>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We went </a:t>
                      </a:r>
                      <a:r>
                        <a:rPr lang="en-GB" sz="900" b="1" dirty="0">
                          <a:latin typeface="+mn-lt"/>
                        </a:rPr>
                        <a:t>TO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 travelled </a:t>
                      </a:r>
                      <a:r>
                        <a:rPr lang="en-GB" sz="900" b="1" dirty="0">
                          <a:latin typeface="+mn-lt"/>
                        </a:rPr>
                        <a:t>TO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We travelled </a:t>
                      </a:r>
                      <a:r>
                        <a:rPr lang="en-GB" sz="900" b="1" dirty="0">
                          <a:latin typeface="+mn-lt"/>
                        </a:rPr>
                        <a:t>TO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Spain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England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Wales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Scotland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Germany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France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The USA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Italy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Greece</a:t>
                      </a:r>
                    </a:p>
                    <a:p>
                      <a:r>
                        <a:rPr lang="en-GB" sz="900">
                          <a:latin typeface="+mn-lt"/>
                        </a:rPr>
                        <a:t>14. Turkey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41058"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latin typeface="+mn-lt"/>
                        </a:rPr>
                        <a:t>¿Con </a:t>
                      </a:r>
                      <a:r>
                        <a:rPr lang="en-GB" sz="900" b="1" dirty="0" err="1">
                          <a:latin typeface="+mn-lt"/>
                        </a:rPr>
                        <a:t>quién</a:t>
                      </a:r>
                      <a:r>
                        <a:rPr lang="en-GB" sz="900" b="1" dirty="0">
                          <a:latin typeface="+mn-lt"/>
                        </a:rPr>
                        <a:t> </a:t>
                      </a:r>
                      <a:r>
                        <a:rPr lang="en-GB" sz="900" b="1" dirty="0" err="1">
                          <a:latin typeface="+mn-lt"/>
                        </a:rPr>
                        <a:t>fuiste</a:t>
                      </a:r>
                      <a:r>
                        <a:rPr lang="en-GB" sz="900" b="1" dirty="0">
                          <a:latin typeface="+mn-lt"/>
                        </a:rPr>
                        <a:t>? – Who did</a:t>
                      </a:r>
                      <a:r>
                        <a:rPr lang="en-GB" sz="900" b="1" baseline="0" dirty="0">
                          <a:latin typeface="+mn-lt"/>
                        </a:rPr>
                        <a:t> you go with?</a:t>
                      </a:r>
                      <a:endParaRPr lang="en-GB" sz="9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907216"/>
                  </a:ext>
                </a:extLst>
              </a:tr>
              <a:tr h="1145023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Fui</a:t>
                      </a:r>
                      <a:r>
                        <a:rPr lang="en-GB" sz="900" dirty="0">
                          <a:latin typeface="+mn-lt"/>
                        </a:rPr>
                        <a:t> </a:t>
                      </a:r>
                      <a:r>
                        <a:rPr lang="en-GB" sz="900" b="1" dirty="0">
                          <a:latin typeface="+mn-lt"/>
                        </a:rPr>
                        <a:t>CON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Fuimos</a:t>
                      </a:r>
                      <a:r>
                        <a:rPr lang="en-GB" sz="900" dirty="0">
                          <a:latin typeface="+mn-lt"/>
                        </a:rPr>
                        <a:t> </a:t>
                      </a:r>
                      <a:r>
                        <a:rPr lang="en-GB" sz="900" b="1" dirty="0">
                          <a:latin typeface="+mn-lt"/>
                        </a:rPr>
                        <a:t>CON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Mi</a:t>
                      </a:r>
                      <a:r>
                        <a:rPr lang="en-GB" sz="900" dirty="0">
                          <a:latin typeface="+mn-lt"/>
                        </a:rPr>
                        <a:t> </a:t>
                      </a:r>
                      <a:r>
                        <a:rPr lang="en-GB" sz="900" dirty="0" err="1">
                          <a:latin typeface="+mn-lt"/>
                        </a:rPr>
                        <a:t>familia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Mis</a:t>
                      </a:r>
                      <a:r>
                        <a:rPr lang="en-GB" sz="900" baseline="0" dirty="0">
                          <a:latin typeface="+mn-lt"/>
                        </a:rPr>
                        <a:t> amigos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 err="1">
                          <a:latin typeface="+mn-lt"/>
                        </a:rPr>
                        <a:t>Mis</a:t>
                      </a:r>
                      <a:r>
                        <a:rPr lang="en-GB" sz="900" baseline="0" dirty="0">
                          <a:latin typeface="+mn-lt"/>
                        </a:rPr>
                        <a:t> padres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 err="1">
                          <a:latin typeface="+mn-lt"/>
                        </a:rPr>
                        <a:t>Mis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aseline="0" dirty="0" err="1">
                          <a:latin typeface="+mn-lt"/>
                        </a:rPr>
                        <a:t>hemanos</a:t>
                      </a:r>
                      <a:endParaRPr lang="en-GB" sz="9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 err="1">
                          <a:latin typeface="+mn-lt"/>
                        </a:rPr>
                        <a:t>Mi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aseline="0" dirty="0" err="1">
                          <a:latin typeface="+mn-lt"/>
                        </a:rPr>
                        <a:t>colegio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went </a:t>
                      </a:r>
                      <a:r>
                        <a:rPr lang="en-GB" sz="900" b="1" baseline="0" dirty="0">
                          <a:latin typeface="+mn-lt"/>
                        </a:rPr>
                        <a:t>WITH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900" baseline="0" dirty="0">
                          <a:latin typeface="+mn-lt"/>
                        </a:rPr>
                        <a:t>We went </a:t>
                      </a:r>
                      <a:r>
                        <a:rPr lang="en-GB" sz="900" b="1" baseline="0" dirty="0">
                          <a:latin typeface="+mn-lt"/>
                        </a:rPr>
                        <a:t>WITH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My family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My friends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My parents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My siblings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My school</a:t>
                      </a:r>
                      <a:endParaRPr lang="en-GB" sz="9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92805"/>
                  </a:ext>
                </a:extLst>
              </a:tr>
              <a:tr h="24105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latin typeface="+mn-lt"/>
                        </a:rPr>
                        <a:t>¿</a:t>
                      </a:r>
                      <a:r>
                        <a:rPr lang="en-GB" sz="900" b="1" dirty="0" err="1">
                          <a:latin typeface="+mn-lt"/>
                        </a:rPr>
                        <a:t>Cómo</a:t>
                      </a:r>
                      <a:r>
                        <a:rPr lang="en-GB" sz="900" b="1" baseline="0" dirty="0">
                          <a:latin typeface="+mn-lt"/>
                        </a:rPr>
                        <a:t> </a:t>
                      </a:r>
                      <a:r>
                        <a:rPr lang="en-GB" sz="900" b="1" baseline="0" dirty="0" err="1">
                          <a:latin typeface="+mn-lt"/>
                        </a:rPr>
                        <a:t>viajaste</a:t>
                      </a:r>
                      <a:r>
                        <a:rPr lang="en-GB" sz="900" b="1" baseline="0" dirty="0">
                          <a:latin typeface="+mn-lt"/>
                        </a:rPr>
                        <a:t>?</a:t>
                      </a:r>
                      <a:r>
                        <a:rPr lang="en-GB" sz="900" b="1" dirty="0">
                          <a:latin typeface="+mn-lt"/>
                        </a:rPr>
                        <a:t> – How did</a:t>
                      </a:r>
                      <a:r>
                        <a:rPr lang="en-GB" sz="900" b="1" baseline="0" dirty="0">
                          <a:latin typeface="+mn-lt"/>
                        </a:rPr>
                        <a:t> you travel there?</a:t>
                      </a:r>
                      <a:endParaRPr lang="en-GB" sz="9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689232"/>
                  </a:ext>
                </a:extLst>
              </a:tr>
              <a:tr h="1446345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 err="1">
                          <a:latin typeface="+mn-lt"/>
                        </a:rPr>
                        <a:t>Viajé</a:t>
                      </a:r>
                      <a:r>
                        <a:rPr lang="en-GB" sz="900" b="1" baseline="0" dirty="0">
                          <a:latin typeface="+mn-lt"/>
                        </a:rPr>
                        <a:t> 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latin typeface="+mn-lt"/>
                        </a:rPr>
                        <a:t>Viajamos</a:t>
                      </a:r>
                      <a:r>
                        <a:rPr lang="en-GB" sz="900" b="1" baseline="0" dirty="0">
                          <a:latin typeface="+mn-lt"/>
                        </a:rPr>
                        <a:t> 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latin typeface="+mn-lt"/>
                        </a:rPr>
                        <a:t>Fui</a:t>
                      </a:r>
                      <a:r>
                        <a:rPr lang="en-GB" sz="900" b="1" baseline="0" dirty="0">
                          <a:latin typeface="+mn-lt"/>
                        </a:rPr>
                        <a:t> 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latin typeface="+mn-lt"/>
                        </a:rPr>
                        <a:t>Fuimos</a:t>
                      </a:r>
                      <a:r>
                        <a:rPr lang="en-GB" sz="900" b="1" baseline="0" dirty="0">
                          <a:latin typeface="+mn-lt"/>
                        </a:rPr>
                        <a:t> 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latin typeface="+mn-lt"/>
                        </a:rPr>
                        <a:t>Avión</a:t>
                      </a:r>
                      <a:endParaRPr lang="en-GB" sz="900" b="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latin typeface="+mn-lt"/>
                        </a:rPr>
                        <a:t>Coche</a:t>
                      </a:r>
                      <a:endParaRPr lang="en-GB" sz="900" b="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baseline="0" dirty="0">
                          <a:latin typeface="+mn-lt"/>
                        </a:rPr>
                        <a:t>Barco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latin typeface="+mn-lt"/>
                        </a:rPr>
                        <a:t>Autobús</a:t>
                      </a:r>
                      <a:endParaRPr lang="en-GB" sz="900" b="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latin typeface="+mn-lt"/>
                        </a:rPr>
                        <a:t>Autocar</a:t>
                      </a:r>
                      <a:r>
                        <a:rPr lang="en-GB" sz="900" b="0" baseline="0" dirty="0">
                          <a:latin typeface="+mn-lt"/>
                        </a:rPr>
                        <a:t> </a:t>
                      </a:r>
                      <a:endParaRPr lang="en-GB" sz="9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latin typeface="+mn-lt"/>
                        </a:rPr>
                        <a:t>I travelled</a:t>
                      </a:r>
                      <a:r>
                        <a:rPr lang="en-GB" sz="900" b="0" baseline="0" dirty="0">
                          <a:latin typeface="+mn-lt"/>
                        </a:rPr>
                        <a:t> </a:t>
                      </a:r>
                      <a:r>
                        <a:rPr lang="en-GB" sz="900" b="1" baseline="0" dirty="0">
                          <a:latin typeface="+mn-lt"/>
                        </a:rPr>
                        <a:t>BY/ON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dirty="0">
                          <a:latin typeface="+mn-lt"/>
                        </a:rPr>
                        <a:t>We travelled</a:t>
                      </a:r>
                      <a:r>
                        <a:rPr lang="en-GB" sz="900" b="0" baseline="0" dirty="0">
                          <a:latin typeface="+mn-lt"/>
                        </a:rPr>
                        <a:t> </a:t>
                      </a:r>
                      <a:r>
                        <a:rPr lang="en-GB" sz="900" b="1" baseline="0" dirty="0">
                          <a:latin typeface="+mn-lt"/>
                        </a:rPr>
                        <a:t>BY/ON</a:t>
                      </a:r>
                      <a:endParaRPr lang="en-GB" sz="900" b="1" dirty="0">
                        <a:latin typeface="+mn-lt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dirty="0">
                          <a:latin typeface="+mn-lt"/>
                        </a:rPr>
                        <a:t>I went </a:t>
                      </a:r>
                      <a:r>
                        <a:rPr lang="en-GB" sz="900" b="1" baseline="0" dirty="0">
                          <a:latin typeface="+mn-lt"/>
                        </a:rPr>
                        <a:t>BY/ON</a:t>
                      </a:r>
                      <a:endParaRPr lang="en-GB" sz="900" b="1" dirty="0">
                        <a:latin typeface="+mn-lt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dirty="0">
                          <a:latin typeface="+mn-lt"/>
                        </a:rPr>
                        <a:t>We</a:t>
                      </a:r>
                      <a:r>
                        <a:rPr lang="en-GB" sz="900" b="0" baseline="0" dirty="0">
                          <a:latin typeface="+mn-lt"/>
                        </a:rPr>
                        <a:t> went </a:t>
                      </a:r>
                      <a:r>
                        <a:rPr lang="en-GB" sz="900" b="1" baseline="0" dirty="0">
                          <a:latin typeface="+mn-lt"/>
                        </a:rPr>
                        <a:t>BY/ON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Plane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Car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Boat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Bus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baseline="0" dirty="0">
                          <a:latin typeface="+mn-lt"/>
                        </a:rPr>
                        <a:t>coach</a:t>
                      </a:r>
                      <a:endParaRPr lang="en-GB" sz="9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3094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3943149" y="574040"/>
          <a:ext cx="3774367" cy="6096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0423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13944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43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+mn-lt"/>
                          <a:ea typeface="Gill Sans MT" charset="0"/>
                          <a:cs typeface="Gill Sans MT" charset="0"/>
                        </a:rPr>
                        <a:t>¿</a:t>
                      </a:r>
                      <a:r>
                        <a:rPr lang="en-US" sz="9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Dónde</a:t>
                      </a:r>
                      <a:r>
                        <a:rPr lang="en-US" sz="900" b="1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</a:t>
                      </a:r>
                      <a:r>
                        <a:rPr lang="en-US" sz="9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900" b="1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quedaste</a:t>
                      </a:r>
                      <a:r>
                        <a:rPr lang="en-US" sz="9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? – Where did you stay</a:t>
                      </a:r>
                      <a:endParaRPr lang="en-US" sz="90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Me </a:t>
                      </a:r>
                      <a:r>
                        <a:rPr lang="en-GB" sz="900" baseline="0" dirty="0" err="1">
                          <a:latin typeface="+mn-lt"/>
                        </a:rPr>
                        <a:t>quedé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="1" baseline="0" dirty="0">
                          <a:latin typeface="+mn-lt"/>
                        </a:rPr>
                        <a:t>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Nos </a:t>
                      </a:r>
                      <a:r>
                        <a:rPr lang="en-GB" sz="900" baseline="0" dirty="0" err="1">
                          <a:latin typeface="+mn-lt"/>
                        </a:rPr>
                        <a:t>quedamos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="1" baseline="0" dirty="0">
                          <a:latin typeface="+mn-lt"/>
                        </a:rPr>
                        <a:t>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Me </a:t>
                      </a:r>
                      <a:r>
                        <a:rPr lang="en-GB" sz="900" baseline="0" dirty="0" err="1">
                          <a:latin typeface="+mn-lt"/>
                        </a:rPr>
                        <a:t>alojé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="1" baseline="0" dirty="0">
                          <a:latin typeface="+mn-lt"/>
                        </a:rPr>
                        <a:t>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Nos </a:t>
                      </a:r>
                      <a:r>
                        <a:rPr lang="en-GB" sz="900" baseline="0" dirty="0" err="1">
                          <a:latin typeface="+mn-lt"/>
                        </a:rPr>
                        <a:t>alojamos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="1" baseline="0" dirty="0">
                          <a:latin typeface="+mn-lt"/>
                        </a:rPr>
                        <a:t>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Un hotel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Un </a:t>
                      </a:r>
                      <a:r>
                        <a:rPr lang="en-GB" sz="900" baseline="0" dirty="0" err="1">
                          <a:latin typeface="+mn-lt"/>
                        </a:rPr>
                        <a:t>apartamento</a:t>
                      </a:r>
                      <a:endParaRPr lang="en-GB" sz="9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Un </a:t>
                      </a:r>
                      <a:r>
                        <a:rPr lang="en-GB" sz="900" baseline="0" dirty="0" err="1">
                          <a:latin typeface="+mn-lt"/>
                        </a:rPr>
                        <a:t>albergue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aseline="0" dirty="0" err="1">
                          <a:latin typeface="+mn-lt"/>
                        </a:rPr>
                        <a:t>juvenil</a:t>
                      </a:r>
                      <a:endParaRPr lang="en-GB" sz="9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 err="1">
                          <a:latin typeface="+mn-lt"/>
                        </a:rPr>
                        <a:t>Una</a:t>
                      </a:r>
                      <a:r>
                        <a:rPr lang="en-GB" sz="900" baseline="0" dirty="0">
                          <a:latin typeface="+mn-lt"/>
                        </a:rPr>
                        <a:t> caravan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La casa de mi </a:t>
                      </a:r>
                      <a:r>
                        <a:rPr lang="en-GB" sz="900" baseline="0" dirty="0" err="1">
                          <a:latin typeface="+mn-lt"/>
                        </a:rPr>
                        <a:t>abuela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 stayed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="1" baseline="0" dirty="0">
                          <a:latin typeface="+mn-lt"/>
                        </a:rPr>
                        <a:t>IN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We stayed </a:t>
                      </a:r>
                      <a:r>
                        <a:rPr lang="en-GB" sz="900" b="1" baseline="0" dirty="0">
                          <a:latin typeface="+mn-lt"/>
                        </a:rPr>
                        <a:t>IN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stayed </a:t>
                      </a:r>
                      <a:r>
                        <a:rPr lang="en-GB" sz="900" b="1" baseline="0" dirty="0">
                          <a:latin typeface="+mn-lt"/>
                        </a:rPr>
                        <a:t>IN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We stayed </a:t>
                      </a:r>
                      <a:r>
                        <a:rPr lang="en-GB" sz="900" b="1" baseline="0" dirty="0">
                          <a:latin typeface="+mn-lt"/>
                        </a:rPr>
                        <a:t>IN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A hotel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An apartment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A youth hostel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A caravan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My grandma’s house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</a:t>
                      </a:r>
                      <a:r>
                        <a:rPr lang="en-GB" sz="900" b="1" u="non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Qué</a:t>
                      </a:r>
                      <a:r>
                        <a:rPr lang="en-GB" sz="9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u="none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hiciste</a:t>
                      </a:r>
                      <a:r>
                        <a:rPr lang="en-GB" sz="9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u="none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durante</a:t>
                      </a:r>
                      <a:r>
                        <a:rPr lang="en-GB" sz="9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u="none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tus</a:t>
                      </a:r>
                      <a:r>
                        <a:rPr lang="en-GB" sz="9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u="none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vacaciones</a:t>
                      </a:r>
                      <a:r>
                        <a:rPr lang="en-GB" sz="9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r>
                        <a:rPr lang="en-GB" sz="9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What</a:t>
                      </a:r>
                      <a:r>
                        <a:rPr lang="en-GB" sz="9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did you did you do on holiday?</a:t>
                      </a:r>
                      <a:endParaRPr lang="en-GB" sz="9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/>
                        <a:t>Durante </a:t>
                      </a:r>
                      <a:r>
                        <a:rPr lang="en-GB" altLang="en-US" sz="900" b="0" dirty="0" err="1"/>
                        <a:t>mis</a:t>
                      </a:r>
                      <a:r>
                        <a:rPr lang="en-GB" altLang="en-US" sz="900" b="0" dirty="0"/>
                        <a:t> </a:t>
                      </a:r>
                      <a:r>
                        <a:rPr lang="en-GB" altLang="en-US" sz="900" b="0" dirty="0" err="1"/>
                        <a:t>vacaciones</a:t>
                      </a:r>
                      <a:endParaRPr lang="en-GB" altLang="en-US" sz="9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/>
                        <a:t>Tomé el sol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Compré</a:t>
                      </a:r>
                      <a:r>
                        <a:rPr lang="en-GB" altLang="en-US" sz="900" b="0" dirty="0"/>
                        <a:t> </a:t>
                      </a:r>
                      <a:r>
                        <a:rPr lang="en-GB" altLang="en-US" sz="900" b="0" dirty="0" err="1"/>
                        <a:t>regalos</a:t>
                      </a:r>
                      <a:endParaRPr lang="en-GB" altLang="en-US" sz="9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Bailé</a:t>
                      </a:r>
                      <a:r>
                        <a:rPr lang="en-GB" altLang="en-US" sz="900" b="0" dirty="0"/>
                        <a:t>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Fui</a:t>
                      </a:r>
                      <a:r>
                        <a:rPr lang="en-GB" altLang="en-US" sz="900" b="0" dirty="0"/>
                        <a:t> de </a:t>
                      </a:r>
                      <a:r>
                        <a:rPr lang="en-GB" altLang="en-US" sz="900" b="0" dirty="0" err="1"/>
                        <a:t>excursión</a:t>
                      </a:r>
                      <a:endParaRPr lang="en-GB" altLang="en-US" sz="9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Mandé</a:t>
                      </a:r>
                      <a:r>
                        <a:rPr lang="en-GB" altLang="en-US" sz="900" b="0" dirty="0"/>
                        <a:t> </a:t>
                      </a:r>
                      <a:r>
                        <a:rPr lang="en-GB" altLang="en-US" sz="900" b="0" dirty="0" err="1"/>
                        <a:t>mensajes</a:t>
                      </a:r>
                      <a:endParaRPr lang="en-GB" altLang="en-US" sz="9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Jugué</a:t>
                      </a:r>
                      <a:r>
                        <a:rPr lang="en-GB" altLang="en-US" sz="900" b="0" dirty="0"/>
                        <a:t> al </a:t>
                      </a:r>
                      <a:r>
                        <a:rPr lang="en-GB" altLang="en-US" sz="900" b="0" dirty="0" err="1"/>
                        <a:t>voleibol</a:t>
                      </a:r>
                      <a:endParaRPr lang="en-GB" altLang="en-US" sz="9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Saqué</a:t>
                      </a:r>
                      <a:r>
                        <a:rPr lang="en-GB" altLang="en-US" sz="900" b="0" dirty="0"/>
                        <a:t> </a:t>
                      </a:r>
                      <a:r>
                        <a:rPr lang="en-GB" altLang="en-US" sz="900" b="0" dirty="0" err="1"/>
                        <a:t>fotos</a:t>
                      </a:r>
                      <a:endParaRPr lang="en-GB" altLang="en-US" sz="9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Monté</a:t>
                      </a:r>
                      <a:r>
                        <a:rPr lang="en-GB" altLang="en-US" sz="900" b="0" dirty="0"/>
                        <a:t> </a:t>
                      </a:r>
                      <a:r>
                        <a:rPr lang="en-GB" altLang="en-US" sz="900" b="0" dirty="0" err="1"/>
                        <a:t>en</a:t>
                      </a:r>
                      <a:r>
                        <a:rPr lang="en-GB" altLang="en-US" sz="900" b="0" dirty="0"/>
                        <a:t> </a:t>
                      </a:r>
                      <a:r>
                        <a:rPr lang="en-GB" altLang="en-US" sz="900" b="0" dirty="0" err="1"/>
                        <a:t>bicicleta</a:t>
                      </a:r>
                      <a:endParaRPr lang="en-GB" altLang="en-US" sz="9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Visité</a:t>
                      </a:r>
                      <a:r>
                        <a:rPr lang="en-GB" altLang="en-US" sz="900" b="0" dirty="0"/>
                        <a:t> </a:t>
                      </a:r>
                      <a:r>
                        <a:rPr lang="en-GB" altLang="en-US" sz="900" b="0" dirty="0" err="1"/>
                        <a:t>monumentos</a:t>
                      </a:r>
                      <a:endParaRPr lang="en-GB" altLang="en-US" sz="9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Descansé</a:t>
                      </a:r>
                      <a:r>
                        <a:rPr lang="en-GB" altLang="en-US" sz="900" b="0" dirty="0"/>
                        <a:t>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900" b="0" dirty="0" err="1"/>
                        <a:t>Nadé</a:t>
                      </a:r>
                      <a:r>
                        <a:rPr lang="en-GB" altLang="en-US" sz="900" b="0" dirty="0"/>
                        <a:t> </a:t>
                      </a:r>
                      <a:r>
                        <a:rPr lang="en-GB" altLang="en-US" sz="900" b="0" dirty="0" err="1"/>
                        <a:t>en</a:t>
                      </a:r>
                      <a:r>
                        <a:rPr lang="en-GB" altLang="en-US" sz="900" b="0" dirty="0"/>
                        <a:t> la </a:t>
                      </a:r>
                      <a:r>
                        <a:rPr lang="en-GB" altLang="en-US" sz="900" b="0" dirty="0" err="1"/>
                        <a:t>piscina</a:t>
                      </a:r>
                      <a:r>
                        <a:rPr lang="en-GB" altLang="en-US" sz="900" b="0" dirty="0"/>
                        <a:t> / el 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Durante my holidays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</a:t>
                      </a:r>
                      <a:r>
                        <a:rPr lang="en-GB" sz="900" baseline="0" dirty="0">
                          <a:latin typeface="+mn-lt"/>
                        </a:rPr>
                        <a:t> sunbathed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bought presents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danced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went on a trip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sent messages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played volleyball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took photos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rode a bike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visited monuments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rested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swam in the pool/sea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latin typeface="+mn-lt"/>
                        </a:rPr>
                        <a:t>Sequences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419984"/>
                  </a:ext>
                </a:extLst>
              </a:tr>
              <a:tr h="686025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El primer </a:t>
                      </a:r>
                      <a:r>
                        <a:rPr lang="en-GB" sz="900" dirty="0" err="1">
                          <a:latin typeface="+mn-lt"/>
                        </a:rPr>
                        <a:t>día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Luego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Mas </a:t>
                      </a:r>
                      <a:r>
                        <a:rPr lang="en-GB" sz="900" dirty="0" err="1">
                          <a:latin typeface="+mn-lt"/>
                        </a:rPr>
                        <a:t>tarde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Después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 err="1">
                          <a:latin typeface="+mn-lt"/>
                        </a:rPr>
                        <a:t>Entonces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On the first day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Then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Later on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Afterwards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765411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latin typeface="+mn-lt"/>
                        </a:rPr>
                        <a:t>¿</a:t>
                      </a:r>
                      <a:r>
                        <a:rPr lang="en-GB" sz="900" b="1" dirty="0" err="1">
                          <a:latin typeface="+mn-lt"/>
                        </a:rPr>
                        <a:t>Qué</a:t>
                      </a:r>
                      <a:r>
                        <a:rPr lang="en-GB" sz="900" b="1" dirty="0">
                          <a:latin typeface="+mn-lt"/>
                        </a:rPr>
                        <a:t> </a:t>
                      </a:r>
                      <a:r>
                        <a:rPr lang="en-GB" sz="900" b="1" dirty="0" err="1">
                          <a:latin typeface="+mn-lt"/>
                        </a:rPr>
                        <a:t>tiempo</a:t>
                      </a:r>
                      <a:r>
                        <a:rPr lang="en-GB" sz="900" b="1" dirty="0">
                          <a:latin typeface="+mn-lt"/>
                        </a:rPr>
                        <a:t> </a:t>
                      </a:r>
                      <a:r>
                        <a:rPr lang="en-GB" sz="900" b="1" dirty="0" err="1">
                          <a:latin typeface="+mn-lt"/>
                        </a:rPr>
                        <a:t>hizo</a:t>
                      </a:r>
                      <a:r>
                        <a:rPr lang="en-GB" sz="900" b="1" dirty="0">
                          <a:latin typeface="+mn-lt"/>
                        </a:rPr>
                        <a:t>? – What was the weather like?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44220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/>
                        <a:t>hizo</a:t>
                      </a:r>
                      <a:r>
                        <a:rPr lang="en-GB" sz="900" b="0" dirty="0"/>
                        <a:t> mucho sol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/>
                        <a:t>hizo</a:t>
                      </a:r>
                      <a:r>
                        <a:rPr lang="en-GB" sz="900" b="0" dirty="0"/>
                        <a:t> </a:t>
                      </a:r>
                      <a:r>
                        <a:rPr lang="en-GB" sz="900" b="0" dirty="0" err="1"/>
                        <a:t>calor</a:t>
                      </a:r>
                      <a:r>
                        <a:rPr lang="en-GB" sz="900" b="0" dirty="0"/>
                        <a:t>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/>
                        <a:t>hizo</a:t>
                      </a:r>
                      <a:r>
                        <a:rPr lang="en-GB" sz="900" b="0" dirty="0"/>
                        <a:t> </a:t>
                      </a:r>
                      <a:r>
                        <a:rPr lang="en-GB" sz="900" b="0" dirty="0" err="1"/>
                        <a:t>viento</a:t>
                      </a:r>
                      <a:r>
                        <a:rPr lang="en-GB" sz="900" b="0" dirty="0"/>
                        <a:t>  </a:t>
                      </a:r>
                      <a:endParaRPr lang="en-GB" sz="900" b="0" dirty="0">
                        <a:solidFill>
                          <a:srgbClr val="00B050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/>
                        <a:t>hizo</a:t>
                      </a:r>
                      <a:r>
                        <a:rPr lang="en-GB" sz="900" b="0" dirty="0"/>
                        <a:t> </a:t>
                      </a:r>
                      <a:r>
                        <a:rPr lang="en-GB" sz="900" b="0" dirty="0" err="1"/>
                        <a:t>buen</a:t>
                      </a:r>
                      <a:r>
                        <a:rPr lang="en-GB" sz="900" b="0" dirty="0"/>
                        <a:t> </a:t>
                      </a:r>
                      <a:r>
                        <a:rPr lang="en-GB" sz="900" b="0" dirty="0" err="1"/>
                        <a:t>tiempo</a:t>
                      </a:r>
                      <a:r>
                        <a:rPr lang="en-GB" sz="900" b="0" dirty="0"/>
                        <a:t>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/>
                        <a:t>Hizo</a:t>
                      </a:r>
                      <a:r>
                        <a:rPr lang="en-GB" sz="900" b="0" baseline="0" dirty="0"/>
                        <a:t> mal </a:t>
                      </a:r>
                      <a:r>
                        <a:rPr lang="en-GB" sz="900" b="0" baseline="0" dirty="0" err="1"/>
                        <a:t>tiempo</a:t>
                      </a:r>
                      <a:endParaRPr lang="en-GB" sz="900" b="0" dirty="0"/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/>
                        <a:t>hizo</a:t>
                      </a:r>
                      <a:r>
                        <a:rPr lang="en-GB" sz="900" b="0" dirty="0"/>
                        <a:t> </a:t>
                      </a:r>
                      <a:r>
                        <a:rPr lang="en-GB" sz="900" b="0" dirty="0" err="1"/>
                        <a:t>frio</a:t>
                      </a:r>
                      <a:r>
                        <a:rPr lang="en-GB" sz="900" b="0" dirty="0"/>
                        <a:t>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/>
                        <a:t>Llovió</a:t>
                      </a:r>
                      <a:r>
                        <a:rPr lang="en-GB" sz="900" b="0" dirty="0"/>
                        <a:t> mucho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>
                          <a:latin typeface="+mn-lt"/>
                        </a:rPr>
                        <a:t>Hubo</a:t>
                      </a:r>
                      <a:r>
                        <a:rPr lang="en-GB" sz="900" b="0" dirty="0">
                          <a:latin typeface="+mn-lt"/>
                        </a:rPr>
                        <a:t> </a:t>
                      </a:r>
                      <a:r>
                        <a:rPr lang="en-GB" sz="900" b="0" dirty="0" err="1">
                          <a:latin typeface="+mn-lt"/>
                        </a:rPr>
                        <a:t>tormenta</a:t>
                      </a:r>
                      <a:endParaRPr lang="en-GB" sz="9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very sunny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hot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windy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good weather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bad weather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cold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rained a lot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stormy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38597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7799792" y="574040"/>
          <a:ext cx="4262172" cy="57608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743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68308">
                  <a:extLst>
                    <a:ext uri="{9D8B030D-6E8A-4147-A177-3AD203B41FA5}">
                      <a16:colId xmlns:a16="http://schemas.microsoft.com/office/drawing/2014/main" val="665835653"/>
                    </a:ext>
                  </a:extLst>
                </a:gridCol>
                <a:gridCol w="2006425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+mn-lt"/>
                          <a:ea typeface="Gill Sans MT" charset="0"/>
                          <a:cs typeface="Gill Sans MT" charset="0"/>
                        </a:rPr>
                        <a:t>El </a:t>
                      </a:r>
                      <a:r>
                        <a:rPr lang="en-US" sz="9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Último</a:t>
                      </a:r>
                      <a:r>
                        <a:rPr lang="en-US" sz="9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900" b="1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Día</a:t>
                      </a:r>
                      <a:endParaRPr lang="en-US" sz="90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Por</a:t>
                      </a:r>
                      <a:r>
                        <a:rPr lang="en-US" sz="900" b="0" dirty="0">
                          <a:latin typeface="+mn-lt"/>
                          <a:ea typeface="Gill Sans MT" charset="0"/>
                          <a:cs typeface="Gill Sans MT" charset="0"/>
                        </a:rPr>
                        <a:t> la </a:t>
                      </a:r>
                      <a:r>
                        <a:rPr lang="en-US" sz="900" b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mañana</a:t>
                      </a:r>
                      <a:endParaRPr lang="en-US" sz="900" b="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Por</a:t>
                      </a: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la </a:t>
                      </a:r>
                      <a:r>
                        <a:rPr lang="en-US" sz="900" b="0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tarde</a:t>
                      </a:r>
                      <a:endParaRPr lang="en-US" sz="900" b="0" baseline="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Por</a:t>
                      </a: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la </a:t>
                      </a:r>
                      <a:r>
                        <a:rPr lang="en-US" sz="900" b="0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noche</a:t>
                      </a:r>
                      <a:endParaRPr lang="en-US" sz="900" b="0" baseline="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Comí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paella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Salí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 </a:t>
                      </a: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amigos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Escribí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SMS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 </a:t>
                      </a: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monumentos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interesantes</a:t>
                      </a: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Bebí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una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limonada</a:t>
                      </a: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Conocí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un </a:t>
                      </a: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chico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a </a:t>
                      </a: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español</a:t>
                      </a: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/a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Dormí</a:t>
                      </a: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dirty="0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 un </a:t>
                      </a:r>
                      <a:r>
                        <a:rPr lang="en-GB" sz="900" dirty="0" err="1">
                          <a:solidFill>
                            <a:schemeClr val="tx1"/>
                          </a:solidFill>
                        </a:rPr>
                        <a:t>restaurante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dirty="0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 el </a:t>
                      </a:r>
                      <a:r>
                        <a:rPr lang="en-GB" sz="900" dirty="0" err="1">
                          <a:solidFill>
                            <a:schemeClr val="tx1"/>
                          </a:solidFill>
                        </a:rPr>
                        <a:t>parque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aseline="0" dirty="0">
                          <a:solidFill>
                            <a:schemeClr val="tx1"/>
                          </a:solidFill>
                        </a:rPr>
                        <a:t>A mi </a:t>
                      </a:r>
                      <a:r>
                        <a:rPr lang="en-GB" sz="900" baseline="0" dirty="0" err="1">
                          <a:solidFill>
                            <a:schemeClr val="tx1"/>
                          </a:solidFill>
                        </a:rPr>
                        <a:t>hermano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</a:rPr>
                        <a:t> /a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</a:rPr>
                        <a:t> la ciudad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aseline="0" dirty="0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900" baseline="0" dirty="0" err="1">
                          <a:solidFill>
                            <a:schemeClr val="tx1"/>
                          </a:solidFill>
                        </a:rPr>
                        <a:t>una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</a:rPr>
                        <a:t> cafeteria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aseline="0" dirty="0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</a:rPr>
                        <a:t> el hotel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aseline="0" dirty="0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</a:rPr>
                        <a:t> la playa </a:t>
                      </a:r>
                      <a:endParaRPr lang="en-GB" sz="8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dirty="0">
                          <a:latin typeface="+mn-lt"/>
                          <a:ea typeface="Gill Sans MT" charset="0"/>
                          <a:cs typeface="Gill Sans MT" charset="0"/>
                        </a:rPr>
                        <a:t>In the morning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dirty="0">
                          <a:latin typeface="+mn-lt"/>
                          <a:ea typeface="Gill Sans MT" charset="0"/>
                          <a:cs typeface="Gill Sans MT" charset="0"/>
                        </a:rPr>
                        <a:t>In the afternoon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dirty="0">
                          <a:latin typeface="+mn-lt"/>
                          <a:ea typeface="Gill Sans MT" charset="0"/>
                          <a:cs typeface="Gill Sans MT" charset="0"/>
                        </a:rPr>
                        <a:t>At night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dirty="0">
                          <a:latin typeface="+mn-lt"/>
                          <a:ea typeface="Gill Sans MT" charset="0"/>
                          <a:cs typeface="Gill Sans MT" charset="0"/>
                        </a:rPr>
                        <a:t>I</a:t>
                      </a: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ate paella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 went out with friends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 typed messages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 saw interesting monuments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 drank a lemonade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 met a Spanish boy / girl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 slept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In a restaurant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In the park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To my brother / sister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In the city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In the café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In the hotel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9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On the beach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358132"/>
                  </a:ext>
                </a:extLst>
              </a:tr>
              <a:tr h="2286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900" b="1" dirty="0">
                          <a:latin typeface="+mn-lt"/>
                        </a:rPr>
                        <a:t>¿</a:t>
                      </a:r>
                      <a:r>
                        <a:rPr lang="en-GB" sz="900" b="1" dirty="0" err="1">
                          <a:latin typeface="+mn-lt"/>
                        </a:rPr>
                        <a:t>Cómo</a:t>
                      </a:r>
                      <a:r>
                        <a:rPr lang="en-GB" sz="900" b="1" dirty="0">
                          <a:latin typeface="+mn-lt"/>
                        </a:rPr>
                        <a:t> </a:t>
                      </a:r>
                      <a:r>
                        <a:rPr lang="en-GB" sz="900" b="1" dirty="0" err="1">
                          <a:latin typeface="+mn-lt"/>
                        </a:rPr>
                        <a:t>te</a:t>
                      </a:r>
                      <a:r>
                        <a:rPr lang="en-GB" sz="900" b="1" dirty="0">
                          <a:latin typeface="+mn-lt"/>
                        </a:rPr>
                        <a:t> </a:t>
                      </a:r>
                      <a:r>
                        <a:rPr lang="en-GB" sz="900" b="1" dirty="0" err="1">
                          <a:latin typeface="+mn-lt"/>
                        </a:rPr>
                        <a:t>fue</a:t>
                      </a:r>
                      <a:r>
                        <a:rPr lang="en-GB" sz="900" b="1" dirty="0">
                          <a:latin typeface="+mn-lt"/>
                        </a:rPr>
                        <a:t>? – How was it?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Fue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guay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Fue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+mn-lt"/>
                        </a:rPr>
                        <a:t> genial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Fue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flipante</a:t>
                      </a:r>
                      <a:endParaRPr lang="en-GB" sz="9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Fue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divertido</a:t>
                      </a:r>
                      <a:endParaRPr lang="en-GB" sz="9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Fue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regular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Fue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aburrido</a:t>
                      </a:r>
                      <a:endParaRPr lang="en-GB" sz="9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Fue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horroroso</a:t>
                      </a:r>
                      <a:endParaRPr lang="en-GB" sz="9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Fue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horrible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Fue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un </a:t>
                      </a:r>
                      <a:r>
                        <a:rPr lang="en-GB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desastre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cool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great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 was amazing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It</a:t>
                      </a:r>
                      <a:r>
                        <a:rPr lang="en-GB" sz="900" baseline="0" dirty="0">
                          <a:latin typeface="+mn-lt"/>
                        </a:rPr>
                        <a:t> was fun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It was OK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It was boring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It was dreadful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It was horrible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It was a disaster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723652"/>
                  </a:ext>
                </a:extLst>
              </a:tr>
              <a:tr h="2286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latin typeface="+mn-lt"/>
                        </a:rPr>
                        <a:t>¿</a:t>
                      </a:r>
                      <a:r>
                        <a:rPr lang="en-GB" sz="900" b="1" dirty="0" err="1">
                          <a:latin typeface="+mn-lt"/>
                        </a:rPr>
                        <a:t>Qué</a:t>
                      </a:r>
                      <a:r>
                        <a:rPr lang="en-GB" sz="900" b="1" dirty="0">
                          <a:latin typeface="+mn-lt"/>
                        </a:rPr>
                        <a:t> </a:t>
                      </a:r>
                      <a:r>
                        <a:rPr lang="en-GB" sz="900" b="1" dirty="0" err="1">
                          <a:latin typeface="+mn-lt"/>
                        </a:rPr>
                        <a:t>tal</a:t>
                      </a:r>
                      <a:r>
                        <a:rPr lang="en-GB" sz="900" b="1" dirty="0">
                          <a:latin typeface="+mn-lt"/>
                        </a:rPr>
                        <a:t> lo </a:t>
                      </a:r>
                      <a:r>
                        <a:rPr lang="en-GB" sz="900" b="1" dirty="0" err="1">
                          <a:latin typeface="+mn-lt"/>
                        </a:rPr>
                        <a:t>pasaste</a:t>
                      </a:r>
                      <a:r>
                        <a:rPr lang="en-GB" sz="900" b="1" dirty="0">
                          <a:latin typeface="+mn-lt"/>
                        </a:rPr>
                        <a:t>?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900" dirty="0">
                          <a:latin typeface="+mn-lt"/>
                        </a:rPr>
                        <a:t>1. Me </a:t>
                      </a:r>
                      <a:r>
                        <a:rPr lang="en-GB" sz="900" dirty="0" err="1">
                          <a:latin typeface="+mn-lt"/>
                        </a:rPr>
                        <a:t>gustó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900" dirty="0">
                          <a:latin typeface="+mn-lt"/>
                        </a:rPr>
                        <a:t>2. No me </a:t>
                      </a:r>
                      <a:r>
                        <a:rPr lang="en-GB" sz="900" dirty="0" err="1">
                          <a:latin typeface="+mn-lt"/>
                        </a:rPr>
                        <a:t>gustó</a:t>
                      </a:r>
                      <a:endParaRPr lang="en-GB" sz="90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900" dirty="0">
                          <a:latin typeface="+mn-lt"/>
                        </a:rPr>
                        <a:t>3. Me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aseline="0" dirty="0" err="1">
                          <a:latin typeface="+mn-lt"/>
                        </a:rPr>
                        <a:t>encantó</a:t>
                      </a:r>
                      <a:endParaRPr lang="en-GB" sz="9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900" baseline="0" dirty="0">
                          <a:latin typeface="+mn-lt"/>
                        </a:rPr>
                        <a:t>4. Me lo </a:t>
                      </a:r>
                      <a:r>
                        <a:rPr lang="en-GB" sz="900" baseline="0" dirty="0" err="1">
                          <a:latin typeface="+mn-lt"/>
                        </a:rPr>
                        <a:t>pasé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aseline="0" dirty="0" err="1">
                          <a:latin typeface="+mn-lt"/>
                        </a:rPr>
                        <a:t>bien</a:t>
                      </a:r>
                      <a:endParaRPr lang="en-GB" sz="9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900" baseline="0" dirty="0">
                          <a:latin typeface="+mn-lt"/>
                        </a:rPr>
                        <a:t>5. Me lo </a:t>
                      </a:r>
                      <a:r>
                        <a:rPr lang="en-GB" sz="900" baseline="0" dirty="0" err="1">
                          <a:latin typeface="+mn-lt"/>
                        </a:rPr>
                        <a:t>pasé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aseline="0" dirty="0" err="1">
                          <a:latin typeface="+mn-lt"/>
                        </a:rPr>
                        <a:t>guay</a:t>
                      </a:r>
                      <a:endParaRPr lang="en-GB" sz="9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900" baseline="0" dirty="0">
                          <a:latin typeface="+mn-lt"/>
                        </a:rPr>
                        <a:t>6. Me lo </a:t>
                      </a:r>
                      <a:r>
                        <a:rPr lang="en-GB" sz="900" baseline="0" dirty="0" err="1">
                          <a:latin typeface="+mn-lt"/>
                        </a:rPr>
                        <a:t>pasé</a:t>
                      </a:r>
                      <a:r>
                        <a:rPr lang="en-GB" sz="900" baseline="0" dirty="0">
                          <a:latin typeface="+mn-lt"/>
                        </a:rPr>
                        <a:t> </a:t>
                      </a:r>
                      <a:r>
                        <a:rPr lang="en-GB" sz="900" baseline="0" dirty="0" err="1">
                          <a:latin typeface="+mn-lt"/>
                        </a:rPr>
                        <a:t>bomba</a:t>
                      </a:r>
                      <a:endParaRPr lang="en-GB" sz="9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900" baseline="0" dirty="0">
                          <a:latin typeface="+mn-lt"/>
                        </a:rPr>
                        <a:t>7. Me lo </a:t>
                      </a:r>
                      <a:r>
                        <a:rPr lang="en-GB" sz="900" baseline="0" dirty="0" err="1">
                          <a:latin typeface="+mn-lt"/>
                        </a:rPr>
                        <a:t>pasé</a:t>
                      </a:r>
                      <a:r>
                        <a:rPr lang="en-GB" sz="900" baseline="0" dirty="0">
                          <a:latin typeface="+mn-lt"/>
                        </a:rPr>
                        <a:t> mal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900" baseline="0" dirty="0">
                          <a:latin typeface="+mn-lt"/>
                        </a:rPr>
                        <a:t>8. Me lo </a:t>
                      </a:r>
                      <a:r>
                        <a:rPr lang="en-GB" sz="900" baseline="0" dirty="0" err="1">
                          <a:latin typeface="+mn-lt"/>
                        </a:rPr>
                        <a:t>pasé</a:t>
                      </a:r>
                      <a:r>
                        <a:rPr lang="en-GB" sz="900" baseline="0" dirty="0">
                          <a:latin typeface="+mn-lt"/>
                        </a:rPr>
                        <a:t> terrible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900" baseline="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900" dirty="0">
                          <a:latin typeface="+mn-lt"/>
                        </a:rPr>
                        <a:t>I liked</a:t>
                      </a:r>
                      <a:r>
                        <a:rPr lang="en-GB" sz="900" baseline="0" dirty="0">
                          <a:latin typeface="+mn-lt"/>
                        </a:rPr>
                        <a:t> it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didn’t like it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loved it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had a good time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had a cool time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had a blast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had a bad time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900" baseline="0" dirty="0">
                          <a:latin typeface="+mn-lt"/>
                        </a:rPr>
                        <a:t>I had a terrible time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1" y="58514"/>
            <a:ext cx="12191999" cy="5078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700" b="1" u="sng" dirty="0">
                <a:latin typeface="Gill Sans MT"/>
                <a:ea typeface="Gill Sans MT" charset="0"/>
                <a:cs typeface="Gill Sans MT" charset="0"/>
              </a:rPr>
              <a:t>YEAR 8 HT3 KNOWLEDGE ORGANISER - ¿</a:t>
            </a:r>
            <a:r>
              <a:rPr lang="en-US" sz="2700" b="1" u="sng" dirty="0" err="1">
                <a:latin typeface="Gill Sans MT"/>
                <a:ea typeface="Gill Sans MT" charset="0"/>
                <a:cs typeface="Gill Sans MT" charset="0"/>
              </a:rPr>
              <a:t>Adónde</a:t>
            </a:r>
            <a:r>
              <a:rPr lang="en-US" sz="2700" b="1" u="sng" dirty="0">
                <a:latin typeface="Gill Sans MT"/>
                <a:ea typeface="Gill Sans MT" charset="0"/>
                <a:cs typeface="Gill Sans MT" charset="0"/>
              </a:rPr>
              <a:t> </a:t>
            </a:r>
            <a:r>
              <a:rPr lang="en-US" sz="2700" b="1" u="sng" dirty="0" err="1">
                <a:latin typeface="Gill Sans MT"/>
                <a:ea typeface="Gill Sans MT" charset="0"/>
                <a:cs typeface="Gill Sans MT" charset="0"/>
              </a:rPr>
              <a:t>fuiste</a:t>
            </a:r>
            <a:r>
              <a:rPr lang="en-US" sz="2700" b="1" u="sng" dirty="0">
                <a:latin typeface="Gill Sans MT"/>
                <a:ea typeface="Gill Sans MT" charset="0"/>
                <a:cs typeface="Gill Sans MT" charset="0"/>
              </a:rPr>
              <a:t> de </a:t>
            </a:r>
            <a:r>
              <a:rPr lang="en-US" sz="2700" b="1" u="sng" dirty="0" err="1">
                <a:latin typeface="Gill Sans MT"/>
                <a:ea typeface="Gill Sans MT" charset="0"/>
                <a:cs typeface="Gill Sans MT" charset="0"/>
              </a:rPr>
              <a:t>vacaciones</a:t>
            </a:r>
            <a:r>
              <a:rPr lang="en-US" sz="2700" b="1" u="sng" dirty="0">
                <a:latin typeface="Gill Sans MT"/>
                <a:ea typeface="Gill Sans MT" charset="0"/>
                <a:cs typeface="Gill Sans MT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5157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91513" y="76235"/>
            <a:ext cx="1847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endParaRPr lang="en-US" b="1" u="sng" dirty="0">
              <a:latin typeface="Gill Sans MT" charset="0"/>
              <a:ea typeface="Gill Sans MT" charset="0"/>
              <a:cs typeface="Gill Sans MT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1513" y="471882"/>
          <a:ext cx="3972487" cy="551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122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2231266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79958"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</a:t>
                      </a:r>
                      <a:r>
                        <a:rPr lang="en-GB" sz="1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Adónde</a:t>
                      </a: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vas a </a:t>
                      </a:r>
                      <a:r>
                        <a:rPr lang="en-GB" sz="1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</a:t>
                      </a: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vacaciones</a:t>
                      </a: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lang="en-GB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el </a:t>
                      </a:r>
                      <a:r>
                        <a:rPr lang="en-GB" sz="1000" b="1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futuro</a:t>
                      </a: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 - Where are you going to go on holidays in the future?</a:t>
                      </a:r>
                      <a:endParaRPr lang="en-US" sz="100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82383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/>
                        <a:t>Cuando</a:t>
                      </a:r>
                      <a:r>
                        <a:rPr lang="en-GB" sz="1000" dirty="0"/>
                        <a:t> sea mayor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/>
                        <a:t>En</a:t>
                      </a:r>
                      <a:r>
                        <a:rPr lang="en-GB" sz="1000" dirty="0"/>
                        <a:t> </a:t>
                      </a:r>
                      <a:r>
                        <a:rPr lang="en-GB" sz="1000" baseline="0" dirty="0"/>
                        <a:t> el </a:t>
                      </a:r>
                      <a:r>
                        <a:rPr lang="en-GB" sz="1000" baseline="0" dirty="0" err="1"/>
                        <a:t>futuro</a:t>
                      </a:r>
                      <a:endParaRPr lang="en-GB" sz="1000" baseline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El </a:t>
                      </a:r>
                      <a:r>
                        <a:rPr lang="en-GB" sz="1000" dirty="0" err="1"/>
                        <a:t>próximo</a:t>
                      </a:r>
                      <a:r>
                        <a:rPr lang="en-GB" sz="1000" dirty="0"/>
                        <a:t> </a:t>
                      </a:r>
                      <a:r>
                        <a:rPr lang="en-GB" sz="1000" dirty="0" err="1"/>
                        <a:t>año</a:t>
                      </a:r>
                      <a:endParaRPr lang="en-GB" sz="100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El </a:t>
                      </a:r>
                      <a:r>
                        <a:rPr lang="en-GB" sz="1000" dirty="0" err="1"/>
                        <a:t>próximo</a:t>
                      </a:r>
                      <a:r>
                        <a:rPr lang="en-GB" sz="1000" dirty="0"/>
                        <a:t> </a:t>
                      </a:r>
                      <a:r>
                        <a:rPr lang="en-GB" sz="1000" dirty="0" err="1"/>
                        <a:t>verano</a:t>
                      </a:r>
                      <a:endParaRPr lang="en-GB" sz="1000" dirty="0"/>
                    </a:p>
                    <a:p>
                      <a:pPr marL="0" indent="0">
                        <a:buNone/>
                      </a:pPr>
                      <a:endParaRPr lang="en-GB" sz="100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dirty="0" err="1"/>
                        <a:t>Voy</a:t>
                      </a:r>
                      <a:r>
                        <a:rPr lang="en-GB" sz="1000" b="1" dirty="0"/>
                        <a:t> a </a:t>
                      </a:r>
                      <a:r>
                        <a:rPr lang="en-GB" sz="1000" b="1" dirty="0" err="1"/>
                        <a:t>visitar</a:t>
                      </a:r>
                      <a:r>
                        <a:rPr lang="en-GB" sz="1000" b="1" dirty="0"/>
                        <a:t> </a:t>
                      </a:r>
                      <a:r>
                        <a:rPr lang="en-GB" sz="1000" dirty="0" err="1"/>
                        <a:t>España</a:t>
                      </a:r>
                      <a:endParaRPr lang="en-GB" sz="100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dirty="0" err="1"/>
                        <a:t>Vamos</a:t>
                      </a:r>
                      <a:r>
                        <a:rPr lang="en-GB" sz="1000" b="1" dirty="0"/>
                        <a:t> a </a:t>
                      </a:r>
                      <a:r>
                        <a:rPr lang="en-GB" sz="1000" b="1" dirty="0" err="1"/>
                        <a:t>visitar</a:t>
                      </a:r>
                      <a:r>
                        <a:rPr lang="en-GB" sz="1000" b="1" baseline="0" dirty="0"/>
                        <a:t> </a:t>
                      </a:r>
                      <a:r>
                        <a:rPr lang="en-GB" sz="1000" baseline="0" dirty="0"/>
                        <a:t>Cuba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 err="1"/>
                        <a:t>Voy</a:t>
                      </a:r>
                      <a:r>
                        <a:rPr lang="en-GB" sz="1000" b="1" baseline="0" dirty="0"/>
                        <a:t> a </a:t>
                      </a:r>
                      <a:r>
                        <a:rPr lang="en-GB" sz="1000" b="1" baseline="0" dirty="0" err="1"/>
                        <a:t>ir</a:t>
                      </a:r>
                      <a:r>
                        <a:rPr lang="en-GB" sz="1000" b="1" baseline="0" dirty="0"/>
                        <a:t> </a:t>
                      </a:r>
                      <a:r>
                        <a:rPr lang="en-GB" sz="1000" baseline="0" dirty="0"/>
                        <a:t>a </a:t>
                      </a:r>
                      <a:r>
                        <a:rPr lang="en-GB" sz="1000" baseline="0" dirty="0" err="1"/>
                        <a:t>Grecia</a:t>
                      </a:r>
                      <a:r>
                        <a:rPr lang="en-GB" sz="1000" dirty="0"/>
                        <a:t>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dirty="0" err="1"/>
                        <a:t>Vamos</a:t>
                      </a:r>
                      <a:r>
                        <a:rPr lang="en-GB" sz="1000" b="1" dirty="0"/>
                        <a:t> a </a:t>
                      </a:r>
                      <a:r>
                        <a:rPr lang="en-GB" sz="1000" b="1" dirty="0" err="1"/>
                        <a:t>ir</a:t>
                      </a:r>
                      <a:r>
                        <a:rPr lang="en-GB" sz="1000" b="1" dirty="0"/>
                        <a:t> </a:t>
                      </a:r>
                      <a:r>
                        <a:rPr lang="en-GB" sz="1000" dirty="0"/>
                        <a:t>a Los </a:t>
                      </a:r>
                      <a:r>
                        <a:rPr lang="en-GB" sz="1000" dirty="0" err="1"/>
                        <a:t>Estados</a:t>
                      </a:r>
                      <a:r>
                        <a:rPr lang="en-GB" sz="1000" dirty="0"/>
                        <a:t> </a:t>
                      </a:r>
                      <a:r>
                        <a:rPr lang="en-GB" sz="1000" dirty="0" err="1"/>
                        <a:t>Unidos</a:t>
                      </a:r>
                      <a:endParaRPr lang="en-GB" sz="1000" dirty="0"/>
                    </a:p>
                    <a:p>
                      <a:pPr marL="0" indent="0">
                        <a:buNone/>
                      </a:pPr>
                      <a:endParaRPr lang="en-GB" sz="100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dirty="0" err="1"/>
                        <a:t>Voy</a:t>
                      </a:r>
                      <a:r>
                        <a:rPr lang="en-GB" sz="1000" b="1" baseline="0" dirty="0"/>
                        <a:t> a </a:t>
                      </a:r>
                      <a:r>
                        <a:rPr lang="en-GB" sz="1000" b="1" baseline="0" dirty="0" err="1"/>
                        <a:t>ir</a:t>
                      </a:r>
                      <a:r>
                        <a:rPr lang="en-GB" sz="1000" b="1" baseline="0" dirty="0"/>
                        <a:t> </a:t>
                      </a:r>
                      <a:r>
                        <a:rPr lang="en-GB" sz="1000" baseline="0" dirty="0"/>
                        <a:t>a la costa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 err="1"/>
                        <a:t>Vamos</a:t>
                      </a:r>
                      <a:r>
                        <a:rPr lang="en-GB" sz="1000" b="1" baseline="0" dirty="0"/>
                        <a:t> a </a:t>
                      </a:r>
                      <a:r>
                        <a:rPr lang="en-GB" sz="1000" b="1" baseline="0" dirty="0" err="1"/>
                        <a:t>ir</a:t>
                      </a:r>
                      <a:r>
                        <a:rPr lang="en-GB" sz="1000" b="1" baseline="0" dirty="0"/>
                        <a:t> </a:t>
                      </a:r>
                      <a:r>
                        <a:rPr lang="en-GB" sz="1000" baseline="0" dirty="0"/>
                        <a:t>las </a:t>
                      </a:r>
                      <a:r>
                        <a:rPr lang="en-GB" sz="1000" baseline="0" dirty="0" err="1"/>
                        <a:t>montañas</a:t>
                      </a:r>
                      <a:endParaRPr lang="en-GB" sz="1000" baseline="0" dirty="0"/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/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1" dirty="0">
                          <a:latin typeface="+mn-lt"/>
                        </a:rPr>
                        <a:t>1.  CON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2.  </a:t>
                      </a:r>
                      <a:r>
                        <a:rPr lang="en-GB" sz="1000" dirty="0" err="1">
                          <a:latin typeface="+mn-lt"/>
                        </a:rPr>
                        <a:t>Mi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familia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3.  </a:t>
                      </a:r>
                      <a:r>
                        <a:rPr lang="en-GB" sz="1000" dirty="0" err="1">
                          <a:latin typeface="+mn-lt"/>
                        </a:rPr>
                        <a:t>Mis</a:t>
                      </a:r>
                      <a:r>
                        <a:rPr lang="en-GB" sz="1000" baseline="0" dirty="0">
                          <a:latin typeface="+mn-lt"/>
                        </a:rPr>
                        <a:t> amigos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 err="1">
                          <a:latin typeface="+mn-lt"/>
                        </a:rPr>
                        <a:t>Avión</a:t>
                      </a:r>
                      <a:endParaRPr lang="en-GB" sz="1000" b="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 err="1">
                          <a:latin typeface="+mn-lt"/>
                        </a:rPr>
                        <a:t>Coche</a:t>
                      </a:r>
                      <a:endParaRPr lang="en-GB" sz="1000" b="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Barco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Porque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 / 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ya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 que </a:t>
                      </a:r>
                      <a:r>
                        <a:rPr lang="en-GB" sz="1000" b="1" baseline="0" dirty="0">
                          <a:solidFill>
                            <a:schemeClr val="tx1"/>
                          </a:solidFill>
                        </a:rPr>
                        <a:t>VA A SER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Guay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Genial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Emocionante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Bonito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Flipante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Entretenido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dirty="0"/>
                    </a:p>
                    <a:p>
                      <a:pPr marL="0" indent="0">
                        <a:buNone/>
                      </a:pP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When I am older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In the future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Next year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Next summer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I am going to visit </a:t>
                      </a:r>
                      <a:r>
                        <a:rPr lang="en-GB" sz="1000" baseline="0" dirty="0">
                          <a:latin typeface="+mn-lt"/>
                        </a:rPr>
                        <a:t>Spain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We are going to visit </a:t>
                      </a:r>
                      <a:r>
                        <a:rPr lang="en-GB" sz="1000" baseline="0" dirty="0">
                          <a:latin typeface="+mn-lt"/>
                        </a:rPr>
                        <a:t>Cuba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I am going to go </a:t>
                      </a:r>
                      <a:r>
                        <a:rPr lang="en-GB" sz="1000" baseline="0" dirty="0">
                          <a:latin typeface="+mn-lt"/>
                        </a:rPr>
                        <a:t>to Greece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We are going to go </a:t>
                      </a:r>
                      <a:r>
                        <a:rPr lang="en-GB" sz="1000" baseline="0" dirty="0">
                          <a:latin typeface="+mn-lt"/>
                        </a:rPr>
                        <a:t>to the USA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I am going to go </a:t>
                      </a:r>
                      <a:r>
                        <a:rPr lang="en-GB" sz="1000" baseline="0" dirty="0">
                          <a:latin typeface="+mn-lt"/>
                        </a:rPr>
                        <a:t>to the Coast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We are going to go </a:t>
                      </a:r>
                      <a:r>
                        <a:rPr lang="en-GB" sz="1000" baseline="0" dirty="0">
                          <a:latin typeface="+mn-lt"/>
                        </a:rPr>
                        <a:t>to the mountains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With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My family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My friends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 ON/BY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2. Plane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3. Car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4. Boats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Because </a:t>
                      </a:r>
                      <a:r>
                        <a:rPr lang="en-GB" sz="1000" b="1" baseline="0" dirty="0">
                          <a:latin typeface="+mn-lt"/>
                        </a:rPr>
                        <a:t>IT IS GOING TO BE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Cool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Great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Exciting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Pretty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Amazing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entertaining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53562" y="156575"/>
          <a:ext cx="3512273" cy="646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82750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41540">
                  <a:extLst>
                    <a:ext uri="{9D8B030D-6E8A-4147-A177-3AD203B41FA5}">
                      <a16:colId xmlns:a16="http://schemas.microsoft.com/office/drawing/2014/main" val="2575701780"/>
                    </a:ext>
                  </a:extLst>
                </a:gridCol>
                <a:gridCol w="1687983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286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</a:t>
                      </a:r>
                      <a:r>
                        <a:rPr lang="en-GB" sz="1000" b="1" u="non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Qué</a:t>
                      </a:r>
                      <a:r>
                        <a:rPr lang="en-GB" sz="10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u="none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actividades</a:t>
                      </a:r>
                      <a:r>
                        <a:rPr lang="en-GB" sz="10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vas a </a:t>
                      </a:r>
                      <a:r>
                        <a:rPr lang="en-GB" sz="1000" b="1" u="none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hacer</a:t>
                      </a:r>
                      <a:r>
                        <a:rPr lang="en-GB" sz="10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What</a:t>
                      </a:r>
                      <a:r>
                        <a:rPr lang="en-GB" sz="1000" b="1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activities are you going to do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1000" b="0" dirty="0"/>
                        <a:t>Durante </a:t>
                      </a:r>
                      <a:r>
                        <a:rPr lang="en-GB" altLang="en-US" sz="1000" b="0" dirty="0" err="1"/>
                        <a:t>mis</a:t>
                      </a:r>
                      <a:r>
                        <a:rPr lang="en-GB" altLang="en-US" sz="1000" b="0" dirty="0"/>
                        <a:t> </a:t>
                      </a:r>
                      <a:r>
                        <a:rPr lang="en-GB" altLang="en-US" sz="1000" b="0" dirty="0" err="1"/>
                        <a:t>vacaciones</a:t>
                      </a:r>
                      <a:endParaRPr lang="en-GB" altLang="en-US" sz="10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1000" b="1" dirty="0" err="1"/>
                        <a:t>Voy</a:t>
                      </a:r>
                      <a:r>
                        <a:rPr lang="en-GB" altLang="en-US" sz="1000" b="1" dirty="0"/>
                        <a:t> a </a:t>
                      </a:r>
                      <a:r>
                        <a:rPr lang="en-GB" altLang="en-US" sz="1000" b="1" dirty="0" err="1"/>
                        <a:t>tomar</a:t>
                      </a:r>
                      <a:r>
                        <a:rPr lang="en-GB" altLang="en-US" sz="1000" b="1" dirty="0"/>
                        <a:t> el sol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1000" b="1" dirty="0" err="1"/>
                        <a:t>Voy</a:t>
                      </a:r>
                      <a:r>
                        <a:rPr lang="en-GB" altLang="en-US" sz="1000" b="1" dirty="0"/>
                        <a:t> a </a:t>
                      </a:r>
                      <a:r>
                        <a:rPr lang="en-GB" altLang="en-US" sz="1000" b="1" dirty="0" err="1"/>
                        <a:t>ir</a:t>
                      </a:r>
                      <a:r>
                        <a:rPr lang="en-GB" altLang="en-US" sz="1000" b="1" dirty="0"/>
                        <a:t> </a:t>
                      </a:r>
                      <a:r>
                        <a:rPr lang="en-GB" altLang="en-US" sz="1000" b="0" dirty="0"/>
                        <a:t>al </a:t>
                      </a:r>
                      <a:r>
                        <a:rPr lang="en-GB" altLang="en-US" sz="1000" b="0" dirty="0" err="1"/>
                        <a:t>museo</a:t>
                      </a:r>
                      <a:r>
                        <a:rPr lang="en-GB" altLang="en-US" sz="1000" b="0" dirty="0"/>
                        <a:t> de Picasso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1000" b="1" dirty="0" err="1"/>
                        <a:t>Vamos</a:t>
                      </a:r>
                      <a:r>
                        <a:rPr lang="en-GB" altLang="en-US" sz="1000" b="1" dirty="0"/>
                        <a:t> a </a:t>
                      </a:r>
                      <a:r>
                        <a:rPr lang="en-GB" altLang="en-US" sz="1000" b="1" dirty="0" err="1"/>
                        <a:t>ir</a:t>
                      </a:r>
                      <a:r>
                        <a:rPr lang="en-GB" altLang="en-US" sz="1000" b="1" dirty="0"/>
                        <a:t> </a:t>
                      </a:r>
                      <a:r>
                        <a:rPr lang="en-GB" altLang="en-US" sz="1000" b="0" dirty="0"/>
                        <a:t>al </a:t>
                      </a:r>
                      <a:r>
                        <a:rPr lang="en-GB" altLang="en-US" sz="1000" b="0" dirty="0" err="1"/>
                        <a:t>estadio</a:t>
                      </a:r>
                      <a:r>
                        <a:rPr lang="en-GB" altLang="en-US" sz="1000" b="0" dirty="0"/>
                        <a:t> de </a:t>
                      </a:r>
                      <a:r>
                        <a:rPr lang="en-GB" altLang="en-US" sz="1000" b="0" dirty="0" err="1"/>
                        <a:t>fútbol</a:t>
                      </a:r>
                      <a:endParaRPr lang="en-GB" altLang="en-US" sz="10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1000" b="1" dirty="0" err="1"/>
                        <a:t>Vamos</a:t>
                      </a:r>
                      <a:r>
                        <a:rPr lang="en-GB" altLang="en-US" sz="1000" b="1" dirty="0"/>
                        <a:t> a </a:t>
                      </a:r>
                      <a:r>
                        <a:rPr lang="en-GB" altLang="en-US" sz="1000" b="1" dirty="0" err="1"/>
                        <a:t>ir</a:t>
                      </a:r>
                      <a:r>
                        <a:rPr lang="en-GB" altLang="en-US" sz="1000" b="1" dirty="0"/>
                        <a:t> </a:t>
                      </a:r>
                      <a:r>
                        <a:rPr lang="en-GB" altLang="en-US" sz="1000" b="0" dirty="0"/>
                        <a:t>de </a:t>
                      </a:r>
                      <a:r>
                        <a:rPr lang="en-GB" altLang="en-US" sz="1000" b="0" dirty="0" err="1"/>
                        <a:t>excursión</a:t>
                      </a:r>
                      <a:endParaRPr lang="en-GB" altLang="en-US" sz="10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1000" b="1" dirty="0" err="1"/>
                        <a:t>Voy</a:t>
                      </a:r>
                      <a:r>
                        <a:rPr lang="en-GB" altLang="en-US" sz="1000" b="1" dirty="0"/>
                        <a:t> a </a:t>
                      </a:r>
                      <a:r>
                        <a:rPr lang="en-GB" altLang="en-US" sz="1000" b="1" dirty="0" err="1"/>
                        <a:t>jugar</a:t>
                      </a:r>
                      <a:r>
                        <a:rPr lang="en-GB" altLang="en-US" sz="1000" b="1" dirty="0"/>
                        <a:t> </a:t>
                      </a:r>
                      <a:r>
                        <a:rPr lang="en-GB" altLang="en-US" sz="1000" b="0" dirty="0"/>
                        <a:t>al </a:t>
                      </a:r>
                      <a:r>
                        <a:rPr lang="en-GB" altLang="en-US" sz="1000" b="0" dirty="0" err="1"/>
                        <a:t>voleibol</a:t>
                      </a:r>
                      <a:endParaRPr lang="en-GB" altLang="en-US" sz="10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1000" b="1" dirty="0" err="1"/>
                        <a:t>Voy</a:t>
                      </a:r>
                      <a:r>
                        <a:rPr lang="en-GB" altLang="en-US" sz="1000" b="1" dirty="0"/>
                        <a:t> a </a:t>
                      </a:r>
                      <a:r>
                        <a:rPr lang="en-GB" altLang="en-US" sz="1000" b="1" dirty="0" err="1"/>
                        <a:t>sacar</a:t>
                      </a:r>
                      <a:r>
                        <a:rPr lang="en-GB" altLang="en-US" sz="1000" b="1" dirty="0"/>
                        <a:t> </a:t>
                      </a:r>
                      <a:r>
                        <a:rPr lang="en-GB" altLang="en-US" sz="1000" b="0" dirty="0" err="1"/>
                        <a:t>fotos</a:t>
                      </a:r>
                      <a:endParaRPr lang="en-GB" altLang="en-US" sz="1000" b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altLang="en-US" sz="1000" b="1" dirty="0" err="1"/>
                        <a:t>Vamos</a:t>
                      </a:r>
                      <a:r>
                        <a:rPr lang="en-GB" altLang="en-US" sz="1000" b="1" dirty="0"/>
                        <a:t> a </a:t>
                      </a:r>
                      <a:r>
                        <a:rPr lang="en-GB" altLang="en-US" sz="1000" b="1" dirty="0" err="1"/>
                        <a:t>visitar</a:t>
                      </a:r>
                      <a:r>
                        <a:rPr lang="en-GB" altLang="en-US" sz="1000" b="1" dirty="0"/>
                        <a:t> </a:t>
                      </a:r>
                      <a:r>
                        <a:rPr lang="en-GB" altLang="en-US" sz="1000" b="0" dirty="0" err="1"/>
                        <a:t>monumentos</a:t>
                      </a:r>
                      <a:endParaRPr lang="en-GB" altLang="en-US" sz="1000" b="0" dirty="0"/>
                    </a:p>
                    <a:p>
                      <a:pPr marL="0" indent="0">
                        <a:buFont typeface="+mj-lt"/>
                        <a:buNone/>
                      </a:pPr>
                      <a:endParaRPr lang="en-GB" altLang="en-US" sz="1000" b="0" dirty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altLang="en-US" sz="1000" b="1" dirty="0"/>
                        <a:t>9. </a:t>
                      </a:r>
                      <a:r>
                        <a:rPr lang="en-GB" altLang="en-US" sz="1000" b="1" dirty="0" err="1"/>
                        <a:t>Vamos</a:t>
                      </a:r>
                      <a:r>
                        <a:rPr lang="en-GB" altLang="en-US" sz="1000" b="1" baseline="0" dirty="0"/>
                        <a:t> a comer </a:t>
                      </a:r>
                      <a:r>
                        <a:rPr lang="en-GB" altLang="en-US" sz="1000" b="0" baseline="0" dirty="0" err="1"/>
                        <a:t>en</a:t>
                      </a:r>
                      <a:r>
                        <a:rPr lang="en-GB" altLang="en-US" sz="1000" b="0" baseline="0" dirty="0"/>
                        <a:t> un </a:t>
                      </a:r>
                      <a:r>
                        <a:rPr lang="en-GB" altLang="en-US" sz="1000" b="0" baseline="0" dirty="0" err="1"/>
                        <a:t>restaurante</a:t>
                      </a:r>
                      <a:endParaRPr lang="en-GB" altLang="en-US" sz="1000" b="0" baseline="0" dirty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altLang="en-US" sz="1000" b="1" baseline="0" dirty="0"/>
                        <a:t>10. </a:t>
                      </a:r>
                      <a:r>
                        <a:rPr lang="en-GB" altLang="en-US" sz="1000" b="1" baseline="0" dirty="0" err="1"/>
                        <a:t>Voy</a:t>
                      </a:r>
                      <a:r>
                        <a:rPr lang="en-GB" altLang="en-US" sz="1000" b="1" baseline="0" dirty="0"/>
                        <a:t> a </a:t>
                      </a:r>
                      <a:r>
                        <a:rPr lang="en-GB" altLang="en-US" sz="1000" b="1" baseline="0" dirty="0" err="1"/>
                        <a:t>nadar</a:t>
                      </a:r>
                      <a:r>
                        <a:rPr lang="en-GB" altLang="en-US" sz="1000" b="1" baseline="0" dirty="0"/>
                        <a:t> </a:t>
                      </a:r>
                      <a:r>
                        <a:rPr lang="en-GB" altLang="en-US" sz="1000" b="0" baseline="0" dirty="0" err="1"/>
                        <a:t>en</a:t>
                      </a:r>
                      <a:r>
                        <a:rPr lang="en-GB" altLang="en-US" sz="1000" b="0" baseline="0" dirty="0"/>
                        <a:t> el mar</a:t>
                      </a:r>
                      <a:endParaRPr lang="en-GB" altLang="en-US" sz="10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Durante my holidays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dirty="0">
                          <a:latin typeface="+mn-lt"/>
                        </a:rPr>
                        <a:t>I</a:t>
                      </a:r>
                      <a:r>
                        <a:rPr lang="en-GB" sz="1000" b="1" baseline="0" dirty="0">
                          <a:latin typeface="+mn-lt"/>
                        </a:rPr>
                        <a:t> am going to sunbathe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I am going to go </a:t>
                      </a:r>
                      <a:r>
                        <a:rPr lang="en-GB" sz="1000" baseline="0" dirty="0">
                          <a:latin typeface="+mn-lt"/>
                        </a:rPr>
                        <a:t>to the Picasso Museum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We are going to go </a:t>
                      </a:r>
                      <a:r>
                        <a:rPr lang="en-GB" sz="1000" baseline="0" dirty="0">
                          <a:latin typeface="+mn-lt"/>
                        </a:rPr>
                        <a:t>to the football stadium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We are going to go </a:t>
                      </a:r>
                      <a:r>
                        <a:rPr lang="en-GB" sz="1000" baseline="0" dirty="0">
                          <a:latin typeface="+mn-lt"/>
                        </a:rPr>
                        <a:t>on a trip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I am going to play </a:t>
                      </a:r>
                      <a:r>
                        <a:rPr lang="en-GB" sz="1000" baseline="0" dirty="0">
                          <a:latin typeface="+mn-lt"/>
                        </a:rPr>
                        <a:t>football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I am going to take photos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We are going to visit </a:t>
                      </a:r>
                      <a:r>
                        <a:rPr lang="en-GB" sz="1000" baseline="0" dirty="0">
                          <a:latin typeface="+mn-lt"/>
                        </a:rPr>
                        <a:t>monuments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We are going to eat </a:t>
                      </a:r>
                      <a:r>
                        <a:rPr lang="en-GB" sz="1000" baseline="0" dirty="0">
                          <a:latin typeface="+mn-lt"/>
                        </a:rPr>
                        <a:t>in a restaurant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I am going to swim </a:t>
                      </a:r>
                      <a:r>
                        <a:rPr lang="en-GB" sz="1000" baseline="0" dirty="0">
                          <a:latin typeface="+mn-lt"/>
                        </a:rPr>
                        <a:t>in the sea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endParaRPr lang="en-GB" sz="1000" baseline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¿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Qué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te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gustaría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hacer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durante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tus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vacaciones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el 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futuro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What would you like to do during your holidays next year?</a:t>
                      </a:r>
                      <a:endParaRPr lang="en-US" sz="400" b="1" dirty="0">
                        <a:solidFill>
                          <a:schemeClr val="tx1"/>
                        </a:solidFill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442209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Por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 la 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mañana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tarde</a:t>
                      </a: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Por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 la 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noche</a:t>
                      </a: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Primero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Luego</a:t>
                      </a: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solidFill>
                            <a:schemeClr val="tx1"/>
                          </a:solidFill>
                        </a:rPr>
                        <a:t>ME GUSTARÍA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solidFill>
                            <a:schemeClr val="tx1"/>
                          </a:solidFill>
                        </a:rPr>
                        <a:t>NOS GUSTARÍA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solidFill>
                            <a:schemeClr val="tx1"/>
                          </a:solidFill>
                        </a:rPr>
                        <a:t>QUIERO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Escuchar</a:t>
                      </a:r>
                      <a:r>
                        <a:rPr lang="es-E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música</a:t>
                      </a:r>
                      <a:endParaRPr lang="es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Bailar en la discoteca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Descansar en la playa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Montar en bici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Visitar los monumentos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Tomar</a:t>
                      </a:r>
                      <a:r>
                        <a:rPr lang="es-ES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el sol</a:t>
                      </a:r>
                      <a:endParaRPr lang="es-E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Mandar mensajes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Sacar fotos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Jugar al fútbol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Comer paella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Beber limonada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Escribir un postal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Salir con mis amigos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1.In the morning/afternoon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2.At</a:t>
                      </a:r>
                      <a:r>
                        <a:rPr lang="en-GB" sz="1000" baseline="0" dirty="0">
                          <a:latin typeface="+mn-lt"/>
                        </a:rPr>
                        <a:t> night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3.Firstly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4.Then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1" baseline="0" dirty="0">
                          <a:latin typeface="+mn-lt"/>
                        </a:rPr>
                        <a:t>5.I WOULD LIKE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1" baseline="0" dirty="0">
                          <a:latin typeface="+mn-lt"/>
                        </a:rPr>
                        <a:t>6.WE WOULD LIKE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1" baseline="0" dirty="0">
                          <a:latin typeface="+mn-lt"/>
                        </a:rPr>
                        <a:t>7.I WANT</a:t>
                      </a:r>
                      <a:endParaRPr lang="en-GB" sz="1000" b="1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8.To</a:t>
                      </a:r>
                      <a:r>
                        <a:rPr lang="en-GB" sz="1000" baseline="0" dirty="0">
                          <a:latin typeface="+mn-lt"/>
                        </a:rPr>
                        <a:t> listen to music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9.To dance in the disco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10.To rest on the beach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11.To ride a bike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12.To visit monuments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13.To sunbathe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14.To send messages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15.To take photos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16.To play football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17.To eat paella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18.To drink lemonade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19.To write a postcard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20To go out with friends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38597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576274" y="160020"/>
          <a:ext cx="4483646" cy="6385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156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561396">
                  <a:extLst>
                    <a:ext uri="{9D8B030D-6E8A-4147-A177-3AD203B41FA5}">
                      <a16:colId xmlns:a16="http://schemas.microsoft.com/office/drawing/2014/main" val="1612187849"/>
                    </a:ext>
                  </a:extLst>
                </a:gridCol>
                <a:gridCol w="2110684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+mn-lt"/>
                          <a:ea typeface="Gill Sans MT" charset="0"/>
                          <a:cs typeface="Gill Sans MT" charset="0"/>
                        </a:rPr>
                        <a:t>¿</a:t>
                      </a:r>
                      <a:r>
                        <a:rPr lang="en-US" sz="100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Por</a:t>
                      </a:r>
                      <a:r>
                        <a:rPr lang="en-US" sz="10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00" b="1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qué</a:t>
                      </a:r>
                      <a:r>
                        <a:rPr lang="en-US" sz="10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? – Why?</a:t>
                      </a:r>
                      <a:endParaRPr lang="en-US" sz="100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000" b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Porque</a:t>
                      </a:r>
                      <a:r>
                        <a:rPr lang="en-US" sz="10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/ </a:t>
                      </a:r>
                      <a:r>
                        <a:rPr lang="en-US" sz="1000" b="0" baseline="0" dirty="0" err="1">
                          <a:latin typeface="+mn-lt"/>
                          <a:ea typeface="Gill Sans MT" charset="0"/>
                          <a:cs typeface="Gill Sans MT" charset="0"/>
                        </a:rPr>
                        <a:t>ya</a:t>
                      </a:r>
                      <a:r>
                        <a:rPr lang="en-US" sz="1000" b="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que / dado que </a:t>
                      </a:r>
                      <a:r>
                        <a:rPr lang="en-US" sz="10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SERÍA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Guay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Genial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Emocionante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Bonito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Flipante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Entretenido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Because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IT WOULD BE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Cool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Great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Exciting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Pretty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Amazing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Entertaining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358132"/>
                  </a:ext>
                </a:extLst>
              </a:tr>
              <a:tr h="2286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Campamentos</a:t>
                      </a: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Verano</a:t>
                      </a: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Summer Camps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Gané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una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semana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 </a:t>
                      </a:r>
                      <a:r>
                        <a:rPr lang="en-GB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campamento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verano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Espero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un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capamento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verano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following infinitives can be conjugated into the past / future tense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Hacer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senderismo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Montar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caballo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Hacer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escalada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pesca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Dormir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tiendas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Hacer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curso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inglés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Disfrutar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naturaleza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excursion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Hacer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surf/windsurf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Hacer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vela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Hacer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piragüismo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Cantar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Bailar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Hacer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clases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coreografía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Tocar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instrumentos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Pintar</a:t>
                      </a:r>
                      <a:endParaRPr lang="en-GB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 I won a week in a summer camp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I hope to go to a summer camps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1" baseline="0" dirty="0">
                          <a:latin typeface="+mn-lt"/>
                        </a:rPr>
                        <a:t>Conjugate = change the infinitive into a tense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walk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ride a horse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climb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go fishing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sleep in tents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do an English /Spanish course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enjoy nature</a:t>
                      </a:r>
                      <a:endParaRPr lang="en-GB" sz="1000" b="1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go on a trip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surf / windsurf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do sailing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do canoeing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sing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dance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do a dance class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play instruments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latin typeface="+mn-lt"/>
                        </a:rPr>
                        <a:t>To paint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723652"/>
                  </a:ext>
                </a:extLst>
              </a:tr>
              <a:tr h="2286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+mn-lt"/>
                        </a:rPr>
                        <a:t>IR + A CONJUGATION</a:t>
                      </a:r>
                      <a:r>
                        <a:rPr lang="en-GB" sz="1000" b="1" baseline="0" dirty="0">
                          <a:latin typeface="+mn-lt"/>
                        </a:rPr>
                        <a:t> </a:t>
                      </a:r>
                      <a:endParaRPr lang="en-GB" sz="1000" b="1" dirty="0">
                        <a:latin typeface="+mn-lt"/>
                      </a:endParaRPr>
                    </a:p>
                    <a:p>
                      <a:pPr algn="ctr"/>
                      <a:endParaRPr lang="en-GB" sz="10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VOY 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VAS A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 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VAMOS 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VAIS 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VAN A</a:t>
                      </a:r>
                      <a:endParaRPr lang="en-GB" sz="1050" baseline="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 AM</a:t>
                      </a:r>
                      <a:r>
                        <a:rPr lang="en-GB" sz="1000" baseline="0" dirty="0">
                          <a:latin typeface="+mn-lt"/>
                        </a:rPr>
                        <a:t> GOING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YOU ARE GOING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HE/SHE/IT IS GOING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WE ARE GOING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YOU ARE ALL GOING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THEY ARE GOING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91513" y="76235"/>
            <a:ext cx="302794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b="1" u="sng" dirty="0">
                <a:latin typeface="Gill Sans MT"/>
                <a:ea typeface="Gill Sans MT" charset="0"/>
                <a:cs typeface="Gill Sans MT" charset="0"/>
              </a:rPr>
              <a:t>Y8 KO HT4 Vamos a Viajar</a:t>
            </a:r>
          </a:p>
        </p:txBody>
      </p:sp>
    </p:spTree>
    <p:extLst>
      <p:ext uri="{BB962C8B-B14F-4D97-AF65-F5344CB8AC3E}">
        <p14:creationId xmlns:p14="http://schemas.microsoft.com/office/powerpoint/2010/main" val="2920435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07B691-531E-4F84-A70D-D2ACA2B1E9E6}"/>
              </a:ext>
            </a:extLst>
          </p:cNvPr>
          <p:cNvSpPr txBox="1"/>
          <p:nvPr/>
        </p:nvSpPr>
        <p:spPr>
          <a:xfrm>
            <a:off x="117331" y="0"/>
            <a:ext cx="35337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b="1" u="sng" dirty="0">
                <a:latin typeface="Gill Sans MT"/>
                <a:ea typeface="Gill Sans MT" charset="0"/>
                <a:cs typeface="Gill Sans MT" charset="0"/>
              </a:rPr>
              <a:t>HT5&amp;6 Y8 KO LA VIDA SANA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2951" y="369332"/>
          <a:ext cx="3698129" cy="649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537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82159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+mn-lt"/>
                          <a:ea typeface="Gill Sans MT" charset="0"/>
                          <a:cs typeface="Gill Sans MT" charset="0"/>
                        </a:rPr>
                        <a:t>LA DIETA – DIET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672033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¿</a:t>
                      </a:r>
                      <a:r>
                        <a:rPr lang="en-GB" sz="1000" dirty="0" err="1">
                          <a:latin typeface="+mn-lt"/>
                        </a:rPr>
                        <a:t>Qué</a:t>
                      </a:r>
                      <a:r>
                        <a:rPr lang="en-GB" sz="1000" dirty="0">
                          <a:latin typeface="+mn-lt"/>
                        </a:rPr>
                        <a:t> comes?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¿</a:t>
                      </a:r>
                      <a:r>
                        <a:rPr lang="en-GB" sz="1000" dirty="0" err="1">
                          <a:latin typeface="+mn-lt"/>
                        </a:rPr>
                        <a:t>Qué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bebes</a:t>
                      </a:r>
                      <a:r>
                        <a:rPr lang="en-GB" sz="1000" dirty="0">
                          <a:latin typeface="+mn-lt"/>
                        </a:rPr>
                        <a:t>?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Como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Bebo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lnSpc>
                          <a:spcPct val="120000"/>
                        </a:lnSpc>
                        <a:buNone/>
                      </a:pPr>
                      <a:endParaRPr lang="en-GB" sz="1000" dirty="0"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/>
                        <a:t>café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 err="1"/>
                        <a:t>leche</a:t>
                      </a:r>
                      <a:endParaRPr lang="en-GB" sz="1000" dirty="0"/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 err="1"/>
                        <a:t>pescado</a:t>
                      </a:r>
                      <a:endParaRPr lang="en-GB" sz="1000" dirty="0">
                        <a:solidFill>
                          <a:srgbClr val="0070C0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/>
                        <a:t>pan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 err="1"/>
                        <a:t>fruta</a:t>
                      </a:r>
                      <a:endParaRPr lang="en-GB" sz="1000" dirty="0"/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/>
                        <a:t>pasta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 err="1"/>
                        <a:t>caramelos</a:t>
                      </a:r>
                      <a:endParaRPr lang="en-GB" sz="1000" dirty="0"/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 err="1"/>
                        <a:t>pasteles</a:t>
                      </a:r>
                      <a:endParaRPr lang="en-GB" sz="1000" dirty="0"/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 err="1"/>
                        <a:t>verduras</a:t>
                      </a:r>
                      <a:endParaRPr lang="en-GB" sz="1000" dirty="0"/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 err="1"/>
                        <a:t>galletas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000" dirty="0">
                        <a:latin typeface="+mn-lt"/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Porque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es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sano</a:t>
                      </a:r>
                      <a:r>
                        <a:rPr lang="en-GB" sz="1000" dirty="0">
                          <a:latin typeface="+mn-lt"/>
                        </a:rPr>
                        <a:t>/a/</a:t>
                      </a:r>
                      <a:r>
                        <a:rPr lang="en-GB" sz="1000" dirty="0" err="1">
                          <a:latin typeface="+mn-lt"/>
                        </a:rPr>
                        <a:t>os</a:t>
                      </a:r>
                      <a:r>
                        <a:rPr lang="en-GB" sz="1000" dirty="0">
                          <a:latin typeface="+mn-lt"/>
                        </a:rPr>
                        <a:t>/as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Ya</a:t>
                      </a:r>
                      <a:r>
                        <a:rPr lang="en-GB" sz="1000" dirty="0">
                          <a:latin typeface="+mn-lt"/>
                        </a:rPr>
                        <a:t> que </a:t>
                      </a:r>
                      <a:r>
                        <a:rPr lang="en-GB" sz="1000" dirty="0" err="1">
                          <a:latin typeface="+mn-lt"/>
                        </a:rPr>
                        <a:t>es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deliciso</a:t>
                      </a:r>
                      <a:r>
                        <a:rPr lang="en-GB" sz="1000" dirty="0">
                          <a:latin typeface="+mn-lt"/>
                        </a:rPr>
                        <a:t>/a/</a:t>
                      </a:r>
                      <a:r>
                        <a:rPr lang="en-GB" sz="1000" dirty="0" err="1">
                          <a:latin typeface="+mn-lt"/>
                        </a:rPr>
                        <a:t>os</a:t>
                      </a:r>
                      <a:r>
                        <a:rPr lang="en-GB" sz="1000" dirty="0">
                          <a:latin typeface="+mn-lt"/>
                        </a:rPr>
                        <a:t>/as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Dado que </a:t>
                      </a:r>
                      <a:r>
                        <a:rPr lang="en-GB" sz="1000" dirty="0" err="1">
                          <a:latin typeface="+mn-lt"/>
                        </a:rPr>
                        <a:t>es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rico</a:t>
                      </a:r>
                      <a:r>
                        <a:rPr lang="en-GB" sz="1000" dirty="0">
                          <a:latin typeface="+mn-lt"/>
                        </a:rPr>
                        <a:t>/a/</a:t>
                      </a:r>
                      <a:r>
                        <a:rPr lang="en-GB" sz="1000" dirty="0" err="1">
                          <a:latin typeface="+mn-lt"/>
                        </a:rPr>
                        <a:t>os</a:t>
                      </a:r>
                      <a:r>
                        <a:rPr lang="en-GB" sz="1000" dirty="0">
                          <a:latin typeface="+mn-lt"/>
                        </a:rPr>
                        <a:t>/as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What do you eat?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What do you drink?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 eat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 drink</a:t>
                      </a:r>
                    </a:p>
                    <a:p>
                      <a:endParaRPr lang="en-GB" sz="10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coffee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milk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>
                          <a:latin typeface="+mn-lt"/>
                        </a:rPr>
                        <a:t>Ffsh</a:t>
                      </a:r>
                      <a:endParaRPr lang="en-GB" sz="100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bread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fruit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pasta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sweets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cakes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vegetables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biscuits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+mn-lt"/>
                        </a:rPr>
                        <a:t>¿QUÉ</a:t>
                      </a:r>
                      <a:r>
                        <a:rPr lang="en-GB" sz="1000" b="1" baseline="0" dirty="0">
                          <a:latin typeface="+mn-lt"/>
                        </a:rPr>
                        <a:t> SUELES COMER/BEBER? – WHAT DO YOU USUALLT EAT/DRINK?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¿</a:t>
                      </a:r>
                      <a:r>
                        <a:rPr lang="en-GB" sz="1000" dirty="0" err="1">
                          <a:latin typeface="+mn-lt"/>
                        </a:rPr>
                        <a:t>Qué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sueles</a:t>
                      </a:r>
                      <a:r>
                        <a:rPr lang="en-GB" sz="1000" dirty="0">
                          <a:latin typeface="+mn-lt"/>
                        </a:rPr>
                        <a:t> comer?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¿Que </a:t>
                      </a:r>
                      <a:r>
                        <a:rPr lang="en-GB" sz="1000" dirty="0" err="1">
                          <a:latin typeface="+mn-lt"/>
                        </a:rPr>
                        <a:t>sueles</a:t>
                      </a:r>
                      <a:r>
                        <a:rPr lang="en-GB" sz="1000" dirty="0">
                          <a:latin typeface="+mn-lt"/>
                        </a:rPr>
                        <a:t> </a:t>
                      </a:r>
                      <a:r>
                        <a:rPr lang="en-GB" sz="1000" dirty="0" err="1">
                          <a:latin typeface="+mn-lt"/>
                        </a:rPr>
                        <a:t>beber</a:t>
                      </a:r>
                      <a:r>
                        <a:rPr lang="en-GB" sz="1000" dirty="0">
                          <a:latin typeface="+mn-lt"/>
                        </a:rPr>
                        <a:t>?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dirty="0">
                          <a:latin typeface="+mn-lt"/>
                        </a:rPr>
                        <a:t>SUELO </a:t>
                      </a:r>
                      <a:r>
                        <a:rPr lang="en-GB" sz="1000" dirty="0">
                          <a:latin typeface="+mn-lt"/>
                        </a:rPr>
                        <a:t>comer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dirty="0">
                          <a:latin typeface="+mn-lt"/>
                        </a:rPr>
                        <a:t>SUELO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beber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r>
                        <a:rPr lang="en-GB" sz="1000" dirty="0"/>
                        <a:t>1. </a:t>
                      </a:r>
                      <a:r>
                        <a:rPr lang="en-GB" sz="1000" dirty="0" err="1"/>
                        <a:t>pollo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2. carne</a:t>
                      </a:r>
                    </a:p>
                    <a:p>
                      <a:r>
                        <a:rPr lang="en-GB" sz="1000" dirty="0"/>
                        <a:t>3. </a:t>
                      </a:r>
                      <a:r>
                        <a:rPr lang="en-GB" sz="1000" dirty="0" err="1"/>
                        <a:t>ensalada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4. </a:t>
                      </a:r>
                      <a:r>
                        <a:rPr lang="en-GB" sz="1000" dirty="0" err="1"/>
                        <a:t>verduras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5. tostadas</a:t>
                      </a:r>
                    </a:p>
                    <a:p>
                      <a:r>
                        <a:rPr lang="en-GB" sz="1000" dirty="0"/>
                        <a:t>6. </a:t>
                      </a:r>
                      <a:r>
                        <a:rPr lang="en-GB" sz="1000" dirty="0" err="1"/>
                        <a:t>cereales</a:t>
                      </a:r>
                      <a:r>
                        <a:rPr lang="en-GB" sz="1000" dirty="0"/>
                        <a:t> con </a:t>
                      </a:r>
                      <a:r>
                        <a:rPr lang="en-GB" sz="1000" dirty="0" err="1"/>
                        <a:t>leche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7. paella</a:t>
                      </a:r>
                    </a:p>
                    <a:p>
                      <a:r>
                        <a:rPr lang="en-GB" sz="1000" dirty="0"/>
                        <a:t>8. pizza</a:t>
                      </a:r>
                    </a:p>
                    <a:p>
                      <a:r>
                        <a:rPr lang="en-GB" sz="1000" dirty="0"/>
                        <a:t>9. </a:t>
                      </a:r>
                      <a:r>
                        <a:rPr lang="en-GB" sz="1000" dirty="0" err="1"/>
                        <a:t>bocadillos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10. </a:t>
                      </a:r>
                      <a:r>
                        <a:rPr lang="en-GB" sz="1000" dirty="0" err="1"/>
                        <a:t>limonada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11. </a:t>
                      </a:r>
                      <a:r>
                        <a:rPr lang="en-GB" sz="1000" dirty="0" err="1"/>
                        <a:t>yogur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12. </a:t>
                      </a:r>
                      <a:r>
                        <a:rPr lang="en-GB" sz="1000" dirty="0" err="1"/>
                        <a:t>zumo</a:t>
                      </a:r>
                      <a:r>
                        <a:rPr lang="en-GB" sz="1000" dirty="0"/>
                        <a:t> de </a:t>
                      </a:r>
                      <a:r>
                        <a:rPr lang="en-GB" sz="1000" dirty="0" err="1"/>
                        <a:t>naranja</a:t>
                      </a:r>
                      <a:r>
                        <a:rPr lang="en-GB" sz="10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What do you usually</a:t>
                      </a:r>
                      <a:r>
                        <a:rPr lang="en-GB" sz="1000" baseline="0" dirty="0">
                          <a:latin typeface="+mn-lt"/>
                        </a:rPr>
                        <a:t> eat?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What do you usually drink?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I USUALLY </a:t>
                      </a:r>
                      <a:r>
                        <a:rPr lang="en-GB" sz="1000" baseline="0" dirty="0">
                          <a:latin typeface="+mn-lt"/>
                        </a:rPr>
                        <a:t>eat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I USUALLY </a:t>
                      </a:r>
                      <a:r>
                        <a:rPr lang="en-GB" sz="1000" baseline="0" dirty="0">
                          <a:latin typeface="+mn-lt"/>
                        </a:rPr>
                        <a:t>drink</a:t>
                      </a:r>
                    </a:p>
                    <a:p>
                      <a:pPr marL="0" indent="0"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Chicken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Meat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Salad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Vegetables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Toast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Cereals with milk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Paella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Pizza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Sandwich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Lemonade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Yogurt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orange juice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Spanish </a:t>
                      </a:r>
                      <a:r>
                        <a:rPr lang="en-GB" sz="1000" baseline="0" dirty="0" err="1">
                          <a:latin typeface="+mn-lt"/>
                        </a:rPr>
                        <a:t>omlette</a:t>
                      </a:r>
                      <a:endParaRPr lang="en-GB" sz="1000" baseline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901439" y="0"/>
          <a:ext cx="4155441" cy="6797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864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259079">
                  <a:extLst>
                    <a:ext uri="{9D8B030D-6E8A-4147-A177-3AD203B41FA5}">
                      <a16:colId xmlns:a16="http://schemas.microsoft.com/office/drawing/2014/main" val="3909470952"/>
                    </a:ext>
                  </a:extLst>
                </a:gridCol>
                <a:gridCol w="2077721">
                  <a:extLst>
                    <a:ext uri="{9D8B030D-6E8A-4147-A177-3AD203B41FA5}">
                      <a16:colId xmlns:a16="http://schemas.microsoft.com/office/drawing/2014/main" val="3530844869"/>
                    </a:ext>
                  </a:extLst>
                </a:gridCol>
              </a:tblGrid>
              <a:tr h="23404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+mn-lt"/>
                        </a:rPr>
                        <a:t>¿QUÉ</a:t>
                      </a:r>
                      <a:r>
                        <a:rPr lang="en-GB" sz="1000" b="1" baseline="0" dirty="0">
                          <a:latin typeface="+mn-lt"/>
                        </a:rPr>
                        <a:t> TE GUSTARÍA PROBAR? – WHAT WOULD YOU LIKE TO TRY?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1503680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/>
                        <a:t>Voy</a:t>
                      </a:r>
                      <a:r>
                        <a:rPr lang="en-GB" sz="1000" dirty="0"/>
                        <a:t> 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Me </a:t>
                      </a:r>
                      <a:r>
                        <a:rPr lang="en-GB" sz="1000" dirty="0" err="1"/>
                        <a:t>gustaría</a:t>
                      </a:r>
                      <a:r>
                        <a:rPr lang="en-GB" sz="1000" dirty="0"/>
                        <a:t>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dirty="0"/>
                        <a:t>PROBAR</a:t>
                      </a:r>
                      <a:endParaRPr lang="en-GB" sz="100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/>
                        <a:t>mariscos</a:t>
                      </a:r>
                      <a:endParaRPr lang="en-GB" sz="100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/>
                        <a:t>gambas</a:t>
                      </a:r>
                      <a:endParaRPr lang="en-GB" sz="100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/>
                        <a:t>té</a:t>
                      </a:r>
                      <a:r>
                        <a:rPr lang="en-GB" sz="1000" dirty="0"/>
                        <a:t> de </a:t>
                      </a:r>
                      <a:r>
                        <a:rPr lang="en-GB" sz="1000" dirty="0" err="1"/>
                        <a:t>limón</a:t>
                      </a:r>
                      <a:endParaRPr lang="en-GB" sz="100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tapas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r>
                        <a:rPr lang="en-GB" sz="1000" baseline="0" dirty="0"/>
                        <a:t>t</a:t>
                      </a:r>
                      <a:r>
                        <a:rPr lang="en-GB" sz="1000" dirty="0"/>
                        <a:t>ortilla</a:t>
                      </a:r>
                      <a:r>
                        <a:rPr lang="en-GB" sz="1000" baseline="0" dirty="0"/>
                        <a:t> Española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r>
                        <a:rPr lang="en-GB" sz="1000" baseline="0" dirty="0"/>
                        <a:t>Paella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r>
                        <a:rPr lang="en-GB" sz="1000" baseline="0" dirty="0" err="1"/>
                        <a:t>Churros</a:t>
                      </a:r>
                      <a:endParaRPr lang="en-GB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 am</a:t>
                      </a:r>
                      <a:r>
                        <a:rPr lang="en-GB" sz="1000" baseline="0" dirty="0">
                          <a:latin typeface="+mn-lt"/>
                        </a:rPr>
                        <a:t> going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I would like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TO TRY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4.Seafood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5.Prawns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6. Lemon tea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7.small traditional plates of Spanish food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8.Spanish Omelette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9.Traditional rice dish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10. Long sugary donuts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endParaRPr lang="en-GB" sz="10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8994"/>
                  </a:ext>
                </a:extLst>
              </a:tr>
              <a:tr h="2286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+mn-lt"/>
                        </a:rPr>
                        <a:t>DE COSTUMBRES – CUSTOMS</a:t>
                      </a:r>
                      <a:r>
                        <a:rPr lang="en-GB" sz="1000" b="1" baseline="0" dirty="0">
                          <a:latin typeface="+mn-lt"/>
                        </a:rPr>
                        <a:t> </a:t>
                      </a:r>
                      <a:r>
                        <a:rPr lang="en-GB" sz="1000" b="1" dirty="0">
                          <a:latin typeface="+mn-lt"/>
                        </a:rPr>
                        <a:t> </a:t>
                      </a:r>
                      <a:r>
                        <a:rPr lang="en-GB" sz="1000" b="1" baseline="0" dirty="0">
                          <a:latin typeface="+mn-lt"/>
                        </a:rPr>
                        <a:t> (MEAL TIMES)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313726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dirty="0">
                          <a:cs typeface="Arial" panose="020B0604020202020204" pitchFamily="34" charset="0"/>
                        </a:rPr>
                        <a:t>¿A 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q</a:t>
                      </a:r>
                      <a:r>
                        <a:rPr lang="en-US" altLang="en-US" sz="1000" b="0" dirty="0" err="1"/>
                        <a:t>u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é</a:t>
                      </a:r>
                      <a:r>
                        <a:rPr lang="en-US" altLang="en-US" sz="1000" b="0" dirty="0"/>
                        <a:t> hora </a:t>
                      </a:r>
                      <a:r>
                        <a:rPr lang="en-US" altLang="en-US" sz="1000" b="0" dirty="0" err="1"/>
                        <a:t>desayunas</a:t>
                      </a:r>
                      <a:r>
                        <a:rPr lang="en-US" altLang="en-US" sz="1000" b="0" dirty="0"/>
                        <a:t>?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dirty="0">
                          <a:cs typeface="Arial" panose="020B0604020202020204" pitchFamily="34" charset="0"/>
                        </a:rPr>
                        <a:t>¿A 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q</a:t>
                      </a:r>
                      <a:r>
                        <a:rPr lang="en-US" altLang="en-US" sz="1000" b="0" dirty="0" err="1"/>
                        <a:t>u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é</a:t>
                      </a:r>
                      <a:r>
                        <a:rPr lang="en-US" altLang="en-US" sz="1000" b="0" dirty="0"/>
                        <a:t> hora comes?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dirty="0">
                          <a:cs typeface="Arial" panose="020B0604020202020204" pitchFamily="34" charset="0"/>
                        </a:rPr>
                        <a:t>¿ A 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q</a:t>
                      </a:r>
                      <a:r>
                        <a:rPr lang="en-US" altLang="en-US" sz="1000" b="0" dirty="0" err="1"/>
                        <a:t>u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é</a:t>
                      </a:r>
                      <a:r>
                        <a:rPr lang="en-US" altLang="en-US" sz="1000" b="0" dirty="0"/>
                        <a:t> hora </a:t>
                      </a:r>
                      <a:r>
                        <a:rPr lang="en-US" altLang="en-US" sz="1000" b="0" dirty="0" err="1"/>
                        <a:t>bebes</a:t>
                      </a:r>
                      <a:r>
                        <a:rPr lang="en-US" altLang="en-US" sz="1000" b="0" dirty="0"/>
                        <a:t>?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dirty="0">
                          <a:cs typeface="Arial" panose="020B0604020202020204" pitchFamily="34" charset="0"/>
                        </a:rPr>
                        <a:t>¿A 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q</a:t>
                      </a:r>
                      <a:r>
                        <a:rPr lang="en-US" altLang="en-US" sz="1000" b="0" dirty="0" err="1"/>
                        <a:t>u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é</a:t>
                      </a:r>
                      <a:r>
                        <a:rPr lang="en-US" altLang="en-US" sz="1000" b="0" dirty="0"/>
                        <a:t> hora </a:t>
                      </a:r>
                      <a:r>
                        <a:rPr lang="en-US" altLang="en-US" sz="1000" b="0" dirty="0" err="1"/>
                        <a:t>meriendas</a:t>
                      </a:r>
                      <a:r>
                        <a:rPr lang="en-US" altLang="en-US" sz="1000" b="0" dirty="0"/>
                        <a:t>?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dirty="0">
                          <a:cs typeface="Arial" panose="020B0604020202020204" pitchFamily="34" charset="0"/>
                        </a:rPr>
                        <a:t>¿ A 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q</a:t>
                      </a:r>
                      <a:r>
                        <a:rPr lang="en-US" altLang="en-US" sz="1000" b="0" dirty="0" err="1"/>
                        <a:t>u</a:t>
                      </a:r>
                      <a:r>
                        <a:rPr lang="en-US" altLang="en-US" sz="1000" b="0" dirty="0" err="1">
                          <a:cs typeface="Arial" panose="020B0604020202020204" pitchFamily="34" charset="0"/>
                        </a:rPr>
                        <a:t>é</a:t>
                      </a:r>
                      <a:r>
                        <a:rPr lang="en-US" altLang="en-US" sz="1000" b="0" dirty="0"/>
                        <a:t> hora </a:t>
                      </a:r>
                      <a:r>
                        <a:rPr lang="en-US" altLang="en-US" sz="1000" b="0" dirty="0" err="1"/>
                        <a:t>cenas</a:t>
                      </a:r>
                      <a:r>
                        <a:rPr lang="en-US" altLang="en-US" sz="1000" b="0" dirty="0"/>
                        <a:t>?</a:t>
                      </a:r>
                    </a:p>
                    <a:p>
                      <a:endParaRPr lang="en-GB" sz="1000" dirty="0">
                        <a:latin typeface="+mn-lt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en-US" sz="1000" b="0" u="none" dirty="0"/>
                        <a:t>1. </a:t>
                      </a:r>
                      <a:r>
                        <a:rPr lang="en-US" altLang="en-US" sz="1000" b="1" u="none" dirty="0"/>
                        <a:t>DESAYUNO </a:t>
                      </a:r>
                      <a:r>
                        <a:rPr lang="en-US" altLang="en-US" sz="1000" b="0" u="none" dirty="0"/>
                        <a:t>a las </a:t>
                      </a:r>
                      <a:r>
                        <a:rPr lang="en-US" altLang="en-US" sz="1000" b="0" u="none" dirty="0" err="1"/>
                        <a:t>siete</a:t>
                      </a:r>
                      <a:endParaRPr lang="en-US" altLang="en-US" sz="1000" b="0" u="none" dirty="0"/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en-US" sz="1000" b="0" u="none" dirty="0"/>
                        <a:t>2.</a:t>
                      </a:r>
                      <a:r>
                        <a:rPr lang="en-US" altLang="en-US" sz="1000" b="1" u="none" dirty="0"/>
                        <a:t> COMO </a:t>
                      </a:r>
                      <a:r>
                        <a:rPr lang="en-US" altLang="en-US" sz="1000" b="0" u="none" dirty="0"/>
                        <a:t>a las </a:t>
                      </a:r>
                      <a:r>
                        <a:rPr lang="en-US" altLang="en-US" sz="1000" b="0" u="none" dirty="0" err="1"/>
                        <a:t>doce</a:t>
                      </a:r>
                      <a:endParaRPr lang="en-US" altLang="en-US" sz="1000" b="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en-US" sz="1000" b="0" u="none" dirty="0"/>
                        <a:t>3. </a:t>
                      </a:r>
                      <a:r>
                        <a:rPr lang="en-US" altLang="en-US" sz="1000" b="1" u="none" dirty="0"/>
                        <a:t>BEBO</a:t>
                      </a:r>
                      <a:r>
                        <a:rPr lang="en-US" altLang="en-US" sz="1000" b="0" u="none" dirty="0"/>
                        <a:t> a las </a:t>
                      </a:r>
                      <a:r>
                        <a:rPr lang="en-US" altLang="en-US" sz="1000" b="0" u="none" dirty="0" err="1"/>
                        <a:t>diez</a:t>
                      </a:r>
                      <a:endParaRPr lang="en-US" altLang="en-US" sz="1000" b="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en-US" sz="1000" b="0" u="none" dirty="0"/>
                        <a:t>4. </a:t>
                      </a:r>
                      <a:r>
                        <a:rPr lang="en-US" altLang="en-US" sz="1000" b="1" u="none" dirty="0"/>
                        <a:t>MERIENDO</a:t>
                      </a:r>
                      <a:r>
                        <a:rPr lang="en-US" altLang="en-US" sz="1000" b="0" u="none" dirty="0"/>
                        <a:t> a las </a:t>
                      </a:r>
                      <a:r>
                        <a:rPr lang="en-US" altLang="en-US" sz="1000" b="0" u="none" dirty="0" err="1"/>
                        <a:t>tres</a:t>
                      </a:r>
                      <a:endParaRPr lang="en-US" altLang="en-US" sz="1000" b="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b="0" u="none" dirty="0"/>
                        <a:t>5. </a:t>
                      </a:r>
                      <a:r>
                        <a:rPr lang="en-US" altLang="en-US" sz="1000" b="1" u="none" dirty="0"/>
                        <a:t>CENO</a:t>
                      </a:r>
                      <a:r>
                        <a:rPr lang="en-US" altLang="en-US" sz="1000" b="0" u="none" dirty="0"/>
                        <a:t> a las </a:t>
                      </a:r>
                      <a:r>
                        <a:rPr lang="en-US" altLang="en-US" sz="1000" b="0" u="none" dirty="0" err="1"/>
                        <a:t>seis</a:t>
                      </a:r>
                      <a:endParaRPr lang="en-US" altLang="en-US" sz="1000" b="0" u="non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dirty="0"/>
                        <a:t>1. What time do you eat breakfast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dirty="0"/>
                        <a:t>2. What time do </a:t>
                      </a:r>
                      <a:r>
                        <a:rPr lang="en-US" altLang="en-US" sz="1000" b="0" baseline="0" dirty="0"/>
                        <a:t>eat lunch?</a:t>
                      </a:r>
                      <a:endParaRPr lang="en-US" altLang="en-US" sz="1000" b="0" dirty="0"/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dirty="0"/>
                        <a:t>3. What time do you drink?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dirty="0"/>
                        <a:t>4. What time do you have a</a:t>
                      </a:r>
                      <a:r>
                        <a:rPr lang="en-US" altLang="en-US" sz="1000" b="0" baseline="0" dirty="0"/>
                        <a:t> snack</a:t>
                      </a:r>
                      <a:r>
                        <a:rPr lang="en-US" altLang="en-US" sz="1000" b="0" dirty="0"/>
                        <a:t>?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dirty="0"/>
                        <a:t>5. What time do you have a tea/dinner?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1" dirty="0"/>
                        <a:t>I</a:t>
                      </a:r>
                      <a:r>
                        <a:rPr lang="en-US" altLang="en-US" sz="1000" b="1" baseline="0" dirty="0"/>
                        <a:t> EAT BREAKFAST </a:t>
                      </a:r>
                      <a:r>
                        <a:rPr lang="en-US" altLang="en-US" sz="1000" b="0" baseline="0" dirty="0"/>
                        <a:t>at 7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1" baseline="0" dirty="0"/>
                        <a:t>I EAT LUNCH </a:t>
                      </a:r>
                      <a:r>
                        <a:rPr lang="en-US" altLang="en-US" sz="1000" b="0" baseline="0" dirty="0"/>
                        <a:t>at 12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1" baseline="0" dirty="0"/>
                        <a:t>I DRINK </a:t>
                      </a:r>
                      <a:r>
                        <a:rPr lang="en-US" altLang="en-US" sz="1000" b="0" baseline="0" dirty="0"/>
                        <a:t>at 10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1" baseline="0" dirty="0"/>
                        <a:t>I SNACK </a:t>
                      </a:r>
                      <a:r>
                        <a:rPr lang="en-US" altLang="en-US" sz="1000" b="0" baseline="0" dirty="0"/>
                        <a:t>at 3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1" baseline="0" dirty="0"/>
                        <a:t>I HAVE TEA/DINNER </a:t>
                      </a:r>
                      <a:r>
                        <a:rPr lang="en-US" altLang="en-US" sz="1000" b="0" baseline="0" dirty="0"/>
                        <a:t>at 6</a:t>
                      </a:r>
                      <a:endParaRPr lang="en-US" altLang="en-US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452096"/>
                  </a:ext>
                </a:extLst>
              </a:tr>
              <a:tr h="2286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+mn-lt"/>
                        </a:rPr>
                        <a:t>RUTINA</a:t>
                      </a:r>
                      <a:r>
                        <a:rPr lang="en-GB" sz="1000" b="1" baseline="0" dirty="0">
                          <a:latin typeface="+mn-lt"/>
                        </a:rPr>
                        <a:t> DIARIA – DAILY ROUTINE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431682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000" baseline="0" dirty="0" err="1">
                          <a:solidFill>
                            <a:schemeClr val="tx1"/>
                          </a:solidFill>
                        </a:rPr>
                        <a:t>Por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la </a:t>
                      </a:r>
                      <a:r>
                        <a:rPr lang="en-GB" sz="1000" baseline="0" dirty="0" err="1">
                          <a:solidFill>
                            <a:schemeClr val="tx1"/>
                          </a:solidFill>
                        </a:rPr>
                        <a:t>mañana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GB" sz="1000" baseline="0" dirty="0" err="1">
                          <a:solidFill>
                            <a:schemeClr val="tx1"/>
                          </a:solidFill>
                        </a:rPr>
                        <a:t>tarde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GB" sz="1000" baseline="0" dirty="0" err="1">
                          <a:solidFill>
                            <a:schemeClr val="tx1"/>
                          </a:solidFill>
                        </a:rPr>
                        <a:t>noche</a:t>
                      </a: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Clr>
                          <a:schemeClr val="tx1"/>
                        </a:buClr>
                        <a:buFont typeface="+mj-lt"/>
                        <a:buAutoNum type="arabicPeriod"/>
                      </a:pPr>
                      <a:r>
                        <a:rPr lang="en-GB" altLang="en-US" sz="1000" dirty="0">
                          <a:solidFill>
                            <a:schemeClr val="tx1"/>
                          </a:solidFill>
                        </a:rPr>
                        <a:t>Me </a:t>
                      </a: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despierto</a:t>
                      </a:r>
                      <a:endParaRPr lang="en-GB" alt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Clr>
                          <a:schemeClr val="tx1"/>
                        </a:buClr>
                        <a:buFont typeface="+mj-lt"/>
                        <a:buAutoNum type="arabicPeriod"/>
                      </a:pPr>
                      <a:r>
                        <a:rPr lang="en-GB" altLang="en-US" sz="1000" dirty="0">
                          <a:solidFill>
                            <a:schemeClr val="tx1"/>
                          </a:solidFill>
                        </a:rPr>
                        <a:t>Me </a:t>
                      </a: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levanto</a:t>
                      </a:r>
                      <a:endParaRPr lang="en-GB" alt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Clr>
                          <a:schemeClr val="tx1"/>
                        </a:buClr>
                        <a:buFont typeface="+mj-lt"/>
                        <a:buAutoNum type="arabicPeriod"/>
                      </a:pPr>
                      <a:r>
                        <a:rPr lang="en-GB" altLang="en-US" sz="1000" dirty="0">
                          <a:solidFill>
                            <a:schemeClr val="tx1"/>
                          </a:solidFill>
                        </a:rPr>
                        <a:t>Me </a:t>
                      </a: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ducho</a:t>
                      </a:r>
                      <a:endParaRPr lang="en-GB" alt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Clr>
                          <a:schemeClr val="tx1"/>
                        </a:buClr>
                        <a:buFont typeface="+mj-lt"/>
                        <a:buAutoNum type="arabicPeriod"/>
                      </a:pPr>
                      <a:r>
                        <a:rPr lang="en-GB" altLang="en-US" sz="1000" dirty="0">
                          <a:solidFill>
                            <a:schemeClr val="tx1"/>
                          </a:solidFill>
                        </a:rPr>
                        <a:t>Me </a:t>
                      </a: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visto</a:t>
                      </a:r>
                      <a:endParaRPr lang="en-GB" alt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Clr>
                          <a:schemeClr val="tx1"/>
                        </a:buClr>
                        <a:buFont typeface="+mj-lt"/>
                        <a:buAutoNum type="arabicPeriod"/>
                      </a:pPr>
                      <a:r>
                        <a:rPr lang="en-GB" altLang="en-US" sz="1000" dirty="0">
                          <a:solidFill>
                            <a:schemeClr val="tx1"/>
                          </a:solidFill>
                        </a:rPr>
                        <a:t>Me </a:t>
                      </a: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peino</a:t>
                      </a:r>
                      <a:endParaRPr lang="en-GB" alt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Clr>
                          <a:schemeClr val="tx1"/>
                        </a:buClr>
                        <a:buFont typeface="+mj-lt"/>
                        <a:buAutoNum type="arabicPeriod"/>
                      </a:pP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Desayuno</a:t>
                      </a:r>
                      <a:endParaRPr lang="en-GB" alt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Clr>
                          <a:schemeClr val="tx1"/>
                        </a:buClr>
                        <a:buFont typeface="+mj-lt"/>
                        <a:buAutoNum type="arabicPeriod"/>
                      </a:pP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Voy</a:t>
                      </a:r>
                      <a:r>
                        <a:rPr lang="en-GB" altLang="en-US" sz="1000" dirty="0">
                          <a:solidFill>
                            <a:schemeClr val="tx1"/>
                          </a:solidFill>
                        </a:rPr>
                        <a:t> al </a:t>
                      </a: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instituto</a:t>
                      </a:r>
                      <a:endParaRPr lang="en-GB" altLang="en-US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100000"/>
                        </a:lnSpc>
                        <a:buClr>
                          <a:schemeClr val="tx1"/>
                        </a:buClr>
                        <a:buFont typeface="+mj-lt"/>
                        <a:buAutoNum type="arabicPeriod"/>
                      </a:pPr>
                      <a:r>
                        <a:rPr lang="en-GB" altLang="en-US" sz="1000" dirty="0">
                          <a:solidFill>
                            <a:schemeClr val="tx1"/>
                          </a:solidFill>
                        </a:rPr>
                        <a:t>Como </a:t>
                      </a: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altLang="en-US" sz="1000" dirty="0">
                          <a:solidFill>
                            <a:schemeClr val="tx1"/>
                          </a:solidFill>
                        </a:rPr>
                        <a:t> la cantina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Clr>
                          <a:schemeClr val="tx1"/>
                        </a:buClr>
                        <a:buFont typeface="+mj-lt"/>
                        <a:buAutoNum type="arabicPeriod"/>
                      </a:pPr>
                      <a:r>
                        <a:rPr lang="en-GB" altLang="en-US" sz="1000" dirty="0" err="1">
                          <a:solidFill>
                            <a:schemeClr val="tx1"/>
                          </a:solidFill>
                        </a:rPr>
                        <a:t>Vuelvo</a:t>
                      </a:r>
                      <a:r>
                        <a:rPr lang="en-GB" altLang="en-US" sz="1000" dirty="0">
                          <a:solidFill>
                            <a:schemeClr val="tx1"/>
                          </a:solidFill>
                        </a:rPr>
                        <a:t> a casa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altLang="en-US" sz="1000" dirty="0" err="1"/>
                        <a:t>Hago</a:t>
                      </a:r>
                      <a:r>
                        <a:rPr lang="en-GB" altLang="en-US" sz="1000" dirty="0"/>
                        <a:t> </a:t>
                      </a:r>
                      <a:r>
                        <a:rPr lang="en-GB" altLang="en-US" sz="1000" dirty="0" err="1"/>
                        <a:t>los</a:t>
                      </a:r>
                      <a:r>
                        <a:rPr lang="en-GB" altLang="en-US" sz="1000" dirty="0"/>
                        <a:t> </a:t>
                      </a:r>
                      <a:r>
                        <a:rPr lang="en-GB" altLang="en-US" sz="1000" dirty="0" err="1"/>
                        <a:t>deberes</a:t>
                      </a:r>
                      <a:endParaRPr lang="en-GB" altLang="en-US" sz="1000" dirty="0"/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altLang="en-US" sz="1000" dirty="0" err="1"/>
                        <a:t>Ceno</a:t>
                      </a:r>
                      <a:endParaRPr lang="en-GB" altLang="en-US" sz="1000" dirty="0"/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altLang="en-US" sz="1000" dirty="0" err="1"/>
                        <a:t>Veo</a:t>
                      </a:r>
                      <a:r>
                        <a:rPr lang="en-GB" altLang="en-US" sz="1000" dirty="0"/>
                        <a:t> la television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altLang="en-US" sz="1000" dirty="0"/>
                        <a:t>Me </a:t>
                      </a:r>
                      <a:r>
                        <a:rPr lang="en-GB" altLang="en-US" sz="1000" dirty="0" err="1"/>
                        <a:t>lavo</a:t>
                      </a:r>
                      <a:r>
                        <a:rPr lang="en-GB" altLang="en-US" sz="1000" dirty="0"/>
                        <a:t> </a:t>
                      </a:r>
                      <a:r>
                        <a:rPr lang="en-GB" altLang="en-US" sz="1000" dirty="0" err="1"/>
                        <a:t>los</a:t>
                      </a:r>
                      <a:r>
                        <a:rPr lang="en-GB" altLang="en-US" sz="1000" dirty="0"/>
                        <a:t> </a:t>
                      </a:r>
                      <a:r>
                        <a:rPr lang="en-GB" altLang="en-US" sz="1000" dirty="0" err="1"/>
                        <a:t>dientes</a:t>
                      </a:r>
                      <a:endParaRPr lang="en-GB" altLang="en-US" sz="1000" dirty="0"/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altLang="en-US" sz="1000" dirty="0"/>
                        <a:t>Me </a:t>
                      </a:r>
                      <a:r>
                        <a:rPr lang="en-GB" altLang="en-US" sz="1000" dirty="0" err="1"/>
                        <a:t>acuesto</a:t>
                      </a:r>
                      <a:endParaRPr lang="en-GB" altLang="en-US" sz="1000" dirty="0"/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GB" altLang="en-US" sz="1000" dirty="0" err="1"/>
                        <a:t>Salgo</a:t>
                      </a:r>
                      <a:r>
                        <a:rPr lang="en-GB" altLang="en-US" sz="1000" dirty="0"/>
                        <a:t> de casa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17</a:t>
                      </a:r>
                      <a:r>
                        <a:rPr lang="en-GB" sz="1000" b="1" baseline="0" dirty="0">
                          <a:solidFill>
                            <a:schemeClr val="tx1"/>
                          </a:solidFill>
                        </a:rPr>
                        <a:t>. TEMPRANO/TARDE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In the morning/afternoon/night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I wake up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I get up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I shower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I get dressed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I do my hair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I eat breakfast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I go to school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/>
                        <a:t>I eat in the</a:t>
                      </a:r>
                      <a:r>
                        <a:rPr lang="en-GB" sz="1000" baseline="0" dirty="0"/>
                        <a:t> canteen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/>
                        <a:t>I return home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/>
                        <a:t>I do my homework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/>
                        <a:t>I eat tea/dinner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/>
                        <a:t>I watch TV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/>
                        <a:t>I brush my teeth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/>
                        <a:t>I go to bed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/>
                        <a:t>I leave the house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/>
                        <a:t>EARLY/LATE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8567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380" y="0"/>
            <a:ext cx="3840480" cy="2645382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8295640" y="2645382"/>
          <a:ext cx="3489960" cy="40464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4980">
                  <a:extLst>
                    <a:ext uri="{9D8B030D-6E8A-4147-A177-3AD203B41FA5}">
                      <a16:colId xmlns:a16="http://schemas.microsoft.com/office/drawing/2014/main" val="1315833079"/>
                    </a:ext>
                  </a:extLst>
                </a:gridCol>
                <a:gridCol w="1744980">
                  <a:extLst>
                    <a:ext uri="{9D8B030D-6E8A-4147-A177-3AD203B41FA5}">
                      <a16:colId xmlns:a16="http://schemas.microsoft.com/office/drawing/2014/main" val="94065023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Enfermedades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12977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Me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duele</a:t>
                      </a:r>
                      <a:r>
                        <a:rPr lang="mr-IN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…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r-IN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…</a:t>
                      </a:r>
                      <a:r>
                        <a:rPr lang="en-GB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hurts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933942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Me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duele</a:t>
                      </a:r>
                      <a:r>
                        <a:rPr lang="en-US" sz="1050" b="1" u="sng" dirty="0" err="1">
                          <a:latin typeface="+mn-lt"/>
                          <a:ea typeface="Gill Sans MT" charset="0"/>
                          <a:cs typeface="Gill Sans MT" charset="0"/>
                        </a:rPr>
                        <a:t>n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…. 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037863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El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cuerpo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The body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670101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Estoy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enfermo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I’m ill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749568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Tengo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catarro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 a cold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9503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Tengo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gripe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 the</a:t>
                      </a:r>
                      <a:r>
                        <a:rPr lang="en-US" sz="105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flu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068424"/>
                  </a:ext>
                </a:extLst>
              </a:tr>
              <a:tr h="133822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Tengo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insolación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</a:t>
                      </a:r>
                      <a:r>
                        <a:rPr lang="en-US" sz="1050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sunburn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353659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Tengo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una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picadura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 an insect bite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660877"/>
                  </a:ext>
                </a:extLst>
              </a:tr>
              <a:tr h="274592"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Tengo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quemaduras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 sunburn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45390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Tengo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tos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 a cough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665444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Tengo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fiebre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 a fever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52212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Tengo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diarrea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 diarrhea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057742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Tengo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calor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I’m hot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395538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Me he roto</a:t>
                      </a:r>
                      <a:r>
                        <a:rPr lang="mr-IN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…</a:t>
                      </a:r>
                      <a:endParaRPr lang="en-US" sz="1050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 broken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67173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Tengo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dolor </a:t>
                      </a:r>
                      <a:r>
                        <a:rPr lang="en-US" sz="1050" dirty="0" err="1">
                          <a:latin typeface="+mn-lt"/>
                          <a:ea typeface="Gill Sans MT" charset="0"/>
                          <a:cs typeface="Gill Sans MT" charset="0"/>
                        </a:rPr>
                        <a:t>en</a:t>
                      </a:r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 …..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+mn-lt"/>
                          <a:ea typeface="Gill Sans MT" charset="0"/>
                          <a:cs typeface="Gill Sans MT" charset="0"/>
                        </a:rPr>
                        <a:t>I have pain 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33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705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1441" y="369332"/>
          <a:ext cx="4104640" cy="630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6918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957722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+mn-lt"/>
                          <a:ea typeface="Gill Sans MT" charset="0"/>
                          <a:cs typeface="Gill Sans MT" charset="0"/>
                        </a:rPr>
                        <a:t>¿LLEVAS</a:t>
                      </a:r>
                      <a:r>
                        <a:rPr lang="en-US" sz="1000" b="1" baseline="0" dirty="0">
                          <a:latin typeface="+mn-lt"/>
                          <a:ea typeface="Gill Sans MT" charset="0"/>
                          <a:cs typeface="Gill Sans MT" charset="0"/>
                        </a:rPr>
                        <a:t> UNA VIDA SANA / MALSANA? Do you lead a healthy or unhealthy lifestyle?</a:t>
                      </a:r>
                      <a:endParaRPr lang="en-US" sz="100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67203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>
                          <a:latin typeface="+mn-lt"/>
                        </a:rPr>
                        <a:t>1. </a:t>
                      </a:r>
                      <a:r>
                        <a:rPr lang="en-GB" sz="1000" dirty="0" err="1">
                          <a:latin typeface="+mn-lt"/>
                        </a:rPr>
                        <a:t>Llevo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una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vida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sana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2. </a:t>
                      </a:r>
                      <a:r>
                        <a:rPr lang="en-GB" sz="1000" baseline="0" dirty="0" err="1">
                          <a:latin typeface="+mn-lt"/>
                        </a:rPr>
                        <a:t>Llevo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una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vida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malsana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 Para </a:t>
                      </a:r>
                      <a:r>
                        <a:rPr lang="en-GB" sz="1000" baseline="0" dirty="0" err="1">
                          <a:latin typeface="+mn-lt"/>
                        </a:rPr>
                        <a:t>mantenerme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en</a:t>
                      </a:r>
                      <a:r>
                        <a:rPr lang="en-GB" sz="1000" baseline="0" dirty="0">
                          <a:latin typeface="+mn-lt"/>
                        </a:rPr>
                        <a:t> forma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1" baseline="0" dirty="0">
                          <a:latin typeface="+mn-lt"/>
                        </a:rPr>
                        <a:t>2. SUELO / NO SUELO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1" baseline="0" dirty="0">
                          <a:latin typeface="+mn-lt"/>
                        </a:rPr>
                        <a:t>3. SOLÍA / NO SUELO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 Comer comida </a:t>
                      </a:r>
                      <a:r>
                        <a:rPr lang="en-GB" sz="1000" baseline="0" dirty="0" err="1">
                          <a:latin typeface="+mn-lt"/>
                        </a:rPr>
                        <a:t>rápida</a:t>
                      </a:r>
                      <a:r>
                        <a:rPr lang="en-GB" sz="1000" baseline="0" dirty="0">
                          <a:latin typeface="+mn-lt"/>
                        </a:rPr>
                        <a:t>/</a:t>
                      </a:r>
                      <a:r>
                        <a:rPr lang="en-GB" sz="1000" baseline="0" dirty="0" err="1">
                          <a:latin typeface="+mn-lt"/>
                        </a:rPr>
                        <a:t>basura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2. </a:t>
                      </a:r>
                      <a:r>
                        <a:rPr lang="en-GB" sz="1000" baseline="0" dirty="0" err="1">
                          <a:latin typeface="+mn-lt"/>
                        </a:rPr>
                        <a:t>Beber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agua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3. </a:t>
                      </a:r>
                      <a:r>
                        <a:rPr lang="en-GB" sz="1000" baseline="0" dirty="0" err="1">
                          <a:latin typeface="+mn-lt"/>
                        </a:rPr>
                        <a:t>Jugar</a:t>
                      </a:r>
                      <a:r>
                        <a:rPr lang="en-GB" sz="1000" baseline="0" dirty="0">
                          <a:latin typeface="+mn-lt"/>
                        </a:rPr>
                        <a:t> al </a:t>
                      </a:r>
                      <a:r>
                        <a:rPr lang="en-GB" sz="1000" baseline="0" dirty="0" err="1">
                          <a:latin typeface="+mn-lt"/>
                        </a:rPr>
                        <a:t>fútbol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4. </a:t>
                      </a:r>
                      <a:r>
                        <a:rPr lang="en-GB" sz="1000" baseline="0" dirty="0" err="1">
                          <a:latin typeface="+mn-lt"/>
                        </a:rPr>
                        <a:t>Hacer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ejercicio</a:t>
                      </a:r>
                      <a:r>
                        <a:rPr lang="en-GB" sz="1000" baseline="0" dirty="0">
                          <a:latin typeface="+mn-lt"/>
                        </a:rPr>
                        <a:t>/</a:t>
                      </a:r>
                      <a:r>
                        <a:rPr lang="en-GB" sz="1000" baseline="0" dirty="0" err="1">
                          <a:latin typeface="+mn-lt"/>
                        </a:rPr>
                        <a:t>deportes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5. </a:t>
                      </a:r>
                      <a:r>
                        <a:rPr lang="en-GB" sz="1000" baseline="0" dirty="0" err="1">
                          <a:latin typeface="+mn-lt"/>
                        </a:rPr>
                        <a:t>Dormir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ocho</a:t>
                      </a:r>
                      <a:r>
                        <a:rPr lang="en-GB" sz="1000" baseline="0" dirty="0">
                          <a:latin typeface="+mn-lt"/>
                        </a:rPr>
                        <a:t> horas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6. </a:t>
                      </a:r>
                      <a:r>
                        <a:rPr lang="en-GB" sz="1000" baseline="0" dirty="0" err="1">
                          <a:latin typeface="+mn-lt"/>
                        </a:rPr>
                        <a:t>Tomar</a:t>
                      </a:r>
                      <a:r>
                        <a:rPr lang="en-GB" sz="1000" baseline="0" dirty="0">
                          <a:latin typeface="+mn-lt"/>
                        </a:rPr>
                        <a:t> </a:t>
                      </a:r>
                      <a:r>
                        <a:rPr lang="en-GB" sz="1000" baseline="0" dirty="0" err="1">
                          <a:latin typeface="+mn-lt"/>
                        </a:rPr>
                        <a:t>drogas</a:t>
                      </a:r>
                      <a:r>
                        <a:rPr lang="en-GB" sz="1000" baseline="0" dirty="0">
                          <a:latin typeface="+mn-lt"/>
                        </a:rPr>
                        <a:t>/</a:t>
                      </a:r>
                      <a:r>
                        <a:rPr lang="en-GB" sz="1000" baseline="0" dirty="0" err="1">
                          <a:latin typeface="+mn-lt"/>
                        </a:rPr>
                        <a:t>vitaminas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7. </a:t>
                      </a:r>
                      <a:r>
                        <a:rPr lang="en-GB" sz="1000" baseline="0" dirty="0" err="1">
                          <a:latin typeface="+mn-lt"/>
                        </a:rPr>
                        <a:t>Fumar</a:t>
                      </a:r>
                      <a:r>
                        <a:rPr lang="en-GB" sz="1000" baseline="0" dirty="0">
                          <a:latin typeface="+mn-lt"/>
                        </a:rPr>
                        <a:t> cigarillos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 </a:t>
                      </a:r>
                      <a:r>
                        <a:rPr lang="en-GB" sz="1000" baseline="0" dirty="0" err="1">
                          <a:latin typeface="+mn-lt"/>
                        </a:rPr>
                        <a:t>Porque</a:t>
                      </a:r>
                      <a:r>
                        <a:rPr lang="en-GB" sz="1000" baseline="0" dirty="0">
                          <a:latin typeface="+mn-lt"/>
                        </a:rPr>
                        <a:t>/</a:t>
                      </a:r>
                      <a:r>
                        <a:rPr lang="en-GB" sz="1000" baseline="0" dirty="0" err="1">
                          <a:latin typeface="+mn-lt"/>
                        </a:rPr>
                        <a:t>ya</a:t>
                      </a:r>
                      <a:r>
                        <a:rPr lang="en-GB" sz="1000" baseline="0" dirty="0">
                          <a:latin typeface="+mn-lt"/>
                        </a:rPr>
                        <a:t> que/dado que </a:t>
                      </a:r>
                      <a:r>
                        <a:rPr lang="en-GB" sz="1000" baseline="0" dirty="0" err="1">
                          <a:latin typeface="+mn-lt"/>
                        </a:rPr>
                        <a:t>es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 Sano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2. </a:t>
                      </a:r>
                      <a:r>
                        <a:rPr lang="en-GB" sz="1000" baseline="0" dirty="0" err="1">
                          <a:latin typeface="+mn-lt"/>
                        </a:rPr>
                        <a:t>Malsano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3. Bueno para la </a:t>
                      </a:r>
                      <a:r>
                        <a:rPr lang="en-GB" sz="1000" baseline="0" dirty="0" err="1">
                          <a:latin typeface="+mn-lt"/>
                        </a:rPr>
                        <a:t>salud</a:t>
                      </a: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4. </a:t>
                      </a:r>
                      <a:r>
                        <a:rPr lang="en-GB" sz="1000" baseline="0" dirty="0" err="1">
                          <a:latin typeface="+mn-lt"/>
                        </a:rPr>
                        <a:t>Malo</a:t>
                      </a:r>
                      <a:r>
                        <a:rPr lang="en-GB" sz="1000" baseline="0" dirty="0">
                          <a:latin typeface="+mn-lt"/>
                        </a:rPr>
                        <a:t> para la </a:t>
                      </a:r>
                      <a:r>
                        <a:rPr lang="en-GB" sz="1000" baseline="0" dirty="0" err="1">
                          <a:latin typeface="+mn-lt"/>
                        </a:rPr>
                        <a:t>salud</a:t>
                      </a:r>
                      <a:endParaRPr lang="en-GB" sz="1000" baseline="0" dirty="0">
                        <a:latin typeface="+mn-lt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 I lead a healthy lifestyle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2. I lead an unhealthy lifestyle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 In order to keep fit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1" baseline="0" dirty="0">
                          <a:latin typeface="+mn-lt"/>
                        </a:rPr>
                        <a:t>2. I USUALLY / I DIDN’T USUALLY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="1" baseline="0" dirty="0">
                          <a:latin typeface="+mn-lt"/>
                        </a:rPr>
                        <a:t>3. I USED TO / I DIDN’T USED TO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 Eat junk / fast food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2. Drink water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3. Play football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4. Do exercise/sports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5. Sleep 8 hours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6. Take drugs / vitamins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7. Smoke cigarettes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1.Because it is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1. Healthy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2. Unhealthy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3. Good for your health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baseline="0" dirty="0">
                          <a:latin typeface="+mn-lt"/>
                        </a:rPr>
                        <a:t>4. Bad for your health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+mn-lt"/>
                        </a:rPr>
                        <a:t>CONSEJOS</a:t>
                      </a:r>
                      <a:r>
                        <a:rPr lang="en-GB" sz="1000" b="1" baseline="0" dirty="0">
                          <a:latin typeface="+mn-lt"/>
                        </a:rPr>
                        <a:t> - ADVICE</a:t>
                      </a:r>
                      <a:endParaRPr lang="en-GB" sz="1000" b="1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1. Para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llevar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una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vida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</a:rPr>
                        <a:t>sana</a:t>
                      </a:r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2. SE</a:t>
                      </a:r>
                      <a:r>
                        <a:rPr lang="en-GB" sz="1000" b="1" baseline="0" dirty="0">
                          <a:solidFill>
                            <a:schemeClr val="tx1"/>
                          </a:solidFill>
                        </a:rPr>
                        <a:t> DEBE</a:t>
                      </a:r>
                    </a:p>
                    <a:p>
                      <a:r>
                        <a:rPr lang="en-GB" sz="1000" b="1" baseline="0" dirty="0">
                          <a:solidFill>
                            <a:schemeClr val="tx1"/>
                          </a:solidFill>
                        </a:rPr>
                        <a:t>3. NO SE DEBE</a:t>
                      </a:r>
                    </a:p>
                    <a:p>
                      <a:endParaRPr lang="en-GB" sz="1000" b="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Tomar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drogas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Hacer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deporte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Dormir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ocho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horas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Beber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agua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 Comer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una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dieta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equilibrada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 Comer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más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fruta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 Comer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caramelos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8.Beber alcohol </a:t>
                      </a: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Beber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refrescos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Fumar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eaLnBrk="1" hangingPunct="1">
                        <a:lnSpc>
                          <a:spcPct val="100000"/>
                        </a:lnSpc>
                        <a:buFont typeface="+mj-lt"/>
                        <a:buNone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 Comer comida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basura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In order to lead a healthy life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YOU MUST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="1" baseline="0" dirty="0">
                          <a:latin typeface="+mn-lt"/>
                        </a:rPr>
                        <a:t>YOU MUST NOT</a:t>
                      </a:r>
                    </a:p>
                    <a:p>
                      <a:pPr marL="228600" indent="-228600">
                        <a:buAutoNum type="arabicPeriod"/>
                      </a:pPr>
                      <a:endParaRPr lang="en-GB" sz="1000" b="1" baseline="0" dirty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1. Take drugs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2. Do sport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3. Sleep eight hours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4. Drink water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5. Eat a balanced diet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6. Eat more fruit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7. Eat less sweets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8. Drink alcohol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9. Drink fizzy drinks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10. Smoke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baseline="0" dirty="0">
                          <a:latin typeface="+mn-lt"/>
                        </a:rPr>
                        <a:t>11. Eat junk food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196080" y="369332"/>
          <a:ext cx="4673601" cy="569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6800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2336801">
                  <a:extLst>
                    <a:ext uri="{9D8B030D-6E8A-4147-A177-3AD203B41FA5}">
                      <a16:colId xmlns:a16="http://schemas.microsoft.com/office/drawing/2014/main" val="3530844869"/>
                    </a:ext>
                  </a:extLst>
                </a:gridCol>
              </a:tblGrid>
              <a:tr h="23404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+mn-lt"/>
                        </a:rPr>
                        <a:t>UNA VIDA SANA (FUTURO) – A HEALTHY LIFE (FUTURE)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1503680">
                <a:tc>
                  <a:txBody>
                    <a:bodyPr/>
                    <a:lstStyle/>
                    <a:p>
                      <a:pPr marL="228600" indent="-228600" eaLnBrk="1" hangingPunct="1">
                        <a:spcBef>
                          <a:spcPct val="0"/>
                        </a:spcBef>
                        <a:buFont typeface="+mj-lt"/>
                        <a:buAutoNum type="arabicPeriod"/>
                      </a:pPr>
                      <a:r>
                        <a:rPr lang="en-GB" altLang="en-US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Para </a:t>
                      </a:r>
                      <a:r>
                        <a:rPr lang="en-GB" altLang="en-US" sz="10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llevar</a:t>
                      </a:r>
                      <a:r>
                        <a:rPr lang="en-GB" altLang="en-US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10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una</a:t>
                      </a:r>
                      <a:r>
                        <a:rPr lang="en-GB" altLang="en-US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10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vida</a:t>
                      </a:r>
                      <a:r>
                        <a:rPr lang="en-GB" altLang="en-US" sz="1000" b="0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10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sana</a:t>
                      </a:r>
                      <a:endParaRPr lang="en-GB" altLang="en-US" sz="10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  <a:p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eaLnBrk="1" hangingPunct="1">
                        <a:spcBef>
                          <a:spcPct val="0"/>
                        </a:spcBef>
                        <a:buFont typeface="+mj-lt"/>
                        <a:buAutoNum type="arabicPeriod"/>
                      </a:pPr>
                      <a:r>
                        <a:rPr lang="en-GB" altLang="en-US" sz="10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Mañana</a:t>
                      </a:r>
                      <a:endParaRPr lang="en-GB" altLang="en-US" sz="10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  <a:p>
                      <a:pPr marL="228600" indent="-228600" eaLnBrk="1" hangingPunct="1">
                        <a:spcBef>
                          <a:spcPct val="0"/>
                        </a:spcBef>
                        <a:buFont typeface="+mj-lt"/>
                        <a:buAutoNum type="arabicPeriod"/>
                      </a:pPr>
                      <a:r>
                        <a:rPr lang="en-GB" altLang="en-US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en-GB" altLang="en-US" sz="10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próxima</a:t>
                      </a:r>
                      <a:r>
                        <a:rPr lang="en-GB" altLang="en-US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10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semana</a:t>
                      </a:r>
                      <a:r>
                        <a:rPr lang="en-GB" altLang="en-US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28600" indent="-228600" eaLnBrk="1" hangingPunct="1">
                        <a:spcBef>
                          <a:spcPct val="0"/>
                        </a:spcBef>
                        <a:buFont typeface="+mj-lt"/>
                        <a:buAutoNum type="arabicPeriod"/>
                      </a:pPr>
                      <a:r>
                        <a:rPr lang="en-GB" altLang="en-US" sz="10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Cuando</a:t>
                      </a:r>
                      <a:r>
                        <a:rPr lang="en-GB" altLang="en-US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sea</a:t>
                      </a:r>
                      <a:r>
                        <a:rPr lang="en-GB" altLang="en-US" sz="1000" b="0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mayor</a:t>
                      </a:r>
                    </a:p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GB" altLang="en-US" sz="10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  <a:p>
                      <a:pPr marL="228600" indent="-228600" eaLnBrk="1" hangingPunct="1">
                        <a:spcBef>
                          <a:spcPct val="0"/>
                        </a:spcBef>
                        <a:buFont typeface="+mj-lt"/>
                        <a:buAutoNum type="arabicPeriod"/>
                      </a:pPr>
                      <a:r>
                        <a:rPr lang="en-GB" altLang="en-US" sz="1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(NO) VOY A</a:t>
                      </a:r>
                    </a:p>
                    <a:p>
                      <a:pPr marL="228600" indent="-228600" eaLnBrk="1" hangingPunct="1">
                        <a:spcBef>
                          <a:spcPct val="0"/>
                        </a:spcBef>
                        <a:buFont typeface="+mj-lt"/>
                        <a:buAutoNum type="arabicPeriod"/>
                      </a:pPr>
                      <a:r>
                        <a:rPr lang="en-GB" altLang="en-US" sz="1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(NO) ME GUSTARÍA</a:t>
                      </a:r>
                    </a:p>
                    <a:p>
                      <a:pPr marL="228600" indent="-228600" eaLnBrk="1" hangingPunct="1">
                        <a:spcBef>
                          <a:spcPct val="0"/>
                        </a:spcBef>
                        <a:buFont typeface="+mj-lt"/>
                        <a:buAutoNum type="arabicPeriod"/>
                      </a:pPr>
                      <a:r>
                        <a:rPr lang="en-GB" altLang="en-US" sz="1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(NO)</a:t>
                      </a:r>
                      <a:r>
                        <a:rPr lang="en-GB" altLang="en-US" sz="1000" b="1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1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QUISIERA</a:t>
                      </a:r>
                    </a:p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GB" altLang="en-US" sz="1000" b="1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Arial" panose="020B0604020202020204" pitchFamily="34" charset="0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Tomar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vitaminas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  <a:defRPr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Hacer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más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deporte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  <a:defRPr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Dormir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ocho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horas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  <a:defRPr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Beber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mucha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agua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Comer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una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dieta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equilibrada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Comer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más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fruta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Comer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caramelos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  <a:defRPr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Beber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alcohol </a:t>
                      </a: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  <a:defRPr/>
                      </a:pP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Beber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refrescos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000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28600" indent="-228600" eaLnBrk="1" hangingPunct="1">
                        <a:lnSpc>
                          <a:spcPct val="100000"/>
                        </a:lnSpc>
                        <a:buFont typeface="+mj-lt"/>
                        <a:buAutoNum type="arabicPeriod"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Comer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menos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comida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basura</a:t>
                      </a:r>
                      <a:endParaRPr lang="en-GB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latin typeface="+mn-lt"/>
                        </a:rPr>
                        <a:t>In order to lead a healthy</a:t>
                      </a:r>
                      <a:r>
                        <a:rPr lang="en-GB" sz="1000" baseline="0" dirty="0">
                          <a:latin typeface="+mn-lt"/>
                        </a:rPr>
                        <a:t> life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Tomorrow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Next week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aseline="0" dirty="0">
                          <a:latin typeface="+mn-lt"/>
                        </a:rPr>
                        <a:t>When I am older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aseline="0" dirty="0"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I AM GOING / (I AM NOT GOING TO)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I WOULD LIKE / (I WOULD NOT LIKE)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I WOULD LIKR / (I WOULD NOT LIKE)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take vitamins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do more sports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sleep eight hours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drink a lot of water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eat a balanced diet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eat more fruit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eat less sweets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drink less alcohol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drink less fizzy drinks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to eat less junk food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8994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+mn-lt"/>
                        </a:rPr>
                        <a:t>UNA VIDA SANA (PASADO) – A HEALTHY LIFE (PAST)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31372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u="none" dirty="0" err="1"/>
                        <a:t>En</a:t>
                      </a:r>
                      <a:r>
                        <a:rPr lang="en-US" altLang="en-US" sz="1000" b="0" u="none" dirty="0"/>
                        <a:t> el </a:t>
                      </a:r>
                      <a:r>
                        <a:rPr lang="en-US" altLang="en-US" sz="1000" b="0" u="none" dirty="0" err="1"/>
                        <a:t>pasado</a:t>
                      </a:r>
                      <a:endParaRPr lang="en-US" altLang="en-US" sz="1000" b="0" u="none" dirty="0"/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u="none" dirty="0"/>
                        <a:t>Ayer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u="none" dirty="0"/>
                        <a:t>La</a:t>
                      </a:r>
                      <a:r>
                        <a:rPr lang="en-US" altLang="en-US" sz="1000" b="0" u="none" baseline="0" dirty="0"/>
                        <a:t> </a:t>
                      </a:r>
                      <a:r>
                        <a:rPr lang="en-US" altLang="en-US" sz="1000" b="0" u="none" baseline="0" dirty="0" err="1"/>
                        <a:t>semana</a:t>
                      </a:r>
                      <a:r>
                        <a:rPr lang="en-US" altLang="en-US" sz="1000" b="0" u="none" baseline="0" dirty="0"/>
                        <a:t> </a:t>
                      </a:r>
                      <a:r>
                        <a:rPr lang="en-US" altLang="en-US" sz="1000" b="0" u="none" baseline="0" dirty="0" err="1"/>
                        <a:t>pasada</a:t>
                      </a:r>
                      <a:endParaRPr lang="en-US" altLang="en-US" sz="1000" b="0" u="none" baseline="0" dirty="0"/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altLang="en-US" sz="1000" b="0" u="none" baseline="0" dirty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hice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mucho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ejercicio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Solo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comí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hamburguesas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Bebí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mucha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cerveza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y vino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comí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mucha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fruta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Fumé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mucho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el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pasado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Tomé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drogas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tomé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 baseline="0" dirty="0" err="1">
                          <a:solidFill>
                            <a:schemeClr val="tx1"/>
                          </a:solidFill>
                        </a:rPr>
                        <a:t>vitaminas</a:t>
                      </a: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Solo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comí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00">
                          <a:solidFill>
                            <a:schemeClr val="tx1"/>
                          </a:solidFill>
                        </a:rPr>
                        <a:t>caramelos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dirty="0"/>
                        <a:t>In</a:t>
                      </a:r>
                      <a:r>
                        <a:rPr lang="en-US" altLang="en-US" sz="1000" b="0" baseline="0" dirty="0"/>
                        <a:t> the past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baseline="0" dirty="0"/>
                        <a:t>Yesterday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n-US" altLang="en-US" sz="1000" b="0" baseline="0" dirty="0"/>
                        <a:t>Last week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endParaRPr lang="en-US" altLang="en-US" sz="1000" b="0" baseline="0" dirty="0"/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baseline="0" dirty="0"/>
                        <a:t>1. I didn’t do a lot of exercise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baseline="0" dirty="0"/>
                        <a:t>2. I only ate hamburgers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baseline="0" dirty="0"/>
                        <a:t>3. I drank a lot of beer and wine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baseline="0" dirty="0"/>
                        <a:t>4. I didn’t eat a lot of fruit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baseline="0" dirty="0"/>
                        <a:t>5. I smoke a lot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baseline="0" dirty="0"/>
                        <a:t>6. I took drugs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baseline="0" dirty="0"/>
                        <a:t>7. I didn’t take vitamins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en-US" sz="1000" b="0" baseline="0" dirty="0"/>
                        <a:t>8. I only ate sweets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endParaRPr lang="en-US" altLang="en-US" sz="1000" b="0" baseline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45209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6EF7130-A94B-84D5-3DD0-6F059A728869}"/>
              </a:ext>
            </a:extLst>
          </p:cNvPr>
          <p:cNvSpPr txBox="1"/>
          <p:nvPr/>
        </p:nvSpPr>
        <p:spPr>
          <a:xfrm>
            <a:off x="117331" y="0"/>
            <a:ext cx="35337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b="1" u="sng" dirty="0">
                <a:latin typeface="Gill Sans MT"/>
                <a:ea typeface="Gill Sans MT" charset="0"/>
                <a:cs typeface="Gill Sans MT" charset="0"/>
              </a:rPr>
              <a:t>HT5&amp;6 Y8 KO LA VIDA SANA </a:t>
            </a:r>
          </a:p>
        </p:txBody>
      </p:sp>
    </p:spTree>
    <p:extLst>
      <p:ext uri="{BB962C8B-B14F-4D97-AF65-F5344CB8AC3E}">
        <p14:creationId xmlns:p14="http://schemas.microsoft.com/office/powerpoint/2010/main" val="2820899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CB0092A580C54CB42417607B585DEF" ma:contentTypeVersion="15" ma:contentTypeDescription="Create a new document." ma:contentTypeScope="" ma:versionID="f74e08aced4c8c210b74e0f0fd905a4a">
  <xsd:schema xmlns:xsd="http://www.w3.org/2001/XMLSchema" xmlns:xs="http://www.w3.org/2001/XMLSchema" xmlns:p="http://schemas.microsoft.com/office/2006/metadata/properties" xmlns:ns2="2de0c8cb-dcfa-47c1-9663-efdf8a52ffd3" xmlns:ns3="edd0a7cf-e1a5-4121-81f2-52b09736f6fa" targetNamespace="http://schemas.microsoft.com/office/2006/metadata/properties" ma:root="true" ma:fieldsID="12561826ff6f856f093ddc219237ba8e" ns2:_="" ns3:_="">
    <xsd:import namespace="2de0c8cb-dcfa-47c1-9663-efdf8a52ffd3"/>
    <xsd:import namespace="edd0a7cf-e1a5-4121-81f2-52b09736f6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e0c8cb-dcfa-47c1-9663-efdf8a52ff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49cd6a-d180-499f-81d4-cddb7215bc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P" ma:index="22" nillable="true" ma:displayName="P" ma:format="Dropdown" ma:list="UserInfo" ma:SharePointGroup="0" ma:internalName="P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0a7cf-e1a5-4121-81f2-52b09736f6f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bd22e93-d5c7-48a4-872e-7dbdaeb545fd}" ma:internalName="TaxCatchAll" ma:showField="CatchAllData" ma:web="edd0a7cf-e1a5-4121-81f2-52b09736f6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e0c8cb-dcfa-47c1-9663-efdf8a52ffd3">
      <Terms xmlns="http://schemas.microsoft.com/office/infopath/2007/PartnerControls"/>
    </lcf76f155ced4ddcb4097134ff3c332f>
    <TaxCatchAll xmlns="edd0a7cf-e1a5-4121-81f2-52b09736f6fa" xsi:nil="true"/>
    <P xmlns="2de0c8cb-dcfa-47c1-9663-efdf8a52ffd3">
      <UserInfo>
        <DisplayName/>
        <AccountId xsi:nil="true"/>
        <AccountType/>
      </UserInfo>
    </P>
  </documentManagement>
</p:properties>
</file>

<file path=customXml/itemProps1.xml><?xml version="1.0" encoding="utf-8"?>
<ds:datastoreItem xmlns:ds="http://schemas.openxmlformats.org/officeDocument/2006/customXml" ds:itemID="{103E85DE-6854-4499-86A8-64F9C14D26D2}"/>
</file>

<file path=customXml/itemProps2.xml><?xml version="1.0" encoding="utf-8"?>
<ds:datastoreItem xmlns:ds="http://schemas.openxmlformats.org/officeDocument/2006/customXml" ds:itemID="{AEEE01D1-2E53-441D-851E-FE6E13A34E34}"/>
</file>

<file path=customXml/itemProps3.xml><?xml version="1.0" encoding="utf-8"?>
<ds:datastoreItem xmlns:ds="http://schemas.openxmlformats.org/officeDocument/2006/customXml" ds:itemID="{C2272C04-5861-49F0-A789-31868ED6550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3641</Words>
  <Application>Microsoft Office PowerPoint</Application>
  <PresentationFormat>Widescreen</PresentationFormat>
  <Paragraphs>1113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Gill Sans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aboyd</dc:creator>
  <cp:lastModifiedBy>aboyd</cp:lastModifiedBy>
  <cp:revision>1</cp:revision>
  <dcterms:created xsi:type="dcterms:W3CDTF">2025-10-21T13:19:59Z</dcterms:created>
  <dcterms:modified xsi:type="dcterms:W3CDTF">2025-10-21T13:20:06Z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0x01010070CB0092A580C54CB42417607B585DEF</vt:lpwstr>
  </property>
</Properties>
</file>