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8.xml" ContentType="application/vnd.openxmlformats-officedocument.presentationml.slide+xml"/>
  <Override PartName="/ppt/slides/slide4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D7033-09DB-4DCA-9A94-D5A28E8F2D2A}" type="datetimeFigureOut">
              <a:rPr lang="en-GB" smtClean="0"/>
              <a:t>21/10/2025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97E0C-E647-4FAF-901A-11DE731D58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53190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D7033-09DB-4DCA-9A94-D5A28E8F2D2A}" type="datetimeFigureOut">
              <a:rPr lang="en-GB" smtClean="0"/>
              <a:t>21/10/2025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97E0C-E647-4FAF-901A-11DE731D58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3435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D7033-09DB-4DCA-9A94-D5A28E8F2D2A}" type="datetimeFigureOut">
              <a:rPr lang="en-GB" smtClean="0"/>
              <a:t>21/10/2025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97E0C-E647-4FAF-901A-11DE731D58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0992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D7033-09DB-4DCA-9A94-D5A28E8F2D2A}" type="datetimeFigureOut">
              <a:rPr lang="en-GB" smtClean="0"/>
              <a:t>21/10/2025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97E0C-E647-4FAF-901A-11DE731D58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69110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D7033-09DB-4DCA-9A94-D5A28E8F2D2A}" type="datetimeFigureOut">
              <a:rPr lang="en-GB" smtClean="0"/>
              <a:t>21/10/2025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97E0C-E647-4FAF-901A-11DE731D58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0700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D7033-09DB-4DCA-9A94-D5A28E8F2D2A}" type="datetimeFigureOut">
              <a:rPr lang="en-GB" smtClean="0"/>
              <a:t>21/10/2025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97E0C-E647-4FAF-901A-11DE731D58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4115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D7033-09DB-4DCA-9A94-D5A28E8F2D2A}" type="datetimeFigureOut">
              <a:rPr lang="en-GB" smtClean="0"/>
              <a:t>21/10/2025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97E0C-E647-4FAF-901A-11DE731D58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59475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D7033-09DB-4DCA-9A94-D5A28E8F2D2A}" type="datetimeFigureOut">
              <a:rPr lang="en-GB" smtClean="0"/>
              <a:t>21/10/2025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97E0C-E647-4FAF-901A-11DE731D58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2235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D7033-09DB-4DCA-9A94-D5A28E8F2D2A}" type="datetimeFigureOut">
              <a:rPr lang="en-GB" smtClean="0"/>
              <a:t>21/10/2025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97E0C-E647-4FAF-901A-11DE731D58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038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D7033-09DB-4DCA-9A94-D5A28E8F2D2A}" type="datetimeFigureOut">
              <a:rPr lang="en-GB" smtClean="0"/>
              <a:t>21/10/2025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97E0C-E647-4FAF-901A-11DE731D58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9128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5D7033-09DB-4DCA-9A94-D5A28E8F2D2A}" type="datetimeFigureOut">
              <a:rPr lang="en-GB" smtClean="0"/>
              <a:t>21/10/2025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B97E0C-E647-4FAF-901A-11DE731D58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1146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5D7033-09DB-4DCA-9A94-D5A28E8F2D2A}" type="datetimeFigureOut">
              <a:rPr lang="en-GB" smtClean="0"/>
              <a:t>21/10/2025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B97E0C-E647-4FAF-901A-11DE731D58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217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560619" y="-65861"/>
            <a:ext cx="12191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YEAR 7 (HT1)</a:t>
            </a:r>
            <a:endParaRPr lang="en-US" sz="40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E0F8609-6BBA-495F-8E20-B0E06A4D03EF}"/>
              </a:ext>
            </a:extLst>
          </p:cNvPr>
          <p:cNvSpPr txBox="1"/>
          <p:nvPr/>
        </p:nvSpPr>
        <p:spPr>
          <a:xfrm>
            <a:off x="6327785" y="5745480"/>
            <a:ext cx="2203493" cy="101566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b="1" u="sng" dirty="0"/>
              <a:t>Common mistakes to avoid:</a:t>
            </a:r>
            <a:endParaRPr lang="en-GB" sz="1000" dirty="0"/>
          </a:p>
          <a:p>
            <a:r>
              <a:rPr lang="en-GB" sz="1000" dirty="0"/>
              <a:t>Make sure the adjectives agree: </a:t>
            </a:r>
          </a:p>
          <a:p>
            <a:r>
              <a:rPr lang="es-ES" sz="1000" dirty="0"/>
              <a:t>Mi madre es </a:t>
            </a:r>
            <a:r>
              <a:rPr lang="es-ES" sz="1000" dirty="0" smtClean="0"/>
              <a:t>guap</a:t>
            </a:r>
            <a:r>
              <a:rPr lang="es-ES" sz="1000" b="1" u="sng" dirty="0" smtClean="0"/>
              <a:t>a</a:t>
            </a:r>
          </a:p>
          <a:p>
            <a:r>
              <a:rPr lang="es-ES" sz="1000" dirty="0" smtClean="0"/>
              <a:t>Mi </a:t>
            </a:r>
            <a:r>
              <a:rPr lang="es-ES" sz="1000" dirty="0"/>
              <a:t>padre es alt</a:t>
            </a:r>
            <a:r>
              <a:rPr lang="es-ES" sz="1000" b="1" u="sng" dirty="0"/>
              <a:t>o</a:t>
            </a:r>
            <a:r>
              <a:rPr lang="es-ES" sz="1000" dirty="0"/>
              <a:t>.</a:t>
            </a:r>
            <a:r>
              <a:rPr lang="en-GB" sz="1000" dirty="0"/>
              <a:t> </a:t>
            </a:r>
            <a:endParaRPr lang="en-GB" sz="1000" dirty="0" smtClean="0"/>
          </a:p>
          <a:p>
            <a:r>
              <a:rPr lang="en-GB" sz="1000" dirty="0" err="1" smtClean="0"/>
              <a:t>Mi</a:t>
            </a:r>
            <a:r>
              <a:rPr lang="en-GB" sz="1000" dirty="0" smtClean="0"/>
              <a:t> </a:t>
            </a:r>
            <a:r>
              <a:rPr lang="en-GB" sz="1000" dirty="0" err="1"/>
              <a:t>hermana</a:t>
            </a:r>
            <a:r>
              <a:rPr lang="en-GB" sz="1000" dirty="0"/>
              <a:t> t</a:t>
            </a:r>
            <a:r>
              <a:rPr lang="es-ES" sz="1000" dirty="0" err="1"/>
              <a:t>iene</a:t>
            </a:r>
            <a:r>
              <a:rPr lang="es-ES" sz="1000" dirty="0"/>
              <a:t> los oj</a:t>
            </a:r>
            <a:r>
              <a:rPr lang="es-ES" sz="1000" b="1" dirty="0"/>
              <a:t>os</a:t>
            </a:r>
            <a:r>
              <a:rPr lang="es-ES" sz="1000" dirty="0"/>
              <a:t> marron</a:t>
            </a:r>
            <a:r>
              <a:rPr lang="es-ES" sz="1000" b="1" u="sng" dirty="0"/>
              <a:t>es</a:t>
            </a:r>
            <a:r>
              <a:rPr lang="es-ES" sz="1000" dirty="0"/>
              <a:t> </a:t>
            </a:r>
          </a:p>
          <a:p>
            <a:r>
              <a:rPr lang="es-ES" sz="1000" dirty="0"/>
              <a:t>y el pel</a:t>
            </a:r>
            <a:r>
              <a:rPr lang="es-ES" sz="1000" b="1" dirty="0"/>
              <a:t>o</a:t>
            </a:r>
            <a:r>
              <a:rPr lang="es-ES" sz="1000" dirty="0"/>
              <a:t> </a:t>
            </a:r>
            <a:r>
              <a:rPr lang="es-ES" sz="1000" dirty="0" smtClean="0"/>
              <a:t>casta</a:t>
            </a:r>
            <a:r>
              <a:rPr lang="es-ES" sz="1000" dirty="0" smtClean="0">
                <a:latin typeface="Calibri" panose="020F0502020204030204" pitchFamily="34" charset="0"/>
                <a:cs typeface="Calibri" panose="020F0502020204030204" pitchFamily="34" charset="0"/>
              </a:rPr>
              <a:t>ñ</a:t>
            </a:r>
            <a:r>
              <a:rPr lang="es-ES" sz="1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endParaRPr lang="en-GB" sz="1000" b="1" dirty="0"/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FDD26810-8B45-4D6E-9C84-1838BBDDA9E2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76655" y="2877531"/>
          <a:ext cx="5403626" cy="78008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03626">
                  <a:extLst>
                    <a:ext uri="{9D8B030D-6E8A-4147-A177-3AD203B41FA5}">
                      <a16:colId xmlns:a16="http://schemas.microsoft.com/office/drawing/2014/main" val="1607609935"/>
                    </a:ext>
                  </a:extLst>
                </a:gridCol>
              </a:tblGrid>
              <a:tr h="237075">
                <a:tc>
                  <a:txBody>
                    <a:bodyPr/>
                    <a:lstStyle/>
                    <a:p>
                      <a:pPr algn="ctr"/>
                      <a:r>
                        <a:rPr lang="en-GB" sz="1050" b="1" dirty="0" err="1" smtClean="0"/>
                        <a:t>Descripciones</a:t>
                      </a:r>
                      <a:endParaRPr lang="en-GB" sz="1050" b="1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2624124"/>
                  </a:ext>
                </a:extLst>
              </a:tr>
              <a:tr h="528627">
                <a:tc>
                  <a:txBody>
                    <a:bodyPr/>
                    <a:lstStyle/>
                    <a:p>
                      <a:endParaRPr lang="en-GB" sz="105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9870693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96AE705C-E393-4900-B44B-5B5B43218942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76655" y="3132639"/>
          <a:ext cx="5403626" cy="107173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77767">
                  <a:extLst>
                    <a:ext uri="{9D8B030D-6E8A-4147-A177-3AD203B41FA5}">
                      <a16:colId xmlns:a16="http://schemas.microsoft.com/office/drawing/2014/main" val="2770262684"/>
                    </a:ext>
                  </a:extLst>
                </a:gridCol>
                <a:gridCol w="2625859">
                  <a:extLst>
                    <a:ext uri="{9D8B030D-6E8A-4147-A177-3AD203B41FA5}">
                      <a16:colId xmlns:a16="http://schemas.microsoft.com/office/drawing/2014/main" val="3274803569"/>
                    </a:ext>
                  </a:extLst>
                </a:gridCol>
              </a:tblGrid>
              <a:tr h="267933">
                <a:tc>
                  <a:txBody>
                    <a:bodyPr/>
                    <a:lstStyle/>
                    <a:p>
                      <a:r>
                        <a:rPr lang="en-GB" sz="1050" dirty="0"/>
                        <a:t>El </a:t>
                      </a:r>
                      <a:r>
                        <a:rPr lang="en-GB" sz="1050" dirty="0" err="1"/>
                        <a:t>pelo</a:t>
                      </a:r>
                      <a:r>
                        <a:rPr lang="en-GB" sz="1050" dirty="0"/>
                        <a:t> largo / </a:t>
                      </a:r>
                      <a:r>
                        <a:rPr lang="en-GB" sz="1050" dirty="0" err="1"/>
                        <a:t>corto</a:t>
                      </a:r>
                      <a:r>
                        <a:rPr lang="en-GB" sz="1050" dirty="0"/>
                        <a:t>/ </a:t>
                      </a:r>
                      <a:r>
                        <a:rPr lang="en-GB" sz="1050" dirty="0" err="1"/>
                        <a:t>rizado</a:t>
                      </a:r>
                      <a:r>
                        <a:rPr lang="en-GB" sz="1050" dirty="0"/>
                        <a:t>/ </a:t>
                      </a:r>
                      <a:r>
                        <a:rPr lang="en-GB" sz="1050" dirty="0" err="1"/>
                        <a:t>liso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Long/short/curly/straight hair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4135596"/>
                  </a:ext>
                </a:extLst>
              </a:tr>
              <a:tr h="26793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/>
                        <a:t>El </a:t>
                      </a:r>
                      <a:r>
                        <a:rPr lang="en-GB" sz="1050" dirty="0" err="1"/>
                        <a:t>pelo</a:t>
                      </a:r>
                      <a:r>
                        <a:rPr lang="en-GB" sz="1050" dirty="0"/>
                        <a:t> </a:t>
                      </a:r>
                      <a:r>
                        <a:rPr lang="en-GB" sz="1050" dirty="0" err="1"/>
                        <a:t>casta</a:t>
                      </a:r>
                      <a:r>
                        <a:rPr lang="en-GB" sz="105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ño</a:t>
                      </a:r>
                      <a:r>
                        <a:rPr lang="en-GB" sz="105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/marron/ negro/ rubio/</a:t>
                      </a:r>
                      <a:r>
                        <a:rPr lang="en-GB" sz="105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pelirojo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Brown/ brown/ black/blond/ ginger hair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1286556"/>
                  </a:ext>
                </a:extLst>
              </a:tr>
              <a:tr h="267933">
                <a:tc>
                  <a:txBody>
                    <a:bodyPr/>
                    <a:lstStyle/>
                    <a:p>
                      <a:r>
                        <a:rPr lang="en-GB" sz="1050" dirty="0"/>
                        <a:t>Los </a:t>
                      </a:r>
                      <a:r>
                        <a:rPr lang="en-GB" sz="1050" dirty="0" err="1"/>
                        <a:t>ojos</a:t>
                      </a:r>
                      <a:r>
                        <a:rPr lang="en-GB" sz="1050" dirty="0"/>
                        <a:t> </a:t>
                      </a:r>
                      <a:r>
                        <a:rPr lang="en-GB" sz="1050" dirty="0" err="1"/>
                        <a:t>grandes</a:t>
                      </a:r>
                      <a:r>
                        <a:rPr lang="en-GB" sz="1050" dirty="0"/>
                        <a:t>/ </a:t>
                      </a:r>
                      <a:r>
                        <a:rPr lang="en-GB" sz="1050" dirty="0" err="1"/>
                        <a:t>peque</a:t>
                      </a:r>
                      <a:r>
                        <a:rPr lang="en-GB" sz="105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ños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Big/small eyes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3480424"/>
                  </a:ext>
                </a:extLst>
              </a:tr>
              <a:tr h="267933">
                <a:tc>
                  <a:txBody>
                    <a:bodyPr/>
                    <a:lstStyle/>
                    <a:p>
                      <a:r>
                        <a:rPr lang="en-GB" sz="1050" dirty="0"/>
                        <a:t>Los </a:t>
                      </a:r>
                      <a:r>
                        <a:rPr lang="en-GB" sz="1050" dirty="0" err="1"/>
                        <a:t>ojos</a:t>
                      </a:r>
                      <a:r>
                        <a:rPr lang="en-GB" sz="1050" dirty="0"/>
                        <a:t> </a:t>
                      </a:r>
                      <a:r>
                        <a:rPr lang="en-GB" sz="1050" dirty="0" err="1"/>
                        <a:t>azules</a:t>
                      </a:r>
                      <a:r>
                        <a:rPr lang="en-GB" sz="1050" dirty="0"/>
                        <a:t>/</a:t>
                      </a:r>
                      <a:r>
                        <a:rPr lang="en-GB" sz="1050" dirty="0" err="1"/>
                        <a:t>verdes</a:t>
                      </a:r>
                      <a:r>
                        <a:rPr lang="en-GB" sz="1050" dirty="0"/>
                        <a:t>/</a:t>
                      </a:r>
                      <a:r>
                        <a:rPr lang="en-GB" sz="1050" dirty="0" err="1"/>
                        <a:t>casta</a:t>
                      </a:r>
                      <a:r>
                        <a:rPr lang="en-GB" sz="105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ños</a:t>
                      </a:r>
                      <a:r>
                        <a:rPr lang="en-GB" sz="105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/ </a:t>
                      </a:r>
                      <a:r>
                        <a:rPr lang="en-GB" sz="105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marroes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Blue/green/brown/brown eyes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4438671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B8EA1197-BEFC-428F-B321-262BFC8CFAFE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9082568" y="702531"/>
          <a:ext cx="2991983" cy="3520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55054">
                  <a:extLst>
                    <a:ext uri="{9D8B030D-6E8A-4147-A177-3AD203B41FA5}">
                      <a16:colId xmlns:a16="http://schemas.microsoft.com/office/drawing/2014/main" val="343441867"/>
                    </a:ext>
                  </a:extLst>
                </a:gridCol>
                <a:gridCol w="1536929">
                  <a:extLst>
                    <a:ext uri="{9D8B030D-6E8A-4147-A177-3AD203B41FA5}">
                      <a16:colId xmlns:a16="http://schemas.microsoft.com/office/drawing/2014/main" val="3402989185"/>
                    </a:ext>
                  </a:extLst>
                </a:gridCol>
              </a:tblGrid>
              <a:tr h="215553">
                <a:tc gridSpan="2">
                  <a:txBody>
                    <a:bodyPr/>
                    <a:lstStyle/>
                    <a:p>
                      <a:pPr algn="ctr"/>
                      <a:r>
                        <a:rPr lang="en-US" sz="1050" b="0" dirty="0" smtClean="0">
                          <a:latin typeface="Gill Sans MT" charset="0"/>
                          <a:ea typeface="Gill Sans MT" charset="0"/>
                          <a:cs typeface="Gill Sans MT" charset="0"/>
                        </a:rPr>
                        <a:t>Los</a:t>
                      </a:r>
                      <a:r>
                        <a:rPr lang="en-US" sz="1050" b="0" baseline="0" dirty="0" smtClean="0">
                          <a:latin typeface="Gill Sans MT" charset="0"/>
                          <a:ea typeface="Gill Sans MT" charset="0"/>
                          <a:cs typeface="Gill Sans MT" charset="0"/>
                        </a:rPr>
                        <a:t> </a:t>
                      </a:r>
                      <a:r>
                        <a:rPr lang="en-US" sz="1050" b="0" baseline="0" dirty="0" err="1" smtClean="0">
                          <a:latin typeface="Gill Sans MT" charset="0"/>
                          <a:ea typeface="Gill Sans MT" charset="0"/>
                          <a:cs typeface="Gill Sans MT" charset="0"/>
                        </a:rPr>
                        <a:t>Meses</a:t>
                      </a:r>
                      <a:endParaRPr lang="en-US" sz="1050" b="0" dirty="0">
                        <a:latin typeface="Gill Sans MT" charset="0"/>
                        <a:ea typeface="Gill Sans MT" charset="0"/>
                        <a:cs typeface="Gill Sans MT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1524976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err="1" smtClean="0"/>
                        <a:t>Enero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January</a:t>
                      </a: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868294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err="1" smtClean="0"/>
                        <a:t>Febrero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February</a:t>
                      </a: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3888665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err="1" smtClean="0"/>
                        <a:t>Marzo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March</a:t>
                      </a: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1819195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Abril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April</a:t>
                      </a:r>
                      <a:r>
                        <a:rPr lang="en-GB" sz="1050" baseline="0" dirty="0" smtClean="0"/>
                        <a:t> </a:t>
                      </a: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9853331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Mayo</a:t>
                      </a:r>
                      <a:r>
                        <a:rPr lang="en-GB" sz="1050" baseline="0" dirty="0" smtClean="0"/>
                        <a:t> 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May</a:t>
                      </a: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6153602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err="1" smtClean="0"/>
                        <a:t>Junio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June</a:t>
                      </a: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0754278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Julio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July</a:t>
                      </a: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8213626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Agosto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August</a:t>
                      </a: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0262127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err="1" smtClean="0"/>
                        <a:t>Septiembre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September</a:t>
                      </a: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5173019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err="1" smtClean="0"/>
                        <a:t>Octubre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October</a:t>
                      </a: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352545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err="1" smtClean="0"/>
                        <a:t>Noviembre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November</a:t>
                      </a: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0844319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err="1" smtClean="0"/>
                        <a:t>Diciembre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December</a:t>
                      </a: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1011323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err="1"/>
                        <a:t>Fecha</a:t>
                      </a:r>
                      <a:r>
                        <a:rPr lang="en-GB" sz="1050" dirty="0"/>
                        <a:t> de Nacimiento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Date of birth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0689232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B8EA1197-BEFC-428F-B321-262BFC8CFAFE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3171541" y="71286"/>
          <a:ext cx="2991984" cy="27660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18219">
                  <a:extLst>
                    <a:ext uri="{9D8B030D-6E8A-4147-A177-3AD203B41FA5}">
                      <a16:colId xmlns:a16="http://schemas.microsoft.com/office/drawing/2014/main" val="343441867"/>
                    </a:ext>
                  </a:extLst>
                </a:gridCol>
                <a:gridCol w="1473765">
                  <a:extLst>
                    <a:ext uri="{9D8B030D-6E8A-4147-A177-3AD203B41FA5}">
                      <a16:colId xmlns:a16="http://schemas.microsoft.com/office/drawing/2014/main" val="3402989185"/>
                    </a:ext>
                  </a:extLst>
                </a:gridCol>
              </a:tblGrid>
              <a:tr h="215553">
                <a:tc gridSpan="2">
                  <a:txBody>
                    <a:bodyPr/>
                    <a:lstStyle/>
                    <a:p>
                      <a:pPr algn="ctr"/>
                      <a:r>
                        <a:rPr lang="en-US" sz="1050" b="0" dirty="0" err="1" smtClean="0">
                          <a:latin typeface="Gill Sans MT" charset="0"/>
                          <a:ea typeface="Gill Sans MT" charset="0"/>
                          <a:cs typeface="Gill Sans MT" charset="0"/>
                        </a:rPr>
                        <a:t>Verbos</a:t>
                      </a:r>
                      <a:r>
                        <a:rPr lang="en-US" sz="1050" b="0" dirty="0" smtClean="0">
                          <a:latin typeface="Gill Sans MT" charset="0"/>
                          <a:ea typeface="Gill Sans MT" charset="0"/>
                          <a:cs typeface="Gill Sans MT" charset="0"/>
                        </a:rPr>
                        <a:t> – Verbs </a:t>
                      </a:r>
                      <a:endParaRPr lang="en-US" sz="1050" b="0" dirty="0">
                        <a:latin typeface="Gill Sans MT" charset="0"/>
                        <a:ea typeface="Gill Sans MT" charset="0"/>
                        <a:cs typeface="Gill Sans MT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1524976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Me llamo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My </a:t>
                      </a:r>
                      <a:r>
                        <a:rPr lang="en-GB" sz="1050" dirty="0" smtClean="0"/>
                        <a:t>name</a:t>
                      </a:r>
                      <a:r>
                        <a:rPr lang="en-GB" sz="1050" baseline="0" dirty="0" smtClean="0"/>
                        <a:t> is </a:t>
                      </a: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868294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err="1" smtClean="0"/>
                        <a:t>Tengo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I have </a:t>
                      </a: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2673793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err="1" smtClean="0"/>
                        <a:t>Tengo</a:t>
                      </a:r>
                      <a:r>
                        <a:rPr lang="en-GB" sz="1050" baseline="0" dirty="0" smtClean="0"/>
                        <a:t> _____ </a:t>
                      </a:r>
                      <a:r>
                        <a:rPr lang="en-GB" sz="1050" baseline="0" dirty="0" err="1" smtClean="0"/>
                        <a:t>años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I am ______ years old</a:t>
                      </a: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3888665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err="1" smtClean="0"/>
                        <a:t>Estoy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I am (mood)</a:t>
                      </a: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1819195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Soy 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I am (permanent)</a:t>
                      </a:r>
                      <a:r>
                        <a:rPr lang="en-GB" sz="1050" baseline="0" dirty="0" smtClean="0"/>
                        <a:t> </a:t>
                      </a: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9853331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Vivo </a:t>
                      </a:r>
                      <a:r>
                        <a:rPr lang="en-GB" sz="1050" dirty="0" err="1" smtClean="0"/>
                        <a:t>en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I live in</a:t>
                      </a: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8086802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Se escribe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It is spelt</a:t>
                      </a: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1950096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err="1" smtClean="0"/>
                        <a:t>Mi</a:t>
                      </a:r>
                      <a:r>
                        <a:rPr lang="en-GB" sz="1050" dirty="0" smtClean="0"/>
                        <a:t> </a:t>
                      </a:r>
                      <a:r>
                        <a:rPr lang="en-GB" sz="1050" dirty="0" err="1" smtClean="0"/>
                        <a:t>apellido</a:t>
                      </a:r>
                      <a:r>
                        <a:rPr lang="en-GB" sz="1050" dirty="0" smtClean="0"/>
                        <a:t> </a:t>
                      </a:r>
                      <a:r>
                        <a:rPr lang="en-GB" sz="1050" dirty="0" err="1" smtClean="0"/>
                        <a:t>es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My surname</a:t>
                      </a:r>
                      <a:r>
                        <a:rPr lang="en-GB" sz="1050" baseline="0" dirty="0" smtClean="0"/>
                        <a:t> is</a:t>
                      </a: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9965623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err="1" smtClean="0"/>
                        <a:t>Mi</a:t>
                      </a:r>
                      <a:r>
                        <a:rPr lang="en-GB" sz="1050" dirty="0" smtClean="0"/>
                        <a:t> </a:t>
                      </a:r>
                      <a:r>
                        <a:rPr lang="en-GB" sz="1050" dirty="0" err="1" smtClean="0"/>
                        <a:t>apodo</a:t>
                      </a:r>
                      <a:r>
                        <a:rPr lang="en-GB" sz="1050" dirty="0" smtClean="0"/>
                        <a:t> </a:t>
                      </a:r>
                      <a:r>
                        <a:rPr lang="en-GB" sz="1050" dirty="0" err="1" smtClean="0"/>
                        <a:t>es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My nickname is </a:t>
                      </a: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0876914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err="1" smtClean="0"/>
                        <a:t>Mi</a:t>
                      </a:r>
                      <a:r>
                        <a:rPr lang="en-GB" sz="1050" dirty="0" smtClean="0"/>
                        <a:t> </a:t>
                      </a:r>
                      <a:r>
                        <a:rPr lang="en-GB" sz="1050" dirty="0" err="1" smtClean="0"/>
                        <a:t>cumpleaños</a:t>
                      </a:r>
                      <a:r>
                        <a:rPr lang="en-GB" sz="1050" dirty="0" smtClean="0"/>
                        <a:t> </a:t>
                      </a:r>
                      <a:r>
                        <a:rPr lang="en-GB" sz="1050" dirty="0" err="1" smtClean="0"/>
                        <a:t>es</a:t>
                      </a:r>
                      <a:r>
                        <a:rPr lang="en-GB" sz="1050" dirty="0" smtClean="0"/>
                        <a:t> el 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My birthday is the</a:t>
                      </a: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7968310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FB584FAC-7700-456D-8923-CBA7CF0B54AB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173940" y="73556"/>
          <a:ext cx="2898213" cy="56719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05346">
                  <a:extLst>
                    <a:ext uri="{9D8B030D-6E8A-4147-A177-3AD203B41FA5}">
                      <a16:colId xmlns:a16="http://schemas.microsoft.com/office/drawing/2014/main" val="343441867"/>
                    </a:ext>
                  </a:extLst>
                </a:gridCol>
                <a:gridCol w="1392867">
                  <a:extLst>
                    <a:ext uri="{9D8B030D-6E8A-4147-A177-3AD203B41FA5}">
                      <a16:colId xmlns:a16="http://schemas.microsoft.com/office/drawing/2014/main" val="3402989185"/>
                    </a:ext>
                  </a:extLst>
                </a:gridCol>
              </a:tblGrid>
              <a:tr h="233738">
                <a:tc gridSpan="2"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latin typeface="Gill Sans MT" charset="0"/>
                          <a:ea typeface="Gill Sans MT" charset="0"/>
                          <a:cs typeface="Gill Sans MT" charset="0"/>
                        </a:rPr>
                        <a:t>Los </a:t>
                      </a:r>
                      <a:r>
                        <a:rPr lang="en-US" sz="1050" b="1" dirty="0" err="1">
                          <a:latin typeface="Gill Sans MT" charset="0"/>
                          <a:ea typeface="Gill Sans MT" charset="0"/>
                          <a:cs typeface="Gill Sans MT" charset="0"/>
                        </a:rPr>
                        <a:t>adjetivos</a:t>
                      </a:r>
                      <a:endParaRPr lang="en-US" sz="1050" b="1" dirty="0">
                        <a:latin typeface="Gill Sans MT" charset="0"/>
                        <a:ea typeface="Gill Sans MT" charset="0"/>
                        <a:cs typeface="Gill Sans MT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1524976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Bien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Good</a:t>
                      </a:r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7203408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Mal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Bad</a:t>
                      </a:r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8060814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r>
                        <a:rPr lang="en-GB" sz="1000" dirty="0" err="1" smtClean="0"/>
                        <a:t>Fenomenal</a:t>
                      </a:r>
                      <a:r>
                        <a:rPr lang="en-GB" sz="1000" dirty="0" smtClean="0"/>
                        <a:t> 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Great</a:t>
                      </a:r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8227100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Regular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OK / Regular </a:t>
                      </a:r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0364605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Fatal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Awful </a:t>
                      </a:r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2699165"/>
                  </a:ext>
                </a:extLst>
              </a:tr>
              <a:tr h="228675"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b="1" dirty="0" err="1" smtClean="0"/>
                        <a:t>Personalidad</a:t>
                      </a:r>
                      <a:r>
                        <a:rPr lang="en-GB" sz="1000" b="1" dirty="0" smtClean="0"/>
                        <a:t> (Personality)</a:t>
                      </a:r>
                      <a:endParaRPr lang="en-GB" sz="1000" b="1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8732270"/>
                  </a:ext>
                </a:extLst>
              </a:tr>
              <a:tr h="258386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dirty="0" smtClean="0"/>
                        <a:t>Simpatico/a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Nice</a:t>
                      </a:r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868294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1000" dirty="0" err="1" smtClean="0"/>
                        <a:t>Antipatico</a:t>
                      </a:r>
                      <a:r>
                        <a:rPr lang="en-GB" sz="1000" dirty="0" smtClean="0"/>
                        <a:t>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Nasty</a:t>
                      </a:r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6612693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dirty="0" err="1" smtClean="0">
                          <a:latin typeface="+mn-lt"/>
                        </a:rPr>
                        <a:t>Tímido</a:t>
                      </a:r>
                      <a:r>
                        <a:rPr lang="en-GB" sz="1000" dirty="0" smtClean="0">
                          <a:latin typeface="+mn-lt"/>
                        </a:rPr>
                        <a:t>/a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+mn-lt"/>
                        </a:rPr>
                        <a:t>Shy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9866383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dirty="0" err="1" smtClean="0">
                          <a:latin typeface="+mn-lt"/>
                        </a:rPr>
                        <a:t>Gracioso</a:t>
                      </a:r>
                      <a:r>
                        <a:rPr lang="en-GB" sz="1000" dirty="0" smtClean="0">
                          <a:latin typeface="+mn-lt"/>
                        </a:rPr>
                        <a:t>/a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+mn-lt"/>
                        </a:rPr>
                        <a:t>Funny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827638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dirty="0" smtClean="0">
                          <a:latin typeface="+mn-lt"/>
                        </a:rPr>
                        <a:t>Tonto/a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+mn-lt"/>
                        </a:rPr>
                        <a:t>Silly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4419984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dirty="0" err="1" smtClean="0">
                          <a:latin typeface="+mn-lt"/>
                        </a:rPr>
                        <a:t>Listo</a:t>
                      </a:r>
                      <a:r>
                        <a:rPr lang="en-GB" sz="1000" dirty="0" smtClean="0">
                          <a:latin typeface="+mn-lt"/>
                        </a:rPr>
                        <a:t>/a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+mn-lt"/>
                        </a:rPr>
                        <a:t>Clever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1488449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dirty="0" err="1" smtClean="0">
                          <a:latin typeface="+mn-lt"/>
                        </a:rPr>
                        <a:t>Nervioso</a:t>
                      </a:r>
                      <a:r>
                        <a:rPr lang="en-GB" sz="1000" dirty="0" smtClean="0">
                          <a:latin typeface="+mn-lt"/>
                        </a:rPr>
                        <a:t>/a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+mn-lt"/>
                        </a:rPr>
                        <a:t>Nervous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493913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dirty="0" err="1" smtClean="0">
                          <a:latin typeface="+mn-lt"/>
                        </a:rPr>
                        <a:t>Perezoso</a:t>
                      </a:r>
                      <a:r>
                        <a:rPr lang="en-GB" sz="1000" dirty="0" smtClean="0">
                          <a:latin typeface="+mn-lt"/>
                        </a:rPr>
                        <a:t>/a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+mn-lt"/>
                        </a:rPr>
                        <a:t>Lazy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6647929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dirty="0" smtClean="0">
                          <a:latin typeface="+mn-lt"/>
                        </a:rPr>
                        <a:t>Serio/a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+mn-lt"/>
                        </a:rPr>
                        <a:t>Serious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517881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dirty="0" err="1">
                          <a:latin typeface="+mn-lt"/>
                        </a:rPr>
                        <a:t>Generoso</a:t>
                      </a:r>
                      <a:r>
                        <a:rPr lang="en-GB" sz="1000" dirty="0">
                          <a:latin typeface="+mn-lt"/>
                        </a:rPr>
                        <a:t>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+mn-lt"/>
                        </a:rPr>
                        <a:t>Generous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0854127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dirty="0" err="1" smtClean="0">
                          <a:latin typeface="+mn-lt"/>
                        </a:rPr>
                        <a:t>Contento</a:t>
                      </a:r>
                      <a:r>
                        <a:rPr lang="en-GB" sz="1000" dirty="0" smtClean="0">
                          <a:latin typeface="+mn-lt"/>
                        </a:rPr>
                        <a:t>/a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+mn-lt"/>
                        </a:rPr>
                        <a:t>Happy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9385979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dirty="0" err="1" smtClean="0">
                          <a:latin typeface="+mn-lt"/>
                        </a:rPr>
                        <a:t>Responsable</a:t>
                      </a:r>
                      <a:r>
                        <a:rPr lang="en-GB" sz="1000" dirty="0" smtClean="0">
                          <a:latin typeface="+mn-lt"/>
                        </a:rPr>
                        <a:t> 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+mn-lt"/>
                        </a:rPr>
                        <a:t>Responsible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3065264"/>
                  </a:ext>
                </a:extLst>
              </a:tr>
              <a:tr h="285278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dirty="0" err="1" smtClean="0">
                          <a:latin typeface="+mn-lt"/>
                        </a:rPr>
                        <a:t>Optimista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+mn-lt"/>
                        </a:rPr>
                        <a:t>Optimistic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087038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dirty="0" err="1" smtClean="0">
                          <a:latin typeface="+mn-lt"/>
                        </a:rPr>
                        <a:t>Independiente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+mn-lt"/>
                        </a:rPr>
                        <a:t>Independent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4162470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dirty="0" smtClean="0">
                          <a:latin typeface="+mn-lt"/>
                        </a:rPr>
                        <a:t>Alegre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+mn-lt"/>
                        </a:rPr>
                        <a:t>Cheerful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0105844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dirty="0" err="1" smtClean="0">
                          <a:latin typeface="+mn-lt"/>
                        </a:rPr>
                        <a:t>Inteligente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+mn-lt"/>
                        </a:rPr>
                        <a:t>Intelligent 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5854187"/>
                  </a:ext>
                </a:extLst>
              </a:tr>
            </a:tbl>
          </a:graphicData>
        </a:graphic>
      </p:graphicFrame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B8EA1197-BEFC-428F-B321-262BFC8CFAFE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76655" y="71286"/>
          <a:ext cx="2991984" cy="279535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18219">
                  <a:extLst>
                    <a:ext uri="{9D8B030D-6E8A-4147-A177-3AD203B41FA5}">
                      <a16:colId xmlns:a16="http://schemas.microsoft.com/office/drawing/2014/main" val="343441867"/>
                    </a:ext>
                  </a:extLst>
                </a:gridCol>
                <a:gridCol w="1473765">
                  <a:extLst>
                    <a:ext uri="{9D8B030D-6E8A-4147-A177-3AD203B41FA5}">
                      <a16:colId xmlns:a16="http://schemas.microsoft.com/office/drawing/2014/main" val="3402989185"/>
                    </a:ext>
                  </a:extLst>
                </a:gridCol>
              </a:tblGrid>
              <a:tr h="215553">
                <a:tc gridSpan="2">
                  <a:txBody>
                    <a:bodyPr/>
                    <a:lstStyle/>
                    <a:p>
                      <a:pPr algn="ctr"/>
                      <a:r>
                        <a:rPr lang="en-US" sz="1050" b="0" dirty="0" err="1" smtClean="0">
                          <a:latin typeface="Gill Sans MT" charset="0"/>
                          <a:ea typeface="Gill Sans MT" charset="0"/>
                          <a:cs typeface="Gill Sans MT" charset="0"/>
                        </a:rPr>
                        <a:t>Preguntas</a:t>
                      </a:r>
                      <a:r>
                        <a:rPr lang="en-US" sz="1050" b="0" dirty="0" smtClean="0">
                          <a:latin typeface="Gill Sans MT" charset="0"/>
                          <a:ea typeface="Gill Sans MT" charset="0"/>
                          <a:cs typeface="Gill Sans MT" charset="0"/>
                        </a:rPr>
                        <a:t> - Questions</a:t>
                      </a:r>
                      <a:endParaRPr lang="en-US" sz="1050" b="0" dirty="0">
                        <a:latin typeface="Gill Sans MT" charset="0"/>
                        <a:ea typeface="Gill Sans MT" charset="0"/>
                        <a:cs typeface="Gill Sans MT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1524976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¿Cómo </a:t>
                      </a:r>
                      <a:r>
                        <a:rPr lang="en-GB" sz="1050" dirty="0" err="1" smtClean="0"/>
                        <a:t>te</a:t>
                      </a:r>
                      <a:r>
                        <a:rPr lang="en-GB" sz="1050" dirty="0" smtClean="0"/>
                        <a:t> llamas?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What</a:t>
                      </a:r>
                      <a:r>
                        <a:rPr lang="en-GB" sz="1050" baseline="0" dirty="0" smtClean="0"/>
                        <a:t> is your name?</a:t>
                      </a: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868294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¿Cómo </a:t>
                      </a:r>
                      <a:r>
                        <a:rPr lang="en-GB" sz="1050" dirty="0" err="1" smtClean="0"/>
                        <a:t>estás</a:t>
                      </a:r>
                      <a:r>
                        <a:rPr lang="en-GB" sz="1050" dirty="0" smtClean="0"/>
                        <a:t>? / ¿</a:t>
                      </a:r>
                      <a:r>
                        <a:rPr lang="en-GB" sz="1050" dirty="0" err="1" smtClean="0"/>
                        <a:t>Qué</a:t>
                      </a:r>
                      <a:r>
                        <a:rPr lang="en-GB" sz="1050" dirty="0" smtClean="0"/>
                        <a:t> </a:t>
                      </a:r>
                      <a:r>
                        <a:rPr lang="en-GB" sz="1050" dirty="0" err="1" smtClean="0"/>
                        <a:t>tal</a:t>
                      </a:r>
                      <a:r>
                        <a:rPr lang="en-GB" sz="1050" dirty="0" smtClean="0"/>
                        <a:t>?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How are you?</a:t>
                      </a: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2673793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¿</a:t>
                      </a:r>
                      <a:r>
                        <a:rPr lang="en-GB" sz="1050" dirty="0" err="1" smtClean="0"/>
                        <a:t>Cuántos</a:t>
                      </a:r>
                      <a:r>
                        <a:rPr lang="en-GB" sz="1050" dirty="0" smtClean="0"/>
                        <a:t> </a:t>
                      </a:r>
                      <a:r>
                        <a:rPr lang="en-GB" sz="1050" dirty="0" err="1" smtClean="0"/>
                        <a:t>años</a:t>
                      </a:r>
                      <a:r>
                        <a:rPr lang="en-GB" sz="1050" dirty="0" smtClean="0"/>
                        <a:t> </a:t>
                      </a:r>
                      <a:r>
                        <a:rPr lang="en-GB" sz="1050" dirty="0" err="1" smtClean="0"/>
                        <a:t>tienes</a:t>
                      </a:r>
                      <a:r>
                        <a:rPr lang="en-GB" sz="1050" dirty="0" smtClean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How old are you?</a:t>
                      </a: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3888665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¿</a:t>
                      </a:r>
                      <a:r>
                        <a:rPr lang="en-GB" sz="1050" dirty="0" err="1" smtClean="0"/>
                        <a:t>Cuál</a:t>
                      </a:r>
                      <a:r>
                        <a:rPr lang="en-GB" sz="1050" dirty="0" smtClean="0"/>
                        <a:t> es </a:t>
                      </a:r>
                      <a:r>
                        <a:rPr lang="en-GB" sz="1050" dirty="0" err="1" smtClean="0"/>
                        <a:t>tu</a:t>
                      </a:r>
                      <a:r>
                        <a:rPr lang="en-GB" sz="1050" dirty="0" smtClean="0"/>
                        <a:t> </a:t>
                      </a:r>
                      <a:r>
                        <a:rPr lang="en-GB" sz="1050" dirty="0" err="1" smtClean="0"/>
                        <a:t>naciónalidad</a:t>
                      </a:r>
                      <a:r>
                        <a:rPr lang="en-GB" sz="1050" dirty="0" smtClean="0"/>
                        <a:t>?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What is your nationality? </a:t>
                      </a: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1819195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¿</a:t>
                      </a:r>
                      <a:r>
                        <a:rPr lang="en-GB" sz="1050" dirty="0" err="1" smtClean="0"/>
                        <a:t>Cúando</a:t>
                      </a:r>
                      <a:r>
                        <a:rPr lang="en-GB" sz="1050" dirty="0" smtClean="0"/>
                        <a:t> es </a:t>
                      </a:r>
                      <a:r>
                        <a:rPr lang="en-GB" sz="1050" dirty="0" err="1" smtClean="0"/>
                        <a:t>tu</a:t>
                      </a:r>
                      <a:r>
                        <a:rPr lang="en-GB" sz="1050" dirty="0" smtClean="0"/>
                        <a:t> </a:t>
                      </a:r>
                      <a:r>
                        <a:rPr lang="en-GB" sz="1050" dirty="0" err="1" smtClean="0"/>
                        <a:t>cumpleaños</a:t>
                      </a:r>
                      <a:r>
                        <a:rPr lang="en-GB" sz="1050" dirty="0" smtClean="0"/>
                        <a:t>?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When is your birthday?</a:t>
                      </a: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9853331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¿Cómo eres </a:t>
                      </a:r>
                      <a:r>
                        <a:rPr lang="en-GB" sz="1050" dirty="0" err="1" smtClean="0"/>
                        <a:t>tú</a:t>
                      </a:r>
                      <a:r>
                        <a:rPr lang="en-GB" sz="1050" dirty="0" smtClean="0"/>
                        <a:t>?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How are you?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8086802"/>
                  </a:ext>
                </a:extLst>
              </a:tr>
              <a:tr h="30361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 smtClean="0"/>
                        <a:t>¿</a:t>
                      </a:r>
                      <a:r>
                        <a:rPr lang="en-GB" sz="1050" dirty="0" err="1" smtClean="0"/>
                        <a:t>Dónde</a:t>
                      </a:r>
                      <a:r>
                        <a:rPr lang="en-GB" sz="1050" baseline="0" dirty="0" smtClean="0"/>
                        <a:t> </a:t>
                      </a:r>
                      <a:r>
                        <a:rPr lang="en-GB" sz="1050" baseline="0" dirty="0" err="1" smtClean="0"/>
                        <a:t>vives</a:t>
                      </a:r>
                      <a:r>
                        <a:rPr lang="en-GB" sz="1050" dirty="0" smtClean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Where do you live?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8895204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 smtClean="0"/>
                        <a:t>¿</a:t>
                      </a:r>
                      <a:r>
                        <a:rPr lang="en-GB" sz="1050" dirty="0" err="1" smtClean="0"/>
                        <a:t>Cómo</a:t>
                      </a:r>
                      <a:r>
                        <a:rPr lang="en-GB" sz="1050" baseline="0" dirty="0" smtClean="0"/>
                        <a:t> se escribe</a:t>
                      </a:r>
                      <a:r>
                        <a:rPr lang="en-GB" sz="1050" dirty="0" smtClean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How is it spelt?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9811147"/>
                  </a:ext>
                </a:extLst>
              </a:tr>
            </a:tbl>
          </a:graphicData>
        </a:graphic>
      </p:graphicFrame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B8EA1197-BEFC-428F-B321-262BFC8CFAFE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76655" y="4204371"/>
          <a:ext cx="5349322" cy="2554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9304">
                  <a:extLst>
                    <a:ext uri="{9D8B030D-6E8A-4147-A177-3AD203B41FA5}">
                      <a16:colId xmlns:a16="http://schemas.microsoft.com/office/drawing/2014/main" val="343441867"/>
                    </a:ext>
                  </a:extLst>
                </a:gridCol>
                <a:gridCol w="1199457">
                  <a:extLst>
                    <a:ext uri="{9D8B030D-6E8A-4147-A177-3AD203B41FA5}">
                      <a16:colId xmlns:a16="http://schemas.microsoft.com/office/drawing/2014/main" val="4186830837"/>
                    </a:ext>
                  </a:extLst>
                </a:gridCol>
                <a:gridCol w="1475204">
                  <a:extLst>
                    <a:ext uri="{9D8B030D-6E8A-4147-A177-3AD203B41FA5}">
                      <a16:colId xmlns:a16="http://schemas.microsoft.com/office/drawing/2014/main" val="3402989185"/>
                    </a:ext>
                  </a:extLst>
                </a:gridCol>
                <a:gridCol w="1765357">
                  <a:extLst>
                    <a:ext uri="{9D8B030D-6E8A-4147-A177-3AD203B41FA5}">
                      <a16:colId xmlns:a16="http://schemas.microsoft.com/office/drawing/2014/main" val="1585979649"/>
                    </a:ext>
                  </a:extLst>
                </a:gridCol>
              </a:tblGrid>
              <a:tr h="255440">
                <a:tc gridSpan="4">
                  <a:txBody>
                    <a:bodyPr/>
                    <a:lstStyle/>
                    <a:p>
                      <a:pPr algn="ctr"/>
                      <a:r>
                        <a:rPr lang="en-US" sz="1050" b="1" dirty="0" smtClean="0">
                          <a:latin typeface="Gill Sans MT" charset="0"/>
                          <a:ea typeface="Gill Sans MT" charset="0"/>
                          <a:cs typeface="Gill Sans MT" charset="0"/>
                        </a:rPr>
                        <a:t>Los </a:t>
                      </a:r>
                      <a:r>
                        <a:rPr lang="en-US" sz="1050" b="1" dirty="0" err="1" smtClean="0">
                          <a:latin typeface="Gill Sans MT" charset="0"/>
                          <a:ea typeface="Gill Sans MT" charset="0"/>
                          <a:cs typeface="Gill Sans MT" charset="0"/>
                        </a:rPr>
                        <a:t>números</a:t>
                      </a:r>
                      <a:r>
                        <a:rPr lang="en-US" sz="1050" b="1" dirty="0" smtClean="0">
                          <a:latin typeface="Gill Sans MT" charset="0"/>
                          <a:ea typeface="Gill Sans MT" charset="0"/>
                          <a:cs typeface="Gill Sans MT" charset="0"/>
                        </a:rPr>
                        <a:t> - Numbers</a:t>
                      </a:r>
                      <a:endParaRPr lang="en-US" sz="1050" b="1" dirty="0">
                        <a:latin typeface="Gill Sans MT" charset="0"/>
                        <a:ea typeface="Gill Sans MT" charset="0"/>
                        <a:cs typeface="Gill Sans MT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050" b="0" dirty="0">
                        <a:latin typeface="Gill Sans MT" charset="0"/>
                        <a:ea typeface="Gill Sans MT" charset="0"/>
                        <a:cs typeface="Gill Sans MT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1524976"/>
                  </a:ext>
                </a:extLst>
              </a:tr>
              <a:tr h="255440"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1</a:t>
                      </a:r>
                      <a:r>
                        <a:rPr lang="en-GB" sz="1050" baseline="0" dirty="0" smtClean="0"/>
                        <a:t> – </a:t>
                      </a:r>
                      <a:r>
                        <a:rPr lang="en-GB" sz="1050" baseline="0" dirty="0" err="1" smtClean="0"/>
                        <a:t>uno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 smtClean="0"/>
                        <a:t>10 - </a:t>
                      </a:r>
                      <a:r>
                        <a:rPr lang="en-GB" sz="1050" dirty="0" err="1" smtClean="0"/>
                        <a:t>diez</a:t>
                      </a:r>
                      <a:endParaRPr lang="en-GB" sz="105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19 - </a:t>
                      </a:r>
                      <a:r>
                        <a:rPr lang="en-GB" sz="1050" dirty="0" err="1" smtClean="0"/>
                        <a:t>diecinueve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28</a:t>
                      </a:r>
                      <a:r>
                        <a:rPr lang="en-GB" sz="1050" baseline="0" dirty="0" smtClean="0"/>
                        <a:t> - </a:t>
                      </a:r>
                      <a:r>
                        <a:rPr lang="en-GB" sz="1050" baseline="0" dirty="0" err="1" smtClean="0"/>
                        <a:t>veintiocho</a:t>
                      </a: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868294"/>
                  </a:ext>
                </a:extLst>
              </a:tr>
              <a:tr h="255440"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2</a:t>
                      </a:r>
                      <a:r>
                        <a:rPr lang="en-GB" sz="1050" baseline="0" dirty="0" smtClean="0"/>
                        <a:t> – dos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11 - once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20</a:t>
                      </a:r>
                      <a:r>
                        <a:rPr lang="en-GB" sz="1050" baseline="0" dirty="0" smtClean="0"/>
                        <a:t> - </a:t>
                      </a:r>
                      <a:r>
                        <a:rPr lang="en-GB" sz="1050" baseline="0" dirty="0" err="1" smtClean="0"/>
                        <a:t>veinte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29</a:t>
                      </a:r>
                      <a:r>
                        <a:rPr lang="en-GB" sz="1050" baseline="0" dirty="0" smtClean="0"/>
                        <a:t> - </a:t>
                      </a:r>
                      <a:r>
                        <a:rPr lang="en-GB" sz="1050" baseline="0" dirty="0" err="1" smtClean="0"/>
                        <a:t>veintinueve</a:t>
                      </a: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2673793"/>
                  </a:ext>
                </a:extLst>
              </a:tr>
              <a:tr h="255440"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3 - </a:t>
                      </a:r>
                      <a:r>
                        <a:rPr lang="en-GB" sz="1050" dirty="0" err="1" smtClean="0"/>
                        <a:t>tres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12 - </a:t>
                      </a:r>
                      <a:r>
                        <a:rPr lang="en-GB" sz="1050" dirty="0" err="1" smtClean="0"/>
                        <a:t>doce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21 - </a:t>
                      </a:r>
                      <a:r>
                        <a:rPr lang="en-GB" sz="1050" baseline="0" dirty="0" err="1" smtClean="0"/>
                        <a:t>veintiuno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30</a:t>
                      </a:r>
                      <a:r>
                        <a:rPr lang="en-GB" sz="1050" baseline="0" dirty="0" smtClean="0"/>
                        <a:t> - </a:t>
                      </a:r>
                      <a:r>
                        <a:rPr lang="en-GB" sz="1050" baseline="0" dirty="0" err="1" smtClean="0"/>
                        <a:t>treinta</a:t>
                      </a: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3888665"/>
                  </a:ext>
                </a:extLst>
              </a:tr>
              <a:tr h="255440"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4 - </a:t>
                      </a:r>
                      <a:r>
                        <a:rPr lang="en-GB" sz="1050" dirty="0" err="1" smtClean="0"/>
                        <a:t>cuatro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13 - </a:t>
                      </a:r>
                      <a:r>
                        <a:rPr lang="en-GB" sz="1050" dirty="0" err="1" smtClean="0"/>
                        <a:t>trece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22 - </a:t>
                      </a:r>
                      <a:r>
                        <a:rPr lang="en-GB" sz="1050" baseline="0" dirty="0" err="1" smtClean="0"/>
                        <a:t>veintidós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31</a:t>
                      </a:r>
                      <a:r>
                        <a:rPr lang="en-GB" sz="1050" baseline="0" dirty="0" smtClean="0"/>
                        <a:t> – </a:t>
                      </a:r>
                      <a:r>
                        <a:rPr lang="en-GB" sz="1050" baseline="0" dirty="0" err="1" smtClean="0"/>
                        <a:t>treinta</a:t>
                      </a:r>
                      <a:r>
                        <a:rPr lang="en-GB" sz="1050" baseline="0" dirty="0" smtClean="0"/>
                        <a:t> y </a:t>
                      </a:r>
                      <a:r>
                        <a:rPr lang="en-GB" sz="1050" baseline="0" dirty="0" err="1" smtClean="0"/>
                        <a:t>uno</a:t>
                      </a: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1819195"/>
                  </a:ext>
                </a:extLst>
              </a:tr>
              <a:tr h="255440"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5</a:t>
                      </a:r>
                      <a:r>
                        <a:rPr lang="en-GB" sz="1050" baseline="0" dirty="0" smtClean="0"/>
                        <a:t> - </a:t>
                      </a:r>
                      <a:r>
                        <a:rPr lang="en-GB" sz="1050" baseline="0" dirty="0" err="1" smtClean="0"/>
                        <a:t>cinco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14 - </a:t>
                      </a:r>
                      <a:r>
                        <a:rPr lang="en-GB" sz="1050" dirty="0" err="1" smtClean="0"/>
                        <a:t>catorce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23 – </a:t>
                      </a:r>
                      <a:r>
                        <a:rPr lang="en-GB" sz="1050" baseline="0" dirty="0" err="1" smtClean="0"/>
                        <a:t>veintitrés</a:t>
                      </a:r>
                      <a:endParaRPr lang="en-GB" sz="1050" dirty="0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endParaRPr lang="en-GB" sz="105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1107362"/>
                  </a:ext>
                </a:extLst>
              </a:tr>
              <a:tr h="255440"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6- </a:t>
                      </a:r>
                      <a:r>
                        <a:rPr lang="en-GB" sz="1050" dirty="0" err="1" smtClean="0"/>
                        <a:t>seis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15 - quince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24 - </a:t>
                      </a:r>
                      <a:r>
                        <a:rPr lang="en-GB" sz="1050" baseline="0" dirty="0" err="1" smtClean="0"/>
                        <a:t>veinticuatro</a:t>
                      </a:r>
                      <a:endParaRPr lang="en-GB" sz="105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sz="105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0991620"/>
                  </a:ext>
                </a:extLst>
              </a:tr>
              <a:tr h="2554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 smtClean="0"/>
                        <a:t>7 - </a:t>
                      </a:r>
                      <a:r>
                        <a:rPr lang="en-GB" sz="1050" dirty="0" err="1" smtClean="0"/>
                        <a:t>siete</a:t>
                      </a:r>
                      <a:endParaRPr lang="en-GB" sz="105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16 - </a:t>
                      </a:r>
                      <a:r>
                        <a:rPr lang="en-GB" sz="1050" dirty="0" err="1" smtClean="0"/>
                        <a:t>dieciséis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25 - </a:t>
                      </a:r>
                      <a:r>
                        <a:rPr lang="en-GB" sz="1050" baseline="0" dirty="0" err="1" smtClean="0"/>
                        <a:t>veinticinco</a:t>
                      </a:r>
                      <a:endParaRPr lang="en-GB" sz="105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sz="105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4897472"/>
                  </a:ext>
                </a:extLst>
              </a:tr>
              <a:tr h="255440"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8</a:t>
                      </a:r>
                      <a:r>
                        <a:rPr lang="en-GB" sz="1050" baseline="0" dirty="0" smtClean="0"/>
                        <a:t> - </a:t>
                      </a:r>
                      <a:r>
                        <a:rPr lang="en-GB" sz="1050" baseline="0" dirty="0" err="1" smtClean="0"/>
                        <a:t>ocho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 smtClean="0"/>
                        <a:t>17</a:t>
                      </a:r>
                      <a:r>
                        <a:rPr lang="en-GB" sz="1050" baseline="0" dirty="0" smtClean="0"/>
                        <a:t> - </a:t>
                      </a:r>
                      <a:r>
                        <a:rPr lang="en-GB" sz="1050" dirty="0" err="1" smtClean="0"/>
                        <a:t>diecisiete</a:t>
                      </a:r>
                      <a:endParaRPr lang="en-GB" sz="105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26 - </a:t>
                      </a:r>
                      <a:r>
                        <a:rPr lang="en-GB" sz="1050" baseline="0" dirty="0" err="1" smtClean="0"/>
                        <a:t>veintiséis</a:t>
                      </a:r>
                      <a:endParaRPr lang="en-GB" sz="105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sz="105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0341954"/>
                  </a:ext>
                </a:extLst>
              </a:tr>
              <a:tr h="255440"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9 - </a:t>
                      </a:r>
                      <a:r>
                        <a:rPr lang="en-GB" sz="1050" dirty="0" err="1" smtClean="0"/>
                        <a:t>nueve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 smtClean="0"/>
                        <a:t>18 - </a:t>
                      </a:r>
                      <a:r>
                        <a:rPr lang="en-GB" sz="1050" dirty="0" err="1" smtClean="0"/>
                        <a:t>dieciocho</a:t>
                      </a:r>
                      <a:endParaRPr lang="en-GB" sz="105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27 - </a:t>
                      </a:r>
                      <a:r>
                        <a:rPr lang="en-GB" sz="1050" baseline="0" dirty="0" err="1" smtClean="0"/>
                        <a:t>veintisiete</a:t>
                      </a:r>
                      <a:endParaRPr lang="en-GB" sz="105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sz="105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3613220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FB584FAC-7700-456D-8923-CBA7CF0B54AB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9129452" y="4283477"/>
          <a:ext cx="2898213" cy="1706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05346">
                  <a:extLst>
                    <a:ext uri="{9D8B030D-6E8A-4147-A177-3AD203B41FA5}">
                      <a16:colId xmlns:a16="http://schemas.microsoft.com/office/drawing/2014/main" val="343441867"/>
                    </a:ext>
                  </a:extLst>
                </a:gridCol>
                <a:gridCol w="1392867">
                  <a:extLst>
                    <a:ext uri="{9D8B030D-6E8A-4147-A177-3AD203B41FA5}">
                      <a16:colId xmlns:a16="http://schemas.microsoft.com/office/drawing/2014/main" val="3402989185"/>
                    </a:ext>
                  </a:extLst>
                </a:gridCol>
              </a:tblGrid>
              <a:tr h="228675"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b="1" dirty="0" err="1" smtClean="0"/>
                        <a:t>Personalidad</a:t>
                      </a:r>
                      <a:r>
                        <a:rPr lang="en-GB" sz="1000" b="1" dirty="0" smtClean="0"/>
                        <a:t> (Personality)</a:t>
                      </a:r>
                      <a:endParaRPr lang="en-GB" sz="1000" b="1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8732270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r>
                        <a:rPr lang="en-GB" sz="1000" dirty="0" err="1" smtClean="0"/>
                        <a:t>Feo</a:t>
                      </a:r>
                      <a:r>
                        <a:rPr lang="en-GB" sz="1000" dirty="0" smtClean="0"/>
                        <a:t>/a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Ugly</a:t>
                      </a:r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9866383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 err="1" smtClean="0">
                          <a:latin typeface="+mn-lt"/>
                        </a:rPr>
                        <a:t>Guapo</a:t>
                      </a:r>
                      <a:r>
                        <a:rPr lang="en-GB" sz="1000" dirty="0" smtClean="0">
                          <a:latin typeface="+mn-lt"/>
                        </a:rPr>
                        <a:t>/a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+mn-lt"/>
                        </a:rPr>
                        <a:t>Pretty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827638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+mn-lt"/>
                        </a:rPr>
                        <a:t>Alto/a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+mn-lt"/>
                        </a:rPr>
                        <a:t>Tall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4419984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r>
                        <a:rPr lang="en-GB" sz="1000" dirty="0" err="1" smtClean="0">
                          <a:latin typeface="+mn-lt"/>
                        </a:rPr>
                        <a:t>Bajo</a:t>
                      </a:r>
                      <a:r>
                        <a:rPr lang="en-GB" sz="1000" dirty="0" smtClean="0">
                          <a:latin typeface="+mn-lt"/>
                        </a:rPr>
                        <a:t>/a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+mn-lt"/>
                        </a:rPr>
                        <a:t>Short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1488449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+mn-lt"/>
                        </a:rPr>
                        <a:t>Delgado/a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+mn-lt"/>
                        </a:rPr>
                        <a:t>Slim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493913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r>
                        <a:rPr lang="en-GB" sz="1000" dirty="0" err="1" smtClean="0">
                          <a:latin typeface="+mn-lt"/>
                        </a:rPr>
                        <a:t>Gordo</a:t>
                      </a:r>
                      <a:r>
                        <a:rPr lang="en-GB" sz="1000" dirty="0" smtClean="0">
                          <a:latin typeface="+mn-lt"/>
                        </a:rPr>
                        <a:t>/a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+mn-lt"/>
                        </a:rPr>
                        <a:t>Fat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66479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21508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/>
          </p:nvPr>
        </p:nvGraphicFramePr>
        <p:xfrm>
          <a:off x="143608" y="155087"/>
          <a:ext cx="2991983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30912">
                  <a:extLst>
                    <a:ext uri="{9D8B030D-6E8A-4147-A177-3AD203B41FA5}">
                      <a16:colId xmlns:a16="http://schemas.microsoft.com/office/drawing/2014/main" val="1386854689"/>
                    </a:ext>
                  </a:extLst>
                </a:gridCol>
                <a:gridCol w="1261071">
                  <a:extLst>
                    <a:ext uri="{9D8B030D-6E8A-4147-A177-3AD203B41FA5}">
                      <a16:colId xmlns:a16="http://schemas.microsoft.com/office/drawing/2014/main" val="69814494"/>
                    </a:ext>
                  </a:extLst>
                </a:gridCol>
              </a:tblGrid>
              <a:tr h="215553">
                <a:tc gridSpan="2">
                  <a:txBody>
                    <a:bodyPr/>
                    <a:lstStyle/>
                    <a:p>
                      <a:pPr algn="ctr"/>
                      <a:r>
                        <a:rPr lang="en-US" sz="1050" b="0" dirty="0" err="1" smtClean="0">
                          <a:latin typeface="Gill Sans MT" charset="0"/>
                          <a:ea typeface="Gill Sans MT" charset="0"/>
                          <a:cs typeface="Gill Sans MT" charset="0"/>
                        </a:rPr>
                        <a:t>Nacionalidad</a:t>
                      </a:r>
                      <a:r>
                        <a:rPr lang="en-US" sz="1050" b="0" baseline="0" dirty="0" smtClean="0">
                          <a:latin typeface="Gill Sans MT" charset="0"/>
                          <a:ea typeface="Gill Sans MT" charset="0"/>
                          <a:cs typeface="Gill Sans MT" charset="0"/>
                        </a:rPr>
                        <a:t> (Nationality)</a:t>
                      </a:r>
                      <a:endParaRPr lang="en-US" sz="1050" b="0" dirty="0">
                        <a:latin typeface="Gill Sans MT" charset="0"/>
                        <a:ea typeface="Gill Sans MT" charset="0"/>
                        <a:cs typeface="Gill Sans MT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7875149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Soy</a:t>
                      </a:r>
                      <a:r>
                        <a:rPr lang="en-GB" sz="1050" baseline="0" dirty="0" smtClean="0"/>
                        <a:t> </a:t>
                      </a:r>
                      <a:r>
                        <a:rPr lang="en-GB" sz="1050" baseline="0" dirty="0" err="1" smtClean="0"/>
                        <a:t>inglés</a:t>
                      </a:r>
                      <a:r>
                        <a:rPr lang="en-GB" sz="1050" baseline="0" dirty="0" smtClean="0"/>
                        <a:t>/</a:t>
                      </a:r>
                      <a:r>
                        <a:rPr lang="en-GB" sz="1050" baseline="0" dirty="0" err="1" smtClean="0"/>
                        <a:t>inglesa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I am English </a:t>
                      </a: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0858235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Soy</a:t>
                      </a:r>
                      <a:r>
                        <a:rPr lang="en-GB" sz="1050" baseline="0" dirty="0" smtClean="0"/>
                        <a:t> gales/</a:t>
                      </a:r>
                      <a:r>
                        <a:rPr lang="en-GB" sz="1050" baseline="0" dirty="0" err="1" smtClean="0"/>
                        <a:t>galesa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I am Welsh</a:t>
                      </a:r>
                      <a:endParaRPr kumimoji="0" lang="en-GB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0163026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Soy </a:t>
                      </a:r>
                      <a:r>
                        <a:rPr lang="en-GB" sz="1050" dirty="0" err="1" smtClean="0"/>
                        <a:t>irlandés</a:t>
                      </a:r>
                      <a:r>
                        <a:rPr lang="en-GB" sz="1050" dirty="0" smtClean="0"/>
                        <a:t>/</a:t>
                      </a:r>
                      <a:r>
                        <a:rPr lang="en-GB" sz="1050" dirty="0" err="1" smtClean="0"/>
                        <a:t>irlandesa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I am Irish</a:t>
                      </a:r>
                      <a:endParaRPr kumimoji="0" lang="en-GB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6197313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Soy </a:t>
                      </a:r>
                      <a:r>
                        <a:rPr lang="en-GB" sz="1050" dirty="0" err="1" smtClean="0"/>
                        <a:t>escocés</a:t>
                      </a:r>
                      <a:r>
                        <a:rPr lang="en-GB" sz="1050" dirty="0" smtClean="0"/>
                        <a:t>/</a:t>
                      </a:r>
                      <a:r>
                        <a:rPr lang="en-GB" sz="1050" dirty="0" err="1" smtClean="0"/>
                        <a:t>escocesa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I am Scottish</a:t>
                      </a:r>
                      <a:endParaRPr kumimoji="0" lang="en-GB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8343577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Soy </a:t>
                      </a:r>
                      <a:r>
                        <a:rPr lang="en-GB" sz="1050" dirty="0" err="1" smtClean="0"/>
                        <a:t>británico</a:t>
                      </a:r>
                      <a:r>
                        <a:rPr lang="en-GB" sz="1050" dirty="0" smtClean="0"/>
                        <a:t>/</a:t>
                      </a:r>
                      <a:r>
                        <a:rPr lang="en-GB" sz="1050" dirty="0" err="1" smtClean="0"/>
                        <a:t>británica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I am British</a:t>
                      </a:r>
                      <a:endParaRPr kumimoji="0" lang="en-GB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7158659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Soy </a:t>
                      </a:r>
                      <a:r>
                        <a:rPr lang="en-GB" sz="1050" dirty="0" err="1" smtClean="0"/>
                        <a:t>europeo</a:t>
                      </a:r>
                      <a:r>
                        <a:rPr lang="en-GB" sz="1050" dirty="0" smtClean="0"/>
                        <a:t>/</a:t>
                      </a:r>
                      <a:r>
                        <a:rPr lang="en-GB" sz="1050" dirty="0" err="1" smtClean="0"/>
                        <a:t>europea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I am European</a:t>
                      </a:r>
                      <a:endParaRPr kumimoji="0" lang="en-GB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0050507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Soy </a:t>
                      </a:r>
                      <a:r>
                        <a:rPr lang="en-GB" sz="1050" dirty="0" err="1" smtClean="0"/>
                        <a:t>americano</a:t>
                      </a:r>
                      <a:r>
                        <a:rPr lang="en-GB" sz="1050" dirty="0" smtClean="0"/>
                        <a:t>/</a:t>
                      </a:r>
                      <a:r>
                        <a:rPr lang="en-GB" sz="1050" dirty="0" err="1" smtClean="0"/>
                        <a:t>americana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I am American</a:t>
                      </a:r>
                      <a:endParaRPr kumimoji="0" lang="en-GB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9987150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Soy </a:t>
                      </a:r>
                      <a:r>
                        <a:rPr lang="en-GB" sz="1050" dirty="0" err="1" smtClean="0"/>
                        <a:t>español</a:t>
                      </a:r>
                      <a:r>
                        <a:rPr lang="en-GB" sz="1050" dirty="0" smtClean="0"/>
                        <a:t>/</a:t>
                      </a:r>
                      <a:r>
                        <a:rPr lang="en-GB" sz="1050" dirty="0" err="1" smtClean="0"/>
                        <a:t>española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I am Spanish</a:t>
                      </a:r>
                      <a:endParaRPr kumimoji="0" lang="en-GB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2960692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Soy </a:t>
                      </a:r>
                      <a:r>
                        <a:rPr lang="en-GB" sz="1050" dirty="0" err="1" smtClean="0"/>
                        <a:t>francés</a:t>
                      </a:r>
                      <a:r>
                        <a:rPr lang="en-GB" sz="1050" dirty="0" smtClean="0"/>
                        <a:t>/</a:t>
                      </a:r>
                      <a:r>
                        <a:rPr lang="en-GB" sz="1050" dirty="0" err="1" smtClean="0"/>
                        <a:t>francesa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I am French</a:t>
                      </a:r>
                      <a:endParaRPr kumimoji="0" lang="en-GB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2859155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Soy </a:t>
                      </a:r>
                      <a:r>
                        <a:rPr lang="en-GB" sz="1050" dirty="0" err="1" smtClean="0"/>
                        <a:t>italiano</a:t>
                      </a:r>
                      <a:r>
                        <a:rPr lang="en-GB" sz="1050" dirty="0" smtClean="0"/>
                        <a:t>/</a:t>
                      </a:r>
                      <a:r>
                        <a:rPr lang="en-GB" sz="1050" dirty="0" err="1" smtClean="0"/>
                        <a:t>italiana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I am Italian </a:t>
                      </a:r>
                      <a:endParaRPr kumimoji="0" lang="en-GB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3032061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Soy </a:t>
                      </a:r>
                      <a:r>
                        <a:rPr lang="en-GB" sz="1050" dirty="0" err="1" smtClean="0"/>
                        <a:t>alemán</a:t>
                      </a:r>
                      <a:r>
                        <a:rPr lang="en-GB" sz="1050" dirty="0" smtClean="0"/>
                        <a:t>/</a:t>
                      </a:r>
                      <a:r>
                        <a:rPr lang="en-GB" sz="1050" dirty="0" err="1" smtClean="0"/>
                        <a:t>alemana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I am German</a:t>
                      </a:r>
                      <a:endParaRPr kumimoji="0" lang="en-GB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657590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Soy </a:t>
                      </a:r>
                      <a:r>
                        <a:rPr lang="en-GB" sz="1050" dirty="0" err="1" smtClean="0"/>
                        <a:t>griego</a:t>
                      </a:r>
                      <a:r>
                        <a:rPr lang="en-GB" sz="1050" dirty="0" smtClean="0"/>
                        <a:t>/</a:t>
                      </a:r>
                      <a:r>
                        <a:rPr lang="en-GB" sz="1050" dirty="0" err="1" smtClean="0"/>
                        <a:t>griega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I am Greek</a:t>
                      </a:r>
                      <a:endParaRPr kumimoji="0" lang="en-GB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9555604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Soy </a:t>
                      </a:r>
                      <a:r>
                        <a:rPr lang="en-GB" sz="1050" dirty="0" err="1" smtClean="0"/>
                        <a:t>australiano</a:t>
                      </a:r>
                      <a:r>
                        <a:rPr lang="en-GB" sz="1050" dirty="0" smtClean="0"/>
                        <a:t>/Australiana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I am Australian</a:t>
                      </a:r>
                      <a:endParaRPr kumimoji="0" lang="en-GB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1592418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Soy</a:t>
                      </a:r>
                      <a:r>
                        <a:rPr lang="en-GB" sz="1050" baseline="0" dirty="0" smtClean="0"/>
                        <a:t> argentine/</a:t>
                      </a:r>
                      <a:r>
                        <a:rPr lang="en-GB" sz="1050" baseline="0" dirty="0" err="1" smtClean="0"/>
                        <a:t>argentina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I am Argentinian</a:t>
                      </a:r>
                      <a:endParaRPr kumimoji="0" lang="en-GB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9941586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Soy </a:t>
                      </a:r>
                      <a:r>
                        <a:rPr lang="en-GB" sz="1050" dirty="0" err="1" smtClean="0"/>
                        <a:t>chileno</a:t>
                      </a:r>
                      <a:r>
                        <a:rPr lang="en-GB" sz="1050" dirty="0" smtClean="0"/>
                        <a:t>/</a:t>
                      </a:r>
                      <a:r>
                        <a:rPr lang="en-GB" sz="1050" dirty="0" err="1" smtClean="0"/>
                        <a:t>chilena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I am Chilean</a:t>
                      </a:r>
                      <a:endParaRPr kumimoji="0" lang="en-GB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0187832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Soy chino/china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I am Chinese</a:t>
                      </a:r>
                      <a:endParaRPr kumimoji="0" lang="en-GB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0934766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Soy </a:t>
                      </a:r>
                      <a:r>
                        <a:rPr lang="en-GB" sz="1050" dirty="0" err="1" smtClean="0"/>
                        <a:t>colombiano</a:t>
                      </a:r>
                      <a:r>
                        <a:rPr lang="en-GB" sz="1050" dirty="0" smtClean="0"/>
                        <a:t>/</a:t>
                      </a:r>
                      <a:r>
                        <a:rPr lang="en-GB" sz="1050" dirty="0" err="1" smtClean="0"/>
                        <a:t>colombiana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I am Columbian </a:t>
                      </a:r>
                      <a:endParaRPr kumimoji="0" lang="en-GB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0281975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Soy </a:t>
                      </a:r>
                      <a:r>
                        <a:rPr lang="en-GB" sz="1050" dirty="0" err="1" smtClean="0"/>
                        <a:t>cubano</a:t>
                      </a:r>
                      <a:r>
                        <a:rPr lang="en-GB" sz="1050" dirty="0" smtClean="0"/>
                        <a:t>/</a:t>
                      </a:r>
                      <a:r>
                        <a:rPr lang="en-GB" sz="1050" dirty="0" err="1" smtClean="0"/>
                        <a:t>cubana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I am Cuban</a:t>
                      </a:r>
                      <a:endParaRPr kumimoji="0" lang="en-GB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6451606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Soy </a:t>
                      </a:r>
                      <a:r>
                        <a:rPr lang="en-GB" sz="1050" dirty="0" err="1" smtClean="0"/>
                        <a:t>mexicano</a:t>
                      </a:r>
                      <a:r>
                        <a:rPr lang="en-GB" sz="1050" dirty="0" smtClean="0"/>
                        <a:t>/</a:t>
                      </a:r>
                      <a:r>
                        <a:rPr lang="en-GB" sz="1050" dirty="0" err="1" smtClean="0"/>
                        <a:t>mexicana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I am Mexican</a:t>
                      </a:r>
                      <a:endParaRPr kumimoji="0" lang="en-GB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1182146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4560619" y="-65861"/>
            <a:ext cx="12191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YEAR 7 (HT1)</a:t>
            </a:r>
            <a:endParaRPr lang="en-US" sz="40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3240376" y="155087"/>
          <a:ext cx="2991983" cy="12573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30912">
                  <a:extLst>
                    <a:ext uri="{9D8B030D-6E8A-4147-A177-3AD203B41FA5}">
                      <a16:colId xmlns:a16="http://schemas.microsoft.com/office/drawing/2014/main" val="1386854689"/>
                    </a:ext>
                  </a:extLst>
                </a:gridCol>
                <a:gridCol w="1261071">
                  <a:extLst>
                    <a:ext uri="{9D8B030D-6E8A-4147-A177-3AD203B41FA5}">
                      <a16:colId xmlns:a16="http://schemas.microsoft.com/office/drawing/2014/main" val="69814494"/>
                    </a:ext>
                  </a:extLst>
                </a:gridCol>
              </a:tblGrid>
              <a:tr h="215553">
                <a:tc gridSpan="2">
                  <a:txBody>
                    <a:bodyPr/>
                    <a:lstStyle/>
                    <a:p>
                      <a:pPr algn="ctr"/>
                      <a:r>
                        <a:rPr lang="en-US" sz="1050" b="0" dirty="0" smtClean="0">
                          <a:latin typeface="Gill Sans MT" charset="0"/>
                          <a:ea typeface="Gill Sans MT" charset="0"/>
                          <a:cs typeface="Gill Sans MT" charset="0"/>
                        </a:rPr>
                        <a:t>La Cara (The Face</a:t>
                      </a:r>
                      <a:r>
                        <a:rPr lang="en-US" sz="1050" b="0" baseline="0" dirty="0" smtClean="0">
                          <a:latin typeface="Gill Sans MT" charset="0"/>
                          <a:ea typeface="Gill Sans MT" charset="0"/>
                          <a:cs typeface="Gill Sans MT" charset="0"/>
                        </a:rPr>
                        <a:t>)</a:t>
                      </a:r>
                      <a:endParaRPr lang="en-US" sz="1050" b="0" dirty="0">
                        <a:latin typeface="Gill Sans MT" charset="0"/>
                        <a:ea typeface="Gill Sans MT" charset="0"/>
                        <a:cs typeface="Gill Sans MT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7875149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err="1" smtClean="0"/>
                        <a:t>Tengo</a:t>
                      </a:r>
                      <a:r>
                        <a:rPr lang="en-GB" sz="1050" baseline="0" dirty="0" smtClean="0"/>
                        <a:t> </a:t>
                      </a:r>
                      <a:r>
                        <a:rPr lang="en-GB" sz="1050" baseline="0" dirty="0" err="1" smtClean="0"/>
                        <a:t>gafas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I</a:t>
                      </a:r>
                      <a:r>
                        <a:rPr lang="en-GB" sz="1050" baseline="0" dirty="0" smtClean="0"/>
                        <a:t> have freckles</a:t>
                      </a: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0858235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err="1" smtClean="0"/>
                        <a:t>Llevo</a:t>
                      </a:r>
                      <a:r>
                        <a:rPr lang="en-GB" sz="1050" baseline="0" dirty="0" smtClean="0"/>
                        <a:t> </a:t>
                      </a:r>
                      <a:r>
                        <a:rPr lang="en-GB" sz="1050" baseline="0" dirty="0" err="1" smtClean="0"/>
                        <a:t>gafas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I wear glasses</a:t>
                      </a:r>
                      <a:endParaRPr kumimoji="0" lang="en-GB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0163026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Llevo</a:t>
                      </a:r>
                      <a:r>
                        <a:rPr kumimoji="0" lang="en-GB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GB" sz="105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barba</a:t>
                      </a:r>
                      <a:endParaRPr kumimoji="0" lang="en-GB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I have a beard</a:t>
                      </a:r>
                      <a:endParaRPr kumimoji="0" lang="en-GB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6197313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Llevo</a:t>
                      </a:r>
                      <a:r>
                        <a:rPr kumimoji="0" lang="en-GB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GB" sz="105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bigote</a:t>
                      </a:r>
                      <a:endParaRPr kumimoji="0" lang="en-GB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I have a moustache</a:t>
                      </a:r>
                      <a:endParaRPr kumimoji="0" lang="en-GB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83435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6003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560619" y="-65861"/>
            <a:ext cx="12191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YEAR 7 (HT1)</a:t>
            </a:r>
            <a:endParaRPr lang="en-US" sz="40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E0F8609-6BBA-495F-8E20-B0E06A4D03EF}"/>
              </a:ext>
            </a:extLst>
          </p:cNvPr>
          <p:cNvSpPr txBox="1"/>
          <p:nvPr/>
        </p:nvSpPr>
        <p:spPr>
          <a:xfrm>
            <a:off x="6327785" y="5745480"/>
            <a:ext cx="2203493" cy="101566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000" b="1" u="sng" dirty="0"/>
              <a:t>Common mistakes to avoid:</a:t>
            </a:r>
            <a:endParaRPr lang="en-GB" sz="1000" dirty="0"/>
          </a:p>
          <a:p>
            <a:r>
              <a:rPr lang="en-GB" sz="1000" dirty="0"/>
              <a:t>Make sure the adjectives agree: </a:t>
            </a:r>
          </a:p>
          <a:p>
            <a:r>
              <a:rPr lang="es-ES" sz="1000" dirty="0"/>
              <a:t>Mi madre es </a:t>
            </a:r>
            <a:r>
              <a:rPr lang="es-ES" sz="1000" dirty="0" smtClean="0"/>
              <a:t>guap</a:t>
            </a:r>
            <a:r>
              <a:rPr lang="es-ES" sz="1000" b="1" u="sng" dirty="0" smtClean="0"/>
              <a:t>a</a:t>
            </a:r>
          </a:p>
          <a:p>
            <a:r>
              <a:rPr lang="es-ES" sz="1000" dirty="0" smtClean="0"/>
              <a:t>Mi </a:t>
            </a:r>
            <a:r>
              <a:rPr lang="es-ES" sz="1000" dirty="0"/>
              <a:t>padre es alt</a:t>
            </a:r>
            <a:r>
              <a:rPr lang="es-ES" sz="1000" b="1" u="sng" dirty="0"/>
              <a:t>o</a:t>
            </a:r>
            <a:r>
              <a:rPr lang="es-ES" sz="1000" dirty="0"/>
              <a:t>.</a:t>
            </a:r>
            <a:r>
              <a:rPr lang="en-GB" sz="1000" dirty="0"/>
              <a:t> </a:t>
            </a:r>
            <a:endParaRPr lang="en-GB" sz="1000" dirty="0" smtClean="0"/>
          </a:p>
          <a:p>
            <a:r>
              <a:rPr lang="en-GB" sz="1000" dirty="0" err="1" smtClean="0"/>
              <a:t>Mi</a:t>
            </a:r>
            <a:r>
              <a:rPr lang="en-GB" sz="1000" dirty="0" smtClean="0"/>
              <a:t> </a:t>
            </a:r>
            <a:r>
              <a:rPr lang="en-GB" sz="1000" dirty="0" err="1"/>
              <a:t>hermana</a:t>
            </a:r>
            <a:r>
              <a:rPr lang="en-GB" sz="1000" dirty="0"/>
              <a:t> t</a:t>
            </a:r>
            <a:r>
              <a:rPr lang="es-ES" sz="1000" dirty="0" err="1"/>
              <a:t>iene</a:t>
            </a:r>
            <a:r>
              <a:rPr lang="es-ES" sz="1000" dirty="0"/>
              <a:t> los oj</a:t>
            </a:r>
            <a:r>
              <a:rPr lang="es-ES" sz="1000" b="1" dirty="0"/>
              <a:t>os</a:t>
            </a:r>
            <a:r>
              <a:rPr lang="es-ES" sz="1000" dirty="0"/>
              <a:t> marron</a:t>
            </a:r>
            <a:r>
              <a:rPr lang="es-ES" sz="1000" b="1" u="sng" dirty="0"/>
              <a:t>es</a:t>
            </a:r>
            <a:r>
              <a:rPr lang="es-ES" sz="1000" dirty="0"/>
              <a:t> </a:t>
            </a:r>
          </a:p>
          <a:p>
            <a:r>
              <a:rPr lang="es-ES" sz="1000" dirty="0"/>
              <a:t>y el pel</a:t>
            </a:r>
            <a:r>
              <a:rPr lang="es-ES" sz="1000" b="1" dirty="0"/>
              <a:t>o</a:t>
            </a:r>
            <a:r>
              <a:rPr lang="es-ES" sz="1000" dirty="0"/>
              <a:t> </a:t>
            </a:r>
            <a:r>
              <a:rPr lang="es-ES" sz="1000" dirty="0" smtClean="0"/>
              <a:t>casta</a:t>
            </a:r>
            <a:r>
              <a:rPr lang="es-ES" sz="1000" dirty="0" smtClean="0">
                <a:latin typeface="Calibri" panose="020F0502020204030204" pitchFamily="34" charset="0"/>
                <a:cs typeface="Calibri" panose="020F0502020204030204" pitchFamily="34" charset="0"/>
              </a:rPr>
              <a:t>ñ</a:t>
            </a:r>
            <a:r>
              <a:rPr lang="es-ES" sz="1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o</a:t>
            </a:r>
            <a:endParaRPr lang="en-GB" sz="1000" b="1" dirty="0"/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FDD26810-8B45-4D6E-9C84-1838BBDDA9E2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76655" y="2877531"/>
          <a:ext cx="5403626" cy="78008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403626">
                  <a:extLst>
                    <a:ext uri="{9D8B030D-6E8A-4147-A177-3AD203B41FA5}">
                      <a16:colId xmlns:a16="http://schemas.microsoft.com/office/drawing/2014/main" val="1607609935"/>
                    </a:ext>
                  </a:extLst>
                </a:gridCol>
              </a:tblGrid>
              <a:tr h="237075">
                <a:tc>
                  <a:txBody>
                    <a:bodyPr/>
                    <a:lstStyle/>
                    <a:p>
                      <a:pPr algn="ctr"/>
                      <a:r>
                        <a:rPr lang="en-GB" sz="1050" b="1" dirty="0" err="1" smtClean="0"/>
                        <a:t>Descripciones</a:t>
                      </a:r>
                      <a:endParaRPr lang="en-GB" sz="1050" b="1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2624124"/>
                  </a:ext>
                </a:extLst>
              </a:tr>
              <a:tr h="528627">
                <a:tc>
                  <a:txBody>
                    <a:bodyPr/>
                    <a:lstStyle/>
                    <a:p>
                      <a:endParaRPr lang="en-GB" sz="1050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9870693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96AE705C-E393-4900-B44B-5B5B43218942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76655" y="3132639"/>
          <a:ext cx="5403626" cy="107173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77767">
                  <a:extLst>
                    <a:ext uri="{9D8B030D-6E8A-4147-A177-3AD203B41FA5}">
                      <a16:colId xmlns:a16="http://schemas.microsoft.com/office/drawing/2014/main" val="2770262684"/>
                    </a:ext>
                  </a:extLst>
                </a:gridCol>
                <a:gridCol w="2625859">
                  <a:extLst>
                    <a:ext uri="{9D8B030D-6E8A-4147-A177-3AD203B41FA5}">
                      <a16:colId xmlns:a16="http://schemas.microsoft.com/office/drawing/2014/main" val="3274803569"/>
                    </a:ext>
                  </a:extLst>
                </a:gridCol>
              </a:tblGrid>
              <a:tr h="267933">
                <a:tc>
                  <a:txBody>
                    <a:bodyPr/>
                    <a:lstStyle/>
                    <a:p>
                      <a:r>
                        <a:rPr lang="en-GB" sz="1050" dirty="0"/>
                        <a:t>El </a:t>
                      </a:r>
                      <a:r>
                        <a:rPr lang="en-GB" sz="1050" dirty="0" err="1"/>
                        <a:t>pelo</a:t>
                      </a:r>
                      <a:r>
                        <a:rPr lang="en-GB" sz="1050" dirty="0"/>
                        <a:t> largo / </a:t>
                      </a:r>
                      <a:r>
                        <a:rPr lang="en-GB" sz="1050" dirty="0" err="1"/>
                        <a:t>corto</a:t>
                      </a:r>
                      <a:r>
                        <a:rPr lang="en-GB" sz="1050" dirty="0"/>
                        <a:t>/ </a:t>
                      </a:r>
                      <a:r>
                        <a:rPr lang="en-GB" sz="1050" dirty="0" err="1"/>
                        <a:t>rizado</a:t>
                      </a:r>
                      <a:r>
                        <a:rPr lang="en-GB" sz="1050" dirty="0"/>
                        <a:t>/ </a:t>
                      </a:r>
                      <a:r>
                        <a:rPr lang="en-GB" sz="1050" dirty="0" err="1"/>
                        <a:t>liso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Long/short/curly/straight hair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4135596"/>
                  </a:ext>
                </a:extLst>
              </a:tr>
              <a:tr h="26793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/>
                        <a:t>El </a:t>
                      </a:r>
                      <a:r>
                        <a:rPr lang="en-GB" sz="1050" dirty="0" err="1"/>
                        <a:t>pelo</a:t>
                      </a:r>
                      <a:r>
                        <a:rPr lang="en-GB" sz="1050" dirty="0"/>
                        <a:t> </a:t>
                      </a:r>
                      <a:r>
                        <a:rPr lang="en-GB" sz="1050" dirty="0" err="1"/>
                        <a:t>casta</a:t>
                      </a:r>
                      <a:r>
                        <a:rPr lang="en-GB" sz="105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ño</a:t>
                      </a:r>
                      <a:r>
                        <a:rPr lang="en-GB" sz="105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/marron/ negro/ rubio/</a:t>
                      </a:r>
                      <a:r>
                        <a:rPr lang="en-GB" sz="105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pelirojo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Brown/ brown/ black/blond/ ginger hair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1286556"/>
                  </a:ext>
                </a:extLst>
              </a:tr>
              <a:tr h="267933">
                <a:tc>
                  <a:txBody>
                    <a:bodyPr/>
                    <a:lstStyle/>
                    <a:p>
                      <a:r>
                        <a:rPr lang="en-GB" sz="1050" dirty="0"/>
                        <a:t>Los </a:t>
                      </a:r>
                      <a:r>
                        <a:rPr lang="en-GB" sz="1050" dirty="0" err="1"/>
                        <a:t>ojos</a:t>
                      </a:r>
                      <a:r>
                        <a:rPr lang="en-GB" sz="1050" dirty="0"/>
                        <a:t> </a:t>
                      </a:r>
                      <a:r>
                        <a:rPr lang="en-GB" sz="1050" dirty="0" err="1"/>
                        <a:t>grandes</a:t>
                      </a:r>
                      <a:r>
                        <a:rPr lang="en-GB" sz="1050" dirty="0"/>
                        <a:t>/ </a:t>
                      </a:r>
                      <a:r>
                        <a:rPr lang="en-GB" sz="1050" dirty="0" err="1"/>
                        <a:t>peque</a:t>
                      </a:r>
                      <a:r>
                        <a:rPr lang="en-GB" sz="105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ños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Big/small eyes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3480424"/>
                  </a:ext>
                </a:extLst>
              </a:tr>
              <a:tr h="267933">
                <a:tc>
                  <a:txBody>
                    <a:bodyPr/>
                    <a:lstStyle/>
                    <a:p>
                      <a:r>
                        <a:rPr lang="en-GB" sz="1050" dirty="0"/>
                        <a:t>Los </a:t>
                      </a:r>
                      <a:r>
                        <a:rPr lang="en-GB" sz="1050" dirty="0" err="1"/>
                        <a:t>ojos</a:t>
                      </a:r>
                      <a:r>
                        <a:rPr lang="en-GB" sz="1050" dirty="0"/>
                        <a:t> </a:t>
                      </a:r>
                      <a:r>
                        <a:rPr lang="en-GB" sz="1050" dirty="0" err="1"/>
                        <a:t>azules</a:t>
                      </a:r>
                      <a:r>
                        <a:rPr lang="en-GB" sz="1050" dirty="0"/>
                        <a:t>/</a:t>
                      </a:r>
                      <a:r>
                        <a:rPr lang="en-GB" sz="1050" dirty="0" err="1"/>
                        <a:t>verdes</a:t>
                      </a:r>
                      <a:r>
                        <a:rPr lang="en-GB" sz="1050" dirty="0"/>
                        <a:t>/</a:t>
                      </a:r>
                      <a:r>
                        <a:rPr lang="en-GB" sz="1050" dirty="0" err="1"/>
                        <a:t>casta</a:t>
                      </a:r>
                      <a:r>
                        <a:rPr lang="en-GB" sz="105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ños</a:t>
                      </a:r>
                      <a:r>
                        <a:rPr lang="en-GB" sz="105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/ </a:t>
                      </a:r>
                      <a:r>
                        <a:rPr lang="en-GB" sz="105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marroes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Blue/green/brown/brown eyes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4438671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B8EA1197-BEFC-428F-B321-262BFC8CFAFE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9082568" y="702531"/>
          <a:ext cx="2991983" cy="3520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55054">
                  <a:extLst>
                    <a:ext uri="{9D8B030D-6E8A-4147-A177-3AD203B41FA5}">
                      <a16:colId xmlns:a16="http://schemas.microsoft.com/office/drawing/2014/main" val="343441867"/>
                    </a:ext>
                  </a:extLst>
                </a:gridCol>
                <a:gridCol w="1536929">
                  <a:extLst>
                    <a:ext uri="{9D8B030D-6E8A-4147-A177-3AD203B41FA5}">
                      <a16:colId xmlns:a16="http://schemas.microsoft.com/office/drawing/2014/main" val="3402989185"/>
                    </a:ext>
                  </a:extLst>
                </a:gridCol>
              </a:tblGrid>
              <a:tr h="215553">
                <a:tc gridSpan="2">
                  <a:txBody>
                    <a:bodyPr/>
                    <a:lstStyle/>
                    <a:p>
                      <a:pPr algn="ctr"/>
                      <a:r>
                        <a:rPr lang="en-US" sz="1050" b="0" dirty="0" smtClean="0">
                          <a:latin typeface="Gill Sans MT" charset="0"/>
                          <a:ea typeface="Gill Sans MT" charset="0"/>
                          <a:cs typeface="Gill Sans MT" charset="0"/>
                        </a:rPr>
                        <a:t>Los</a:t>
                      </a:r>
                      <a:r>
                        <a:rPr lang="en-US" sz="1050" b="0" baseline="0" dirty="0" smtClean="0">
                          <a:latin typeface="Gill Sans MT" charset="0"/>
                          <a:ea typeface="Gill Sans MT" charset="0"/>
                          <a:cs typeface="Gill Sans MT" charset="0"/>
                        </a:rPr>
                        <a:t> </a:t>
                      </a:r>
                      <a:r>
                        <a:rPr lang="en-US" sz="1050" b="0" baseline="0" dirty="0" err="1" smtClean="0">
                          <a:latin typeface="Gill Sans MT" charset="0"/>
                          <a:ea typeface="Gill Sans MT" charset="0"/>
                          <a:cs typeface="Gill Sans MT" charset="0"/>
                        </a:rPr>
                        <a:t>Meses</a:t>
                      </a:r>
                      <a:endParaRPr lang="en-US" sz="1050" b="0" dirty="0">
                        <a:latin typeface="Gill Sans MT" charset="0"/>
                        <a:ea typeface="Gill Sans MT" charset="0"/>
                        <a:cs typeface="Gill Sans MT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1524976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err="1" smtClean="0"/>
                        <a:t>Enero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January</a:t>
                      </a: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868294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err="1" smtClean="0"/>
                        <a:t>Febrero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February</a:t>
                      </a: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3888665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err="1" smtClean="0"/>
                        <a:t>Marzo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March</a:t>
                      </a: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1819195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Abril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April</a:t>
                      </a:r>
                      <a:r>
                        <a:rPr lang="en-GB" sz="1050" baseline="0" dirty="0" smtClean="0"/>
                        <a:t> </a:t>
                      </a: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9853331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Mayo</a:t>
                      </a:r>
                      <a:r>
                        <a:rPr lang="en-GB" sz="1050" baseline="0" dirty="0" smtClean="0"/>
                        <a:t> 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May</a:t>
                      </a: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6153602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err="1" smtClean="0"/>
                        <a:t>Junio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June</a:t>
                      </a: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0754278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Julio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July</a:t>
                      </a: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8213626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Agosto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August</a:t>
                      </a: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0262127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err="1" smtClean="0"/>
                        <a:t>Septiembre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September</a:t>
                      </a: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5173019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err="1" smtClean="0"/>
                        <a:t>Octubre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October</a:t>
                      </a: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352545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err="1" smtClean="0"/>
                        <a:t>Noviembre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November</a:t>
                      </a: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0844319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err="1" smtClean="0"/>
                        <a:t>Diciembre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December</a:t>
                      </a: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1011323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err="1"/>
                        <a:t>Fecha</a:t>
                      </a:r>
                      <a:r>
                        <a:rPr lang="en-GB" sz="1050" dirty="0"/>
                        <a:t> de Nacimiento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Date of birth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0689232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B8EA1197-BEFC-428F-B321-262BFC8CFAFE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3171541" y="71286"/>
          <a:ext cx="2991984" cy="27660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18219">
                  <a:extLst>
                    <a:ext uri="{9D8B030D-6E8A-4147-A177-3AD203B41FA5}">
                      <a16:colId xmlns:a16="http://schemas.microsoft.com/office/drawing/2014/main" val="343441867"/>
                    </a:ext>
                  </a:extLst>
                </a:gridCol>
                <a:gridCol w="1473765">
                  <a:extLst>
                    <a:ext uri="{9D8B030D-6E8A-4147-A177-3AD203B41FA5}">
                      <a16:colId xmlns:a16="http://schemas.microsoft.com/office/drawing/2014/main" val="3402989185"/>
                    </a:ext>
                  </a:extLst>
                </a:gridCol>
              </a:tblGrid>
              <a:tr h="215553">
                <a:tc gridSpan="2">
                  <a:txBody>
                    <a:bodyPr/>
                    <a:lstStyle/>
                    <a:p>
                      <a:pPr algn="ctr"/>
                      <a:r>
                        <a:rPr lang="en-US" sz="1050" b="0" dirty="0" err="1" smtClean="0">
                          <a:latin typeface="Gill Sans MT" charset="0"/>
                          <a:ea typeface="Gill Sans MT" charset="0"/>
                          <a:cs typeface="Gill Sans MT" charset="0"/>
                        </a:rPr>
                        <a:t>Verbos</a:t>
                      </a:r>
                      <a:r>
                        <a:rPr lang="en-US" sz="1050" b="0" dirty="0" smtClean="0">
                          <a:latin typeface="Gill Sans MT" charset="0"/>
                          <a:ea typeface="Gill Sans MT" charset="0"/>
                          <a:cs typeface="Gill Sans MT" charset="0"/>
                        </a:rPr>
                        <a:t> – Verbs </a:t>
                      </a:r>
                      <a:endParaRPr lang="en-US" sz="1050" b="0" dirty="0">
                        <a:latin typeface="Gill Sans MT" charset="0"/>
                        <a:ea typeface="Gill Sans MT" charset="0"/>
                        <a:cs typeface="Gill Sans MT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1524976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Me llamo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My </a:t>
                      </a:r>
                      <a:r>
                        <a:rPr lang="en-GB" sz="1050" dirty="0" smtClean="0"/>
                        <a:t>name</a:t>
                      </a:r>
                      <a:r>
                        <a:rPr lang="en-GB" sz="1050" baseline="0" dirty="0" smtClean="0"/>
                        <a:t> is </a:t>
                      </a: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868294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err="1" smtClean="0"/>
                        <a:t>Tengo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I have </a:t>
                      </a: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2673793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err="1" smtClean="0"/>
                        <a:t>Tengo</a:t>
                      </a:r>
                      <a:r>
                        <a:rPr lang="en-GB" sz="1050" baseline="0" dirty="0" smtClean="0"/>
                        <a:t> _____ </a:t>
                      </a:r>
                      <a:r>
                        <a:rPr lang="en-GB" sz="1050" baseline="0" dirty="0" err="1" smtClean="0"/>
                        <a:t>años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I am ______ years old</a:t>
                      </a: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3888665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err="1" smtClean="0"/>
                        <a:t>Estoy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I am (mood)</a:t>
                      </a: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1819195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Soy 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I am (permanent)</a:t>
                      </a:r>
                      <a:r>
                        <a:rPr lang="en-GB" sz="1050" baseline="0" dirty="0" smtClean="0"/>
                        <a:t> </a:t>
                      </a: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9853331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Vivo </a:t>
                      </a:r>
                      <a:r>
                        <a:rPr lang="en-GB" sz="1050" dirty="0" err="1" smtClean="0"/>
                        <a:t>en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I live in</a:t>
                      </a: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8086802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Se escribe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It is spelt</a:t>
                      </a: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1950096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err="1" smtClean="0"/>
                        <a:t>Mi</a:t>
                      </a:r>
                      <a:r>
                        <a:rPr lang="en-GB" sz="1050" dirty="0" smtClean="0"/>
                        <a:t> </a:t>
                      </a:r>
                      <a:r>
                        <a:rPr lang="en-GB" sz="1050" dirty="0" err="1" smtClean="0"/>
                        <a:t>apellido</a:t>
                      </a:r>
                      <a:r>
                        <a:rPr lang="en-GB" sz="1050" dirty="0" smtClean="0"/>
                        <a:t> </a:t>
                      </a:r>
                      <a:r>
                        <a:rPr lang="en-GB" sz="1050" dirty="0" err="1" smtClean="0"/>
                        <a:t>es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My surname</a:t>
                      </a:r>
                      <a:r>
                        <a:rPr lang="en-GB" sz="1050" baseline="0" dirty="0" smtClean="0"/>
                        <a:t> is</a:t>
                      </a: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9965623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err="1" smtClean="0"/>
                        <a:t>Mi</a:t>
                      </a:r>
                      <a:r>
                        <a:rPr lang="en-GB" sz="1050" dirty="0" smtClean="0"/>
                        <a:t> </a:t>
                      </a:r>
                      <a:r>
                        <a:rPr lang="en-GB" sz="1050" dirty="0" err="1" smtClean="0"/>
                        <a:t>apodo</a:t>
                      </a:r>
                      <a:r>
                        <a:rPr lang="en-GB" sz="1050" dirty="0" smtClean="0"/>
                        <a:t> </a:t>
                      </a:r>
                      <a:r>
                        <a:rPr lang="en-GB" sz="1050" dirty="0" err="1" smtClean="0"/>
                        <a:t>es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My nickname is </a:t>
                      </a: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0876914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err="1" smtClean="0"/>
                        <a:t>Mi</a:t>
                      </a:r>
                      <a:r>
                        <a:rPr lang="en-GB" sz="1050" dirty="0" smtClean="0"/>
                        <a:t> </a:t>
                      </a:r>
                      <a:r>
                        <a:rPr lang="en-GB" sz="1050" dirty="0" err="1" smtClean="0"/>
                        <a:t>cumpleaños</a:t>
                      </a:r>
                      <a:r>
                        <a:rPr lang="en-GB" sz="1050" dirty="0" smtClean="0"/>
                        <a:t> </a:t>
                      </a:r>
                      <a:r>
                        <a:rPr lang="en-GB" sz="1050" dirty="0" err="1" smtClean="0"/>
                        <a:t>es</a:t>
                      </a:r>
                      <a:r>
                        <a:rPr lang="en-GB" sz="1050" dirty="0" smtClean="0"/>
                        <a:t> el 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My birthday is the</a:t>
                      </a: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7968310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FB584FAC-7700-456D-8923-CBA7CF0B54AB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173940" y="73556"/>
          <a:ext cx="2898213" cy="56719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05346">
                  <a:extLst>
                    <a:ext uri="{9D8B030D-6E8A-4147-A177-3AD203B41FA5}">
                      <a16:colId xmlns:a16="http://schemas.microsoft.com/office/drawing/2014/main" val="343441867"/>
                    </a:ext>
                  </a:extLst>
                </a:gridCol>
                <a:gridCol w="1392867">
                  <a:extLst>
                    <a:ext uri="{9D8B030D-6E8A-4147-A177-3AD203B41FA5}">
                      <a16:colId xmlns:a16="http://schemas.microsoft.com/office/drawing/2014/main" val="3402989185"/>
                    </a:ext>
                  </a:extLst>
                </a:gridCol>
              </a:tblGrid>
              <a:tr h="233738">
                <a:tc gridSpan="2"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latin typeface="Gill Sans MT" charset="0"/>
                          <a:ea typeface="Gill Sans MT" charset="0"/>
                          <a:cs typeface="Gill Sans MT" charset="0"/>
                        </a:rPr>
                        <a:t>Los </a:t>
                      </a:r>
                      <a:r>
                        <a:rPr lang="en-US" sz="1050" b="1" dirty="0" err="1">
                          <a:latin typeface="Gill Sans MT" charset="0"/>
                          <a:ea typeface="Gill Sans MT" charset="0"/>
                          <a:cs typeface="Gill Sans MT" charset="0"/>
                        </a:rPr>
                        <a:t>adjetivos</a:t>
                      </a:r>
                      <a:endParaRPr lang="en-US" sz="1050" b="1" dirty="0">
                        <a:latin typeface="Gill Sans MT" charset="0"/>
                        <a:ea typeface="Gill Sans MT" charset="0"/>
                        <a:cs typeface="Gill Sans MT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1524976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Bien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Good</a:t>
                      </a:r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7203408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Mal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Bad</a:t>
                      </a:r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8060814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r>
                        <a:rPr lang="en-GB" sz="1000" dirty="0" err="1" smtClean="0"/>
                        <a:t>Fenomenal</a:t>
                      </a:r>
                      <a:r>
                        <a:rPr lang="en-GB" sz="1000" dirty="0" smtClean="0"/>
                        <a:t> 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Great</a:t>
                      </a:r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8227100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Regular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OK / Regular </a:t>
                      </a:r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0364605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Fatal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Awful </a:t>
                      </a:r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2699165"/>
                  </a:ext>
                </a:extLst>
              </a:tr>
              <a:tr h="228675"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b="1" dirty="0" err="1" smtClean="0"/>
                        <a:t>Personalidad</a:t>
                      </a:r>
                      <a:r>
                        <a:rPr lang="en-GB" sz="1000" b="1" dirty="0" smtClean="0"/>
                        <a:t> (Personality)</a:t>
                      </a:r>
                      <a:endParaRPr lang="en-GB" sz="1000" b="1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8732270"/>
                  </a:ext>
                </a:extLst>
              </a:tr>
              <a:tr h="258386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dirty="0" smtClean="0"/>
                        <a:t>Simpatico/a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Nice</a:t>
                      </a:r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868294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en-GB" sz="1000" dirty="0" err="1" smtClean="0"/>
                        <a:t>Antipatico</a:t>
                      </a:r>
                      <a:r>
                        <a:rPr lang="en-GB" sz="1000" dirty="0" smtClean="0"/>
                        <a:t>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Nasty</a:t>
                      </a:r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6612693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dirty="0" err="1" smtClean="0">
                          <a:latin typeface="+mn-lt"/>
                        </a:rPr>
                        <a:t>Tímido</a:t>
                      </a:r>
                      <a:r>
                        <a:rPr lang="en-GB" sz="1000" dirty="0" smtClean="0">
                          <a:latin typeface="+mn-lt"/>
                        </a:rPr>
                        <a:t>/a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+mn-lt"/>
                        </a:rPr>
                        <a:t>Shy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9866383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dirty="0" err="1" smtClean="0">
                          <a:latin typeface="+mn-lt"/>
                        </a:rPr>
                        <a:t>Gracioso</a:t>
                      </a:r>
                      <a:r>
                        <a:rPr lang="en-GB" sz="1000" dirty="0" smtClean="0">
                          <a:latin typeface="+mn-lt"/>
                        </a:rPr>
                        <a:t>/a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+mn-lt"/>
                        </a:rPr>
                        <a:t>Funny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827638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dirty="0" smtClean="0">
                          <a:latin typeface="+mn-lt"/>
                        </a:rPr>
                        <a:t>Tonto/a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+mn-lt"/>
                        </a:rPr>
                        <a:t>Silly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4419984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dirty="0" err="1" smtClean="0">
                          <a:latin typeface="+mn-lt"/>
                        </a:rPr>
                        <a:t>Listo</a:t>
                      </a:r>
                      <a:r>
                        <a:rPr lang="en-GB" sz="1000" dirty="0" smtClean="0">
                          <a:latin typeface="+mn-lt"/>
                        </a:rPr>
                        <a:t>/a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+mn-lt"/>
                        </a:rPr>
                        <a:t>Clever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1488449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dirty="0" err="1" smtClean="0">
                          <a:latin typeface="+mn-lt"/>
                        </a:rPr>
                        <a:t>Nervioso</a:t>
                      </a:r>
                      <a:r>
                        <a:rPr lang="en-GB" sz="1000" dirty="0" smtClean="0">
                          <a:latin typeface="+mn-lt"/>
                        </a:rPr>
                        <a:t>/a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+mn-lt"/>
                        </a:rPr>
                        <a:t>Nervous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493913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dirty="0" err="1" smtClean="0">
                          <a:latin typeface="+mn-lt"/>
                        </a:rPr>
                        <a:t>Perezoso</a:t>
                      </a:r>
                      <a:r>
                        <a:rPr lang="en-GB" sz="1000" dirty="0" smtClean="0">
                          <a:latin typeface="+mn-lt"/>
                        </a:rPr>
                        <a:t>/a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+mn-lt"/>
                        </a:rPr>
                        <a:t>Lazy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6647929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dirty="0" smtClean="0">
                          <a:latin typeface="+mn-lt"/>
                        </a:rPr>
                        <a:t>Serio/a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+mn-lt"/>
                        </a:rPr>
                        <a:t>Serious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517881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dirty="0" err="1">
                          <a:latin typeface="+mn-lt"/>
                        </a:rPr>
                        <a:t>Generoso</a:t>
                      </a:r>
                      <a:r>
                        <a:rPr lang="en-GB" sz="1000" dirty="0">
                          <a:latin typeface="+mn-lt"/>
                        </a:rPr>
                        <a:t>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+mn-lt"/>
                        </a:rPr>
                        <a:t>Generous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0854127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dirty="0" err="1" smtClean="0">
                          <a:latin typeface="+mn-lt"/>
                        </a:rPr>
                        <a:t>Contento</a:t>
                      </a:r>
                      <a:r>
                        <a:rPr lang="en-GB" sz="1000" dirty="0" smtClean="0">
                          <a:latin typeface="+mn-lt"/>
                        </a:rPr>
                        <a:t>/a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+mn-lt"/>
                        </a:rPr>
                        <a:t>Happy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9385979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dirty="0" err="1" smtClean="0">
                          <a:latin typeface="+mn-lt"/>
                        </a:rPr>
                        <a:t>Responsable</a:t>
                      </a:r>
                      <a:r>
                        <a:rPr lang="en-GB" sz="1000" dirty="0" smtClean="0">
                          <a:latin typeface="+mn-lt"/>
                        </a:rPr>
                        <a:t> 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+mn-lt"/>
                        </a:rPr>
                        <a:t>Responsible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3065264"/>
                  </a:ext>
                </a:extLst>
              </a:tr>
              <a:tr h="285278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dirty="0" err="1" smtClean="0">
                          <a:latin typeface="+mn-lt"/>
                        </a:rPr>
                        <a:t>Optimista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+mn-lt"/>
                        </a:rPr>
                        <a:t>Optimistic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087038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dirty="0" err="1" smtClean="0">
                          <a:latin typeface="+mn-lt"/>
                        </a:rPr>
                        <a:t>Independiente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+mn-lt"/>
                        </a:rPr>
                        <a:t>Independent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4162470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dirty="0" smtClean="0">
                          <a:latin typeface="+mn-lt"/>
                        </a:rPr>
                        <a:t>Alegre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+mn-lt"/>
                        </a:rPr>
                        <a:t>Cheerful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0105844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n-GB" sz="1000" dirty="0" err="1" smtClean="0">
                          <a:latin typeface="+mn-lt"/>
                        </a:rPr>
                        <a:t>Inteligente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+mn-lt"/>
                        </a:rPr>
                        <a:t>Intelligent 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5854187"/>
                  </a:ext>
                </a:extLst>
              </a:tr>
            </a:tbl>
          </a:graphicData>
        </a:graphic>
      </p:graphicFrame>
      <p:graphicFrame>
        <p:nvGraphicFramePr>
          <p:cNvPr id="19" name="Table 18">
            <a:extLst>
              <a:ext uri="{FF2B5EF4-FFF2-40B4-BE49-F238E27FC236}">
                <a16:creationId xmlns:a16="http://schemas.microsoft.com/office/drawing/2014/main" id="{B8EA1197-BEFC-428F-B321-262BFC8CFAFE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76655" y="71286"/>
          <a:ext cx="2991984" cy="279535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18219">
                  <a:extLst>
                    <a:ext uri="{9D8B030D-6E8A-4147-A177-3AD203B41FA5}">
                      <a16:colId xmlns:a16="http://schemas.microsoft.com/office/drawing/2014/main" val="343441867"/>
                    </a:ext>
                  </a:extLst>
                </a:gridCol>
                <a:gridCol w="1473765">
                  <a:extLst>
                    <a:ext uri="{9D8B030D-6E8A-4147-A177-3AD203B41FA5}">
                      <a16:colId xmlns:a16="http://schemas.microsoft.com/office/drawing/2014/main" val="3402989185"/>
                    </a:ext>
                  </a:extLst>
                </a:gridCol>
              </a:tblGrid>
              <a:tr h="215553">
                <a:tc gridSpan="2">
                  <a:txBody>
                    <a:bodyPr/>
                    <a:lstStyle/>
                    <a:p>
                      <a:pPr algn="ctr"/>
                      <a:r>
                        <a:rPr lang="en-US" sz="1050" b="0" dirty="0" err="1" smtClean="0">
                          <a:latin typeface="Gill Sans MT" charset="0"/>
                          <a:ea typeface="Gill Sans MT" charset="0"/>
                          <a:cs typeface="Gill Sans MT" charset="0"/>
                        </a:rPr>
                        <a:t>Preguntas</a:t>
                      </a:r>
                      <a:r>
                        <a:rPr lang="en-US" sz="1050" b="0" dirty="0" smtClean="0">
                          <a:latin typeface="Gill Sans MT" charset="0"/>
                          <a:ea typeface="Gill Sans MT" charset="0"/>
                          <a:cs typeface="Gill Sans MT" charset="0"/>
                        </a:rPr>
                        <a:t> - Questions</a:t>
                      </a:r>
                      <a:endParaRPr lang="en-US" sz="1050" b="0" dirty="0">
                        <a:latin typeface="Gill Sans MT" charset="0"/>
                        <a:ea typeface="Gill Sans MT" charset="0"/>
                        <a:cs typeface="Gill Sans MT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1524976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¿Cómo </a:t>
                      </a:r>
                      <a:r>
                        <a:rPr lang="en-GB" sz="1050" dirty="0" err="1" smtClean="0"/>
                        <a:t>te</a:t>
                      </a:r>
                      <a:r>
                        <a:rPr lang="en-GB" sz="1050" dirty="0" smtClean="0"/>
                        <a:t> llamas?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What</a:t>
                      </a:r>
                      <a:r>
                        <a:rPr lang="en-GB" sz="1050" baseline="0" dirty="0" smtClean="0"/>
                        <a:t> is your name?</a:t>
                      </a: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868294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¿Cómo </a:t>
                      </a:r>
                      <a:r>
                        <a:rPr lang="en-GB" sz="1050" dirty="0" err="1" smtClean="0"/>
                        <a:t>estás</a:t>
                      </a:r>
                      <a:r>
                        <a:rPr lang="en-GB" sz="1050" dirty="0" smtClean="0"/>
                        <a:t>? / ¿</a:t>
                      </a:r>
                      <a:r>
                        <a:rPr lang="en-GB" sz="1050" dirty="0" err="1" smtClean="0"/>
                        <a:t>Qué</a:t>
                      </a:r>
                      <a:r>
                        <a:rPr lang="en-GB" sz="1050" dirty="0" smtClean="0"/>
                        <a:t> </a:t>
                      </a:r>
                      <a:r>
                        <a:rPr lang="en-GB" sz="1050" dirty="0" err="1" smtClean="0"/>
                        <a:t>tal</a:t>
                      </a:r>
                      <a:r>
                        <a:rPr lang="en-GB" sz="1050" dirty="0" smtClean="0"/>
                        <a:t>?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How are you?</a:t>
                      </a: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2673793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¿</a:t>
                      </a:r>
                      <a:r>
                        <a:rPr lang="en-GB" sz="1050" dirty="0" err="1" smtClean="0"/>
                        <a:t>Cuántos</a:t>
                      </a:r>
                      <a:r>
                        <a:rPr lang="en-GB" sz="1050" dirty="0" smtClean="0"/>
                        <a:t> </a:t>
                      </a:r>
                      <a:r>
                        <a:rPr lang="en-GB" sz="1050" dirty="0" err="1" smtClean="0"/>
                        <a:t>años</a:t>
                      </a:r>
                      <a:r>
                        <a:rPr lang="en-GB" sz="1050" dirty="0" smtClean="0"/>
                        <a:t> </a:t>
                      </a:r>
                      <a:r>
                        <a:rPr lang="en-GB" sz="1050" dirty="0" err="1" smtClean="0"/>
                        <a:t>tienes</a:t>
                      </a:r>
                      <a:r>
                        <a:rPr lang="en-GB" sz="1050" dirty="0" smtClean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How old are you?</a:t>
                      </a: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3888665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¿</a:t>
                      </a:r>
                      <a:r>
                        <a:rPr lang="en-GB" sz="1050" dirty="0" err="1" smtClean="0"/>
                        <a:t>Cuál</a:t>
                      </a:r>
                      <a:r>
                        <a:rPr lang="en-GB" sz="1050" dirty="0" smtClean="0"/>
                        <a:t> es </a:t>
                      </a:r>
                      <a:r>
                        <a:rPr lang="en-GB" sz="1050" dirty="0" err="1" smtClean="0"/>
                        <a:t>tu</a:t>
                      </a:r>
                      <a:r>
                        <a:rPr lang="en-GB" sz="1050" dirty="0" smtClean="0"/>
                        <a:t> </a:t>
                      </a:r>
                      <a:r>
                        <a:rPr lang="en-GB" sz="1050" dirty="0" err="1" smtClean="0"/>
                        <a:t>naciónalidad</a:t>
                      </a:r>
                      <a:r>
                        <a:rPr lang="en-GB" sz="1050" dirty="0" smtClean="0"/>
                        <a:t>?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What is your nationality? </a:t>
                      </a: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1819195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¿</a:t>
                      </a:r>
                      <a:r>
                        <a:rPr lang="en-GB" sz="1050" dirty="0" err="1" smtClean="0"/>
                        <a:t>Cúando</a:t>
                      </a:r>
                      <a:r>
                        <a:rPr lang="en-GB" sz="1050" dirty="0" smtClean="0"/>
                        <a:t> es </a:t>
                      </a:r>
                      <a:r>
                        <a:rPr lang="en-GB" sz="1050" dirty="0" err="1" smtClean="0"/>
                        <a:t>tu</a:t>
                      </a:r>
                      <a:r>
                        <a:rPr lang="en-GB" sz="1050" dirty="0" smtClean="0"/>
                        <a:t> </a:t>
                      </a:r>
                      <a:r>
                        <a:rPr lang="en-GB" sz="1050" dirty="0" err="1" smtClean="0"/>
                        <a:t>cumpleaños</a:t>
                      </a:r>
                      <a:r>
                        <a:rPr lang="en-GB" sz="1050" dirty="0" smtClean="0"/>
                        <a:t>?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When is your birthday?</a:t>
                      </a: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9853331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¿Cómo eres </a:t>
                      </a:r>
                      <a:r>
                        <a:rPr lang="en-GB" sz="1050" dirty="0" err="1" smtClean="0"/>
                        <a:t>tú</a:t>
                      </a:r>
                      <a:r>
                        <a:rPr lang="en-GB" sz="1050" dirty="0" smtClean="0"/>
                        <a:t>?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How are you?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8086802"/>
                  </a:ext>
                </a:extLst>
              </a:tr>
              <a:tr h="30361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 smtClean="0"/>
                        <a:t>¿</a:t>
                      </a:r>
                      <a:r>
                        <a:rPr lang="en-GB" sz="1050" dirty="0" err="1" smtClean="0"/>
                        <a:t>Dónde</a:t>
                      </a:r>
                      <a:r>
                        <a:rPr lang="en-GB" sz="1050" baseline="0" dirty="0" smtClean="0"/>
                        <a:t> </a:t>
                      </a:r>
                      <a:r>
                        <a:rPr lang="en-GB" sz="1050" baseline="0" dirty="0" err="1" smtClean="0"/>
                        <a:t>vives</a:t>
                      </a:r>
                      <a:r>
                        <a:rPr lang="en-GB" sz="1050" dirty="0" smtClean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Where do you live?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8895204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 smtClean="0"/>
                        <a:t>¿</a:t>
                      </a:r>
                      <a:r>
                        <a:rPr lang="en-GB" sz="1050" dirty="0" err="1" smtClean="0"/>
                        <a:t>Cómo</a:t>
                      </a:r>
                      <a:r>
                        <a:rPr lang="en-GB" sz="1050" baseline="0" dirty="0" smtClean="0"/>
                        <a:t> se escribe</a:t>
                      </a:r>
                      <a:r>
                        <a:rPr lang="en-GB" sz="1050" dirty="0" smtClean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How is it spelt?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9811147"/>
                  </a:ext>
                </a:extLst>
              </a:tr>
            </a:tbl>
          </a:graphicData>
        </a:graphic>
      </p:graphicFrame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B8EA1197-BEFC-428F-B321-262BFC8CFAFE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76655" y="4204371"/>
          <a:ext cx="5349322" cy="2554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09304">
                  <a:extLst>
                    <a:ext uri="{9D8B030D-6E8A-4147-A177-3AD203B41FA5}">
                      <a16:colId xmlns:a16="http://schemas.microsoft.com/office/drawing/2014/main" val="343441867"/>
                    </a:ext>
                  </a:extLst>
                </a:gridCol>
                <a:gridCol w="1199457">
                  <a:extLst>
                    <a:ext uri="{9D8B030D-6E8A-4147-A177-3AD203B41FA5}">
                      <a16:colId xmlns:a16="http://schemas.microsoft.com/office/drawing/2014/main" val="4186830837"/>
                    </a:ext>
                  </a:extLst>
                </a:gridCol>
                <a:gridCol w="1475204">
                  <a:extLst>
                    <a:ext uri="{9D8B030D-6E8A-4147-A177-3AD203B41FA5}">
                      <a16:colId xmlns:a16="http://schemas.microsoft.com/office/drawing/2014/main" val="3402989185"/>
                    </a:ext>
                  </a:extLst>
                </a:gridCol>
                <a:gridCol w="1765357">
                  <a:extLst>
                    <a:ext uri="{9D8B030D-6E8A-4147-A177-3AD203B41FA5}">
                      <a16:colId xmlns:a16="http://schemas.microsoft.com/office/drawing/2014/main" val="1585979649"/>
                    </a:ext>
                  </a:extLst>
                </a:gridCol>
              </a:tblGrid>
              <a:tr h="255440">
                <a:tc gridSpan="4">
                  <a:txBody>
                    <a:bodyPr/>
                    <a:lstStyle/>
                    <a:p>
                      <a:pPr algn="ctr"/>
                      <a:r>
                        <a:rPr lang="en-US" sz="1050" b="1" dirty="0" smtClean="0">
                          <a:latin typeface="Gill Sans MT" charset="0"/>
                          <a:ea typeface="Gill Sans MT" charset="0"/>
                          <a:cs typeface="Gill Sans MT" charset="0"/>
                        </a:rPr>
                        <a:t>Los </a:t>
                      </a:r>
                      <a:r>
                        <a:rPr lang="en-US" sz="1050" b="1" dirty="0" err="1" smtClean="0">
                          <a:latin typeface="Gill Sans MT" charset="0"/>
                          <a:ea typeface="Gill Sans MT" charset="0"/>
                          <a:cs typeface="Gill Sans MT" charset="0"/>
                        </a:rPr>
                        <a:t>números</a:t>
                      </a:r>
                      <a:r>
                        <a:rPr lang="en-US" sz="1050" b="1" dirty="0" smtClean="0">
                          <a:latin typeface="Gill Sans MT" charset="0"/>
                          <a:ea typeface="Gill Sans MT" charset="0"/>
                          <a:cs typeface="Gill Sans MT" charset="0"/>
                        </a:rPr>
                        <a:t> - Numbers</a:t>
                      </a:r>
                      <a:endParaRPr lang="en-US" sz="1050" b="1" dirty="0">
                        <a:latin typeface="Gill Sans MT" charset="0"/>
                        <a:ea typeface="Gill Sans MT" charset="0"/>
                        <a:cs typeface="Gill Sans MT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050" b="0" dirty="0">
                        <a:latin typeface="Gill Sans MT" charset="0"/>
                        <a:ea typeface="Gill Sans MT" charset="0"/>
                        <a:cs typeface="Gill Sans MT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1524976"/>
                  </a:ext>
                </a:extLst>
              </a:tr>
              <a:tr h="255440"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1</a:t>
                      </a:r>
                      <a:r>
                        <a:rPr lang="en-GB" sz="1050" baseline="0" dirty="0" smtClean="0"/>
                        <a:t> – </a:t>
                      </a:r>
                      <a:r>
                        <a:rPr lang="en-GB" sz="1050" baseline="0" dirty="0" err="1" smtClean="0"/>
                        <a:t>uno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 smtClean="0"/>
                        <a:t>10 - </a:t>
                      </a:r>
                      <a:r>
                        <a:rPr lang="en-GB" sz="1050" dirty="0" err="1" smtClean="0"/>
                        <a:t>diez</a:t>
                      </a:r>
                      <a:endParaRPr lang="en-GB" sz="105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19 - </a:t>
                      </a:r>
                      <a:r>
                        <a:rPr lang="en-GB" sz="1050" dirty="0" err="1" smtClean="0"/>
                        <a:t>diecinueve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28</a:t>
                      </a:r>
                      <a:r>
                        <a:rPr lang="en-GB" sz="1050" baseline="0" dirty="0" smtClean="0"/>
                        <a:t> - </a:t>
                      </a:r>
                      <a:r>
                        <a:rPr lang="en-GB" sz="1050" baseline="0" dirty="0" err="1" smtClean="0"/>
                        <a:t>veintiocho</a:t>
                      </a: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868294"/>
                  </a:ext>
                </a:extLst>
              </a:tr>
              <a:tr h="255440"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2</a:t>
                      </a:r>
                      <a:r>
                        <a:rPr lang="en-GB" sz="1050" baseline="0" dirty="0" smtClean="0"/>
                        <a:t> – dos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11 - once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20</a:t>
                      </a:r>
                      <a:r>
                        <a:rPr lang="en-GB" sz="1050" baseline="0" dirty="0" smtClean="0"/>
                        <a:t> - </a:t>
                      </a:r>
                      <a:r>
                        <a:rPr lang="en-GB" sz="1050" baseline="0" dirty="0" err="1" smtClean="0"/>
                        <a:t>veinte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29</a:t>
                      </a:r>
                      <a:r>
                        <a:rPr lang="en-GB" sz="1050" baseline="0" dirty="0" smtClean="0"/>
                        <a:t> - </a:t>
                      </a:r>
                      <a:r>
                        <a:rPr lang="en-GB" sz="1050" baseline="0" dirty="0" err="1" smtClean="0"/>
                        <a:t>veintinueve</a:t>
                      </a: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2673793"/>
                  </a:ext>
                </a:extLst>
              </a:tr>
              <a:tr h="255440"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3 - </a:t>
                      </a:r>
                      <a:r>
                        <a:rPr lang="en-GB" sz="1050" dirty="0" err="1" smtClean="0"/>
                        <a:t>tres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12 - </a:t>
                      </a:r>
                      <a:r>
                        <a:rPr lang="en-GB" sz="1050" dirty="0" err="1" smtClean="0"/>
                        <a:t>doce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21 - </a:t>
                      </a:r>
                      <a:r>
                        <a:rPr lang="en-GB" sz="1050" baseline="0" dirty="0" err="1" smtClean="0"/>
                        <a:t>veintiuno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30</a:t>
                      </a:r>
                      <a:r>
                        <a:rPr lang="en-GB" sz="1050" baseline="0" dirty="0" smtClean="0"/>
                        <a:t> - </a:t>
                      </a:r>
                      <a:r>
                        <a:rPr lang="en-GB" sz="1050" baseline="0" dirty="0" err="1" smtClean="0"/>
                        <a:t>treinta</a:t>
                      </a: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3888665"/>
                  </a:ext>
                </a:extLst>
              </a:tr>
              <a:tr h="255440"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4 - </a:t>
                      </a:r>
                      <a:r>
                        <a:rPr lang="en-GB" sz="1050" dirty="0" err="1" smtClean="0"/>
                        <a:t>cuatro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13 - </a:t>
                      </a:r>
                      <a:r>
                        <a:rPr lang="en-GB" sz="1050" dirty="0" err="1" smtClean="0"/>
                        <a:t>trece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22 - </a:t>
                      </a:r>
                      <a:r>
                        <a:rPr lang="en-GB" sz="1050" baseline="0" dirty="0" err="1" smtClean="0"/>
                        <a:t>veintidós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31</a:t>
                      </a:r>
                      <a:r>
                        <a:rPr lang="en-GB" sz="1050" baseline="0" dirty="0" smtClean="0"/>
                        <a:t> – </a:t>
                      </a:r>
                      <a:r>
                        <a:rPr lang="en-GB" sz="1050" baseline="0" dirty="0" err="1" smtClean="0"/>
                        <a:t>treinta</a:t>
                      </a:r>
                      <a:r>
                        <a:rPr lang="en-GB" sz="1050" baseline="0" dirty="0" smtClean="0"/>
                        <a:t> y </a:t>
                      </a:r>
                      <a:r>
                        <a:rPr lang="en-GB" sz="1050" baseline="0" dirty="0" err="1" smtClean="0"/>
                        <a:t>uno</a:t>
                      </a: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1819195"/>
                  </a:ext>
                </a:extLst>
              </a:tr>
              <a:tr h="255440"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5</a:t>
                      </a:r>
                      <a:r>
                        <a:rPr lang="en-GB" sz="1050" baseline="0" dirty="0" smtClean="0"/>
                        <a:t> - </a:t>
                      </a:r>
                      <a:r>
                        <a:rPr lang="en-GB" sz="1050" baseline="0" dirty="0" err="1" smtClean="0"/>
                        <a:t>cinco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14 - </a:t>
                      </a:r>
                      <a:r>
                        <a:rPr lang="en-GB" sz="1050" dirty="0" err="1" smtClean="0"/>
                        <a:t>catorce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23 – </a:t>
                      </a:r>
                      <a:r>
                        <a:rPr lang="en-GB" sz="1050" baseline="0" dirty="0" err="1" smtClean="0"/>
                        <a:t>veintitrés</a:t>
                      </a:r>
                      <a:endParaRPr lang="en-GB" sz="1050" dirty="0"/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endParaRPr lang="en-GB" sz="105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1107362"/>
                  </a:ext>
                </a:extLst>
              </a:tr>
              <a:tr h="255440"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6- </a:t>
                      </a:r>
                      <a:r>
                        <a:rPr lang="en-GB" sz="1050" dirty="0" err="1" smtClean="0"/>
                        <a:t>seis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15 - quince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24 - </a:t>
                      </a:r>
                      <a:r>
                        <a:rPr lang="en-GB" sz="1050" baseline="0" dirty="0" err="1" smtClean="0"/>
                        <a:t>veinticuatro</a:t>
                      </a:r>
                      <a:endParaRPr lang="en-GB" sz="105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sz="105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0991620"/>
                  </a:ext>
                </a:extLst>
              </a:tr>
              <a:tr h="2554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 smtClean="0"/>
                        <a:t>7 - </a:t>
                      </a:r>
                      <a:r>
                        <a:rPr lang="en-GB" sz="1050" dirty="0" err="1" smtClean="0"/>
                        <a:t>siete</a:t>
                      </a:r>
                      <a:endParaRPr lang="en-GB" sz="105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16 - </a:t>
                      </a:r>
                      <a:r>
                        <a:rPr lang="en-GB" sz="1050" dirty="0" err="1" smtClean="0"/>
                        <a:t>dieciséis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25 - </a:t>
                      </a:r>
                      <a:r>
                        <a:rPr lang="en-GB" sz="1050" baseline="0" dirty="0" err="1" smtClean="0"/>
                        <a:t>veinticinco</a:t>
                      </a:r>
                      <a:endParaRPr lang="en-GB" sz="105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sz="105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4897472"/>
                  </a:ext>
                </a:extLst>
              </a:tr>
              <a:tr h="255440"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8</a:t>
                      </a:r>
                      <a:r>
                        <a:rPr lang="en-GB" sz="1050" baseline="0" dirty="0" smtClean="0"/>
                        <a:t> - </a:t>
                      </a:r>
                      <a:r>
                        <a:rPr lang="en-GB" sz="1050" baseline="0" dirty="0" err="1" smtClean="0"/>
                        <a:t>ocho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 smtClean="0"/>
                        <a:t>17</a:t>
                      </a:r>
                      <a:r>
                        <a:rPr lang="en-GB" sz="1050" baseline="0" dirty="0" smtClean="0"/>
                        <a:t> - </a:t>
                      </a:r>
                      <a:r>
                        <a:rPr lang="en-GB" sz="1050" dirty="0" err="1" smtClean="0"/>
                        <a:t>diecisiete</a:t>
                      </a:r>
                      <a:endParaRPr lang="en-GB" sz="105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26 - </a:t>
                      </a:r>
                      <a:r>
                        <a:rPr lang="en-GB" sz="1050" baseline="0" dirty="0" err="1" smtClean="0"/>
                        <a:t>veintiséis</a:t>
                      </a:r>
                      <a:endParaRPr lang="en-GB" sz="105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sz="105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0341954"/>
                  </a:ext>
                </a:extLst>
              </a:tr>
              <a:tr h="255440"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9 - </a:t>
                      </a:r>
                      <a:r>
                        <a:rPr lang="en-GB" sz="1050" dirty="0" err="1" smtClean="0"/>
                        <a:t>nueve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 smtClean="0"/>
                        <a:t>18 - </a:t>
                      </a:r>
                      <a:r>
                        <a:rPr lang="en-GB" sz="1050" dirty="0" err="1" smtClean="0"/>
                        <a:t>dieciocho</a:t>
                      </a:r>
                      <a:endParaRPr lang="en-GB" sz="105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27 - </a:t>
                      </a:r>
                      <a:r>
                        <a:rPr lang="en-GB" sz="1050" baseline="0" dirty="0" err="1" smtClean="0"/>
                        <a:t>veintisiete</a:t>
                      </a:r>
                      <a:endParaRPr lang="en-GB" sz="105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sz="1050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3613220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FB584FAC-7700-456D-8923-CBA7CF0B54AB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9129452" y="4283477"/>
          <a:ext cx="2898213" cy="1706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05346">
                  <a:extLst>
                    <a:ext uri="{9D8B030D-6E8A-4147-A177-3AD203B41FA5}">
                      <a16:colId xmlns:a16="http://schemas.microsoft.com/office/drawing/2014/main" val="343441867"/>
                    </a:ext>
                  </a:extLst>
                </a:gridCol>
                <a:gridCol w="1392867">
                  <a:extLst>
                    <a:ext uri="{9D8B030D-6E8A-4147-A177-3AD203B41FA5}">
                      <a16:colId xmlns:a16="http://schemas.microsoft.com/office/drawing/2014/main" val="3402989185"/>
                    </a:ext>
                  </a:extLst>
                </a:gridCol>
              </a:tblGrid>
              <a:tr h="228675"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b="1" dirty="0" err="1" smtClean="0"/>
                        <a:t>Personalidad</a:t>
                      </a:r>
                      <a:r>
                        <a:rPr lang="en-GB" sz="1000" b="1" dirty="0" smtClean="0"/>
                        <a:t> (Personality)</a:t>
                      </a:r>
                      <a:endParaRPr lang="en-GB" sz="1000" b="1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8732270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r>
                        <a:rPr lang="en-GB" sz="1000" dirty="0" err="1" smtClean="0"/>
                        <a:t>Feo</a:t>
                      </a:r>
                      <a:r>
                        <a:rPr lang="en-GB" sz="1000" dirty="0" smtClean="0"/>
                        <a:t>/a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Ugly</a:t>
                      </a:r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9866383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 err="1" smtClean="0">
                          <a:latin typeface="+mn-lt"/>
                        </a:rPr>
                        <a:t>Guapo</a:t>
                      </a:r>
                      <a:r>
                        <a:rPr lang="en-GB" sz="1000" dirty="0" smtClean="0">
                          <a:latin typeface="+mn-lt"/>
                        </a:rPr>
                        <a:t>/a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+mn-lt"/>
                        </a:rPr>
                        <a:t>Pretty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827638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+mn-lt"/>
                        </a:rPr>
                        <a:t>Alto/a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+mn-lt"/>
                        </a:rPr>
                        <a:t>Tall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4419984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r>
                        <a:rPr lang="en-GB" sz="1000" dirty="0" err="1" smtClean="0">
                          <a:latin typeface="+mn-lt"/>
                        </a:rPr>
                        <a:t>Bajo</a:t>
                      </a:r>
                      <a:r>
                        <a:rPr lang="en-GB" sz="1000" dirty="0" smtClean="0">
                          <a:latin typeface="+mn-lt"/>
                        </a:rPr>
                        <a:t>/a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+mn-lt"/>
                        </a:rPr>
                        <a:t>Short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1488449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+mn-lt"/>
                        </a:rPr>
                        <a:t>Delgado/a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+mn-lt"/>
                        </a:rPr>
                        <a:t>Slim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493913"/>
                  </a:ext>
                </a:extLst>
              </a:tr>
              <a:tr h="228675">
                <a:tc>
                  <a:txBody>
                    <a:bodyPr/>
                    <a:lstStyle/>
                    <a:p>
                      <a:r>
                        <a:rPr lang="en-GB" sz="1000" dirty="0" err="1" smtClean="0">
                          <a:latin typeface="+mn-lt"/>
                        </a:rPr>
                        <a:t>Gordo</a:t>
                      </a:r>
                      <a:r>
                        <a:rPr lang="en-GB" sz="1000" dirty="0" smtClean="0">
                          <a:latin typeface="+mn-lt"/>
                        </a:rPr>
                        <a:t>/a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+mn-lt"/>
                        </a:rPr>
                        <a:t>Fat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66479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7558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/>
          </p:nvPr>
        </p:nvGraphicFramePr>
        <p:xfrm>
          <a:off x="143608" y="155087"/>
          <a:ext cx="2991983" cy="5029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30912">
                  <a:extLst>
                    <a:ext uri="{9D8B030D-6E8A-4147-A177-3AD203B41FA5}">
                      <a16:colId xmlns:a16="http://schemas.microsoft.com/office/drawing/2014/main" val="1386854689"/>
                    </a:ext>
                  </a:extLst>
                </a:gridCol>
                <a:gridCol w="1261071">
                  <a:extLst>
                    <a:ext uri="{9D8B030D-6E8A-4147-A177-3AD203B41FA5}">
                      <a16:colId xmlns:a16="http://schemas.microsoft.com/office/drawing/2014/main" val="69814494"/>
                    </a:ext>
                  </a:extLst>
                </a:gridCol>
              </a:tblGrid>
              <a:tr h="215553">
                <a:tc gridSpan="2">
                  <a:txBody>
                    <a:bodyPr/>
                    <a:lstStyle/>
                    <a:p>
                      <a:pPr algn="ctr"/>
                      <a:r>
                        <a:rPr lang="en-US" sz="1050" b="0" dirty="0" err="1" smtClean="0">
                          <a:latin typeface="Gill Sans MT" charset="0"/>
                          <a:ea typeface="Gill Sans MT" charset="0"/>
                          <a:cs typeface="Gill Sans MT" charset="0"/>
                        </a:rPr>
                        <a:t>Nacionalidad</a:t>
                      </a:r>
                      <a:r>
                        <a:rPr lang="en-US" sz="1050" b="0" baseline="0" dirty="0" smtClean="0">
                          <a:latin typeface="Gill Sans MT" charset="0"/>
                          <a:ea typeface="Gill Sans MT" charset="0"/>
                          <a:cs typeface="Gill Sans MT" charset="0"/>
                        </a:rPr>
                        <a:t> (Nationality)</a:t>
                      </a:r>
                      <a:endParaRPr lang="en-US" sz="1050" b="0" dirty="0">
                        <a:latin typeface="Gill Sans MT" charset="0"/>
                        <a:ea typeface="Gill Sans MT" charset="0"/>
                        <a:cs typeface="Gill Sans MT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7875149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Soy</a:t>
                      </a:r>
                      <a:r>
                        <a:rPr lang="en-GB" sz="1050" baseline="0" dirty="0" smtClean="0"/>
                        <a:t> </a:t>
                      </a:r>
                      <a:r>
                        <a:rPr lang="en-GB" sz="1050" baseline="0" dirty="0" err="1" smtClean="0"/>
                        <a:t>inglés</a:t>
                      </a:r>
                      <a:r>
                        <a:rPr lang="en-GB" sz="1050" baseline="0" dirty="0" smtClean="0"/>
                        <a:t>/</a:t>
                      </a:r>
                      <a:r>
                        <a:rPr lang="en-GB" sz="1050" baseline="0" dirty="0" err="1" smtClean="0"/>
                        <a:t>inglesa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I am English </a:t>
                      </a: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0858235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Soy</a:t>
                      </a:r>
                      <a:r>
                        <a:rPr lang="en-GB" sz="1050" baseline="0" dirty="0" smtClean="0"/>
                        <a:t> gales/</a:t>
                      </a:r>
                      <a:r>
                        <a:rPr lang="en-GB" sz="1050" baseline="0" dirty="0" err="1" smtClean="0"/>
                        <a:t>galesa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I am Welsh</a:t>
                      </a:r>
                      <a:endParaRPr kumimoji="0" lang="en-GB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0163026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Soy </a:t>
                      </a:r>
                      <a:r>
                        <a:rPr lang="en-GB" sz="1050" dirty="0" err="1" smtClean="0"/>
                        <a:t>irlandés</a:t>
                      </a:r>
                      <a:r>
                        <a:rPr lang="en-GB" sz="1050" dirty="0" smtClean="0"/>
                        <a:t>/</a:t>
                      </a:r>
                      <a:r>
                        <a:rPr lang="en-GB" sz="1050" dirty="0" err="1" smtClean="0"/>
                        <a:t>irlandesa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I am Irish</a:t>
                      </a:r>
                      <a:endParaRPr kumimoji="0" lang="en-GB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6197313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Soy </a:t>
                      </a:r>
                      <a:r>
                        <a:rPr lang="en-GB" sz="1050" dirty="0" err="1" smtClean="0"/>
                        <a:t>escocés</a:t>
                      </a:r>
                      <a:r>
                        <a:rPr lang="en-GB" sz="1050" dirty="0" smtClean="0"/>
                        <a:t>/</a:t>
                      </a:r>
                      <a:r>
                        <a:rPr lang="en-GB" sz="1050" dirty="0" err="1" smtClean="0"/>
                        <a:t>escocesa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I am Scottish</a:t>
                      </a:r>
                      <a:endParaRPr kumimoji="0" lang="en-GB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8343577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Soy </a:t>
                      </a:r>
                      <a:r>
                        <a:rPr lang="en-GB" sz="1050" dirty="0" err="1" smtClean="0"/>
                        <a:t>británico</a:t>
                      </a:r>
                      <a:r>
                        <a:rPr lang="en-GB" sz="1050" dirty="0" smtClean="0"/>
                        <a:t>/</a:t>
                      </a:r>
                      <a:r>
                        <a:rPr lang="en-GB" sz="1050" dirty="0" err="1" smtClean="0"/>
                        <a:t>británica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I am British</a:t>
                      </a:r>
                      <a:endParaRPr kumimoji="0" lang="en-GB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7158659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Soy </a:t>
                      </a:r>
                      <a:r>
                        <a:rPr lang="en-GB" sz="1050" dirty="0" err="1" smtClean="0"/>
                        <a:t>europeo</a:t>
                      </a:r>
                      <a:r>
                        <a:rPr lang="en-GB" sz="1050" dirty="0" smtClean="0"/>
                        <a:t>/</a:t>
                      </a:r>
                      <a:r>
                        <a:rPr lang="en-GB" sz="1050" dirty="0" err="1" smtClean="0"/>
                        <a:t>europea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I am European</a:t>
                      </a:r>
                      <a:endParaRPr kumimoji="0" lang="en-GB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0050507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Soy </a:t>
                      </a:r>
                      <a:r>
                        <a:rPr lang="en-GB" sz="1050" dirty="0" err="1" smtClean="0"/>
                        <a:t>americano</a:t>
                      </a:r>
                      <a:r>
                        <a:rPr lang="en-GB" sz="1050" dirty="0" smtClean="0"/>
                        <a:t>/</a:t>
                      </a:r>
                      <a:r>
                        <a:rPr lang="en-GB" sz="1050" dirty="0" err="1" smtClean="0"/>
                        <a:t>americana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I am American</a:t>
                      </a:r>
                      <a:endParaRPr kumimoji="0" lang="en-GB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9987150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Soy </a:t>
                      </a:r>
                      <a:r>
                        <a:rPr lang="en-GB" sz="1050" dirty="0" err="1" smtClean="0"/>
                        <a:t>español</a:t>
                      </a:r>
                      <a:r>
                        <a:rPr lang="en-GB" sz="1050" dirty="0" smtClean="0"/>
                        <a:t>/</a:t>
                      </a:r>
                      <a:r>
                        <a:rPr lang="en-GB" sz="1050" dirty="0" err="1" smtClean="0"/>
                        <a:t>española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I am Spanish</a:t>
                      </a:r>
                      <a:endParaRPr kumimoji="0" lang="en-GB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2960692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Soy </a:t>
                      </a:r>
                      <a:r>
                        <a:rPr lang="en-GB" sz="1050" dirty="0" err="1" smtClean="0"/>
                        <a:t>francés</a:t>
                      </a:r>
                      <a:r>
                        <a:rPr lang="en-GB" sz="1050" dirty="0" smtClean="0"/>
                        <a:t>/</a:t>
                      </a:r>
                      <a:r>
                        <a:rPr lang="en-GB" sz="1050" dirty="0" err="1" smtClean="0"/>
                        <a:t>francesa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I am French</a:t>
                      </a:r>
                      <a:endParaRPr kumimoji="0" lang="en-GB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2859155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Soy </a:t>
                      </a:r>
                      <a:r>
                        <a:rPr lang="en-GB" sz="1050" dirty="0" err="1" smtClean="0"/>
                        <a:t>italiano</a:t>
                      </a:r>
                      <a:r>
                        <a:rPr lang="en-GB" sz="1050" dirty="0" smtClean="0"/>
                        <a:t>/</a:t>
                      </a:r>
                      <a:r>
                        <a:rPr lang="en-GB" sz="1050" dirty="0" err="1" smtClean="0"/>
                        <a:t>italiana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I am Italian </a:t>
                      </a:r>
                      <a:endParaRPr kumimoji="0" lang="en-GB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3032061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Soy </a:t>
                      </a:r>
                      <a:r>
                        <a:rPr lang="en-GB" sz="1050" dirty="0" err="1" smtClean="0"/>
                        <a:t>alemán</a:t>
                      </a:r>
                      <a:r>
                        <a:rPr lang="en-GB" sz="1050" dirty="0" smtClean="0"/>
                        <a:t>/</a:t>
                      </a:r>
                      <a:r>
                        <a:rPr lang="en-GB" sz="1050" dirty="0" err="1" smtClean="0"/>
                        <a:t>alemana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I am German</a:t>
                      </a:r>
                      <a:endParaRPr kumimoji="0" lang="en-GB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657590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Soy </a:t>
                      </a:r>
                      <a:r>
                        <a:rPr lang="en-GB" sz="1050" dirty="0" err="1" smtClean="0"/>
                        <a:t>griego</a:t>
                      </a:r>
                      <a:r>
                        <a:rPr lang="en-GB" sz="1050" dirty="0" smtClean="0"/>
                        <a:t>/</a:t>
                      </a:r>
                      <a:r>
                        <a:rPr lang="en-GB" sz="1050" dirty="0" err="1" smtClean="0"/>
                        <a:t>griega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I am Greek</a:t>
                      </a:r>
                      <a:endParaRPr kumimoji="0" lang="en-GB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9555604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Soy </a:t>
                      </a:r>
                      <a:r>
                        <a:rPr lang="en-GB" sz="1050" dirty="0" err="1" smtClean="0"/>
                        <a:t>australiano</a:t>
                      </a:r>
                      <a:r>
                        <a:rPr lang="en-GB" sz="1050" dirty="0" smtClean="0"/>
                        <a:t>/Australiana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I am Australian</a:t>
                      </a:r>
                      <a:endParaRPr kumimoji="0" lang="en-GB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1592418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Soy</a:t>
                      </a:r>
                      <a:r>
                        <a:rPr lang="en-GB" sz="1050" baseline="0" dirty="0" smtClean="0"/>
                        <a:t> argentine/</a:t>
                      </a:r>
                      <a:r>
                        <a:rPr lang="en-GB" sz="1050" baseline="0" dirty="0" err="1" smtClean="0"/>
                        <a:t>argentina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I am Argentinian</a:t>
                      </a:r>
                      <a:endParaRPr kumimoji="0" lang="en-GB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9941586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Soy </a:t>
                      </a:r>
                      <a:r>
                        <a:rPr lang="en-GB" sz="1050" dirty="0" err="1" smtClean="0"/>
                        <a:t>chileno</a:t>
                      </a:r>
                      <a:r>
                        <a:rPr lang="en-GB" sz="1050" dirty="0" smtClean="0"/>
                        <a:t>/</a:t>
                      </a:r>
                      <a:r>
                        <a:rPr lang="en-GB" sz="1050" dirty="0" err="1" smtClean="0"/>
                        <a:t>chilena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I am Chilean</a:t>
                      </a:r>
                      <a:endParaRPr kumimoji="0" lang="en-GB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0187832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Soy chino/china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I am Chinese</a:t>
                      </a:r>
                      <a:endParaRPr kumimoji="0" lang="en-GB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0934766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Soy </a:t>
                      </a:r>
                      <a:r>
                        <a:rPr lang="en-GB" sz="1050" dirty="0" err="1" smtClean="0"/>
                        <a:t>colombiano</a:t>
                      </a:r>
                      <a:r>
                        <a:rPr lang="en-GB" sz="1050" dirty="0" smtClean="0"/>
                        <a:t>/</a:t>
                      </a:r>
                      <a:r>
                        <a:rPr lang="en-GB" sz="1050" dirty="0" err="1" smtClean="0"/>
                        <a:t>colombiana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I am Columbian </a:t>
                      </a:r>
                      <a:endParaRPr kumimoji="0" lang="en-GB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0281975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Soy </a:t>
                      </a:r>
                      <a:r>
                        <a:rPr lang="en-GB" sz="1050" dirty="0" err="1" smtClean="0"/>
                        <a:t>cubano</a:t>
                      </a:r>
                      <a:r>
                        <a:rPr lang="en-GB" sz="1050" dirty="0" smtClean="0"/>
                        <a:t>/</a:t>
                      </a:r>
                      <a:r>
                        <a:rPr lang="en-GB" sz="1050" dirty="0" err="1" smtClean="0"/>
                        <a:t>cubana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I am Cuban</a:t>
                      </a:r>
                      <a:endParaRPr kumimoji="0" lang="en-GB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6451606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Soy </a:t>
                      </a:r>
                      <a:r>
                        <a:rPr lang="en-GB" sz="1050" dirty="0" err="1" smtClean="0"/>
                        <a:t>mexicano</a:t>
                      </a:r>
                      <a:r>
                        <a:rPr lang="en-GB" sz="1050" dirty="0" smtClean="0"/>
                        <a:t>/</a:t>
                      </a:r>
                      <a:r>
                        <a:rPr lang="en-GB" sz="1050" dirty="0" err="1" smtClean="0"/>
                        <a:t>mexicana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I am Mexican</a:t>
                      </a:r>
                      <a:endParaRPr kumimoji="0" lang="en-GB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1182146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4560619" y="-65861"/>
            <a:ext cx="12191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YEAR 7 (HT1)</a:t>
            </a:r>
            <a:endParaRPr lang="en-US" sz="40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3240376" y="155087"/>
          <a:ext cx="2991983" cy="12573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30912">
                  <a:extLst>
                    <a:ext uri="{9D8B030D-6E8A-4147-A177-3AD203B41FA5}">
                      <a16:colId xmlns:a16="http://schemas.microsoft.com/office/drawing/2014/main" val="1386854689"/>
                    </a:ext>
                  </a:extLst>
                </a:gridCol>
                <a:gridCol w="1261071">
                  <a:extLst>
                    <a:ext uri="{9D8B030D-6E8A-4147-A177-3AD203B41FA5}">
                      <a16:colId xmlns:a16="http://schemas.microsoft.com/office/drawing/2014/main" val="69814494"/>
                    </a:ext>
                  </a:extLst>
                </a:gridCol>
              </a:tblGrid>
              <a:tr h="215553">
                <a:tc gridSpan="2">
                  <a:txBody>
                    <a:bodyPr/>
                    <a:lstStyle/>
                    <a:p>
                      <a:pPr algn="ctr"/>
                      <a:r>
                        <a:rPr lang="en-US" sz="1050" b="0" dirty="0" smtClean="0">
                          <a:latin typeface="Gill Sans MT" charset="0"/>
                          <a:ea typeface="Gill Sans MT" charset="0"/>
                          <a:cs typeface="Gill Sans MT" charset="0"/>
                        </a:rPr>
                        <a:t>La Cara (The Face</a:t>
                      </a:r>
                      <a:r>
                        <a:rPr lang="en-US" sz="1050" b="0" baseline="0" dirty="0" smtClean="0">
                          <a:latin typeface="Gill Sans MT" charset="0"/>
                          <a:ea typeface="Gill Sans MT" charset="0"/>
                          <a:cs typeface="Gill Sans MT" charset="0"/>
                        </a:rPr>
                        <a:t>)</a:t>
                      </a:r>
                      <a:endParaRPr lang="en-US" sz="1050" b="0" dirty="0">
                        <a:latin typeface="Gill Sans MT" charset="0"/>
                        <a:ea typeface="Gill Sans MT" charset="0"/>
                        <a:cs typeface="Gill Sans MT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7875149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err="1" smtClean="0"/>
                        <a:t>Tengo</a:t>
                      </a:r>
                      <a:r>
                        <a:rPr lang="en-GB" sz="1050" baseline="0" dirty="0" smtClean="0"/>
                        <a:t> </a:t>
                      </a:r>
                      <a:r>
                        <a:rPr lang="en-GB" sz="1050" baseline="0" dirty="0" err="1" smtClean="0"/>
                        <a:t>gafas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I</a:t>
                      </a:r>
                      <a:r>
                        <a:rPr lang="en-GB" sz="1050" baseline="0" dirty="0" smtClean="0"/>
                        <a:t> have freckles</a:t>
                      </a: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0858235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err="1" smtClean="0"/>
                        <a:t>Llevo</a:t>
                      </a:r>
                      <a:r>
                        <a:rPr lang="en-GB" sz="1050" baseline="0" dirty="0" smtClean="0"/>
                        <a:t> </a:t>
                      </a:r>
                      <a:r>
                        <a:rPr lang="en-GB" sz="1050" baseline="0" dirty="0" err="1" smtClean="0"/>
                        <a:t>gafas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I wear glasses</a:t>
                      </a:r>
                      <a:endParaRPr kumimoji="0" lang="en-GB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0163026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Llevo</a:t>
                      </a:r>
                      <a:r>
                        <a:rPr kumimoji="0" lang="en-GB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GB" sz="105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barba</a:t>
                      </a:r>
                      <a:endParaRPr kumimoji="0" lang="en-GB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I have a beard</a:t>
                      </a:r>
                      <a:endParaRPr kumimoji="0" lang="en-GB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6197313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Llevo</a:t>
                      </a:r>
                      <a:r>
                        <a:rPr kumimoji="0" lang="en-GB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GB" sz="105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bigote</a:t>
                      </a:r>
                      <a:endParaRPr kumimoji="0" lang="en-GB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5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I have a moustache</a:t>
                      </a:r>
                      <a:endParaRPr kumimoji="0" lang="en-GB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83435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7698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4546" y="-114622"/>
            <a:ext cx="12191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YEAR 7 KNOWLEDGE ORGANISER (HT3)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FB584FAC-7700-456D-8923-CBA7CF0B54AB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3254343" y="3167967"/>
          <a:ext cx="2267653" cy="26898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77830">
                  <a:extLst>
                    <a:ext uri="{9D8B030D-6E8A-4147-A177-3AD203B41FA5}">
                      <a16:colId xmlns:a16="http://schemas.microsoft.com/office/drawing/2014/main" val="343441867"/>
                    </a:ext>
                  </a:extLst>
                </a:gridCol>
                <a:gridCol w="1089823">
                  <a:extLst>
                    <a:ext uri="{9D8B030D-6E8A-4147-A177-3AD203B41FA5}">
                      <a16:colId xmlns:a16="http://schemas.microsoft.com/office/drawing/2014/main" val="3402989185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latin typeface="+mn-lt"/>
                          <a:ea typeface="Gill Sans MT" charset="0"/>
                          <a:cs typeface="Gill Sans MT" charset="0"/>
                        </a:rPr>
                        <a:t>Los </a:t>
                      </a:r>
                      <a:r>
                        <a:rPr lang="en-US" sz="1050" b="1" dirty="0" err="1" smtClean="0">
                          <a:latin typeface="+mn-lt"/>
                          <a:ea typeface="Gill Sans MT" charset="0"/>
                          <a:cs typeface="Gill Sans MT" charset="0"/>
                        </a:rPr>
                        <a:t>adjetivos</a:t>
                      </a:r>
                      <a:r>
                        <a:rPr lang="en-US" sz="1050" b="1" dirty="0" smtClean="0">
                          <a:latin typeface="+mn-lt"/>
                          <a:ea typeface="Gill Sans MT" charset="0"/>
                          <a:cs typeface="Gill Sans MT" charset="0"/>
                        </a:rPr>
                        <a:t> (describing subjects)</a:t>
                      </a:r>
                      <a:endParaRPr lang="en-US" sz="1050" b="1" dirty="0">
                        <a:latin typeface="+mn-lt"/>
                        <a:ea typeface="Gill Sans MT" charset="0"/>
                        <a:cs typeface="Gill Sans MT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1524976"/>
                  </a:ext>
                </a:extLst>
              </a:tr>
              <a:tr h="242818">
                <a:tc>
                  <a:txBody>
                    <a:bodyPr/>
                    <a:lstStyle/>
                    <a:p>
                      <a:r>
                        <a:rPr lang="en-GB" sz="1000" dirty="0"/>
                        <a:t>Divertido/a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Fun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720340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dirty="0" err="1"/>
                        <a:t>Aburrido</a:t>
                      </a:r>
                      <a:r>
                        <a:rPr lang="en-GB" sz="1000" dirty="0"/>
                        <a:t>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Boring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806081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dirty="0" err="1"/>
                        <a:t>Práctico</a:t>
                      </a:r>
                      <a:r>
                        <a:rPr lang="en-GB" sz="1000" dirty="0"/>
                        <a:t>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Practical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82271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dirty="0"/>
                        <a:t>Tonto/a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Silly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269916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dirty="0" err="1"/>
                        <a:t>Interesante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Interesting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8682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 err="1"/>
                        <a:t>Emocionante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Exciting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661269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 err="1" smtClean="0"/>
                        <a:t>Importante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Important</a:t>
                      </a:r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355367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dirty="0" err="1"/>
                        <a:t>Difícil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 smtClean="0"/>
                        <a:t>Difficult</a:t>
                      </a:r>
                      <a:endParaRPr lang="en-GB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986638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 err="1">
                          <a:latin typeface="+mn-lt"/>
                        </a:rPr>
                        <a:t>Fácil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+mn-lt"/>
                        </a:rPr>
                        <a:t>Easy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82763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 err="1" smtClean="0">
                          <a:latin typeface="+mn-lt"/>
                        </a:rPr>
                        <a:t>Útil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 smtClean="0">
                          <a:latin typeface="+mn-lt"/>
                        </a:rPr>
                        <a:t>Useful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1284087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B8EA1197-BEFC-428F-B321-262BFC8CFAFE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240138" y="576387"/>
          <a:ext cx="2777754" cy="37719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88877">
                  <a:extLst>
                    <a:ext uri="{9D8B030D-6E8A-4147-A177-3AD203B41FA5}">
                      <a16:colId xmlns:a16="http://schemas.microsoft.com/office/drawing/2014/main" val="3402989185"/>
                    </a:ext>
                  </a:extLst>
                </a:gridCol>
                <a:gridCol w="1388877">
                  <a:extLst>
                    <a:ext uri="{9D8B030D-6E8A-4147-A177-3AD203B41FA5}">
                      <a16:colId xmlns:a16="http://schemas.microsoft.com/office/drawing/2014/main" val="148608260"/>
                    </a:ext>
                  </a:extLst>
                </a:gridCol>
              </a:tblGrid>
              <a:tr h="224846">
                <a:tc gridSpan="2"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latin typeface="+mn-lt"/>
                          <a:ea typeface="Gill Sans MT" charset="0"/>
                          <a:cs typeface="Gill Sans MT" charset="0"/>
                        </a:rPr>
                        <a:t>Las </a:t>
                      </a:r>
                      <a:r>
                        <a:rPr lang="en-US" sz="1050" b="1" dirty="0" err="1">
                          <a:latin typeface="+mn-lt"/>
                          <a:ea typeface="Gill Sans MT" charset="0"/>
                          <a:cs typeface="Gill Sans MT" charset="0"/>
                        </a:rPr>
                        <a:t>asignaturas</a:t>
                      </a:r>
                      <a:r>
                        <a:rPr lang="en-US" sz="1050" b="1" dirty="0">
                          <a:latin typeface="+mn-lt"/>
                          <a:ea typeface="Gill Sans MT" charset="0"/>
                          <a:cs typeface="Gill Sans MT" charset="0"/>
                        </a:rPr>
                        <a:t> 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050" b="0" dirty="0">
                        <a:latin typeface="Gill Sans MT" charset="0"/>
                        <a:ea typeface="Gill Sans MT" charset="0"/>
                        <a:cs typeface="Gill Sans MT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1524976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/>
                        <a:t>(El) inglés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English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868294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/>
                        <a:t>(El) </a:t>
                      </a:r>
                      <a:r>
                        <a:rPr lang="en-GB" sz="1050" dirty="0" err="1"/>
                        <a:t>esp</a:t>
                      </a:r>
                      <a:r>
                        <a:rPr lang="en-GB" sz="1050" dirty="0" err="1">
                          <a:latin typeface="+mn-lt"/>
                        </a:rPr>
                        <a:t>a</a:t>
                      </a:r>
                      <a:r>
                        <a:rPr lang="en-US" sz="1050" b="0" dirty="0">
                          <a:latin typeface="+mn-lt"/>
                          <a:ea typeface="Gill Sans MT" charset="0"/>
                          <a:cs typeface="Gill Sans MT" charset="0"/>
                        </a:rPr>
                        <a:t>ñ</a:t>
                      </a:r>
                      <a:r>
                        <a:rPr lang="en-GB" sz="1050" dirty="0" err="1"/>
                        <a:t>ol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Spanish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3888665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/>
                        <a:t>(El) </a:t>
                      </a:r>
                      <a:r>
                        <a:rPr lang="en-GB" sz="1050" dirty="0" err="1"/>
                        <a:t>francés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French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1819195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/>
                        <a:t>(El) arte / </a:t>
                      </a:r>
                      <a:r>
                        <a:rPr lang="en-GB" sz="1050" dirty="0" err="1"/>
                        <a:t>dibujo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Art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9853331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/>
                        <a:t>(El) </a:t>
                      </a:r>
                      <a:r>
                        <a:rPr lang="en-GB" sz="1050" dirty="0" err="1"/>
                        <a:t>teatro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Drama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6153602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/>
                        <a:t>(La) religion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R.E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0754278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/>
                        <a:t>(La)</a:t>
                      </a:r>
                      <a:r>
                        <a:rPr lang="en-GB" sz="1050" baseline="0" dirty="0"/>
                        <a:t> </a:t>
                      </a:r>
                      <a:r>
                        <a:rPr lang="en-GB" sz="1050" baseline="0" dirty="0" err="1"/>
                        <a:t>educación</a:t>
                      </a:r>
                      <a:r>
                        <a:rPr lang="en-GB" sz="1050" baseline="0" dirty="0"/>
                        <a:t> </a:t>
                      </a:r>
                      <a:r>
                        <a:rPr lang="en-GB" sz="1050" baseline="0" dirty="0" err="1"/>
                        <a:t>física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P.E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8213626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/>
                        <a:t>(La) música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Music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0262127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/>
                        <a:t>(La)</a:t>
                      </a:r>
                      <a:r>
                        <a:rPr lang="en-GB" sz="1050" baseline="0" dirty="0"/>
                        <a:t> </a:t>
                      </a:r>
                      <a:r>
                        <a:rPr lang="en-GB" sz="1050" baseline="0" dirty="0" err="1"/>
                        <a:t>geografía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Geography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5173019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/>
                        <a:t>(La) </a:t>
                      </a:r>
                      <a:r>
                        <a:rPr lang="en-GB" sz="1050" dirty="0" err="1"/>
                        <a:t>historia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History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352545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/>
                        <a:t>(La)</a:t>
                      </a:r>
                      <a:r>
                        <a:rPr lang="en-GB" sz="1050" baseline="0" dirty="0"/>
                        <a:t> </a:t>
                      </a:r>
                      <a:r>
                        <a:rPr lang="en-GB" sz="1050" baseline="0" dirty="0" err="1"/>
                        <a:t>tecnología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D.T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0844319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/>
                        <a:t>(La) </a:t>
                      </a:r>
                      <a:r>
                        <a:rPr lang="en-GB" sz="1050" dirty="0" err="1"/>
                        <a:t>informática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I.C.T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6125629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/>
                        <a:t>(Las) </a:t>
                      </a:r>
                      <a:r>
                        <a:rPr lang="en-GB" sz="1050" dirty="0" err="1"/>
                        <a:t>ciencias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Science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0040277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/>
                        <a:t>(Las) </a:t>
                      </a:r>
                      <a:r>
                        <a:rPr lang="en-GB" sz="1050" dirty="0" err="1"/>
                        <a:t>matemáticas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Maths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169253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/>
          </p:nvPr>
        </p:nvGraphicFramePr>
        <p:xfrm>
          <a:off x="327645" y="4512897"/>
          <a:ext cx="2349853" cy="201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45451">
                  <a:extLst>
                    <a:ext uri="{9D8B030D-6E8A-4147-A177-3AD203B41FA5}">
                      <a16:colId xmlns:a16="http://schemas.microsoft.com/office/drawing/2014/main" val="3789409733"/>
                    </a:ext>
                  </a:extLst>
                </a:gridCol>
                <a:gridCol w="1304402">
                  <a:extLst>
                    <a:ext uri="{9D8B030D-6E8A-4147-A177-3AD203B41FA5}">
                      <a16:colId xmlns:a16="http://schemas.microsoft.com/office/drawing/2014/main" val="4268877157"/>
                    </a:ext>
                  </a:extLst>
                </a:gridCol>
              </a:tblGrid>
              <a:tr h="208037">
                <a:tc gridSpan="2">
                  <a:txBody>
                    <a:bodyPr/>
                    <a:lstStyle/>
                    <a:p>
                      <a:pPr algn="ctr"/>
                      <a:r>
                        <a:rPr lang="en-GB" sz="1050" b="1" dirty="0" err="1"/>
                        <a:t>Días</a:t>
                      </a:r>
                      <a:r>
                        <a:rPr lang="en-GB" sz="1050" b="1" dirty="0"/>
                        <a:t> de la</a:t>
                      </a:r>
                      <a:r>
                        <a:rPr lang="en-GB" sz="1050" b="1" baseline="0" dirty="0"/>
                        <a:t> </a:t>
                      </a:r>
                      <a:r>
                        <a:rPr lang="en-GB" sz="1050" b="1" baseline="0" dirty="0" err="1"/>
                        <a:t>semana</a:t>
                      </a:r>
                      <a:endParaRPr lang="en-GB" sz="1050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6897268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/>
                        <a:t>Lunes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Monday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593025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err="1"/>
                        <a:t>Martes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Tuesday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239920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err="1"/>
                        <a:t>Miércoles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Wednesday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0505444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err="1"/>
                        <a:t>Jueves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Thursday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7959619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/>
                        <a:t>Viernes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Friday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9530738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err="1"/>
                        <a:t>Sábado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Saturday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4090994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/>
                        <a:t>Domingo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Sunday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4325424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/>
          </p:nvPr>
        </p:nvGraphicFramePr>
        <p:xfrm>
          <a:off x="5758448" y="576387"/>
          <a:ext cx="3159144" cy="3429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11706">
                  <a:extLst>
                    <a:ext uri="{9D8B030D-6E8A-4147-A177-3AD203B41FA5}">
                      <a16:colId xmlns:a16="http://schemas.microsoft.com/office/drawing/2014/main" val="3789409733"/>
                    </a:ext>
                  </a:extLst>
                </a:gridCol>
                <a:gridCol w="1547438">
                  <a:extLst>
                    <a:ext uri="{9D8B030D-6E8A-4147-A177-3AD203B41FA5}">
                      <a16:colId xmlns:a16="http://schemas.microsoft.com/office/drawing/2014/main" val="4268877157"/>
                    </a:ext>
                  </a:extLst>
                </a:gridCol>
              </a:tblGrid>
              <a:tr h="213897">
                <a:tc gridSpan="2">
                  <a:txBody>
                    <a:bodyPr/>
                    <a:lstStyle/>
                    <a:p>
                      <a:pPr algn="ctr"/>
                      <a:r>
                        <a:rPr lang="en-GB" sz="1050" b="1" dirty="0"/>
                        <a:t>La hora 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6897268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/>
                        <a:t>A</a:t>
                      </a:r>
                      <a:r>
                        <a:rPr lang="en-GB" sz="1050" baseline="0" dirty="0"/>
                        <a:t> la(s) … </a:t>
                      </a:r>
                      <a:r>
                        <a:rPr lang="en-GB" sz="1050" baseline="0" dirty="0" err="1"/>
                        <a:t>en</a:t>
                      </a:r>
                      <a:r>
                        <a:rPr lang="en-GB" sz="1050" baseline="0" dirty="0"/>
                        <a:t> </a:t>
                      </a:r>
                      <a:r>
                        <a:rPr lang="en-GB" sz="1050" baseline="0" dirty="0" err="1"/>
                        <a:t>punto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At … on the dot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593025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/>
                        <a:t>A la(s) … y </a:t>
                      </a:r>
                      <a:r>
                        <a:rPr lang="en-GB" sz="1050" dirty="0" err="1"/>
                        <a:t>cinco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At 5</a:t>
                      </a:r>
                      <a:r>
                        <a:rPr lang="en-GB" sz="1050" baseline="0" dirty="0"/>
                        <a:t> </a:t>
                      </a:r>
                      <a:r>
                        <a:rPr lang="en-GB" sz="1050" dirty="0"/>
                        <a:t>past</a:t>
                      </a:r>
                      <a:r>
                        <a:rPr lang="en-GB" sz="1050" baseline="0" dirty="0"/>
                        <a:t> ...</a:t>
                      </a: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239920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/>
                        <a:t>A</a:t>
                      </a:r>
                      <a:r>
                        <a:rPr lang="en-GB" sz="1050" baseline="0" dirty="0"/>
                        <a:t> la(s) … y </a:t>
                      </a:r>
                      <a:r>
                        <a:rPr lang="en-GB" sz="1050" baseline="0" dirty="0" err="1"/>
                        <a:t>diez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At 10 past 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0505444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/>
                        <a:t>A la(s) … y </a:t>
                      </a:r>
                      <a:r>
                        <a:rPr lang="en-GB" sz="1050" dirty="0" err="1"/>
                        <a:t>cuarto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At quarter</a:t>
                      </a:r>
                      <a:r>
                        <a:rPr lang="en-GB" sz="1050" baseline="0" dirty="0"/>
                        <a:t> past …</a:t>
                      </a: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7959619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/>
                        <a:t>A la(s) … y </a:t>
                      </a:r>
                      <a:r>
                        <a:rPr lang="en-GB" sz="1050" dirty="0" err="1"/>
                        <a:t>veinte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At 20 past 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9530738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/>
                        <a:t>A la(s) … y </a:t>
                      </a:r>
                      <a:r>
                        <a:rPr lang="en-GB" sz="1050" dirty="0" err="1"/>
                        <a:t>veinticinco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At 25 past 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4090994"/>
                  </a:ext>
                </a:extLst>
              </a:tr>
              <a:tr h="184225">
                <a:tc>
                  <a:txBody>
                    <a:bodyPr/>
                    <a:lstStyle/>
                    <a:p>
                      <a:r>
                        <a:rPr lang="en-GB" sz="1050" dirty="0"/>
                        <a:t>A la(s) …  y media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At half past 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4325424"/>
                  </a:ext>
                </a:extLst>
              </a:tr>
              <a:tr h="184225">
                <a:tc>
                  <a:txBody>
                    <a:bodyPr/>
                    <a:lstStyle/>
                    <a:p>
                      <a:r>
                        <a:rPr lang="en-GB" sz="1050" dirty="0"/>
                        <a:t>A la(s) … </a:t>
                      </a:r>
                      <a:r>
                        <a:rPr lang="en-GB" sz="1050" dirty="0" err="1"/>
                        <a:t>menos</a:t>
                      </a:r>
                      <a:r>
                        <a:rPr lang="en-GB" sz="1050" dirty="0"/>
                        <a:t> </a:t>
                      </a:r>
                      <a:r>
                        <a:rPr lang="en-GB" sz="1050" dirty="0" err="1"/>
                        <a:t>veinticinco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At 25 to 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5813668"/>
                  </a:ext>
                </a:extLst>
              </a:tr>
              <a:tr h="184225">
                <a:tc>
                  <a:txBody>
                    <a:bodyPr/>
                    <a:lstStyle/>
                    <a:p>
                      <a:r>
                        <a:rPr lang="en-GB" sz="1050" dirty="0"/>
                        <a:t>A la(s) … </a:t>
                      </a:r>
                      <a:r>
                        <a:rPr lang="en-GB" sz="1050" dirty="0" err="1"/>
                        <a:t>menos</a:t>
                      </a:r>
                      <a:r>
                        <a:rPr lang="en-GB" sz="1050" dirty="0"/>
                        <a:t> </a:t>
                      </a:r>
                      <a:r>
                        <a:rPr lang="en-GB" sz="1050" dirty="0" err="1"/>
                        <a:t>veinte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At 20 to 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265863"/>
                  </a:ext>
                </a:extLst>
              </a:tr>
              <a:tr h="184225">
                <a:tc>
                  <a:txBody>
                    <a:bodyPr/>
                    <a:lstStyle/>
                    <a:p>
                      <a:r>
                        <a:rPr lang="en-GB" sz="1050" dirty="0"/>
                        <a:t>A la(s) … </a:t>
                      </a:r>
                      <a:r>
                        <a:rPr lang="en-GB" sz="1050" dirty="0" err="1"/>
                        <a:t>menos</a:t>
                      </a:r>
                      <a:r>
                        <a:rPr lang="en-GB" sz="1050" dirty="0"/>
                        <a:t> </a:t>
                      </a:r>
                      <a:r>
                        <a:rPr lang="en-GB" sz="1050" dirty="0" err="1"/>
                        <a:t>cuarto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At quarter to 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9860763"/>
                  </a:ext>
                </a:extLst>
              </a:tr>
              <a:tr h="184225">
                <a:tc>
                  <a:txBody>
                    <a:bodyPr/>
                    <a:lstStyle/>
                    <a:p>
                      <a:r>
                        <a:rPr lang="en-GB" sz="1050" dirty="0"/>
                        <a:t>A la(s) … </a:t>
                      </a:r>
                      <a:r>
                        <a:rPr lang="en-GB" sz="1050" dirty="0" err="1"/>
                        <a:t>menos</a:t>
                      </a:r>
                      <a:r>
                        <a:rPr lang="en-GB" sz="1050" dirty="0"/>
                        <a:t> </a:t>
                      </a:r>
                      <a:r>
                        <a:rPr lang="en-GB" sz="1050" dirty="0" err="1"/>
                        <a:t>diez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At 10 to 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1541881"/>
                  </a:ext>
                </a:extLst>
              </a:tr>
              <a:tr h="184225">
                <a:tc>
                  <a:txBody>
                    <a:bodyPr/>
                    <a:lstStyle/>
                    <a:p>
                      <a:r>
                        <a:rPr lang="en-GB" sz="1050" dirty="0"/>
                        <a:t>A la(s) … </a:t>
                      </a:r>
                      <a:r>
                        <a:rPr lang="en-GB" sz="1050" dirty="0" err="1"/>
                        <a:t>menos</a:t>
                      </a:r>
                      <a:r>
                        <a:rPr lang="en-GB" sz="1050" dirty="0"/>
                        <a:t> </a:t>
                      </a:r>
                      <a:r>
                        <a:rPr lang="en-GB" sz="1050" dirty="0" err="1"/>
                        <a:t>cinco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At 5 to 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9389611"/>
                  </a:ext>
                </a:extLst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>
            <p:extLst/>
          </p:nvPr>
        </p:nvGraphicFramePr>
        <p:xfrm>
          <a:off x="3239267" y="576387"/>
          <a:ext cx="2349853" cy="2331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45451">
                  <a:extLst>
                    <a:ext uri="{9D8B030D-6E8A-4147-A177-3AD203B41FA5}">
                      <a16:colId xmlns:a16="http://schemas.microsoft.com/office/drawing/2014/main" val="3789409733"/>
                    </a:ext>
                  </a:extLst>
                </a:gridCol>
                <a:gridCol w="1304402">
                  <a:extLst>
                    <a:ext uri="{9D8B030D-6E8A-4147-A177-3AD203B41FA5}">
                      <a16:colId xmlns:a16="http://schemas.microsoft.com/office/drawing/2014/main" val="4268877157"/>
                    </a:ext>
                  </a:extLst>
                </a:gridCol>
              </a:tblGrid>
              <a:tr h="248070">
                <a:tc gridSpan="2">
                  <a:txBody>
                    <a:bodyPr/>
                    <a:lstStyle/>
                    <a:p>
                      <a:pPr algn="ctr"/>
                      <a:r>
                        <a:rPr lang="en-GB" sz="1050" b="1" dirty="0" smtClean="0"/>
                        <a:t>Las </a:t>
                      </a:r>
                      <a:r>
                        <a:rPr lang="en-GB" sz="1050" b="1" dirty="0" err="1" smtClean="0"/>
                        <a:t>opiniones</a:t>
                      </a:r>
                      <a:endParaRPr lang="en-GB" sz="1050" b="1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6897268"/>
                  </a:ext>
                </a:extLst>
              </a:tr>
              <a:tr h="248070"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Me </a:t>
                      </a:r>
                      <a:r>
                        <a:rPr lang="en-GB" sz="1050" dirty="0" err="1" smtClean="0"/>
                        <a:t>gusta</a:t>
                      </a:r>
                      <a:r>
                        <a:rPr lang="en-GB" sz="1050" dirty="0" smtClean="0"/>
                        <a:t>(n)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I</a:t>
                      </a:r>
                      <a:r>
                        <a:rPr lang="en-GB" sz="1050" baseline="0" dirty="0" smtClean="0"/>
                        <a:t> like</a:t>
                      </a: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593025"/>
                  </a:ext>
                </a:extLst>
              </a:tr>
              <a:tr h="405932"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Me </a:t>
                      </a:r>
                      <a:r>
                        <a:rPr lang="en-GB" sz="1050" dirty="0" err="1" smtClean="0"/>
                        <a:t>gusta</a:t>
                      </a:r>
                      <a:r>
                        <a:rPr lang="en-GB" sz="1050" dirty="0" smtClean="0"/>
                        <a:t> (n) mucho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I really</a:t>
                      </a:r>
                      <a:r>
                        <a:rPr lang="en-GB" sz="1050" baseline="0" dirty="0" smtClean="0"/>
                        <a:t> like</a:t>
                      </a: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239920"/>
                  </a:ext>
                </a:extLst>
              </a:tr>
              <a:tr h="248070"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Me</a:t>
                      </a:r>
                      <a:r>
                        <a:rPr lang="en-GB" sz="1050" baseline="0" dirty="0" smtClean="0"/>
                        <a:t> </a:t>
                      </a:r>
                      <a:r>
                        <a:rPr lang="en-GB" sz="1050" baseline="0" dirty="0" err="1" smtClean="0"/>
                        <a:t>encanta</a:t>
                      </a:r>
                      <a:r>
                        <a:rPr lang="en-GB" sz="1050" baseline="0" dirty="0" smtClean="0"/>
                        <a:t>(n)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I love</a:t>
                      </a: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0505444"/>
                  </a:ext>
                </a:extLst>
              </a:tr>
              <a:tr h="248070">
                <a:tc>
                  <a:txBody>
                    <a:bodyPr/>
                    <a:lstStyle/>
                    <a:p>
                      <a:r>
                        <a:rPr lang="en-GB" sz="1050" dirty="0" err="1" smtClean="0"/>
                        <a:t>Prefiero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I prefer</a:t>
                      </a: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7959619"/>
                  </a:ext>
                </a:extLst>
              </a:tr>
              <a:tr h="248070"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No me </a:t>
                      </a:r>
                      <a:r>
                        <a:rPr lang="en-GB" sz="1050" dirty="0" err="1" smtClean="0"/>
                        <a:t>gusta</a:t>
                      </a:r>
                      <a:r>
                        <a:rPr lang="en-GB" sz="1050" dirty="0" smtClean="0"/>
                        <a:t>(n)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I don’t like</a:t>
                      </a: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9530738"/>
                  </a:ext>
                </a:extLst>
              </a:tr>
              <a:tr h="405932"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No me</a:t>
                      </a:r>
                      <a:r>
                        <a:rPr lang="en-GB" sz="1050" baseline="0" dirty="0" smtClean="0"/>
                        <a:t> </a:t>
                      </a:r>
                      <a:r>
                        <a:rPr lang="en-GB" sz="1050" baseline="0" dirty="0" err="1" smtClean="0"/>
                        <a:t>gusta</a:t>
                      </a:r>
                      <a:r>
                        <a:rPr lang="en-GB" sz="1050" baseline="0" dirty="0" smtClean="0"/>
                        <a:t>(n) nada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I</a:t>
                      </a:r>
                      <a:r>
                        <a:rPr lang="en-GB" sz="1050" baseline="0" dirty="0" smtClean="0"/>
                        <a:t> really don’t like</a:t>
                      </a: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4090994"/>
                  </a:ext>
                </a:extLst>
              </a:tr>
              <a:tr h="248070">
                <a:tc>
                  <a:txBody>
                    <a:bodyPr/>
                    <a:lstStyle/>
                    <a:p>
                      <a:r>
                        <a:rPr lang="en-GB" sz="1050" dirty="0" err="1" smtClean="0"/>
                        <a:t>Odio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I hate</a:t>
                      </a: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4325424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B8EA1197-BEFC-428F-B321-262BFC8CFAFE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9095666" y="670466"/>
          <a:ext cx="2991378" cy="4846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22103">
                  <a:extLst>
                    <a:ext uri="{9D8B030D-6E8A-4147-A177-3AD203B41FA5}">
                      <a16:colId xmlns:a16="http://schemas.microsoft.com/office/drawing/2014/main" val="3402989185"/>
                    </a:ext>
                  </a:extLst>
                </a:gridCol>
                <a:gridCol w="1369275">
                  <a:extLst>
                    <a:ext uri="{9D8B030D-6E8A-4147-A177-3AD203B41FA5}">
                      <a16:colId xmlns:a16="http://schemas.microsoft.com/office/drawing/2014/main" val="148608260"/>
                    </a:ext>
                  </a:extLst>
                </a:gridCol>
              </a:tblGrid>
              <a:tr h="224846">
                <a:tc gridSpan="2"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latin typeface="+mn-lt"/>
                          <a:ea typeface="Gill Sans MT" charset="0"/>
                          <a:cs typeface="Gill Sans MT" charset="0"/>
                        </a:rPr>
                        <a:t>Personas (people)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1050" b="0" dirty="0">
                        <a:latin typeface="Gill Sans MT" charset="0"/>
                        <a:ea typeface="Gill Sans MT" charset="0"/>
                        <a:cs typeface="Gill Sans MT" charset="0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1524976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err="1" smtClean="0"/>
                        <a:t>Mi</a:t>
                      </a:r>
                      <a:r>
                        <a:rPr lang="en-GB" sz="1050" dirty="0" smtClean="0"/>
                        <a:t> </a:t>
                      </a:r>
                      <a:r>
                        <a:rPr lang="en-GB" sz="1050" dirty="0" err="1" smtClean="0"/>
                        <a:t>profesor</a:t>
                      </a:r>
                      <a:r>
                        <a:rPr lang="en-GB" sz="1050" dirty="0" smtClean="0"/>
                        <a:t>/</a:t>
                      </a:r>
                      <a:r>
                        <a:rPr lang="en-GB" sz="1050" dirty="0" err="1" smtClean="0"/>
                        <a:t>profesora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smtClean="0"/>
                        <a:t>My teacher</a:t>
                      </a: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7445600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/>
                        <a:t>Mi </a:t>
                      </a:r>
                      <a:r>
                        <a:rPr lang="en-GB" sz="1050" dirty="0" err="1"/>
                        <a:t>profe</a:t>
                      </a:r>
                      <a:r>
                        <a:rPr lang="en-GB" sz="1050" dirty="0"/>
                        <a:t> de inglés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My English teacher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868294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/>
                        <a:t>Mi </a:t>
                      </a:r>
                      <a:r>
                        <a:rPr lang="en-GB" sz="1050" dirty="0" err="1"/>
                        <a:t>profe</a:t>
                      </a:r>
                      <a:r>
                        <a:rPr lang="en-GB" sz="1050" dirty="0"/>
                        <a:t> de</a:t>
                      </a:r>
                      <a:r>
                        <a:rPr lang="en-GB" sz="1050" baseline="0" dirty="0"/>
                        <a:t> </a:t>
                      </a:r>
                      <a:r>
                        <a:rPr lang="en-GB" sz="1050" dirty="0" err="1"/>
                        <a:t>esp</a:t>
                      </a:r>
                      <a:r>
                        <a:rPr lang="en-GB" sz="1050" dirty="0" err="1">
                          <a:latin typeface="+mn-lt"/>
                        </a:rPr>
                        <a:t>a</a:t>
                      </a:r>
                      <a:r>
                        <a:rPr lang="en-US" sz="1050" b="0" dirty="0">
                          <a:latin typeface="+mn-lt"/>
                          <a:ea typeface="Gill Sans MT" charset="0"/>
                          <a:cs typeface="Gill Sans MT" charset="0"/>
                        </a:rPr>
                        <a:t>ñ</a:t>
                      </a:r>
                      <a:r>
                        <a:rPr lang="en-GB" sz="1050" dirty="0" err="1"/>
                        <a:t>ol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My</a:t>
                      </a:r>
                      <a:r>
                        <a:rPr lang="en-GB" sz="1050" baseline="0" dirty="0"/>
                        <a:t> Spanish teacher</a:t>
                      </a: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3888665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/>
                        <a:t>Mi</a:t>
                      </a:r>
                      <a:r>
                        <a:rPr lang="en-GB" sz="1050" baseline="0" dirty="0"/>
                        <a:t> </a:t>
                      </a:r>
                      <a:r>
                        <a:rPr lang="en-GB" sz="1050" baseline="0" dirty="0" err="1"/>
                        <a:t>profe</a:t>
                      </a:r>
                      <a:r>
                        <a:rPr lang="en-GB" sz="1050" baseline="0" dirty="0"/>
                        <a:t> de </a:t>
                      </a:r>
                      <a:r>
                        <a:rPr lang="en-GB" sz="1050" dirty="0" err="1"/>
                        <a:t>francés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My</a:t>
                      </a:r>
                      <a:r>
                        <a:rPr lang="en-GB" sz="1050" baseline="0" dirty="0"/>
                        <a:t> French teacher</a:t>
                      </a: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1819195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baseline="0" dirty="0"/>
                        <a:t>Mi </a:t>
                      </a:r>
                      <a:r>
                        <a:rPr lang="en-GB" sz="1050" baseline="0" dirty="0" err="1"/>
                        <a:t>profe</a:t>
                      </a:r>
                      <a:r>
                        <a:rPr lang="en-GB" sz="1050" baseline="0" dirty="0"/>
                        <a:t> de </a:t>
                      </a:r>
                      <a:r>
                        <a:rPr lang="en-GB" sz="1050" dirty="0" smtClean="0"/>
                        <a:t>arte/</a:t>
                      </a:r>
                      <a:r>
                        <a:rPr lang="en-GB" sz="1050" dirty="0" err="1" smtClean="0"/>
                        <a:t>dibujo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My Art teacher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9853331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/>
                        <a:t>Mi </a:t>
                      </a:r>
                      <a:r>
                        <a:rPr lang="en-GB" sz="1050" dirty="0" err="1"/>
                        <a:t>profe</a:t>
                      </a:r>
                      <a:r>
                        <a:rPr lang="en-GB" sz="1050" dirty="0"/>
                        <a:t> de </a:t>
                      </a:r>
                      <a:r>
                        <a:rPr lang="en-GB" sz="1050" dirty="0" err="1"/>
                        <a:t>teatro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My Drama teacher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6153602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/>
                        <a:t>Mi </a:t>
                      </a:r>
                      <a:r>
                        <a:rPr lang="en-GB" sz="1050" dirty="0" err="1"/>
                        <a:t>profe</a:t>
                      </a:r>
                      <a:r>
                        <a:rPr lang="en-GB" sz="1050" baseline="0" dirty="0"/>
                        <a:t> de </a:t>
                      </a:r>
                      <a:r>
                        <a:rPr lang="en-GB" sz="1050" dirty="0" err="1"/>
                        <a:t>religión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My R.E teacher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0754278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/>
                        <a:t>Mi </a:t>
                      </a:r>
                      <a:r>
                        <a:rPr lang="en-GB" sz="1050" dirty="0" err="1"/>
                        <a:t>profe</a:t>
                      </a:r>
                      <a:r>
                        <a:rPr lang="en-GB" sz="1050" dirty="0"/>
                        <a:t> de </a:t>
                      </a:r>
                      <a:r>
                        <a:rPr lang="en-GB" sz="1050" baseline="0" dirty="0" err="1"/>
                        <a:t>educación</a:t>
                      </a:r>
                      <a:r>
                        <a:rPr lang="en-GB" sz="1050" baseline="0" dirty="0"/>
                        <a:t> </a:t>
                      </a:r>
                      <a:r>
                        <a:rPr lang="en-GB" sz="1050" baseline="0" dirty="0" err="1"/>
                        <a:t>física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My P.E teacher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8213626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/>
                        <a:t>Mi </a:t>
                      </a:r>
                      <a:r>
                        <a:rPr lang="en-GB" sz="1050" dirty="0" err="1"/>
                        <a:t>profe</a:t>
                      </a:r>
                      <a:r>
                        <a:rPr lang="en-GB" sz="1050" dirty="0"/>
                        <a:t> de </a:t>
                      </a:r>
                      <a:r>
                        <a:rPr lang="en-GB" sz="1050" dirty="0" err="1"/>
                        <a:t>música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My Music teacher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0262127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/>
                        <a:t>Mi </a:t>
                      </a:r>
                      <a:r>
                        <a:rPr lang="en-GB" sz="1050" dirty="0" err="1"/>
                        <a:t>profe</a:t>
                      </a:r>
                      <a:r>
                        <a:rPr lang="en-GB" sz="1050" dirty="0"/>
                        <a:t> de </a:t>
                      </a:r>
                      <a:r>
                        <a:rPr lang="en-GB" sz="1050" baseline="0" dirty="0" err="1"/>
                        <a:t>geografía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My Geography teacher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5173019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/>
                        <a:t>Mi </a:t>
                      </a:r>
                      <a:r>
                        <a:rPr lang="en-GB" sz="1050" dirty="0" err="1"/>
                        <a:t>profe</a:t>
                      </a:r>
                      <a:r>
                        <a:rPr lang="en-GB" sz="1050" dirty="0"/>
                        <a:t> de </a:t>
                      </a:r>
                      <a:r>
                        <a:rPr lang="en-GB" sz="1050" dirty="0" err="1"/>
                        <a:t>historia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My History teacher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352545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/>
                        <a:t>Mi </a:t>
                      </a:r>
                      <a:r>
                        <a:rPr lang="en-GB" sz="1050" dirty="0" err="1"/>
                        <a:t>profe</a:t>
                      </a:r>
                      <a:r>
                        <a:rPr lang="en-GB" sz="1050" dirty="0"/>
                        <a:t> de </a:t>
                      </a:r>
                      <a:r>
                        <a:rPr lang="en-GB" sz="1050" baseline="0" dirty="0" err="1"/>
                        <a:t>tecnología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My D.T teacher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0844319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/>
                        <a:t>Mi </a:t>
                      </a:r>
                      <a:r>
                        <a:rPr lang="en-GB" sz="1050" dirty="0" err="1"/>
                        <a:t>profe</a:t>
                      </a:r>
                      <a:r>
                        <a:rPr lang="en-GB" sz="1050" dirty="0"/>
                        <a:t> de</a:t>
                      </a:r>
                      <a:r>
                        <a:rPr lang="en-GB" sz="1050" baseline="0" dirty="0"/>
                        <a:t> </a:t>
                      </a:r>
                      <a:r>
                        <a:rPr lang="en-GB" sz="1050" dirty="0" err="1"/>
                        <a:t>informática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My I.C.T teacher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6125629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/>
                        <a:t>Mi </a:t>
                      </a:r>
                      <a:r>
                        <a:rPr lang="en-GB" sz="1050" dirty="0" err="1"/>
                        <a:t>profe</a:t>
                      </a:r>
                      <a:r>
                        <a:rPr lang="en-GB" sz="1050" dirty="0"/>
                        <a:t> de </a:t>
                      </a:r>
                      <a:r>
                        <a:rPr lang="en-GB" sz="1050" dirty="0" err="1"/>
                        <a:t>ciencias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My Science teacher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0040277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/>
                        <a:t>Mi </a:t>
                      </a:r>
                      <a:r>
                        <a:rPr lang="en-GB" sz="1050" dirty="0" err="1"/>
                        <a:t>profe</a:t>
                      </a:r>
                      <a:r>
                        <a:rPr lang="en-GB" sz="1050" baseline="0" dirty="0"/>
                        <a:t> de </a:t>
                      </a:r>
                      <a:r>
                        <a:rPr lang="en-GB" sz="1050" dirty="0"/>
                        <a:t>matemáticas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My Maths teacher</a:t>
                      </a:r>
                      <a:r>
                        <a:rPr lang="en-GB" sz="1050" baseline="0" dirty="0"/>
                        <a:t> </a:t>
                      </a: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169253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/>
                        <a:t>El director/a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The Head teacher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5276556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/>
                        <a:t>Los</a:t>
                      </a:r>
                      <a:r>
                        <a:rPr lang="en-GB" sz="1050" baseline="0" dirty="0"/>
                        <a:t> </a:t>
                      </a:r>
                      <a:r>
                        <a:rPr lang="en-GB" sz="1050" baseline="0" dirty="0" err="1"/>
                        <a:t>alumnos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Students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8953119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FB584FAC-7700-456D-8923-CBA7CF0B54AB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822669" y="4155843"/>
          <a:ext cx="3030702" cy="24460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74161">
                  <a:extLst>
                    <a:ext uri="{9D8B030D-6E8A-4147-A177-3AD203B41FA5}">
                      <a16:colId xmlns:a16="http://schemas.microsoft.com/office/drawing/2014/main" val="343441867"/>
                    </a:ext>
                  </a:extLst>
                </a:gridCol>
                <a:gridCol w="1456541">
                  <a:extLst>
                    <a:ext uri="{9D8B030D-6E8A-4147-A177-3AD203B41FA5}">
                      <a16:colId xmlns:a16="http://schemas.microsoft.com/office/drawing/2014/main" val="3402989185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latin typeface="+mn-lt"/>
                          <a:ea typeface="Gill Sans MT" charset="0"/>
                          <a:cs typeface="Gill Sans MT" charset="0"/>
                        </a:rPr>
                        <a:t>Los </a:t>
                      </a:r>
                      <a:r>
                        <a:rPr lang="en-US" sz="1050" b="1" dirty="0" err="1">
                          <a:latin typeface="+mn-lt"/>
                          <a:ea typeface="Gill Sans MT" charset="0"/>
                          <a:cs typeface="Gill Sans MT" charset="0"/>
                        </a:rPr>
                        <a:t>adjetivos</a:t>
                      </a:r>
                      <a:r>
                        <a:rPr lang="en-US" sz="1050" b="1" dirty="0">
                          <a:latin typeface="+mn-lt"/>
                          <a:ea typeface="Gill Sans MT" charset="0"/>
                          <a:cs typeface="Gill Sans MT" charset="0"/>
                        </a:rPr>
                        <a:t> (describing teachers)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152497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dirty="0" err="1"/>
                        <a:t>Generoso</a:t>
                      </a:r>
                      <a:r>
                        <a:rPr lang="en-GB" sz="1000" dirty="0"/>
                        <a:t>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Generous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82271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dirty="0" err="1"/>
                        <a:t>Raro</a:t>
                      </a:r>
                      <a:r>
                        <a:rPr lang="en-GB" sz="1000" dirty="0"/>
                        <a:t>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Strange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036460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dirty="0"/>
                        <a:t>Serio/a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Serious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339383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dirty="0" err="1"/>
                        <a:t>Simpático</a:t>
                      </a:r>
                      <a:r>
                        <a:rPr lang="en-GB" sz="1000" dirty="0"/>
                        <a:t>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Nice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8682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 err="1"/>
                        <a:t>Tímido</a:t>
                      </a:r>
                      <a:r>
                        <a:rPr lang="en-GB" sz="1000" dirty="0"/>
                        <a:t>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Shy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661269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dirty="0" err="1"/>
                        <a:t>Estricto</a:t>
                      </a:r>
                      <a:r>
                        <a:rPr lang="en-GB" sz="1000" dirty="0"/>
                        <a:t>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Strict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986638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 err="1">
                          <a:latin typeface="+mn-lt"/>
                        </a:rPr>
                        <a:t>Amable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+mn-lt"/>
                        </a:rPr>
                        <a:t>Kind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516789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 err="1">
                          <a:latin typeface="+mn-lt"/>
                        </a:rPr>
                        <a:t>Valiente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+mn-lt"/>
                        </a:rPr>
                        <a:t>Brave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635373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 err="1">
                          <a:latin typeface="+mn-lt"/>
                        </a:rPr>
                        <a:t>Inteligente</a:t>
                      </a:r>
                      <a:endParaRPr lang="en-GB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>
                          <a:latin typeface="+mn-lt"/>
                        </a:rPr>
                        <a:t>Smart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91526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58381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4546" y="-114622"/>
            <a:ext cx="12191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YEAR 7 KNOWLEDGE ORGANISER (HT4)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FB584FAC-7700-456D-8923-CBA7CF0B54AB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83728" y="4399198"/>
          <a:ext cx="2825678" cy="22021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67671">
                  <a:extLst>
                    <a:ext uri="{9D8B030D-6E8A-4147-A177-3AD203B41FA5}">
                      <a16:colId xmlns:a16="http://schemas.microsoft.com/office/drawing/2014/main" val="343441867"/>
                    </a:ext>
                  </a:extLst>
                </a:gridCol>
                <a:gridCol w="1358007">
                  <a:extLst>
                    <a:ext uri="{9D8B030D-6E8A-4147-A177-3AD203B41FA5}">
                      <a16:colId xmlns:a16="http://schemas.microsoft.com/office/drawing/2014/main" val="3402989185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latin typeface="+mn-lt"/>
                          <a:ea typeface="Gill Sans MT" charset="0"/>
                          <a:cs typeface="Gill Sans MT" charset="0"/>
                        </a:rPr>
                        <a:t>Los </a:t>
                      </a:r>
                      <a:r>
                        <a:rPr lang="en-US" sz="1050" b="1" dirty="0" err="1">
                          <a:latin typeface="+mn-lt"/>
                          <a:ea typeface="Gill Sans MT" charset="0"/>
                          <a:cs typeface="Gill Sans MT" charset="0"/>
                        </a:rPr>
                        <a:t>adjetivos</a:t>
                      </a:r>
                      <a:r>
                        <a:rPr lang="en-US" sz="1050" b="1" dirty="0">
                          <a:latin typeface="+mn-lt"/>
                          <a:ea typeface="Gill Sans MT" charset="0"/>
                          <a:cs typeface="Gill Sans MT" charset="0"/>
                        </a:rPr>
                        <a:t> (describing facilities)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1524976"/>
                  </a:ext>
                </a:extLst>
              </a:tr>
              <a:tr h="242818">
                <a:tc>
                  <a:txBody>
                    <a:bodyPr/>
                    <a:lstStyle/>
                    <a:p>
                      <a:r>
                        <a:rPr lang="en-GB" sz="1000" dirty="0"/>
                        <a:t>Bonito/a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Pretty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720340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dirty="0" err="1"/>
                        <a:t>Pequeño</a:t>
                      </a:r>
                      <a:r>
                        <a:rPr lang="en-GB" sz="1000" dirty="0"/>
                        <a:t>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Small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806081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dirty="0" err="1"/>
                        <a:t>Antiguo</a:t>
                      </a:r>
                      <a:r>
                        <a:rPr lang="en-GB" sz="1000" dirty="0"/>
                        <a:t>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Old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82271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dirty="0" err="1"/>
                        <a:t>Moderno</a:t>
                      </a:r>
                      <a:r>
                        <a:rPr lang="en-GB" sz="1000" dirty="0"/>
                        <a:t>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Modern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036460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dirty="0" err="1"/>
                        <a:t>Feo</a:t>
                      </a:r>
                      <a:r>
                        <a:rPr lang="en-GB" sz="1000" dirty="0"/>
                        <a:t>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Ugly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269916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dirty="0"/>
                        <a:t>Grande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Big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8682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 err="1"/>
                        <a:t>Fenomenal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Great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661269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dirty="0"/>
                        <a:t>Fatal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Awful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9866383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/>
          </p:nvPr>
        </p:nvGraphicFramePr>
        <p:xfrm>
          <a:off x="214122" y="1763451"/>
          <a:ext cx="2764890" cy="2514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61193">
                  <a:extLst>
                    <a:ext uri="{9D8B030D-6E8A-4147-A177-3AD203B41FA5}">
                      <a16:colId xmlns:a16="http://schemas.microsoft.com/office/drawing/2014/main" val="3789409733"/>
                    </a:ext>
                  </a:extLst>
                </a:gridCol>
                <a:gridCol w="1403697">
                  <a:extLst>
                    <a:ext uri="{9D8B030D-6E8A-4147-A177-3AD203B41FA5}">
                      <a16:colId xmlns:a16="http://schemas.microsoft.com/office/drawing/2014/main" val="4268877157"/>
                    </a:ext>
                  </a:extLst>
                </a:gridCol>
              </a:tblGrid>
              <a:tr h="208037">
                <a:tc gridSpan="2">
                  <a:txBody>
                    <a:bodyPr/>
                    <a:lstStyle/>
                    <a:p>
                      <a:pPr algn="ctr"/>
                      <a:r>
                        <a:rPr lang="en-GB" sz="1050" b="1" dirty="0"/>
                        <a:t>El </a:t>
                      </a:r>
                      <a:r>
                        <a:rPr lang="en-GB" sz="1050" b="1" dirty="0" err="1"/>
                        <a:t>instituto</a:t>
                      </a:r>
                      <a:r>
                        <a:rPr lang="en-GB" sz="1050" b="1" dirty="0"/>
                        <a:t> (facilities)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6897268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/>
                        <a:t>Un </a:t>
                      </a:r>
                      <a:r>
                        <a:rPr lang="en-GB" sz="1050" dirty="0" err="1"/>
                        <a:t>gimnasio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A gym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593025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/>
                        <a:t>Un </a:t>
                      </a:r>
                      <a:r>
                        <a:rPr lang="en-GB" sz="1050" dirty="0" err="1"/>
                        <a:t>pátio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A yard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239920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/>
                        <a:t>Un </a:t>
                      </a:r>
                      <a:r>
                        <a:rPr lang="en-GB" sz="1050" dirty="0" err="1"/>
                        <a:t>comedor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A canteen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0505444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/>
                        <a:t>Una </a:t>
                      </a:r>
                      <a:r>
                        <a:rPr lang="en-GB" sz="1050" dirty="0" err="1"/>
                        <a:t>piscina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A pool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7959619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/>
                        <a:t>Un campo de fútbol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A football pitch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9530738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/>
                        <a:t>Una </a:t>
                      </a:r>
                      <a:r>
                        <a:rPr lang="en-GB" sz="1050" dirty="0" err="1"/>
                        <a:t>biblioteca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A library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4090994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err="1"/>
                        <a:t>Unos</a:t>
                      </a:r>
                      <a:r>
                        <a:rPr lang="en-GB" sz="1050" dirty="0"/>
                        <a:t> </a:t>
                      </a:r>
                      <a:r>
                        <a:rPr lang="en-GB" sz="1050" dirty="0" err="1"/>
                        <a:t>laboratorios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Some labs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4325424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err="1"/>
                        <a:t>Unas</a:t>
                      </a:r>
                      <a:r>
                        <a:rPr lang="en-GB" sz="1050" dirty="0"/>
                        <a:t> </a:t>
                      </a:r>
                      <a:r>
                        <a:rPr lang="en-GB" sz="1050" dirty="0" err="1"/>
                        <a:t>aulas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Some classrooms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7991827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err="1"/>
                        <a:t>Unos</a:t>
                      </a:r>
                      <a:r>
                        <a:rPr lang="en-GB" sz="1050" dirty="0"/>
                        <a:t> </a:t>
                      </a:r>
                      <a:r>
                        <a:rPr lang="en-GB" sz="1050" dirty="0" err="1"/>
                        <a:t>baños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Some toilets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86823428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/>
          </p:nvPr>
        </p:nvGraphicFramePr>
        <p:xfrm>
          <a:off x="6341805" y="2521366"/>
          <a:ext cx="2719912" cy="201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87622">
                  <a:extLst>
                    <a:ext uri="{9D8B030D-6E8A-4147-A177-3AD203B41FA5}">
                      <a16:colId xmlns:a16="http://schemas.microsoft.com/office/drawing/2014/main" val="3789409733"/>
                    </a:ext>
                  </a:extLst>
                </a:gridCol>
                <a:gridCol w="1332290">
                  <a:extLst>
                    <a:ext uri="{9D8B030D-6E8A-4147-A177-3AD203B41FA5}">
                      <a16:colId xmlns:a16="http://schemas.microsoft.com/office/drawing/2014/main" val="4268877157"/>
                    </a:ext>
                  </a:extLst>
                </a:gridCol>
              </a:tblGrid>
              <a:tr h="213897">
                <a:tc gridSpan="2">
                  <a:txBody>
                    <a:bodyPr/>
                    <a:lstStyle/>
                    <a:p>
                      <a:pPr algn="ctr"/>
                      <a:r>
                        <a:rPr lang="en-GB" sz="1050" b="1" dirty="0"/>
                        <a:t>Los </a:t>
                      </a:r>
                      <a:r>
                        <a:rPr lang="en-GB" sz="1050" b="1" dirty="0" err="1"/>
                        <a:t>verbos</a:t>
                      </a:r>
                      <a:r>
                        <a:rPr lang="en-GB" sz="1050" b="1" dirty="0"/>
                        <a:t> (KEY verbs)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6897268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/>
                        <a:t>Como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I</a:t>
                      </a:r>
                      <a:r>
                        <a:rPr lang="en-GB" sz="1050" baseline="0" dirty="0"/>
                        <a:t> eat</a:t>
                      </a: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593025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err="1"/>
                        <a:t>Bebo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I drink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239920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err="1"/>
                        <a:t>Juego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I play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0505444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err="1"/>
                        <a:t>Hago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I do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7959619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/>
                        <a:t>Leo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I read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9530738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err="1"/>
                        <a:t>Mando</a:t>
                      </a:r>
                      <a:r>
                        <a:rPr lang="en-GB" sz="1050" baseline="0" dirty="0"/>
                        <a:t> 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I send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4090994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err="1"/>
                        <a:t>Escribo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I write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3010315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/>
          </p:nvPr>
        </p:nvGraphicFramePr>
        <p:xfrm>
          <a:off x="6226944" y="4667948"/>
          <a:ext cx="2719912" cy="201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87622">
                  <a:extLst>
                    <a:ext uri="{9D8B030D-6E8A-4147-A177-3AD203B41FA5}">
                      <a16:colId xmlns:a16="http://schemas.microsoft.com/office/drawing/2014/main" val="3789409733"/>
                    </a:ext>
                  </a:extLst>
                </a:gridCol>
                <a:gridCol w="1332290">
                  <a:extLst>
                    <a:ext uri="{9D8B030D-6E8A-4147-A177-3AD203B41FA5}">
                      <a16:colId xmlns:a16="http://schemas.microsoft.com/office/drawing/2014/main" val="4268877157"/>
                    </a:ext>
                  </a:extLst>
                </a:gridCol>
              </a:tblGrid>
              <a:tr h="213897">
                <a:tc gridSpan="2">
                  <a:txBody>
                    <a:bodyPr/>
                    <a:lstStyle/>
                    <a:p>
                      <a:pPr algn="ctr"/>
                      <a:r>
                        <a:rPr lang="en-GB" sz="1050" b="1" dirty="0"/>
                        <a:t>Comida y </a:t>
                      </a:r>
                      <a:r>
                        <a:rPr lang="en-GB" sz="1050" b="1" dirty="0" err="1"/>
                        <a:t>bebida</a:t>
                      </a:r>
                      <a:r>
                        <a:rPr lang="en-GB" sz="1050" b="1" dirty="0"/>
                        <a:t> (food and drink)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6897268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/>
                        <a:t>Un </a:t>
                      </a:r>
                      <a:r>
                        <a:rPr lang="en-GB" sz="1050" dirty="0" err="1"/>
                        <a:t>bocadillo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A sandwich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593025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err="1"/>
                        <a:t>Unos</a:t>
                      </a:r>
                      <a:r>
                        <a:rPr lang="en-GB" sz="1050" dirty="0"/>
                        <a:t> </a:t>
                      </a:r>
                      <a:r>
                        <a:rPr lang="en-GB" sz="1050" dirty="0" err="1"/>
                        <a:t>caramelos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Some</a:t>
                      </a:r>
                      <a:r>
                        <a:rPr lang="en-GB" sz="1050" baseline="0" dirty="0"/>
                        <a:t> sweets</a:t>
                      </a: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239920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/>
                        <a:t>Una chocolatina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A chocolate bar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0505444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err="1"/>
                        <a:t>Fruta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Fruit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4248145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/>
                        <a:t>Agua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Water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7959619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err="1"/>
                        <a:t>Zumo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Juice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9530738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/>
                        <a:t>Un </a:t>
                      </a:r>
                      <a:r>
                        <a:rPr lang="en-GB" sz="1050" dirty="0" err="1"/>
                        <a:t>Refresco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A</a:t>
                      </a:r>
                      <a:r>
                        <a:rPr lang="en-GB" sz="1050" baseline="0" dirty="0"/>
                        <a:t> f</a:t>
                      </a:r>
                      <a:r>
                        <a:rPr lang="en-GB" sz="1050" dirty="0"/>
                        <a:t>izzy drinks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4090994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/>
          </p:nvPr>
        </p:nvGraphicFramePr>
        <p:xfrm>
          <a:off x="9282344" y="673589"/>
          <a:ext cx="2719912" cy="1005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87622">
                  <a:extLst>
                    <a:ext uri="{9D8B030D-6E8A-4147-A177-3AD203B41FA5}">
                      <a16:colId xmlns:a16="http://schemas.microsoft.com/office/drawing/2014/main" val="3789409733"/>
                    </a:ext>
                  </a:extLst>
                </a:gridCol>
                <a:gridCol w="1332290">
                  <a:extLst>
                    <a:ext uri="{9D8B030D-6E8A-4147-A177-3AD203B41FA5}">
                      <a16:colId xmlns:a16="http://schemas.microsoft.com/office/drawing/2014/main" val="4268877157"/>
                    </a:ext>
                  </a:extLst>
                </a:gridCol>
              </a:tblGrid>
              <a:tr h="213897">
                <a:tc gridSpan="2">
                  <a:txBody>
                    <a:bodyPr/>
                    <a:lstStyle/>
                    <a:p>
                      <a:pPr algn="ctr"/>
                      <a:r>
                        <a:rPr lang="en-GB" sz="1050" b="1" dirty="0" err="1"/>
                        <a:t>Actividades</a:t>
                      </a:r>
                      <a:r>
                        <a:rPr lang="en-GB" sz="1050" b="1" baseline="0" dirty="0"/>
                        <a:t> </a:t>
                      </a:r>
                      <a:r>
                        <a:rPr lang="en-GB" sz="1050" b="1" dirty="0"/>
                        <a:t>(activities)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6897268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/>
                        <a:t>Fútbol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Football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593025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err="1"/>
                        <a:t>Baloncesto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Basketball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239920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/>
                        <a:t>Ajedrez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Chess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7540654"/>
                  </a:ext>
                </a:extLst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>
            <p:extLst/>
          </p:nvPr>
        </p:nvGraphicFramePr>
        <p:xfrm>
          <a:off x="9282344" y="1784701"/>
          <a:ext cx="2719912" cy="1005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87622">
                  <a:extLst>
                    <a:ext uri="{9D8B030D-6E8A-4147-A177-3AD203B41FA5}">
                      <a16:colId xmlns:a16="http://schemas.microsoft.com/office/drawing/2014/main" val="3789409733"/>
                    </a:ext>
                  </a:extLst>
                </a:gridCol>
                <a:gridCol w="1332290">
                  <a:extLst>
                    <a:ext uri="{9D8B030D-6E8A-4147-A177-3AD203B41FA5}">
                      <a16:colId xmlns:a16="http://schemas.microsoft.com/office/drawing/2014/main" val="4268877157"/>
                    </a:ext>
                  </a:extLst>
                </a:gridCol>
              </a:tblGrid>
              <a:tr h="213897">
                <a:tc gridSpan="2">
                  <a:txBody>
                    <a:bodyPr/>
                    <a:lstStyle/>
                    <a:p>
                      <a:pPr algn="ctr"/>
                      <a:r>
                        <a:rPr lang="en-GB" sz="1050" b="1" dirty="0" err="1"/>
                        <a:t>Sustantivos</a:t>
                      </a:r>
                      <a:r>
                        <a:rPr lang="en-GB" sz="1050" b="1" dirty="0"/>
                        <a:t> (nouns)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6897268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/>
                        <a:t>Mis </a:t>
                      </a:r>
                      <a:r>
                        <a:rPr lang="en-GB" sz="1050" dirty="0" err="1"/>
                        <a:t>deberes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My homework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593025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err="1"/>
                        <a:t>Mensajes</a:t>
                      </a:r>
                      <a:r>
                        <a:rPr lang="en-GB" sz="1050" dirty="0"/>
                        <a:t> (SMS)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Messages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239920"/>
                  </a:ext>
                </a:extLst>
              </a:tr>
              <a:tr h="232722">
                <a:tc>
                  <a:txBody>
                    <a:bodyPr/>
                    <a:lstStyle/>
                    <a:p>
                      <a:r>
                        <a:rPr lang="en-GB" sz="1050" dirty="0" err="1"/>
                        <a:t>Libros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Books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4425971"/>
                  </a:ext>
                </a:extLst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/>
          </p:nvPr>
        </p:nvGraphicFramePr>
        <p:xfrm>
          <a:off x="3172705" y="700065"/>
          <a:ext cx="2825678" cy="277821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57146">
                  <a:extLst>
                    <a:ext uri="{9D8B030D-6E8A-4147-A177-3AD203B41FA5}">
                      <a16:colId xmlns:a16="http://schemas.microsoft.com/office/drawing/2014/main" val="3789409733"/>
                    </a:ext>
                  </a:extLst>
                </a:gridCol>
                <a:gridCol w="1568532">
                  <a:extLst>
                    <a:ext uri="{9D8B030D-6E8A-4147-A177-3AD203B41FA5}">
                      <a16:colId xmlns:a16="http://schemas.microsoft.com/office/drawing/2014/main" val="4268877157"/>
                    </a:ext>
                  </a:extLst>
                </a:gridCol>
              </a:tblGrid>
              <a:tr h="263617">
                <a:tc gridSpan="2">
                  <a:txBody>
                    <a:bodyPr/>
                    <a:lstStyle/>
                    <a:p>
                      <a:pPr algn="ctr"/>
                      <a:r>
                        <a:rPr lang="en-GB" sz="1050" b="1" dirty="0"/>
                        <a:t>El </a:t>
                      </a:r>
                      <a:r>
                        <a:rPr lang="en-GB" sz="1050" b="1" dirty="0" err="1"/>
                        <a:t>uniforme</a:t>
                      </a:r>
                      <a:r>
                        <a:rPr lang="en-GB" sz="1050" b="1" dirty="0"/>
                        <a:t> (uniform)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6897268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err="1"/>
                        <a:t>Llevo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I wear..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593025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err="1"/>
                        <a:t>Una</a:t>
                      </a:r>
                      <a:r>
                        <a:rPr lang="en-GB" sz="1050" dirty="0"/>
                        <a:t> </a:t>
                      </a:r>
                      <a:r>
                        <a:rPr lang="en-GB" sz="1050" dirty="0" err="1"/>
                        <a:t>falda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A</a:t>
                      </a:r>
                      <a:r>
                        <a:rPr lang="en-GB" sz="1050" baseline="0" dirty="0"/>
                        <a:t> skirt</a:t>
                      </a: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4404281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/>
                        <a:t>Una </a:t>
                      </a:r>
                      <a:r>
                        <a:rPr lang="en-GB" sz="1050" dirty="0" err="1"/>
                        <a:t>corbata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A tie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239920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/>
                        <a:t>Una </a:t>
                      </a:r>
                      <a:r>
                        <a:rPr lang="en-GB" sz="1050" dirty="0" err="1"/>
                        <a:t>chaqueta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A blazer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0505444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/>
                        <a:t>Una </a:t>
                      </a:r>
                      <a:r>
                        <a:rPr lang="en-GB" sz="1050" dirty="0" err="1"/>
                        <a:t>camisa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A shirt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7959619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/>
                        <a:t>Un jersey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A jumper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6719230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err="1"/>
                        <a:t>Unos</a:t>
                      </a:r>
                      <a:r>
                        <a:rPr lang="en-GB" sz="1050" baseline="0" dirty="0"/>
                        <a:t> </a:t>
                      </a:r>
                      <a:r>
                        <a:rPr lang="en-GB" sz="1050" baseline="0" dirty="0" err="1"/>
                        <a:t>pantalones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Some trousers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9530738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err="1"/>
                        <a:t>Unos</a:t>
                      </a:r>
                      <a:r>
                        <a:rPr lang="en-GB" sz="1050" dirty="0"/>
                        <a:t> </a:t>
                      </a:r>
                      <a:r>
                        <a:rPr lang="en-GB" sz="1050" dirty="0" err="1"/>
                        <a:t>zapatos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Some shoes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0568184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err="1"/>
                        <a:t>Unas</a:t>
                      </a:r>
                      <a:r>
                        <a:rPr lang="en-GB" sz="1050" dirty="0"/>
                        <a:t> medias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Some tights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296088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 err="1"/>
                        <a:t>Unos</a:t>
                      </a:r>
                      <a:r>
                        <a:rPr lang="en-GB" sz="1050" dirty="0"/>
                        <a:t> calcetines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Some socks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0073999"/>
                  </a:ext>
                </a:extLst>
              </a:tr>
            </a:tbl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>
            <p:extLst/>
          </p:nvPr>
        </p:nvGraphicFramePr>
        <p:xfrm>
          <a:off x="3393332" y="3629978"/>
          <a:ext cx="2385060" cy="3017520"/>
        </p:xfrm>
        <a:graphic>
          <a:graphicData uri="http://schemas.openxmlformats.org/drawingml/2006/table">
            <a:tbl>
              <a:tblPr/>
              <a:tblGrid>
                <a:gridCol w="1211580">
                  <a:extLst>
                    <a:ext uri="{9D8B030D-6E8A-4147-A177-3AD203B41FA5}">
                      <a16:colId xmlns:a16="http://schemas.microsoft.com/office/drawing/2014/main" val="1688034149"/>
                    </a:ext>
                  </a:extLst>
                </a:gridCol>
                <a:gridCol w="1173480">
                  <a:extLst>
                    <a:ext uri="{9D8B030D-6E8A-4147-A177-3AD203B41FA5}">
                      <a16:colId xmlns:a16="http://schemas.microsoft.com/office/drawing/2014/main" val="2917212492"/>
                    </a:ext>
                  </a:extLst>
                </a:gridCol>
              </a:tblGrid>
              <a:tr h="216093">
                <a:tc gridSpan="2">
                  <a:txBody>
                    <a:bodyPr/>
                    <a:lstStyle/>
                    <a:p>
                      <a:pPr algn="ctr" fontAlgn="base"/>
                      <a:r>
                        <a:rPr lang="en-US" sz="1050" b="1" i="0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Los </a:t>
                      </a:r>
                      <a:r>
                        <a:rPr lang="en-US" sz="1050" b="1" i="0" dirty="0" err="1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colores</a:t>
                      </a:r>
                      <a:r>
                        <a:rPr lang="en-US" sz="1050" b="1" i="0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 (</a:t>
                      </a:r>
                      <a:r>
                        <a:rPr lang="en-US" sz="1050" b="1" i="0" dirty="0" err="1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colours</a:t>
                      </a:r>
                      <a:r>
                        <a:rPr lang="en-US" sz="1050" b="1" i="0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)</a:t>
                      </a:r>
                      <a:endParaRPr lang="en-US" b="1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8344874"/>
                  </a:ext>
                </a:extLst>
              </a:tr>
              <a:tr h="216093">
                <a:tc>
                  <a:txBody>
                    <a:bodyPr/>
                    <a:lstStyle/>
                    <a:p>
                      <a:pPr algn="l" fontAlgn="base"/>
                      <a:r>
                        <a:rPr lang="es-ES" sz="105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Azul</a:t>
                      </a:r>
                      <a:endParaRPr lang="es-ES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GB" sz="105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Blue</a:t>
                      </a:r>
                      <a:endParaRPr lang="en-GB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0805119"/>
                  </a:ext>
                </a:extLst>
              </a:tr>
              <a:tr h="216093">
                <a:tc>
                  <a:txBody>
                    <a:bodyPr/>
                    <a:lstStyle/>
                    <a:p>
                      <a:pPr algn="l" fontAlgn="base"/>
                      <a:r>
                        <a:rPr lang="en-GB" sz="105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Verde</a:t>
                      </a:r>
                      <a:endParaRPr lang="en-GB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GB" sz="105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Green</a:t>
                      </a:r>
                      <a:endParaRPr lang="en-GB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0267299"/>
                  </a:ext>
                </a:extLst>
              </a:tr>
              <a:tr h="216093">
                <a:tc>
                  <a:txBody>
                    <a:bodyPr/>
                    <a:lstStyle/>
                    <a:p>
                      <a:pPr algn="l" fontAlgn="base"/>
                      <a:r>
                        <a:rPr lang="en-GB" sz="105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Rojo</a:t>
                      </a:r>
                      <a:endParaRPr lang="en-GB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GB" sz="105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Red</a:t>
                      </a:r>
                      <a:endParaRPr lang="en-GB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3909449"/>
                  </a:ext>
                </a:extLst>
              </a:tr>
              <a:tr h="216093">
                <a:tc>
                  <a:txBody>
                    <a:bodyPr/>
                    <a:lstStyle/>
                    <a:p>
                      <a:pPr algn="l" fontAlgn="base"/>
                      <a:r>
                        <a:rPr lang="en-GB" sz="105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Gris</a:t>
                      </a:r>
                      <a:endParaRPr lang="en-GB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GB" sz="105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Grey</a:t>
                      </a:r>
                      <a:endParaRPr lang="en-GB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3838361"/>
                  </a:ext>
                </a:extLst>
              </a:tr>
              <a:tr h="216093">
                <a:tc>
                  <a:txBody>
                    <a:bodyPr/>
                    <a:lstStyle/>
                    <a:p>
                      <a:pPr algn="l" fontAlgn="base"/>
                      <a:r>
                        <a:rPr lang="en-GB" sz="105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Marrón</a:t>
                      </a:r>
                      <a:endParaRPr lang="en-GB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GB" sz="105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Brown</a:t>
                      </a:r>
                      <a:endParaRPr lang="en-GB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54179643"/>
                  </a:ext>
                </a:extLst>
              </a:tr>
              <a:tr h="216093">
                <a:tc>
                  <a:txBody>
                    <a:bodyPr/>
                    <a:lstStyle/>
                    <a:p>
                      <a:pPr algn="l" fontAlgn="base"/>
                      <a:r>
                        <a:rPr lang="en-GB" sz="105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Amarillo</a:t>
                      </a:r>
                      <a:endParaRPr lang="en-GB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GB" sz="105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Yellow</a:t>
                      </a:r>
                      <a:endParaRPr lang="en-GB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7121626"/>
                  </a:ext>
                </a:extLst>
              </a:tr>
              <a:tr h="216093">
                <a:tc>
                  <a:txBody>
                    <a:bodyPr/>
                    <a:lstStyle/>
                    <a:p>
                      <a:pPr algn="l" fontAlgn="base"/>
                      <a:r>
                        <a:rPr lang="en-GB" sz="105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Negro</a:t>
                      </a:r>
                      <a:endParaRPr lang="en-GB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GB" sz="105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Black</a:t>
                      </a:r>
                      <a:endParaRPr lang="en-GB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7596575"/>
                  </a:ext>
                </a:extLst>
              </a:tr>
              <a:tr h="216093">
                <a:tc>
                  <a:txBody>
                    <a:bodyPr/>
                    <a:lstStyle/>
                    <a:p>
                      <a:pPr algn="l" fontAlgn="base"/>
                      <a:r>
                        <a:rPr lang="en-GB" sz="105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Blanco</a:t>
                      </a:r>
                      <a:endParaRPr lang="en-GB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GB" sz="105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White</a:t>
                      </a:r>
                      <a:endParaRPr lang="en-GB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3105984"/>
                  </a:ext>
                </a:extLst>
              </a:tr>
              <a:tr h="216093">
                <a:tc>
                  <a:txBody>
                    <a:bodyPr/>
                    <a:lstStyle/>
                    <a:p>
                      <a:pPr algn="l" fontAlgn="base"/>
                      <a:r>
                        <a:rPr lang="en-GB" sz="105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Naranja</a:t>
                      </a:r>
                      <a:endParaRPr lang="en-GB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GB" sz="105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Orange</a:t>
                      </a:r>
                      <a:endParaRPr lang="en-GB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3402372"/>
                  </a:ext>
                </a:extLst>
              </a:tr>
              <a:tr h="216093">
                <a:tc>
                  <a:txBody>
                    <a:bodyPr/>
                    <a:lstStyle/>
                    <a:p>
                      <a:pPr algn="l" fontAlgn="base"/>
                      <a:r>
                        <a:rPr lang="en-GB" sz="105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Rosa</a:t>
                      </a:r>
                      <a:endParaRPr lang="en-GB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GB" sz="105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Pink</a:t>
                      </a:r>
                      <a:endParaRPr lang="en-GB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34097357"/>
                  </a:ext>
                </a:extLst>
              </a:tr>
              <a:tr h="216093">
                <a:tc>
                  <a:txBody>
                    <a:bodyPr/>
                    <a:lstStyle/>
                    <a:p>
                      <a:pPr algn="l" fontAlgn="base"/>
                      <a:r>
                        <a:rPr lang="en-GB" sz="1050" b="0" i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Morado</a:t>
                      </a:r>
                      <a:endParaRPr lang="en-GB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GB" sz="105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Purple</a:t>
                      </a:r>
                      <a:endParaRPr lang="en-GB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5145763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393332" y="333362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FB584FAC-7700-456D-8923-CBA7CF0B54AB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6288922" y="700065"/>
          <a:ext cx="2825678" cy="17145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67671">
                  <a:extLst>
                    <a:ext uri="{9D8B030D-6E8A-4147-A177-3AD203B41FA5}">
                      <a16:colId xmlns:a16="http://schemas.microsoft.com/office/drawing/2014/main" val="343441867"/>
                    </a:ext>
                  </a:extLst>
                </a:gridCol>
                <a:gridCol w="1358007">
                  <a:extLst>
                    <a:ext uri="{9D8B030D-6E8A-4147-A177-3AD203B41FA5}">
                      <a16:colId xmlns:a16="http://schemas.microsoft.com/office/drawing/2014/main" val="3402989185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050" b="1" dirty="0">
                          <a:latin typeface="+mn-lt"/>
                          <a:ea typeface="Gill Sans MT" charset="0"/>
                          <a:cs typeface="Gill Sans MT" charset="0"/>
                        </a:rPr>
                        <a:t>Los </a:t>
                      </a:r>
                      <a:r>
                        <a:rPr lang="en-US" sz="1050" b="1" dirty="0" err="1">
                          <a:latin typeface="+mn-lt"/>
                          <a:ea typeface="Gill Sans MT" charset="0"/>
                          <a:cs typeface="Gill Sans MT" charset="0"/>
                        </a:rPr>
                        <a:t>adjetivos</a:t>
                      </a:r>
                      <a:r>
                        <a:rPr lang="en-US" sz="1050" b="1" dirty="0">
                          <a:latin typeface="+mn-lt"/>
                          <a:ea typeface="Gill Sans MT" charset="0"/>
                          <a:cs typeface="Gill Sans MT" charset="0"/>
                        </a:rPr>
                        <a:t> (describing uniform)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1524976"/>
                  </a:ext>
                </a:extLst>
              </a:tr>
              <a:tr h="242818">
                <a:tc>
                  <a:txBody>
                    <a:bodyPr/>
                    <a:lstStyle/>
                    <a:p>
                      <a:r>
                        <a:rPr lang="en-GB" sz="1000" dirty="0"/>
                        <a:t>Bonito/a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Pretty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720340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dirty="0" err="1"/>
                        <a:t>Feo</a:t>
                      </a:r>
                      <a:r>
                        <a:rPr lang="en-GB" sz="1000" dirty="0"/>
                        <a:t>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Ugly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806081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dirty="0" err="1"/>
                        <a:t>Cómodo</a:t>
                      </a:r>
                      <a:r>
                        <a:rPr lang="en-GB" sz="1000" dirty="0"/>
                        <a:t>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Comfortable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8682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 err="1"/>
                        <a:t>Incómodo</a:t>
                      </a:r>
                      <a:r>
                        <a:rPr lang="en-GB" sz="1000" dirty="0"/>
                        <a:t>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Uncomfortable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661269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dirty="0" err="1"/>
                        <a:t>Práctico</a:t>
                      </a:r>
                      <a:r>
                        <a:rPr lang="en-GB" sz="1000" dirty="0"/>
                        <a:t>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Practical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986638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dirty="0" err="1"/>
                        <a:t>Elegante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Elegant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24897686"/>
                  </a:ext>
                </a:extLst>
              </a:tr>
            </a:tbl>
          </a:graphicData>
        </a:graphic>
      </p:graphicFrame>
      <p:graphicFrame>
        <p:nvGraphicFramePr>
          <p:cNvPr id="19" name="Table 18"/>
          <p:cNvGraphicFramePr>
            <a:graphicFrameLocks noGrp="1"/>
          </p:cNvGraphicFramePr>
          <p:nvPr>
            <p:extLst/>
          </p:nvPr>
        </p:nvGraphicFramePr>
        <p:xfrm>
          <a:off x="9282344" y="2895813"/>
          <a:ext cx="2719912" cy="17602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87622">
                  <a:extLst>
                    <a:ext uri="{9D8B030D-6E8A-4147-A177-3AD203B41FA5}">
                      <a16:colId xmlns:a16="http://schemas.microsoft.com/office/drawing/2014/main" val="3789409733"/>
                    </a:ext>
                  </a:extLst>
                </a:gridCol>
                <a:gridCol w="1332290">
                  <a:extLst>
                    <a:ext uri="{9D8B030D-6E8A-4147-A177-3AD203B41FA5}">
                      <a16:colId xmlns:a16="http://schemas.microsoft.com/office/drawing/2014/main" val="4268877157"/>
                    </a:ext>
                  </a:extLst>
                </a:gridCol>
              </a:tblGrid>
              <a:tr h="207521">
                <a:tc gridSpan="2">
                  <a:txBody>
                    <a:bodyPr/>
                    <a:lstStyle/>
                    <a:p>
                      <a:pPr algn="ctr"/>
                      <a:r>
                        <a:rPr lang="en-GB" sz="1050" b="1" dirty="0"/>
                        <a:t>AR VERB ENDINGS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6897268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/>
                        <a:t>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I</a:t>
                      </a:r>
                      <a:r>
                        <a:rPr lang="en-GB" sz="1050" baseline="0" dirty="0"/>
                        <a:t> </a:t>
                      </a: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593025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/>
                        <a:t>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You</a:t>
                      </a:r>
                      <a:r>
                        <a:rPr lang="en-GB" sz="1050" baseline="0" dirty="0"/>
                        <a:t> </a:t>
                      </a: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239920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err="1"/>
                        <a:t>He/She</a:t>
                      </a: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0505444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/>
                        <a:t>AMOS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We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7959619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/>
                        <a:t>ÁIS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You (plural)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9530738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/>
                        <a:t>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They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4090994"/>
                  </a:ext>
                </a:extLst>
              </a:tr>
            </a:tbl>
          </a:graphicData>
        </a:graphic>
      </p:graphicFrame>
      <p:graphicFrame>
        <p:nvGraphicFramePr>
          <p:cNvPr id="20" name="Table 19"/>
          <p:cNvGraphicFramePr>
            <a:graphicFrameLocks noGrp="1"/>
          </p:cNvGraphicFramePr>
          <p:nvPr>
            <p:extLst/>
          </p:nvPr>
        </p:nvGraphicFramePr>
        <p:xfrm>
          <a:off x="9282344" y="4841158"/>
          <a:ext cx="2719912" cy="17602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87622">
                  <a:extLst>
                    <a:ext uri="{9D8B030D-6E8A-4147-A177-3AD203B41FA5}">
                      <a16:colId xmlns:a16="http://schemas.microsoft.com/office/drawing/2014/main" val="3789409733"/>
                    </a:ext>
                  </a:extLst>
                </a:gridCol>
                <a:gridCol w="1332290">
                  <a:extLst>
                    <a:ext uri="{9D8B030D-6E8A-4147-A177-3AD203B41FA5}">
                      <a16:colId xmlns:a16="http://schemas.microsoft.com/office/drawing/2014/main" val="4268877157"/>
                    </a:ext>
                  </a:extLst>
                </a:gridCol>
              </a:tblGrid>
              <a:tr h="213897">
                <a:tc gridSpan="2">
                  <a:txBody>
                    <a:bodyPr/>
                    <a:lstStyle/>
                    <a:p>
                      <a:pPr algn="ctr"/>
                      <a:r>
                        <a:rPr lang="en-GB" sz="1050" b="1" dirty="0"/>
                        <a:t>ER/IR VERB ENDINGS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6897268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/>
                        <a:t>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I</a:t>
                      </a:r>
                      <a:r>
                        <a:rPr lang="en-GB" sz="1050" baseline="0" dirty="0"/>
                        <a:t> </a:t>
                      </a: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593025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/>
                        <a:t>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You</a:t>
                      </a:r>
                      <a:r>
                        <a:rPr lang="en-GB" sz="1050" baseline="0" dirty="0"/>
                        <a:t> </a:t>
                      </a: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239920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/>
                        <a:t>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 err="1"/>
                        <a:t>He/She</a:t>
                      </a: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0505444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/>
                        <a:t>EMOS/IMOS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We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7959619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/>
                        <a:t>ÉIS/ÍS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You (plural)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9530738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dirty="0"/>
                        <a:t>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They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40909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3056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4546" y="2945"/>
            <a:ext cx="12191999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cap="none" spc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YEAR 7 KNOWLEDGE ORGANISER (HT5)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FB584FAC-7700-456D-8923-CBA7CF0B54AB}"/>
              </a:ext>
            </a:extLst>
          </p:cNvPr>
          <p:cNvGraphicFramePr>
            <a:graphicFrameLocks noGrp="1"/>
          </p:cNvGraphicFramePr>
          <p:nvPr/>
        </p:nvGraphicFramePr>
        <p:xfrm>
          <a:off x="125696" y="2700724"/>
          <a:ext cx="2825678" cy="39090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67671">
                  <a:extLst>
                    <a:ext uri="{9D8B030D-6E8A-4147-A177-3AD203B41FA5}">
                      <a16:colId xmlns:a16="http://schemas.microsoft.com/office/drawing/2014/main" val="343441867"/>
                    </a:ext>
                  </a:extLst>
                </a:gridCol>
                <a:gridCol w="1358007">
                  <a:extLst>
                    <a:ext uri="{9D8B030D-6E8A-4147-A177-3AD203B41FA5}">
                      <a16:colId xmlns:a16="http://schemas.microsoft.com/office/drawing/2014/main" val="3402989185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050" b="1" err="1">
                          <a:latin typeface="+mn-lt"/>
                          <a:ea typeface="Gill Sans MT" charset="0"/>
                          <a:cs typeface="Gill Sans MT" charset="0"/>
                        </a:rPr>
                        <a:t>Actividades</a:t>
                      </a:r>
                      <a:r>
                        <a:rPr lang="en-US" sz="1050" b="1">
                          <a:latin typeface="+mn-lt"/>
                          <a:ea typeface="Gill Sans MT" charset="0"/>
                          <a:cs typeface="Gill Sans MT" charset="0"/>
                        </a:rPr>
                        <a:t> (activities)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1524976"/>
                  </a:ext>
                </a:extLst>
              </a:tr>
              <a:tr h="242818">
                <a:tc>
                  <a:txBody>
                    <a:bodyPr/>
                    <a:lstStyle/>
                    <a:p>
                      <a:r>
                        <a:rPr lang="en-GB" sz="1000" err="1"/>
                        <a:t>Navegar</a:t>
                      </a:r>
                      <a:r>
                        <a:rPr lang="en-GB" sz="1000"/>
                        <a:t> </a:t>
                      </a:r>
                      <a:r>
                        <a:rPr lang="en-GB" sz="1000" err="1"/>
                        <a:t>por</a:t>
                      </a:r>
                      <a:r>
                        <a:rPr lang="en-GB" sz="1000"/>
                        <a:t> internet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Surf the internet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720340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err="1"/>
                        <a:t>Chatear</a:t>
                      </a:r>
                      <a:r>
                        <a:rPr lang="en-GB" sz="1000"/>
                        <a:t> </a:t>
                      </a:r>
                      <a:r>
                        <a:rPr lang="en-GB" sz="1000" err="1"/>
                        <a:t>por</a:t>
                      </a:r>
                      <a:r>
                        <a:rPr lang="en-GB" sz="1000"/>
                        <a:t> </a:t>
                      </a:r>
                      <a:r>
                        <a:rPr lang="en-GB" sz="1000" err="1"/>
                        <a:t>teléfono</a:t>
                      </a:r>
                      <a:endParaRPr lang="en-GB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Chat</a:t>
                      </a:r>
                      <a:r>
                        <a:rPr lang="en-GB" sz="1000" baseline="0"/>
                        <a:t> on the phone</a:t>
                      </a:r>
                      <a:endParaRPr lang="en-GB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806081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/>
                        <a:t>Escuchar </a:t>
                      </a:r>
                      <a:r>
                        <a:rPr lang="en-GB" sz="1000" err="1"/>
                        <a:t>música</a:t>
                      </a:r>
                      <a:endParaRPr lang="en-GB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Listen to music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82271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err="1"/>
                        <a:t>Jugar</a:t>
                      </a:r>
                      <a:r>
                        <a:rPr lang="en-GB" sz="1000"/>
                        <a:t> a </a:t>
                      </a:r>
                      <a:r>
                        <a:rPr lang="en-GB" sz="1000" err="1"/>
                        <a:t>los</a:t>
                      </a:r>
                      <a:r>
                        <a:rPr lang="en-GB" sz="1000"/>
                        <a:t> </a:t>
                      </a:r>
                      <a:r>
                        <a:rPr lang="en-GB" sz="1000" err="1"/>
                        <a:t>videojuegos</a:t>
                      </a:r>
                      <a:endParaRPr lang="en-GB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Play videogames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036460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err="1"/>
                        <a:t>Mandar</a:t>
                      </a:r>
                      <a:r>
                        <a:rPr lang="en-GB" sz="1000" baseline="0"/>
                        <a:t> </a:t>
                      </a:r>
                      <a:r>
                        <a:rPr lang="en-GB" sz="1000" baseline="0" err="1"/>
                        <a:t>mensajes</a:t>
                      </a:r>
                      <a:r>
                        <a:rPr lang="en-GB" sz="1000" baseline="0"/>
                        <a:t> (SMS) </a:t>
                      </a:r>
                      <a:endParaRPr lang="en-GB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Send messages (texts)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269916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err="1"/>
                        <a:t>Ver</a:t>
                      </a:r>
                      <a:r>
                        <a:rPr lang="en-GB" sz="1000"/>
                        <a:t> la </a:t>
                      </a:r>
                      <a:r>
                        <a:rPr lang="en-GB" sz="1000" err="1"/>
                        <a:t>televisión</a:t>
                      </a:r>
                      <a:endParaRPr lang="en-GB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Watch</a:t>
                      </a:r>
                      <a:r>
                        <a:rPr lang="en-GB" sz="1000" baseline="0"/>
                        <a:t> TV</a:t>
                      </a:r>
                      <a:endParaRPr lang="en-GB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8682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err="1"/>
                        <a:t>Escribir</a:t>
                      </a:r>
                      <a:r>
                        <a:rPr lang="en-GB" sz="1000"/>
                        <a:t> </a:t>
                      </a:r>
                      <a:r>
                        <a:rPr lang="en-GB" sz="1000" err="1"/>
                        <a:t>correos</a:t>
                      </a:r>
                      <a:endParaRPr lang="en-GB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Write</a:t>
                      </a:r>
                      <a:r>
                        <a:rPr lang="en-GB" sz="1000" baseline="0"/>
                        <a:t> emails</a:t>
                      </a:r>
                      <a:endParaRPr lang="en-GB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661269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err="1"/>
                        <a:t>Salir</a:t>
                      </a:r>
                      <a:r>
                        <a:rPr lang="en-GB" sz="1000"/>
                        <a:t> con </a:t>
                      </a:r>
                      <a:r>
                        <a:rPr lang="en-GB" sz="1000" err="1"/>
                        <a:t>mis</a:t>
                      </a:r>
                      <a:r>
                        <a:rPr lang="en-GB" sz="1000"/>
                        <a:t> amigos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Go out with friends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986638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err="1"/>
                        <a:t>Cantar</a:t>
                      </a:r>
                      <a:r>
                        <a:rPr lang="en-GB" sz="1000"/>
                        <a:t> karaoke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Sing karaoke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955641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err="1"/>
                        <a:t>Tocar</a:t>
                      </a:r>
                      <a:r>
                        <a:rPr lang="en-GB" sz="1000"/>
                        <a:t> la </a:t>
                      </a:r>
                      <a:r>
                        <a:rPr lang="en-GB" sz="1000" err="1"/>
                        <a:t>guitarra</a:t>
                      </a:r>
                      <a:endParaRPr lang="en-GB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Play guitar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614586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err="1"/>
                        <a:t>Bailar</a:t>
                      </a:r>
                      <a:r>
                        <a:rPr lang="en-GB" sz="1000"/>
                        <a:t> </a:t>
                      </a:r>
                      <a:r>
                        <a:rPr lang="en-GB" sz="1000" err="1"/>
                        <a:t>en</a:t>
                      </a:r>
                      <a:r>
                        <a:rPr lang="en-GB" sz="1000"/>
                        <a:t> la feria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Dance at the fair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584476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err="1"/>
                        <a:t>Ir</a:t>
                      </a:r>
                      <a:r>
                        <a:rPr lang="en-GB" sz="1000"/>
                        <a:t> al cine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Go to the cinema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367633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baseline="0" err="1"/>
                        <a:t>Hacer</a:t>
                      </a:r>
                      <a:r>
                        <a:rPr lang="en-GB" sz="1000" baseline="0"/>
                        <a:t> </a:t>
                      </a:r>
                      <a:r>
                        <a:rPr lang="en-GB" sz="1000" baseline="0" err="1"/>
                        <a:t>los</a:t>
                      </a:r>
                      <a:r>
                        <a:rPr lang="en-GB" sz="1000" baseline="0"/>
                        <a:t> </a:t>
                      </a:r>
                      <a:r>
                        <a:rPr lang="en-GB" sz="1000" baseline="0" err="1"/>
                        <a:t>deportes</a:t>
                      </a:r>
                      <a:endParaRPr lang="en-GB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Do sports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44214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err="1"/>
                        <a:t>Montar</a:t>
                      </a:r>
                      <a:r>
                        <a:rPr lang="en-GB" sz="1000"/>
                        <a:t> </a:t>
                      </a:r>
                      <a:r>
                        <a:rPr lang="en-GB" sz="1000" err="1"/>
                        <a:t>en</a:t>
                      </a:r>
                      <a:r>
                        <a:rPr lang="en-GB" sz="1000"/>
                        <a:t> </a:t>
                      </a:r>
                      <a:r>
                        <a:rPr lang="en-GB" sz="1000" err="1"/>
                        <a:t>bici</a:t>
                      </a:r>
                      <a:endParaRPr lang="en-GB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Ride my bike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43183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err="1"/>
                        <a:t>Nadar</a:t>
                      </a:r>
                      <a:r>
                        <a:rPr lang="en-GB" sz="1000"/>
                        <a:t> </a:t>
                      </a:r>
                      <a:r>
                        <a:rPr lang="en-GB" sz="1000" err="1"/>
                        <a:t>en</a:t>
                      </a:r>
                      <a:r>
                        <a:rPr lang="en-GB" sz="1000"/>
                        <a:t> la </a:t>
                      </a:r>
                      <a:r>
                        <a:rPr lang="en-GB" sz="1000" err="1"/>
                        <a:t>piscina</a:t>
                      </a:r>
                      <a:r>
                        <a:rPr lang="en-GB" sz="100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Swim in the pool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7827118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B8EA1197-BEFC-428F-B321-262BFC8CFAFE}"/>
              </a:ext>
            </a:extLst>
          </p:cNvPr>
          <p:cNvGraphicFramePr>
            <a:graphicFrameLocks noGrp="1"/>
          </p:cNvGraphicFramePr>
          <p:nvPr/>
        </p:nvGraphicFramePr>
        <p:xfrm>
          <a:off x="9112763" y="4420374"/>
          <a:ext cx="2838543" cy="23662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00219">
                  <a:extLst>
                    <a:ext uri="{9D8B030D-6E8A-4147-A177-3AD203B41FA5}">
                      <a16:colId xmlns:a16="http://schemas.microsoft.com/office/drawing/2014/main" val="343441867"/>
                    </a:ext>
                  </a:extLst>
                </a:gridCol>
                <a:gridCol w="1538324">
                  <a:extLst>
                    <a:ext uri="{9D8B030D-6E8A-4147-A177-3AD203B41FA5}">
                      <a16:colId xmlns:a16="http://schemas.microsoft.com/office/drawing/2014/main" val="3402989185"/>
                    </a:ext>
                  </a:extLst>
                </a:gridCol>
              </a:tblGrid>
              <a:tr h="240175">
                <a:tc gridSpan="2">
                  <a:txBody>
                    <a:bodyPr/>
                    <a:lstStyle/>
                    <a:p>
                      <a:pPr algn="ctr"/>
                      <a:r>
                        <a:rPr lang="en-US" sz="1050" b="1" err="1">
                          <a:latin typeface="+mn-lt"/>
                          <a:ea typeface="Gill Sans MT" charset="0"/>
                          <a:cs typeface="Gill Sans MT" charset="0"/>
                        </a:rPr>
                        <a:t>Preguntas</a:t>
                      </a:r>
                      <a:r>
                        <a:rPr lang="en-US" sz="1050" b="1">
                          <a:latin typeface="+mn-lt"/>
                          <a:ea typeface="Gill Sans MT" charset="0"/>
                          <a:cs typeface="Gill Sans MT" charset="0"/>
                        </a:rPr>
                        <a:t> (questions)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1524976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s-ES" sz="1050"/>
                        <a:t>¿Qué</a:t>
                      </a:r>
                      <a:r>
                        <a:rPr lang="es-ES" sz="1050" baseline="0"/>
                        <a:t> haces en normalmente tu tiempo libre</a:t>
                      </a:r>
                      <a:r>
                        <a:rPr lang="es-ES" sz="105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/>
                        <a:t>What do you normally do in your free</a:t>
                      </a:r>
                      <a:r>
                        <a:rPr lang="en-GB" sz="1050" baseline="0"/>
                        <a:t> time? </a:t>
                      </a:r>
                      <a:endParaRPr lang="en-GB" sz="105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868294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/>
                        <a:t>¿</a:t>
                      </a:r>
                      <a:r>
                        <a:rPr lang="en-GB" sz="1050" err="1"/>
                        <a:t>Qué</a:t>
                      </a:r>
                      <a:r>
                        <a:rPr lang="en-GB" sz="1050"/>
                        <a:t> </a:t>
                      </a:r>
                      <a:r>
                        <a:rPr lang="en-GB" sz="1050" err="1"/>
                        <a:t>te</a:t>
                      </a:r>
                      <a:r>
                        <a:rPr lang="en-GB" sz="1050"/>
                        <a:t> </a:t>
                      </a:r>
                      <a:r>
                        <a:rPr lang="en-GB" sz="1050" err="1"/>
                        <a:t>gusta</a:t>
                      </a:r>
                      <a:r>
                        <a:rPr lang="en-GB" sz="1050"/>
                        <a:t> </a:t>
                      </a:r>
                      <a:r>
                        <a:rPr lang="en-GB" sz="1050" err="1"/>
                        <a:t>hacer</a:t>
                      </a:r>
                      <a:r>
                        <a:rPr lang="en-GB" sz="105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/>
                        <a:t>What do you like</a:t>
                      </a:r>
                      <a:r>
                        <a:rPr lang="en-GB" sz="1050" baseline="0"/>
                        <a:t> to do?</a:t>
                      </a:r>
                      <a:endParaRPr lang="en-GB" sz="105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2673793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/>
                        <a:t>¿</a:t>
                      </a:r>
                      <a:r>
                        <a:rPr lang="en-GB" sz="1050" b="0" err="1"/>
                        <a:t>Qué</a:t>
                      </a:r>
                      <a:r>
                        <a:rPr lang="en-GB" sz="1050" b="0"/>
                        <a:t> </a:t>
                      </a:r>
                      <a:r>
                        <a:rPr lang="en-GB" sz="1050" b="0" err="1"/>
                        <a:t>haces</a:t>
                      </a:r>
                      <a:r>
                        <a:rPr lang="en-GB" sz="1050" b="0"/>
                        <a:t> </a:t>
                      </a:r>
                      <a:r>
                        <a:rPr lang="en-GB" sz="1050" b="0" err="1"/>
                        <a:t>cuando</a:t>
                      </a:r>
                      <a:r>
                        <a:rPr lang="en-GB" sz="1050" b="0"/>
                        <a:t> </a:t>
                      </a:r>
                      <a:r>
                        <a:rPr lang="en-GB" sz="1050" b="0" err="1"/>
                        <a:t>hace</a:t>
                      </a:r>
                      <a:r>
                        <a:rPr lang="en-GB" sz="1050" b="0"/>
                        <a:t> </a:t>
                      </a:r>
                      <a:r>
                        <a:rPr lang="en-GB" sz="1050" b="0" err="1"/>
                        <a:t>buen</a:t>
                      </a:r>
                      <a:r>
                        <a:rPr lang="en-GB" sz="1050" b="0"/>
                        <a:t> </a:t>
                      </a:r>
                      <a:r>
                        <a:rPr lang="en-GB" sz="1050" b="0" err="1"/>
                        <a:t>tiempo</a:t>
                      </a:r>
                      <a:r>
                        <a:rPr lang="en-GB" sz="1050" b="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/>
                        <a:t>What do you do when it is good weather?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3888665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b="0"/>
                        <a:t>¿</a:t>
                      </a:r>
                      <a:r>
                        <a:rPr lang="en-GB" sz="1050" err="1"/>
                        <a:t>Qué</a:t>
                      </a:r>
                      <a:r>
                        <a:rPr lang="en-GB" sz="1050"/>
                        <a:t> </a:t>
                      </a:r>
                      <a:r>
                        <a:rPr lang="en-GB" sz="1050" err="1"/>
                        <a:t>haces</a:t>
                      </a:r>
                      <a:r>
                        <a:rPr lang="en-GB" sz="1050"/>
                        <a:t> </a:t>
                      </a:r>
                      <a:r>
                        <a:rPr lang="en-GB" sz="1050" err="1"/>
                        <a:t>cuando</a:t>
                      </a:r>
                      <a:r>
                        <a:rPr lang="en-GB" sz="1050"/>
                        <a:t> </a:t>
                      </a:r>
                      <a:r>
                        <a:rPr lang="en-GB" sz="1050" err="1"/>
                        <a:t>hace</a:t>
                      </a:r>
                      <a:r>
                        <a:rPr lang="en-GB" sz="1050" baseline="0"/>
                        <a:t> mal </a:t>
                      </a:r>
                      <a:r>
                        <a:rPr lang="en-GB" sz="1050" baseline="0" err="1"/>
                        <a:t>timepo</a:t>
                      </a:r>
                      <a:r>
                        <a:rPr lang="en-GB" sz="1050" baseline="0"/>
                        <a:t>? </a:t>
                      </a:r>
                      <a:endParaRPr lang="en-GB" sz="105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/>
                        <a:t>What do you do when it is bad</a:t>
                      </a:r>
                      <a:r>
                        <a:rPr lang="en-GB" sz="1050" baseline="0"/>
                        <a:t> weather?</a:t>
                      </a:r>
                      <a:endParaRPr lang="en-GB" sz="105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1819195"/>
                  </a:ext>
                </a:extLst>
              </a:tr>
              <a:tr h="30886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/>
                        <a:t>¿Eres </a:t>
                      </a:r>
                      <a:r>
                        <a:rPr lang="en-GB" sz="1050" err="1"/>
                        <a:t>deportista</a:t>
                      </a:r>
                      <a:r>
                        <a:rPr lang="en-GB" sz="1050"/>
                        <a:t>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/>
                        <a:t>Are you sporty?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0698709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/>
          </p:nvPr>
        </p:nvGraphicFramePr>
        <p:xfrm>
          <a:off x="9112764" y="993844"/>
          <a:ext cx="2838542" cy="336302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48143">
                  <a:extLst>
                    <a:ext uri="{9D8B030D-6E8A-4147-A177-3AD203B41FA5}">
                      <a16:colId xmlns:a16="http://schemas.microsoft.com/office/drawing/2014/main" val="3789409733"/>
                    </a:ext>
                  </a:extLst>
                </a:gridCol>
                <a:gridCol w="1390399">
                  <a:extLst>
                    <a:ext uri="{9D8B030D-6E8A-4147-A177-3AD203B41FA5}">
                      <a16:colId xmlns:a16="http://schemas.microsoft.com/office/drawing/2014/main" val="4268877157"/>
                    </a:ext>
                  </a:extLst>
                </a:gridCol>
              </a:tblGrid>
              <a:tr h="258694">
                <a:tc gridSpan="2">
                  <a:txBody>
                    <a:bodyPr/>
                    <a:lstStyle/>
                    <a:p>
                      <a:pPr algn="ctr"/>
                      <a:r>
                        <a:rPr lang="en-GB" sz="1050" b="1"/>
                        <a:t>Los </a:t>
                      </a:r>
                      <a:r>
                        <a:rPr lang="en-GB" sz="1050" b="1" err="1"/>
                        <a:t>verbos</a:t>
                      </a:r>
                      <a:r>
                        <a:rPr lang="en-GB" sz="1050" b="1"/>
                        <a:t> (verbs)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05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6897268"/>
                  </a:ext>
                </a:extLst>
              </a:tr>
              <a:tr h="258694">
                <a:tc>
                  <a:txBody>
                    <a:bodyPr/>
                    <a:lstStyle/>
                    <a:p>
                      <a:r>
                        <a:rPr lang="en-GB" sz="1050"/>
                        <a:t>Como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/>
                        <a:t>I</a:t>
                      </a:r>
                      <a:r>
                        <a:rPr lang="en-GB" sz="1050" baseline="0"/>
                        <a:t> eat</a:t>
                      </a:r>
                      <a:endParaRPr lang="en-GB" sz="105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593025"/>
                  </a:ext>
                </a:extLst>
              </a:tr>
              <a:tr h="258694">
                <a:tc>
                  <a:txBody>
                    <a:bodyPr/>
                    <a:lstStyle/>
                    <a:p>
                      <a:r>
                        <a:rPr lang="en-GB" sz="1050" err="1"/>
                        <a:t>Bebo</a:t>
                      </a:r>
                      <a:endParaRPr lang="en-GB" sz="105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/>
                        <a:t>I drink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239920"/>
                  </a:ext>
                </a:extLst>
              </a:tr>
              <a:tr h="258694">
                <a:tc>
                  <a:txBody>
                    <a:bodyPr/>
                    <a:lstStyle/>
                    <a:p>
                      <a:r>
                        <a:rPr lang="en-GB" sz="1050" err="1"/>
                        <a:t>Juego</a:t>
                      </a:r>
                      <a:endParaRPr lang="en-GB" sz="105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/>
                        <a:t>I play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0505444"/>
                  </a:ext>
                </a:extLst>
              </a:tr>
              <a:tr h="258694">
                <a:tc>
                  <a:txBody>
                    <a:bodyPr/>
                    <a:lstStyle/>
                    <a:p>
                      <a:r>
                        <a:rPr lang="en-GB" sz="1050" err="1"/>
                        <a:t>Hago</a:t>
                      </a:r>
                      <a:endParaRPr lang="en-GB" sz="105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/>
                        <a:t>I do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7959619"/>
                  </a:ext>
                </a:extLst>
              </a:tr>
              <a:tr h="258694">
                <a:tc>
                  <a:txBody>
                    <a:bodyPr/>
                    <a:lstStyle/>
                    <a:p>
                      <a:r>
                        <a:rPr lang="en-GB" sz="1050"/>
                        <a:t>Leo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/>
                        <a:t>I read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9530738"/>
                  </a:ext>
                </a:extLst>
              </a:tr>
              <a:tr h="258694">
                <a:tc>
                  <a:txBody>
                    <a:bodyPr/>
                    <a:lstStyle/>
                    <a:p>
                      <a:r>
                        <a:rPr lang="en-GB" sz="1050" err="1"/>
                        <a:t>Mando</a:t>
                      </a:r>
                      <a:r>
                        <a:rPr lang="en-GB" sz="1050" baseline="0"/>
                        <a:t> / Escribo</a:t>
                      </a:r>
                      <a:endParaRPr lang="en-GB" sz="105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/>
                        <a:t>I send/write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4090994"/>
                  </a:ext>
                </a:extLst>
              </a:tr>
              <a:tr h="258694">
                <a:tc>
                  <a:txBody>
                    <a:bodyPr/>
                    <a:lstStyle/>
                    <a:p>
                      <a:r>
                        <a:rPr lang="en-GB" sz="1050" err="1"/>
                        <a:t>Chateo</a:t>
                      </a:r>
                      <a:endParaRPr lang="en-GB" sz="105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/>
                        <a:t>I chat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3506873"/>
                  </a:ext>
                </a:extLst>
              </a:tr>
              <a:tr h="258694">
                <a:tc>
                  <a:txBody>
                    <a:bodyPr/>
                    <a:lstStyle/>
                    <a:p>
                      <a:r>
                        <a:rPr lang="en-GB" sz="1050"/>
                        <a:t>Veo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/>
                        <a:t>I watch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2105120"/>
                  </a:ext>
                </a:extLst>
              </a:tr>
              <a:tr h="258694">
                <a:tc>
                  <a:txBody>
                    <a:bodyPr/>
                    <a:lstStyle/>
                    <a:p>
                      <a:r>
                        <a:rPr lang="en-GB" sz="1050"/>
                        <a:t>Bailo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/>
                        <a:t>I dance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1187900"/>
                  </a:ext>
                </a:extLst>
              </a:tr>
              <a:tr h="258694">
                <a:tc>
                  <a:txBody>
                    <a:bodyPr/>
                    <a:lstStyle/>
                    <a:p>
                      <a:r>
                        <a:rPr lang="en-GB" sz="1050"/>
                        <a:t>Canto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/>
                        <a:t>I sing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4785390"/>
                  </a:ext>
                </a:extLst>
              </a:tr>
              <a:tr h="258694">
                <a:tc>
                  <a:txBody>
                    <a:bodyPr/>
                    <a:lstStyle/>
                    <a:p>
                      <a:r>
                        <a:rPr lang="en-GB" sz="1050"/>
                        <a:t>Monto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/>
                        <a:t>I ride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4612738"/>
                  </a:ext>
                </a:extLst>
              </a:tr>
              <a:tr h="258694">
                <a:tc>
                  <a:txBody>
                    <a:bodyPr/>
                    <a:lstStyle/>
                    <a:p>
                      <a:r>
                        <a:rPr lang="en-GB" sz="1050"/>
                        <a:t>Voy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/>
                        <a:t>I go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6432137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FB584FAC-7700-456D-8923-CBA7CF0B54AB}"/>
              </a:ext>
            </a:extLst>
          </p:cNvPr>
          <p:cNvGraphicFramePr>
            <a:graphicFrameLocks noGrp="1"/>
          </p:cNvGraphicFramePr>
          <p:nvPr/>
        </p:nvGraphicFramePr>
        <p:xfrm>
          <a:off x="6092523" y="993844"/>
          <a:ext cx="2838543" cy="36652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93203">
                  <a:extLst>
                    <a:ext uri="{9D8B030D-6E8A-4147-A177-3AD203B41FA5}">
                      <a16:colId xmlns:a16="http://schemas.microsoft.com/office/drawing/2014/main" val="343441867"/>
                    </a:ext>
                  </a:extLst>
                </a:gridCol>
                <a:gridCol w="1445340">
                  <a:extLst>
                    <a:ext uri="{9D8B030D-6E8A-4147-A177-3AD203B41FA5}">
                      <a16:colId xmlns:a16="http://schemas.microsoft.com/office/drawing/2014/main" val="3402989185"/>
                    </a:ext>
                  </a:extLst>
                </a:gridCol>
              </a:tblGrid>
              <a:tr h="167566">
                <a:tc gridSpan="2">
                  <a:txBody>
                    <a:bodyPr/>
                    <a:lstStyle/>
                    <a:p>
                      <a:pPr algn="ctr"/>
                      <a:r>
                        <a:rPr lang="en-US" sz="1050" b="1">
                          <a:latin typeface="+mn-lt"/>
                          <a:ea typeface="Gill Sans MT" charset="0"/>
                          <a:cs typeface="Gill Sans MT" charset="0"/>
                        </a:rPr>
                        <a:t>El </a:t>
                      </a:r>
                      <a:r>
                        <a:rPr lang="en-US" sz="1050" b="1" err="1">
                          <a:latin typeface="+mn-lt"/>
                          <a:ea typeface="Gill Sans MT" charset="0"/>
                          <a:cs typeface="Gill Sans MT" charset="0"/>
                        </a:rPr>
                        <a:t>tiempo</a:t>
                      </a:r>
                      <a:r>
                        <a:rPr lang="en-US" sz="1050" b="1">
                          <a:latin typeface="+mn-lt"/>
                          <a:ea typeface="Gill Sans MT" charset="0"/>
                          <a:cs typeface="Gill Sans MT" charset="0"/>
                        </a:rPr>
                        <a:t> (weather types)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1524976"/>
                  </a:ext>
                </a:extLst>
              </a:tr>
              <a:tr h="242818">
                <a:tc>
                  <a:txBody>
                    <a:bodyPr/>
                    <a:lstStyle/>
                    <a:p>
                      <a:pPr algn="ctr"/>
                      <a:r>
                        <a:rPr lang="en-GB" sz="1000" err="1"/>
                        <a:t>Cuando</a:t>
                      </a:r>
                      <a:r>
                        <a:rPr lang="en-GB" sz="1000" baseline="0"/>
                        <a:t> … </a:t>
                      </a:r>
                      <a:endParaRPr lang="en-GB" sz="100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/>
                        <a:t>When</a:t>
                      </a:r>
                      <a:r>
                        <a:rPr lang="en-GB" sz="1000" baseline="0"/>
                        <a:t> … </a:t>
                      </a:r>
                      <a:endParaRPr lang="en-GB" sz="100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7203408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err="1"/>
                        <a:t>Hace</a:t>
                      </a:r>
                      <a:r>
                        <a:rPr lang="en-GB" sz="1000"/>
                        <a:t> sol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It</a:t>
                      </a:r>
                      <a:r>
                        <a:rPr lang="en-GB" sz="1000" baseline="0"/>
                        <a:t> is sunny</a:t>
                      </a:r>
                      <a:endParaRPr lang="en-GB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806081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err="1"/>
                        <a:t>Hace</a:t>
                      </a:r>
                      <a:r>
                        <a:rPr lang="en-GB" sz="1000"/>
                        <a:t> frío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It is cold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82271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err="1"/>
                        <a:t>Hace</a:t>
                      </a:r>
                      <a:r>
                        <a:rPr lang="en-GB" sz="1000"/>
                        <a:t> fresco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It is chilly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6464199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err="1"/>
                        <a:t>Hace</a:t>
                      </a:r>
                      <a:r>
                        <a:rPr lang="en-GB" sz="1000"/>
                        <a:t> </a:t>
                      </a:r>
                      <a:r>
                        <a:rPr lang="en-GB" sz="1000" err="1"/>
                        <a:t>calor</a:t>
                      </a:r>
                      <a:endParaRPr lang="en-GB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It</a:t>
                      </a:r>
                      <a:r>
                        <a:rPr lang="en-GB" sz="1000" baseline="0"/>
                        <a:t> is hot</a:t>
                      </a:r>
                      <a:endParaRPr lang="en-GB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036460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err="1"/>
                        <a:t>Hace</a:t>
                      </a:r>
                      <a:r>
                        <a:rPr lang="en-GB" sz="1000"/>
                        <a:t> </a:t>
                      </a:r>
                      <a:r>
                        <a:rPr lang="en-GB" sz="1000" err="1"/>
                        <a:t>viento</a:t>
                      </a:r>
                      <a:endParaRPr lang="en-GB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It is windy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269916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err="1"/>
                        <a:t>Hace</a:t>
                      </a:r>
                      <a:r>
                        <a:rPr lang="en-GB" sz="1000"/>
                        <a:t> </a:t>
                      </a:r>
                      <a:r>
                        <a:rPr lang="en-GB" sz="1000" err="1"/>
                        <a:t>buen</a:t>
                      </a:r>
                      <a:r>
                        <a:rPr lang="en-GB" sz="1000"/>
                        <a:t> </a:t>
                      </a:r>
                      <a:r>
                        <a:rPr lang="en-GB" sz="1000" err="1"/>
                        <a:t>timepo</a:t>
                      </a:r>
                      <a:endParaRPr lang="en-GB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It is good weather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339383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err="1"/>
                        <a:t>Hace</a:t>
                      </a:r>
                      <a:r>
                        <a:rPr lang="en-GB" sz="1000"/>
                        <a:t> mal </a:t>
                      </a:r>
                      <a:r>
                        <a:rPr lang="en-GB" sz="1000" err="1"/>
                        <a:t>tiempo</a:t>
                      </a:r>
                      <a:endParaRPr lang="en-GB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It is bad weather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8682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err="1"/>
                        <a:t>Está</a:t>
                      </a:r>
                      <a:r>
                        <a:rPr lang="en-GB" sz="1000"/>
                        <a:t> </a:t>
                      </a:r>
                      <a:r>
                        <a:rPr lang="en-GB" sz="1000" err="1"/>
                        <a:t>nublado</a:t>
                      </a:r>
                      <a:endParaRPr lang="en-GB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It is cloudy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661269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/>
                        <a:t>Hay </a:t>
                      </a:r>
                      <a:r>
                        <a:rPr lang="en-GB" sz="1000" err="1"/>
                        <a:t>niebla</a:t>
                      </a:r>
                      <a:endParaRPr lang="en-GB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It is foggy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337474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/>
                        <a:t>Hay</a:t>
                      </a:r>
                      <a:r>
                        <a:rPr lang="en-GB" sz="1000" baseline="0"/>
                        <a:t> tormenta</a:t>
                      </a:r>
                      <a:endParaRPr lang="en-GB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It is stormy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986638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/>
                        <a:t>Hay </a:t>
                      </a:r>
                      <a:r>
                        <a:rPr lang="en-GB" sz="1000" err="1"/>
                        <a:t>hielo</a:t>
                      </a:r>
                      <a:endParaRPr lang="en-GB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It is icy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094927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err="1">
                          <a:latin typeface="+mn-lt"/>
                        </a:rPr>
                        <a:t>Nieva</a:t>
                      </a:r>
                      <a:endParaRPr lang="en-GB" sz="100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>
                          <a:latin typeface="+mn-lt"/>
                        </a:rPr>
                        <a:t>It snows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516789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err="1">
                          <a:latin typeface="+mn-lt"/>
                        </a:rPr>
                        <a:t>Llueve</a:t>
                      </a:r>
                      <a:endParaRPr lang="en-GB" sz="100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>
                          <a:latin typeface="+mn-lt"/>
                        </a:rPr>
                        <a:t>It rains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6353738"/>
                  </a:ext>
                </a:extLst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6081453" y="4849128"/>
          <a:ext cx="2816399" cy="1508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36847">
                  <a:extLst>
                    <a:ext uri="{9D8B030D-6E8A-4147-A177-3AD203B41FA5}">
                      <a16:colId xmlns:a16="http://schemas.microsoft.com/office/drawing/2014/main" val="3789409733"/>
                    </a:ext>
                  </a:extLst>
                </a:gridCol>
                <a:gridCol w="1379552">
                  <a:extLst>
                    <a:ext uri="{9D8B030D-6E8A-4147-A177-3AD203B41FA5}">
                      <a16:colId xmlns:a16="http://schemas.microsoft.com/office/drawing/2014/main" val="4268877157"/>
                    </a:ext>
                  </a:extLst>
                </a:gridCol>
              </a:tblGrid>
              <a:tr h="213897">
                <a:tc gridSpan="2">
                  <a:txBody>
                    <a:bodyPr/>
                    <a:lstStyle/>
                    <a:p>
                      <a:pPr algn="ctr"/>
                      <a:r>
                        <a:rPr lang="en-GB" sz="1050" b="1"/>
                        <a:t>Las </a:t>
                      </a:r>
                      <a:r>
                        <a:rPr lang="en-GB" sz="1050" b="1" err="1"/>
                        <a:t>estaciones</a:t>
                      </a:r>
                      <a:r>
                        <a:rPr lang="en-GB" sz="1050" b="1"/>
                        <a:t> (seasons)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05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6897268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err="1"/>
                        <a:t>Todo</a:t>
                      </a:r>
                      <a:r>
                        <a:rPr lang="en-GB" sz="1050"/>
                        <a:t> el </a:t>
                      </a:r>
                      <a:r>
                        <a:rPr lang="en-GB" sz="1050" err="1"/>
                        <a:t>año</a:t>
                      </a:r>
                      <a:endParaRPr lang="en-GB" sz="105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/>
                        <a:t>All year round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3476291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/>
                        <a:t>Invierno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/>
                        <a:t>Winter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593025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/>
                        <a:t>Primavera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/>
                        <a:t>Spring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239920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err="1"/>
                        <a:t>Verano</a:t>
                      </a:r>
                      <a:endParaRPr lang="en-GB" sz="105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/>
                        <a:t>Summer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0505444"/>
                  </a:ext>
                </a:extLst>
              </a:tr>
              <a:tr h="208037">
                <a:tc>
                  <a:txBody>
                    <a:bodyPr/>
                    <a:lstStyle/>
                    <a:p>
                      <a:r>
                        <a:rPr lang="en-GB" sz="1050" err="1"/>
                        <a:t>Otoño</a:t>
                      </a:r>
                      <a:r>
                        <a:rPr lang="en-GB" sz="105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/>
                        <a:t>Autumn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4248145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FB584FAC-7700-456D-8923-CBA7CF0B54AB}"/>
              </a:ext>
            </a:extLst>
          </p:cNvPr>
          <p:cNvGraphicFramePr>
            <a:graphicFrameLocks noGrp="1"/>
          </p:cNvGraphicFramePr>
          <p:nvPr/>
        </p:nvGraphicFramePr>
        <p:xfrm>
          <a:off x="3111274" y="993844"/>
          <a:ext cx="2825678" cy="56159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67671">
                  <a:extLst>
                    <a:ext uri="{9D8B030D-6E8A-4147-A177-3AD203B41FA5}">
                      <a16:colId xmlns:a16="http://schemas.microsoft.com/office/drawing/2014/main" val="343441867"/>
                    </a:ext>
                  </a:extLst>
                </a:gridCol>
                <a:gridCol w="1358007">
                  <a:extLst>
                    <a:ext uri="{9D8B030D-6E8A-4147-A177-3AD203B41FA5}">
                      <a16:colId xmlns:a16="http://schemas.microsoft.com/office/drawing/2014/main" val="3402989185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050" b="1" err="1">
                          <a:latin typeface="+mn-lt"/>
                          <a:ea typeface="Gill Sans MT" charset="0"/>
                          <a:cs typeface="Gill Sans MT" charset="0"/>
                        </a:rPr>
                        <a:t>Deportes</a:t>
                      </a:r>
                      <a:r>
                        <a:rPr lang="en-US" sz="1050" b="1">
                          <a:latin typeface="+mn-lt"/>
                          <a:ea typeface="Gill Sans MT" charset="0"/>
                          <a:cs typeface="Gill Sans MT" charset="0"/>
                        </a:rPr>
                        <a:t> (sports)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1524976"/>
                  </a:ext>
                </a:extLst>
              </a:tr>
              <a:tr h="242818">
                <a:tc>
                  <a:txBody>
                    <a:bodyPr/>
                    <a:lstStyle/>
                    <a:p>
                      <a:pPr algn="ctr"/>
                      <a:r>
                        <a:rPr lang="en-GB" sz="1000" err="1"/>
                        <a:t>Juego</a:t>
                      </a:r>
                      <a:r>
                        <a:rPr lang="en-GB" sz="1000" baseline="0"/>
                        <a:t> al …</a:t>
                      </a:r>
                      <a:endParaRPr lang="en-GB" sz="100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/>
                        <a:t>I play …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7203408"/>
                  </a:ext>
                </a:extLst>
              </a:tr>
              <a:tr h="242818">
                <a:tc>
                  <a:txBody>
                    <a:bodyPr/>
                    <a:lstStyle/>
                    <a:p>
                      <a:r>
                        <a:rPr lang="en-GB" sz="1000"/>
                        <a:t>Baloncesto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Basketball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931658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/>
                        <a:t>Fútbol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Football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806081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err="1"/>
                        <a:t>Tenis</a:t>
                      </a:r>
                      <a:endParaRPr lang="en-GB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Tennis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82271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err="1"/>
                        <a:t>Voleibol</a:t>
                      </a:r>
                      <a:endParaRPr lang="en-GB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Volleyball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036460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/>
                        <a:t>Rugby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Rugby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269916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/>
                        <a:t>Golf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Golf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8682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err="1"/>
                        <a:t>Ajedrez</a:t>
                      </a:r>
                      <a:endParaRPr lang="en-GB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Chess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661269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/>
                        <a:t>Hockey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Hockey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986638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err="1"/>
                        <a:t>Béisbol</a:t>
                      </a:r>
                      <a:r>
                        <a:rPr lang="en-GB" sz="100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Baseball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955641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/>
                        <a:t>Críquet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Cricket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614586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err="1"/>
                        <a:t>Bádminton</a:t>
                      </a:r>
                      <a:r>
                        <a:rPr lang="en-GB" sz="100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Badminton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141574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000" err="1"/>
                        <a:t>Hago</a:t>
                      </a:r>
                      <a:r>
                        <a:rPr lang="en-GB" sz="1000"/>
                        <a:t> … 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/>
                        <a:t>I do …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584476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err="1"/>
                        <a:t>Atletismo</a:t>
                      </a:r>
                      <a:endParaRPr lang="en-GB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Athletics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367633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err="1"/>
                        <a:t>Artes</a:t>
                      </a:r>
                      <a:r>
                        <a:rPr lang="en-GB" sz="1000"/>
                        <a:t> </a:t>
                      </a:r>
                      <a:r>
                        <a:rPr lang="en-GB" sz="1000" err="1"/>
                        <a:t>marciales</a:t>
                      </a:r>
                      <a:endParaRPr lang="en-GB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Martial Arts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44214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/>
                        <a:t>Gimnasia</a:t>
                      </a:r>
                      <a:r>
                        <a:rPr lang="en-GB" sz="1000" baseline="0"/>
                        <a:t> </a:t>
                      </a:r>
                      <a:endParaRPr lang="en-GB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Gymnastics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43183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/>
                        <a:t>Ciclismo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Cycling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535008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/>
                        <a:t>Equitación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Horse Riding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226091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/>
                        <a:t>Natación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Swimming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828886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err="1"/>
                        <a:t>Escalada</a:t>
                      </a:r>
                      <a:endParaRPr lang="en-GB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Rock climbing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98436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/>
                        <a:t>Boxeo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Boxing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027727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err="1"/>
                        <a:t>Esquí</a:t>
                      </a:r>
                      <a:endParaRPr lang="en-GB" sz="1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/>
                        <a:t>Skiing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38001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785377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763825" y="143"/>
            <a:ext cx="9522120" cy="64633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36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YEAR 7 KNOWLEDGE ORGANISER (HT6)</a:t>
            </a:r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/>
          </p:nvPr>
        </p:nvGraphicFramePr>
        <p:xfrm>
          <a:off x="219205" y="1043836"/>
          <a:ext cx="2543892" cy="46433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88676">
                  <a:extLst>
                    <a:ext uri="{9D8B030D-6E8A-4147-A177-3AD203B41FA5}">
                      <a16:colId xmlns:a16="http://schemas.microsoft.com/office/drawing/2014/main" val="3789409733"/>
                    </a:ext>
                  </a:extLst>
                </a:gridCol>
                <a:gridCol w="1255216">
                  <a:extLst>
                    <a:ext uri="{9D8B030D-6E8A-4147-A177-3AD203B41FA5}">
                      <a16:colId xmlns:a16="http://schemas.microsoft.com/office/drawing/2014/main" val="4268877157"/>
                    </a:ext>
                  </a:extLst>
                </a:gridCol>
              </a:tblGrid>
              <a:tr h="258694">
                <a:tc gridSpan="2">
                  <a:txBody>
                    <a:bodyPr/>
                    <a:lstStyle/>
                    <a:p>
                      <a:pPr algn="ctr"/>
                      <a:r>
                        <a:rPr lang="en-GB" sz="1050" b="1" dirty="0" err="1"/>
                        <a:t>Deportistas</a:t>
                      </a:r>
                      <a:r>
                        <a:rPr lang="en-GB" sz="1050" b="1" dirty="0"/>
                        <a:t> (</a:t>
                      </a:r>
                      <a:r>
                        <a:rPr lang="en-GB" sz="1050" b="1" baseline="0" dirty="0"/>
                        <a:t>sports people</a:t>
                      </a:r>
                      <a:r>
                        <a:rPr lang="en-GB" sz="1050" b="1" dirty="0"/>
                        <a:t>)</a:t>
                      </a: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6897268"/>
                  </a:ext>
                </a:extLst>
              </a:tr>
              <a:tr h="258694">
                <a:tc>
                  <a:txBody>
                    <a:bodyPr/>
                    <a:lstStyle/>
                    <a:p>
                      <a:r>
                        <a:rPr lang="en-GB" sz="1050" dirty="0" err="1"/>
                        <a:t>Futbolista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Footballer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593025"/>
                  </a:ext>
                </a:extLst>
              </a:tr>
              <a:tr h="258694">
                <a:tc>
                  <a:txBody>
                    <a:bodyPr/>
                    <a:lstStyle/>
                    <a:p>
                      <a:r>
                        <a:rPr lang="en-GB" sz="1050" dirty="0" err="1"/>
                        <a:t>Nadador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Swimmer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239920"/>
                  </a:ext>
                </a:extLst>
              </a:tr>
              <a:tr h="258694">
                <a:tc>
                  <a:txBody>
                    <a:bodyPr/>
                    <a:lstStyle/>
                    <a:p>
                      <a:r>
                        <a:rPr lang="en-GB" sz="1050" dirty="0"/>
                        <a:t>Corredor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Runner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0505444"/>
                  </a:ext>
                </a:extLst>
              </a:tr>
              <a:tr h="258694">
                <a:tc>
                  <a:txBody>
                    <a:bodyPr/>
                    <a:lstStyle/>
                    <a:p>
                      <a:r>
                        <a:rPr lang="en-GB" sz="1050" dirty="0" err="1"/>
                        <a:t>Golfista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Golfer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7959619"/>
                  </a:ext>
                </a:extLst>
              </a:tr>
              <a:tr h="258694">
                <a:tc>
                  <a:txBody>
                    <a:bodyPr/>
                    <a:lstStyle/>
                    <a:p>
                      <a:r>
                        <a:rPr lang="en-GB" sz="1050" dirty="0" err="1"/>
                        <a:t>Tenista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Tennis player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9530738"/>
                  </a:ext>
                </a:extLst>
              </a:tr>
              <a:tr h="258694">
                <a:tc>
                  <a:txBody>
                    <a:bodyPr/>
                    <a:lstStyle/>
                    <a:p>
                      <a:r>
                        <a:rPr lang="en-GB" sz="1050" dirty="0" err="1"/>
                        <a:t>Gimnasta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Gymnast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4090994"/>
                  </a:ext>
                </a:extLst>
              </a:tr>
              <a:tr h="25869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dirty="0"/>
                        <a:t>Ciclista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Cyclist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32105120"/>
                  </a:ext>
                </a:extLst>
              </a:tr>
              <a:tr h="252132">
                <a:tc>
                  <a:txBody>
                    <a:bodyPr/>
                    <a:lstStyle/>
                    <a:p>
                      <a:r>
                        <a:rPr lang="en-GB" sz="1050" dirty="0"/>
                        <a:t>Boxeador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Boxer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4785390"/>
                  </a:ext>
                </a:extLst>
              </a:tr>
              <a:tr h="258694">
                <a:tc>
                  <a:txBody>
                    <a:bodyPr/>
                    <a:lstStyle/>
                    <a:p>
                      <a:r>
                        <a:rPr lang="en-GB" sz="1050" dirty="0" err="1"/>
                        <a:t>Atleta</a:t>
                      </a:r>
                      <a:endParaRPr lang="en-GB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Athlete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0899010"/>
                  </a:ext>
                </a:extLst>
              </a:tr>
              <a:tr h="258694">
                <a:tc>
                  <a:txBody>
                    <a:bodyPr/>
                    <a:lstStyle/>
                    <a:p>
                      <a:pPr algn="ctr"/>
                      <a:r>
                        <a:rPr lang="en-GB" sz="1000" dirty="0"/>
                        <a:t>Jugador</a:t>
                      </a:r>
                      <a:r>
                        <a:rPr lang="en-GB" sz="1000" baseline="0" dirty="0"/>
                        <a:t> de …</a:t>
                      </a:r>
                      <a:endParaRPr lang="en-GB" sz="1000" dirty="0"/>
                    </a:p>
                  </a:txBody>
                  <a:tcP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/>
                        <a:t>Player</a:t>
                      </a:r>
                      <a:r>
                        <a:rPr lang="en-GB" sz="1000" baseline="0" dirty="0"/>
                        <a:t> …</a:t>
                      </a:r>
                      <a:endParaRPr lang="en-GB" sz="1000" dirty="0"/>
                    </a:p>
                  </a:txBody>
                  <a:tcP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612738"/>
                  </a:ext>
                </a:extLst>
              </a:tr>
              <a:tr h="252132">
                <a:tc>
                  <a:txBody>
                    <a:bodyPr/>
                    <a:lstStyle/>
                    <a:p>
                      <a:r>
                        <a:rPr lang="en-GB" sz="1050" dirty="0"/>
                        <a:t>Baloncesto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Basketball</a:t>
                      </a:r>
                      <a:r>
                        <a:rPr lang="en-GB" sz="1050" baseline="0" dirty="0"/>
                        <a:t> </a:t>
                      </a:r>
                      <a:endParaRPr lang="en-GB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6432137"/>
                  </a:ext>
                </a:extLst>
              </a:tr>
              <a:tr h="258694">
                <a:tc>
                  <a:txBody>
                    <a:bodyPr/>
                    <a:lstStyle/>
                    <a:p>
                      <a:r>
                        <a:rPr lang="en-GB" sz="1050" dirty="0" err="1"/>
                        <a:t>Balonmano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50" dirty="0"/>
                        <a:t>Handball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5277573"/>
                  </a:ext>
                </a:extLst>
              </a:tr>
              <a:tr h="258694">
                <a:tc>
                  <a:txBody>
                    <a:bodyPr/>
                    <a:lstStyle/>
                    <a:p>
                      <a:r>
                        <a:rPr lang="en-GB" sz="1000" dirty="0"/>
                        <a:t>Hockey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Hockey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4667762"/>
                  </a:ext>
                </a:extLst>
              </a:tr>
              <a:tr h="258694">
                <a:tc>
                  <a:txBody>
                    <a:bodyPr/>
                    <a:lstStyle/>
                    <a:p>
                      <a:r>
                        <a:rPr lang="en-GB" sz="1000" dirty="0"/>
                        <a:t>Críquet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Cricket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497622"/>
                  </a:ext>
                </a:extLst>
              </a:tr>
              <a:tr h="258694">
                <a:tc>
                  <a:txBody>
                    <a:bodyPr/>
                    <a:lstStyle/>
                    <a:p>
                      <a:r>
                        <a:rPr lang="en-GB" sz="1000" dirty="0" err="1"/>
                        <a:t>Voleibol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Volleyball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81648427"/>
                  </a:ext>
                </a:extLst>
              </a:tr>
              <a:tr h="258694">
                <a:tc>
                  <a:txBody>
                    <a:bodyPr/>
                    <a:lstStyle/>
                    <a:p>
                      <a:r>
                        <a:rPr lang="en-GB" sz="1000" dirty="0"/>
                        <a:t>Rugby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Rugby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5713796"/>
                  </a:ext>
                </a:extLst>
              </a:tr>
              <a:tr h="258694">
                <a:tc>
                  <a:txBody>
                    <a:bodyPr/>
                    <a:lstStyle/>
                    <a:p>
                      <a:r>
                        <a:rPr lang="en-GB" sz="1000" dirty="0"/>
                        <a:t>Bádminton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Badminton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8694909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25698" y="3439534"/>
            <a:ext cx="482884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/>
          </p:nvPr>
        </p:nvGraphicFramePr>
        <p:xfrm>
          <a:off x="6647173" y="649145"/>
          <a:ext cx="2465118" cy="3925635"/>
        </p:xfrm>
        <a:graphic>
          <a:graphicData uri="http://schemas.openxmlformats.org/drawingml/2006/table">
            <a:tbl>
              <a:tblPr/>
              <a:tblGrid>
                <a:gridCol w="1232559">
                  <a:extLst>
                    <a:ext uri="{9D8B030D-6E8A-4147-A177-3AD203B41FA5}">
                      <a16:colId xmlns:a16="http://schemas.microsoft.com/office/drawing/2014/main" val="1271527147"/>
                    </a:ext>
                  </a:extLst>
                </a:gridCol>
                <a:gridCol w="1232559">
                  <a:extLst>
                    <a:ext uri="{9D8B030D-6E8A-4147-A177-3AD203B41FA5}">
                      <a16:colId xmlns:a16="http://schemas.microsoft.com/office/drawing/2014/main" val="1148692738"/>
                    </a:ext>
                  </a:extLst>
                </a:gridCol>
              </a:tblGrid>
              <a:tr h="244945">
                <a:tc gridSpan="2">
                  <a:txBody>
                    <a:bodyPr/>
                    <a:lstStyle/>
                    <a:p>
                      <a:pPr algn="ctr" fontAlgn="base"/>
                      <a:r>
                        <a:rPr lang="en-US" sz="105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Los </a:t>
                      </a:r>
                      <a:r>
                        <a:rPr lang="en-US" sz="1050" b="1" i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adjetivos</a:t>
                      </a:r>
                      <a:r>
                        <a:rPr lang="en-US" sz="105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​ (adjectives)</a:t>
                      </a:r>
                      <a:endParaRPr lang="en-US" b="1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524193507"/>
                  </a:ext>
                </a:extLst>
              </a:tr>
              <a:tr h="244945">
                <a:tc>
                  <a:txBody>
                    <a:bodyPr/>
                    <a:lstStyle/>
                    <a:p>
                      <a:pPr algn="l" fontAlgn="base"/>
                      <a:r>
                        <a:rPr lang="en-GB" sz="1000" b="0" i="0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Divertido</a:t>
                      </a:r>
                      <a:r>
                        <a:rPr lang="en-GB" sz="1000" b="0" i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/a​</a:t>
                      </a:r>
                      <a:endParaRPr lang="en-GB" b="0" i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GB" sz="1000" b="0" i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Fun​</a:t>
                      </a:r>
                      <a:endParaRPr lang="en-GB" b="0" i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352784"/>
                  </a:ext>
                </a:extLst>
              </a:tr>
              <a:tr h="244945">
                <a:tc>
                  <a:txBody>
                    <a:bodyPr/>
                    <a:lstStyle/>
                    <a:p>
                      <a:pPr algn="l" fontAlgn="base"/>
                      <a:r>
                        <a:rPr lang="en-GB" sz="1000" b="0" i="0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Aburrido</a:t>
                      </a:r>
                      <a:r>
                        <a:rPr lang="en-GB" sz="1000" b="0" i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/a​</a:t>
                      </a:r>
                      <a:endParaRPr lang="en-GB" b="0" i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GB" sz="1000" b="0" i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Boring​</a:t>
                      </a:r>
                      <a:endParaRPr lang="en-GB" b="0" i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9345057"/>
                  </a:ext>
                </a:extLst>
              </a:tr>
              <a:tr h="244945">
                <a:tc>
                  <a:txBody>
                    <a:bodyPr/>
                    <a:lstStyle/>
                    <a:p>
                      <a:pPr algn="l" fontAlgn="base"/>
                      <a:r>
                        <a:rPr lang="en-GB" sz="1000" b="0" i="0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Práctico</a:t>
                      </a:r>
                      <a:r>
                        <a:rPr lang="en-GB" sz="1000" b="0" i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/a​</a:t>
                      </a:r>
                      <a:endParaRPr lang="en-GB" b="0" i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GB" sz="10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Practical​</a:t>
                      </a:r>
                      <a:endParaRPr lang="en-GB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8997842"/>
                  </a:ext>
                </a:extLst>
              </a:tr>
              <a:tr h="244945">
                <a:tc>
                  <a:txBody>
                    <a:bodyPr/>
                    <a:lstStyle/>
                    <a:p>
                      <a:pPr algn="l" fontAlgn="base"/>
                      <a:r>
                        <a:rPr lang="en-GB" sz="1000" b="0" i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Raro/a​</a:t>
                      </a:r>
                      <a:endParaRPr lang="en-GB" b="0" i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GB" sz="1000" b="0" i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Strange​</a:t>
                      </a:r>
                      <a:endParaRPr lang="en-GB" b="0" i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5035371"/>
                  </a:ext>
                </a:extLst>
              </a:tr>
              <a:tr h="244945">
                <a:tc>
                  <a:txBody>
                    <a:bodyPr/>
                    <a:lstStyle/>
                    <a:p>
                      <a:pPr algn="l" fontAlgn="base"/>
                      <a:r>
                        <a:rPr lang="en-GB" sz="1000" b="0" i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Tonto/a​</a:t>
                      </a:r>
                      <a:endParaRPr lang="en-GB" b="0" i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GB" sz="10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Silly​</a:t>
                      </a:r>
                      <a:endParaRPr lang="en-GB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13023828"/>
                  </a:ext>
                </a:extLst>
              </a:tr>
              <a:tr h="244945">
                <a:tc>
                  <a:txBody>
                    <a:bodyPr/>
                    <a:lstStyle/>
                    <a:p>
                      <a:pPr algn="l" fontAlgn="base"/>
                      <a:r>
                        <a:rPr lang="en-GB" sz="10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Peligroso/a</a:t>
                      </a:r>
                      <a:endParaRPr lang="en-GB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GB" sz="10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Dangerous</a:t>
                      </a:r>
                      <a:endParaRPr lang="en-GB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1112510"/>
                  </a:ext>
                </a:extLst>
              </a:tr>
              <a:tr h="244945">
                <a:tc>
                  <a:txBody>
                    <a:bodyPr/>
                    <a:lstStyle/>
                    <a:p>
                      <a:pPr algn="l" fontAlgn="base"/>
                      <a:r>
                        <a:rPr lang="en-GB" sz="1000" b="0" i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Molesto</a:t>
                      </a:r>
                      <a:r>
                        <a:rPr lang="en-GB" sz="1000" b="0" i="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/a</a:t>
                      </a:r>
                      <a:endParaRPr lang="en-GB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GB" sz="10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Annoying</a:t>
                      </a:r>
                      <a:endParaRPr lang="en-GB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85403863"/>
                  </a:ext>
                </a:extLst>
              </a:tr>
              <a:tr h="244945">
                <a:tc>
                  <a:txBody>
                    <a:bodyPr/>
                    <a:lstStyle/>
                    <a:p>
                      <a:pPr algn="l" fontAlgn="base"/>
                      <a:r>
                        <a:rPr lang="en-GB" sz="1000" b="0" i="0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Entretenido</a:t>
                      </a:r>
                      <a:r>
                        <a:rPr lang="en-GB" sz="10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/a</a:t>
                      </a: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GB" sz="10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Entertaining</a:t>
                      </a: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9829864"/>
                  </a:ext>
                </a:extLst>
              </a:tr>
              <a:tr h="244945">
                <a:tc>
                  <a:txBody>
                    <a:bodyPr/>
                    <a:lstStyle/>
                    <a:p>
                      <a:pPr algn="l" fontAlgn="base"/>
                      <a:r>
                        <a:rPr lang="en-GB" sz="1000" b="0" i="0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Difícil</a:t>
                      </a:r>
                      <a:r>
                        <a:rPr lang="en-GB" sz="10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​</a:t>
                      </a: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GB" sz="10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Difficult</a:t>
                      </a: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9901549"/>
                  </a:ext>
                </a:extLst>
              </a:tr>
              <a:tr h="244945">
                <a:tc>
                  <a:txBody>
                    <a:bodyPr/>
                    <a:lstStyle/>
                    <a:p>
                      <a:pPr algn="l" fontAlgn="base"/>
                      <a:r>
                        <a:rPr lang="en-GB" sz="1000" b="0" i="0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Fácil</a:t>
                      </a:r>
                      <a:r>
                        <a:rPr lang="en-GB" sz="10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​</a:t>
                      </a: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GB" sz="10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Easy​</a:t>
                      </a: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0420665"/>
                  </a:ext>
                </a:extLst>
              </a:tr>
              <a:tr h="244945">
                <a:tc>
                  <a:txBody>
                    <a:bodyPr/>
                    <a:lstStyle/>
                    <a:p>
                      <a:pPr algn="l" fontAlgn="base"/>
                      <a:r>
                        <a:rPr lang="en-GB" sz="1000" b="0" i="0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Interesante</a:t>
                      </a:r>
                      <a:endParaRPr lang="en-GB" sz="1000" b="0" i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GB" sz="10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Interesting</a:t>
                      </a: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3006360"/>
                  </a:ext>
                </a:extLst>
              </a:tr>
              <a:tr h="244945">
                <a:tc>
                  <a:txBody>
                    <a:bodyPr/>
                    <a:lstStyle/>
                    <a:p>
                      <a:pPr algn="l" fontAlgn="base"/>
                      <a:r>
                        <a:rPr lang="en-GB" sz="10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Emocionante</a:t>
                      </a: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GB" sz="10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Exciting</a:t>
                      </a: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8728294"/>
                  </a:ext>
                </a:extLst>
              </a:tr>
              <a:tr h="244945">
                <a:tc>
                  <a:txBody>
                    <a:bodyPr/>
                    <a:lstStyle/>
                    <a:p>
                      <a:pPr algn="l" fontAlgn="base"/>
                      <a:r>
                        <a:rPr lang="en-GB" sz="10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Fatal </a:t>
                      </a: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GB" sz="10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Awful</a:t>
                      </a: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5408909"/>
                  </a:ext>
                </a:extLst>
              </a:tr>
              <a:tr h="244945">
                <a:tc>
                  <a:txBody>
                    <a:bodyPr/>
                    <a:lstStyle/>
                    <a:p>
                      <a:pPr algn="l" fontAlgn="base"/>
                      <a:r>
                        <a:rPr lang="en-GB" sz="1000" b="0" i="0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Fenomenal</a:t>
                      </a:r>
                      <a:endParaRPr lang="en-GB" sz="1000" b="0" i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GB" sz="10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Great</a:t>
                      </a: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19189697"/>
                  </a:ext>
                </a:extLst>
              </a:tr>
              <a:tr h="244945">
                <a:tc>
                  <a:txBody>
                    <a:bodyPr/>
                    <a:lstStyle/>
                    <a:p>
                      <a:pPr algn="l" fontAlgn="base"/>
                      <a:r>
                        <a:rPr lang="en-GB" sz="10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Guay</a:t>
                      </a: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GB" sz="1000" b="0" i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Cool</a:t>
                      </a: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4662746"/>
                  </a:ext>
                </a:extLst>
              </a:tr>
            </a:tbl>
          </a:graphicData>
        </a:graphic>
      </p:graphicFrame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7739540" y="1046254"/>
            <a:ext cx="3275919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/>
          </p:nvPr>
        </p:nvGraphicFramePr>
        <p:xfrm>
          <a:off x="9378251" y="920542"/>
          <a:ext cx="2665764" cy="2698152"/>
        </p:xfrm>
        <a:graphic>
          <a:graphicData uri="http://schemas.openxmlformats.org/drawingml/2006/table">
            <a:tbl>
              <a:tblPr/>
              <a:tblGrid>
                <a:gridCol w="1332882">
                  <a:extLst>
                    <a:ext uri="{9D8B030D-6E8A-4147-A177-3AD203B41FA5}">
                      <a16:colId xmlns:a16="http://schemas.microsoft.com/office/drawing/2014/main" val="1271527147"/>
                    </a:ext>
                  </a:extLst>
                </a:gridCol>
                <a:gridCol w="1332882">
                  <a:extLst>
                    <a:ext uri="{9D8B030D-6E8A-4147-A177-3AD203B41FA5}">
                      <a16:colId xmlns:a16="http://schemas.microsoft.com/office/drawing/2014/main" val="1148692738"/>
                    </a:ext>
                  </a:extLst>
                </a:gridCol>
              </a:tblGrid>
              <a:tr h="196696">
                <a:tc gridSpan="2">
                  <a:txBody>
                    <a:bodyPr/>
                    <a:lstStyle/>
                    <a:p>
                      <a:pPr algn="ctr" fontAlgn="base"/>
                      <a:r>
                        <a:rPr lang="en-US" sz="1050" b="1" i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Nacionalidades</a:t>
                      </a:r>
                      <a:r>
                        <a:rPr lang="en-US" sz="105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(nationalities)</a:t>
                      </a:r>
                      <a:endParaRPr lang="en-US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4193507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l" fontAlgn="base"/>
                      <a:r>
                        <a:rPr lang="en-GB" sz="10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Español/a</a:t>
                      </a:r>
                      <a:endParaRPr lang="en-GB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GB" sz="10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Spanish</a:t>
                      </a:r>
                      <a:endParaRPr lang="en-GB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50364048"/>
                  </a:ext>
                </a:extLst>
              </a:tr>
              <a:tr h="252132">
                <a:tc>
                  <a:txBody>
                    <a:bodyPr/>
                    <a:lstStyle/>
                    <a:p>
                      <a:pPr algn="l" fontAlgn="base"/>
                      <a:r>
                        <a:rPr lang="en-GB" sz="10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Inglés/a</a:t>
                      </a:r>
                      <a:endParaRPr lang="en-GB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GB" sz="10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English</a:t>
                      </a:r>
                      <a:endParaRPr lang="en-GB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3527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ase"/>
                      <a:r>
                        <a:rPr lang="en-GB" sz="1000" b="0" i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Galés</a:t>
                      </a:r>
                      <a:r>
                        <a:rPr lang="en-GB" sz="10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/a</a:t>
                      </a:r>
                      <a:endParaRPr lang="en-GB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GB" sz="10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Welsh</a:t>
                      </a:r>
                      <a:endParaRPr lang="en-GB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934505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ase"/>
                      <a:r>
                        <a:rPr lang="en-GB" sz="1000" b="0" i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Escocés</a:t>
                      </a:r>
                      <a:r>
                        <a:rPr lang="en-GB" sz="10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/a</a:t>
                      </a:r>
                      <a:endParaRPr lang="en-GB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GB" sz="10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Scottish</a:t>
                      </a:r>
                      <a:endParaRPr lang="en-GB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899784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ase"/>
                      <a:r>
                        <a:rPr lang="en-GB" sz="10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Irlandés/a</a:t>
                      </a:r>
                      <a:endParaRPr lang="en-GB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GB" sz="10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Irish​</a:t>
                      </a:r>
                      <a:endParaRPr lang="en-GB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503537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ase"/>
                      <a:r>
                        <a:rPr lang="en-GB" sz="1000" b="0" i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Francés</a:t>
                      </a:r>
                      <a:r>
                        <a:rPr lang="en-GB" sz="10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/a​</a:t>
                      </a:r>
                      <a:endParaRPr lang="en-GB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GB" sz="10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French​</a:t>
                      </a:r>
                      <a:endParaRPr lang="en-GB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684028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ase"/>
                      <a:r>
                        <a:rPr lang="en-GB" sz="1000" b="0" i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Italiano</a:t>
                      </a:r>
                      <a:r>
                        <a:rPr lang="en-GB" sz="10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/a​</a:t>
                      </a:r>
                      <a:endParaRPr lang="en-GB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GB" sz="10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Italian</a:t>
                      </a:r>
                      <a:endParaRPr lang="en-GB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111125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ase"/>
                      <a:r>
                        <a:rPr lang="en-GB" sz="10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Americano/a​</a:t>
                      </a:r>
                      <a:endParaRPr lang="en-GB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GB" sz="10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American</a:t>
                      </a:r>
                      <a:endParaRPr lang="en-GB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64385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ase"/>
                      <a:r>
                        <a:rPr lang="en-GB" sz="1000" b="0" i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Griego</a:t>
                      </a:r>
                      <a:r>
                        <a:rPr lang="en-GB" sz="10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/a</a:t>
                      </a:r>
                      <a:endParaRPr lang="en-GB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GB" sz="1000" b="0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Greek​</a:t>
                      </a:r>
                      <a:endParaRPr lang="en-GB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990154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ase"/>
                      <a:r>
                        <a:rPr lang="en-GB" sz="1000" b="0" i="0" dirty="0" err="1">
                          <a:solidFill>
                            <a:srgbClr val="000000"/>
                          </a:solidFill>
                          <a:effectLst/>
                        </a:rPr>
                        <a:t>Australiano</a:t>
                      </a:r>
                      <a:r>
                        <a:rPr lang="en-GB" sz="1000" b="0" i="0" dirty="0">
                          <a:solidFill>
                            <a:srgbClr val="000000"/>
                          </a:solidFill>
                          <a:effectLst/>
                        </a:rPr>
                        <a:t>/a</a:t>
                      </a: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GB" sz="1000" b="0" i="0" dirty="0">
                          <a:solidFill>
                            <a:srgbClr val="000000"/>
                          </a:solidFill>
                          <a:effectLst/>
                        </a:rPr>
                        <a:t>Australian</a:t>
                      </a: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4417617"/>
                  </a:ext>
                </a:extLst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/>
          </p:nvPr>
        </p:nvGraphicFramePr>
        <p:xfrm>
          <a:off x="6647172" y="4705877"/>
          <a:ext cx="2562562" cy="2019300"/>
        </p:xfrm>
        <a:graphic>
          <a:graphicData uri="http://schemas.openxmlformats.org/drawingml/2006/table">
            <a:tbl>
              <a:tblPr/>
              <a:tblGrid>
                <a:gridCol w="1281281">
                  <a:extLst>
                    <a:ext uri="{9D8B030D-6E8A-4147-A177-3AD203B41FA5}">
                      <a16:colId xmlns:a16="http://schemas.microsoft.com/office/drawing/2014/main" val="1271527147"/>
                    </a:ext>
                  </a:extLst>
                </a:gridCol>
                <a:gridCol w="1281281">
                  <a:extLst>
                    <a:ext uri="{9D8B030D-6E8A-4147-A177-3AD203B41FA5}">
                      <a16:colId xmlns:a16="http://schemas.microsoft.com/office/drawing/2014/main" val="1148692738"/>
                    </a:ext>
                  </a:extLst>
                </a:gridCol>
              </a:tblGrid>
              <a:tr h="215189">
                <a:tc gridSpan="2">
                  <a:txBody>
                    <a:bodyPr/>
                    <a:lstStyle/>
                    <a:p>
                      <a:pPr algn="ctr" fontAlgn="base"/>
                      <a:r>
                        <a:rPr lang="en-US" sz="1050" b="1" i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FUTURE TENSE (IR+A+INFINITIVE)</a:t>
                      </a: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4193507"/>
                  </a:ext>
                </a:extLst>
              </a:tr>
              <a:tr h="215189">
                <a:tc>
                  <a:txBody>
                    <a:bodyPr/>
                    <a:lstStyle/>
                    <a:p>
                      <a:pPr algn="l" fontAlgn="base"/>
                      <a:r>
                        <a:rPr lang="en-GB" sz="1000" b="0" i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Voy a</a:t>
                      </a: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GB" sz="1000" b="0" i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 am going to...</a:t>
                      </a:r>
                      <a:endParaRPr lang="en-GB" sz="1000" b="0" i="0" baseline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352784"/>
                  </a:ext>
                </a:extLst>
              </a:tr>
              <a:tr h="215189">
                <a:tc>
                  <a:txBody>
                    <a:bodyPr/>
                    <a:lstStyle/>
                    <a:p>
                      <a:pPr algn="l" fontAlgn="base"/>
                      <a:r>
                        <a:rPr lang="en-GB" sz="1000" b="0" i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Vas a</a:t>
                      </a:r>
                      <a:endParaRPr lang="en-GB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GB" sz="1000" b="0" i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You are going to...</a:t>
                      </a:r>
                      <a:endParaRPr lang="en-GB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9345057"/>
                  </a:ext>
                </a:extLst>
              </a:tr>
              <a:tr h="240018">
                <a:tc>
                  <a:txBody>
                    <a:bodyPr/>
                    <a:lstStyle/>
                    <a:p>
                      <a:pPr algn="l" fontAlgn="base"/>
                      <a:r>
                        <a:rPr lang="en-GB" sz="1000" b="0" i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Va a</a:t>
                      </a:r>
                      <a:endParaRPr lang="en-GB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GB" sz="1000" b="0" i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He/She/It is going to...</a:t>
                      </a:r>
                      <a:endParaRPr lang="en-GB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8997842"/>
                  </a:ext>
                </a:extLst>
              </a:tr>
              <a:tr h="215189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1000" b="0" i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Vamos a</a:t>
                      </a:r>
                    </a:p>
                  </a:txBody>
                  <a:tcPr>
                    <a:lnL w="9524">
                      <a:solidFill>
                        <a:srgbClr val="000000"/>
                      </a:solidFill>
                    </a:lnL>
                    <a:lnR w="9524">
                      <a:solidFill>
                        <a:srgbClr val="000000"/>
                      </a:solidFill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4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1000" b="0" i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We are going to...</a:t>
                      </a:r>
                    </a:p>
                  </a:txBody>
                  <a:tcPr>
                    <a:lnL w="9524">
                      <a:solidFill>
                        <a:srgbClr val="000000"/>
                      </a:solidFill>
                    </a:lnL>
                    <a:lnR w="9524">
                      <a:solidFill>
                        <a:srgbClr val="000000"/>
                      </a:solidFill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4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0625222"/>
                  </a:ext>
                </a:extLst>
              </a:tr>
              <a:tr h="240018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1000" b="0" i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Vais a</a:t>
                      </a:r>
                      <a:endParaRPr lang="en-GB" sz="1000" b="0" i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>
                    <a:lnL w="9524">
                      <a:solidFill>
                        <a:srgbClr val="000000"/>
                      </a:solidFill>
                    </a:lnL>
                    <a:lnR w="9524">
                      <a:solidFill>
                        <a:srgbClr val="000000"/>
                      </a:solidFill>
                    </a:lnR>
                    <a:lnT w="9524">
                      <a:solidFill>
                        <a:srgbClr val="000000"/>
                      </a:solidFill>
                    </a:lnT>
                    <a:lnB w="9524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1000" b="0" i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You (plural) are going to...</a:t>
                      </a:r>
                    </a:p>
                  </a:txBody>
                  <a:tcPr>
                    <a:lnL w="9524">
                      <a:solidFill>
                        <a:srgbClr val="000000"/>
                      </a:solidFill>
                    </a:lnL>
                    <a:lnR w="9524">
                      <a:solidFill>
                        <a:srgbClr val="000000"/>
                      </a:solidFill>
                    </a:lnR>
                    <a:lnT w="9524">
                      <a:solidFill>
                        <a:srgbClr val="000000"/>
                      </a:solidFill>
                    </a:lnT>
                    <a:lnB w="9524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3024539"/>
                  </a:ext>
                </a:extLst>
              </a:tr>
              <a:tr h="215189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1000" b="0" i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Van a</a:t>
                      </a:r>
                    </a:p>
                  </a:txBody>
                  <a:tcPr>
                    <a:lnL w="9524">
                      <a:solidFill>
                        <a:srgbClr val="000000"/>
                      </a:solidFill>
                    </a:lnL>
                    <a:lnR w="9524">
                      <a:solidFill>
                        <a:srgbClr val="000000"/>
                      </a:solidFill>
                    </a:lnR>
                    <a:lnT w="9524">
                      <a:solidFill>
                        <a:srgbClr val="000000"/>
                      </a:solidFill>
                    </a:lnT>
                    <a:lnB w="9524">
                      <a:solidFill>
                        <a:srgbClr val="000000"/>
                      </a:solidFill>
                    </a:lnB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GB" sz="1000" b="0" i="0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They are going to...</a:t>
                      </a:r>
                    </a:p>
                  </a:txBody>
                  <a:tcPr>
                    <a:lnL w="9524">
                      <a:solidFill>
                        <a:srgbClr val="000000"/>
                      </a:solidFill>
                    </a:lnL>
                    <a:lnR w="9524">
                      <a:solidFill>
                        <a:srgbClr val="000000"/>
                      </a:solidFill>
                    </a:lnR>
                    <a:lnT w="9524">
                      <a:solidFill>
                        <a:srgbClr val="000000"/>
                      </a:solidFill>
                    </a:lnT>
                    <a:lnB w="9524">
                      <a:solidFill>
                        <a:srgbClr val="000000"/>
                      </a:solidFill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3087415"/>
                  </a:ext>
                </a:extLst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>
            <p:extLst/>
          </p:nvPr>
        </p:nvGraphicFramePr>
        <p:xfrm>
          <a:off x="9378251" y="3819157"/>
          <a:ext cx="2665762" cy="2842260"/>
        </p:xfrm>
        <a:graphic>
          <a:graphicData uri="http://schemas.openxmlformats.org/drawingml/2006/table">
            <a:tbl>
              <a:tblPr/>
              <a:tblGrid>
                <a:gridCol w="1414225">
                  <a:extLst>
                    <a:ext uri="{9D8B030D-6E8A-4147-A177-3AD203B41FA5}">
                      <a16:colId xmlns:a16="http://schemas.microsoft.com/office/drawing/2014/main" val="1271527147"/>
                    </a:ext>
                  </a:extLst>
                </a:gridCol>
                <a:gridCol w="1251537">
                  <a:extLst>
                    <a:ext uri="{9D8B030D-6E8A-4147-A177-3AD203B41FA5}">
                      <a16:colId xmlns:a16="http://schemas.microsoft.com/office/drawing/2014/main" val="1148692738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algn="ctr" fontAlgn="base"/>
                      <a:r>
                        <a:rPr lang="en-US" sz="1050" b="1" i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Tiempo</a:t>
                      </a:r>
                      <a:r>
                        <a:rPr lang="en-US" sz="1050" b="1" i="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050" b="1" i="0" baseline="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libre</a:t>
                      </a:r>
                      <a:r>
                        <a:rPr lang="en-US" sz="1050" b="1" i="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05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(free time verbs)</a:t>
                      </a:r>
                      <a:endParaRPr lang="en-US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4193507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l" fontAlgn="base"/>
                      <a:r>
                        <a:rPr lang="en-GB" sz="1000" b="0" i="0" dirty="0">
                          <a:solidFill>
                            <a:srgbClr val="000000"/>
                          </a:solidFill>
                          <a:effectLst/>
                        </a:rPr>
                        <a:t>Leer </a:t>
                      </a:r>
                      <a:r>
                        <a:rPr lang="en-GB" sz="1000" b="0" i="0" dirty="0" err="1">
                          <a:solidFill>
                            <a:srgbClr val="000000"/>
                          </a:solidFill>
                          <a:effectLst/>
                        </a:rPr>
                        <a:t>libros</a:t>
                      </a:r>
                      <a:endParaRPr lang="en-GB" sz="1000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GB" sz="1000" b="0" i="0" dirty="0">
                          <a:solidFill>
                            <a:srgbClr val="000000"/>
                          </a:solidFill>
                          <a:effectLst/>
                        </a:rPr>
                        <a:t>To read books</a:t>
                      </a: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3527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ase"/>
                      <a:r>
                        <a:rPr lang="en-GB" sz="1000" b="0" i="0" dirty="0" err="1">
                          <a:solidFill>
                            <a:srgbClr val="000000"/>
                          </a:solidFill>
                          <a:effectLst/>
                        </a:rPr>
                        <a:t>Salir</a:t>
                      </a:r>
                      <a:r>
                        <a:rPr lang="en-GB" sz="1000" b="0" i="0" dirty="0">
                          <a:solidFill>
                            <a:srgbClr val="000000"/>
                          </a:solidFill>
                          <a:effectLst/>
                        </a:rPr>
                        <a:t> con </a:t>
                      </a:r>
                      <a:r>
                        <a:rPr lang="en-GB" sz="1000" b="0" i="0" dirty="0" err="1">
                          <a:solidFill>
                            <a:srgbClr val="000000"/>
                          </a:solidFill>
                          <a:effectLst/>
                        </a:rPr>
                        <a:t>mis</a:t>
                      </a:r>
                      <a:r>
                        <a:rPr lang="en-GB" sz="1000" b="0" i="0" dirty="0">
                          <a:solidFill>
                            <a:srgbClr val="000000"/>
                          </a:solidFill>
                          <a:effectLst/>
                        </a:rPr>
                        <a:t> amigos</a:t>
                      </a: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GB" sz="1000" b="0" i="0" dirty="0">
                          <a:solidFill>
                            <a:srgbClr val="000000"/>
                          </a:solidFill>
                          <a:effectLst/>
                        </a:rPr>
                        <a:t>To go out with friends</a:t>
                      </a: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934505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ase"/>
                      <a:r>
                        <a:rPr lang="en-GB" sz="1000" b="0" i="0" dirty="0" err="1">
                          <a:solidFill>
                            <a:srgbClr val="000000"/>
                          </a:solidFill>
                          <a:effectLst/>
                        </a:rPr>
                        <a:t>Ver</a:t>
                      </a:r>
                      <a:r>
                        <a:rPr lang="en-GB" sz="1000" b="0" i="0" dirty="0">
                          <a:solidFill>
                            <a:srgbClr val="000000"/>
                          </a:solidFill>
                          <a:effectLst/>
                        </a:rPr>
                        <a:t> la </a:t>
                      </a:r>
                      <a:r>
                        <a:rPr lang="en-GB" sz="1000" b="0" i="0" dirty="0" err="1">
                          <a:solidFill>
                            <a:srgbClr val="000000"/>
                          </a:solidFill>
                          <a:effectLst/>
                        </a:rPr>
                        <a:t>televisión</a:t>
                      </a:r>
                      <a:endParaRPr lang="en-GB" sz="1000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GB" sz="1000" b="0" i="0" dirty="0">
                          <a:solidFill>
                            <a:srgbClr val="000000"/>
                          </a:solidFill>
                          <a:effectLst/>
                        </a:rPr>
                        <a:t>To</a:t>
                      </a:r>
                      <a:r>
                        <a:rPr lang="en-GB" sz="1000" b="0" i="0" baseline="0" dirty="0">
                          <a:solidFill>
                            <a:srgbClr val="000000"/>
                          </a:solidFill>
                          <a:effectLst/>
                        </a:rPr>
                        <a:t> watch TV</a:t>
                      </a:r>
                      <a:endParaRPr lang="en-GB" sz="1000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899784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ase"/>
                      <a:r>
                        <a:rPr lang="en-GB" sz="1000" b="0" i="0" dirty="0" err="1">
                          <a:solidFill>
                            <a:srgbClr val="000000"/>
                          </a:solidFill>
                          <a:effectLst/>
                        </a:rPr>
                        <a:t>Navegar</a:t>
                      </a:r>
                      <a:r>
                        <a:rPr lang="en-GB" sz="1000" b="0" i="0" dirty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lang="en-GB" sz="1000" b="0" i="0" dirty="0" err="1">
                          <a:solidFill>
                            <a:srgbClr val="000000"/>
                          </a:solidFill>
                          <a:effectLst/>
                        </a:rPr>
                        <a:t>por</a:t>
                      </a:r>
                      <a:r>
                        <a:rPr lang="en-GB" sz="1000" b="0" i="0" dirty="0">
                          <a:solidFill>
                            <a:srgbClr val="000000"/>
                          </a:solidFill>
                          <a:effectLst/>
                        </a:rPr>
                        <a:t> internet</a:t>
                      </a: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GB" sz="1000" b="0" i="0" dirty="0">
                          <a:solidFill>
                            <a:srgbClr val="000000"/>
                          </a:solidFill>
                          <a:effectLst/>
                        </a:rPr>
                        <a:t>To</a:t>
                      </a:r>
                      <a:r>
                        <a:rPr lang="en-GB" sz="1000" b="0" i="0" baseline="0" dirty="0">
                          <a:solidFill>
                            <a:srgbClr val="000000"/>
                          </a:solidFill>
                          <a:effectLst/>
                        </a:rPr>
                        <a:t> surf the internet</a:t>
                      </a:r>
                      <a:endParaRPr lang="en-GB" sz="1000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18611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ase"/>
                      <a:r>
                        <a:rPr lang="en-GB" sz="1000" b="0" i="0" dirty="0" err="1">
                          <a:solidFill>
                            <a:srgbClr val="000000"/>
                          </a:solidFill>
                          <a:effectLst/>
                        </a:rPr>
                        <a:t>Bailar</a:t>
                      </a:r>
                      <a:r>
                        <a:rPr lang="en-GB" sz="1000" b="0" i="0" dirty="0">
                          <a:solidFill>
                            <a:srgbClr val="000000"/>
                          </a:solidFill>
                          <a:effectLst/>
                        </a:rPr>
                        <a:t> flamenco</a:t>
                      </a: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GB" sz="1000" b="0" i="0" dirty="0">
                          <a:solidFill>
                            <a:srgbClr val="000000"/>
                          </a:solidFill>
                          <a:effectLst/>
                        </a:rPr>
                        <a:t>To dance</a:t>
                      </a:r>
                      <a:r>
                        <a:rPr lang="en-GB" sz="1000" b="0" i="0" baseline="0" dirty="0">
                          <a:solidFill>
                            <a:srgbClr val="000000"/>
                          </a:solidFill>
                          <a:effectLst/>
                        </a:rPr>
                        <a:t> flamenco</a:t>
                      </a:r>
                      <a:endParaRPr lang="en-GB" sz="1000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844679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ase"/>
                      <a:r>
                        <a:rPr lang="en-GB" sz="1000" b="0" i="0" dirty="0" err="1">
                          <a:solidFill>
                            <a:srgbClr val="000000"/>
                          </a:solidFill>
                          <a:effectLst/>
                        </a:rPr>
                        <a:t>Montar</a:t>
                      </a:r>
                      <a:r>
                        <a:rPr lang="en-GB" sz="1000" b="0" i="0" dirty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lang="en-GB" sz="1000" b="0" i="0" dirty="0" err="1">
                          <a:solidFill>
                            <a:srgbClr val="000000"/>
                          </a:solidFill>
                          <a:effectLst/>
                        </a:rPr>
                        <a:t>en</a:t>
                      </a:r>
                      <a:r>
                        <a:rPr lang="en-GB" sz="1000" b="0" i="0" dirty="0">
                          <a:solidFill>
                            <a:srgbClr val="000000"/>
                          </a:solidFill>
                          <a:effectLst/>
                        </a:rPr>
                        <a:t> bici</a:t>
                      </a: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GB" sz="1000" b="0" i="0" dirty="0">
                          <a:solidFill>
                            <a:srgbClr val="000000"/>
                          </a:solidFill>
                          <a:effectLst/>
                        </a:rPr>
                        <a:t>To ride</a:t>
                      </a:r>
                      <a:r>
                        <a:rPr lang="en-GB" sz="1000" b="0" i="0" baseline="0" dirty="0">
                          <a:solidFill>
                            <a:srgbClr val="000000"/>
                          </a:solidFill>
                          <a:effectLst/>
                        </a:rPr>
                        <a:t> my bike</a:t>
                      </a:r>
                      <a:endParaRPr lang="en-GB" sz="1000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419278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ase"/>
                      <a:r>
                        <a:rPr lang="en-GB" sz="1000" b="0" i="0" dirty="0" err="1">
                          <a:solidFill>
                            <a:srgbClr val="000000"/>
                          </a:solidFill>
                          <a:effectLst/>
                        </a:rPr>
                        <a:t>Hacer</a:t>
                      </a:r>
                      <a:r>
                        <a:rPr lang="en-GB" sz="1000" b="0" i="0" dirty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lang="en-GB" sz="1000" b="0" i="0" dirty="0" err="1">
                          <a:solidFill>
                            <a:srgbClr val="000000"/>
                          </a:solidFill>
                          <a:effectLst/>
                        </a:rPr>
                        <a:t>mis</a:t>
                      </a:r>
                      <a:r>
                        <a:rPr lang="en-GB" sz="1000" b="0" i="0" dirty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lang="en-GB" sz="1000" b="0" i="0" dirty="0" err="1">
                          <a:solidFill>
                            <a:srgbClr val="000000"/>
                          </a:solidFill>
                          <a:effectLst/>
                        </a:rPr>
                        <a:t>deberes</a:t>
                      </a:r>
                      <a:endParaRPr lang="en-GB" sz="1000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GB" sz="1000" b="0" i="0" dirty="0">
                          <a:solidFill>
                            <a:srgbClr val="000000"/>
                          </a:solidFill>
                          <a:effectLst/>
                        </a:rPr>
                        <a:t>To do my homework</a:t>
                      </a: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2089768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ase"/>
                      <a:r>
                        <a:rPr lang="en-GB" sz="1000" b="0" i="0" dirty="0" err="1">
                          <a:solidFill>
                            <a:srgbClr val="000000"/>
                          </a:solidFill>
                          <a:effectLst/>
                        </a:rPr>
                        <a:t>Jugar</a:t>
                      </a:r>
                      <a:r>
                        <a:rPr lang="en-GB" sz="1000" b="0" i="0" dirty="0">
                          <a:solidFill>
                            <a:srgbClr val="000000"/>
                          </a:solidFill>
                          <a:effectLst/>
                        </a:rPr>
                        <a:t> a </a:t>
                      </a:r>
                      <a:r>
                        <a:rPr lang="en-GB" sz="1000" b="0" i="0" dirty="0" err="1">
                          <a:solidFill>
                            <a:srgbClr val="000000"/>
                          </a:solidFill>
                          <a:effectLst/>
                        </a:rPr>
                        <a:t>los</a:t>
                      </a:r>
                      <a:r>
                        <a:rPr lang="en-GB" sz="1000" b="0" i="0" dirty="0">
                          <a:solidFill>
                            <a:srgbClr val="000000"/>
                          </a:solidFill>
                          <a:effectLst/>
                        </a:rPr>
                        <a:t> videojuegos</a:t>
                      </a: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GB" sz="1000" b="0" i="0" dirty="0">
                          <a:solidFill>
                            <a:srgbClr val="000000"/>
                          </a:solidFill>
                          <a:effectLst/>
                        </a:rPr>
                        <a:t>To play videogames</a:t>
                      </a: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169423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ase"/>
                      <a:r>
                        <a:rPr lang="en-GB" sz="1000" b="0" i="0" dirty="0" err="1">
                          <a:solidFill>
                            <a:srgbClr val="000000"/>
                          </a:solidFill>
                          <a:effectLst/>
                        </a:rPr>
                        <a:t>Sacar</a:t>
                      </a:r>
                      <a:r>
                        <a:rPr lang="en-GB" sz="1000" b="0" i="0" dirty="0">
                          <a:solidFill>
                            <a:srgbClr val="000000"/>
                          </a:solidFill>
                          <a:effectLst/>
                        </a:rPr>
                        <a:t> </a:t>
                      </a:r>
                      <a:r>
                        <a:rPr lang="en-GB" sz="1000" b="0" i="0" dirty="0" err="1">
                          <a:solidFill>
                            <a:srgbClr val="000000"/>
                          </a:solidFill>
                          <a:effectLst/>
                        </a:rPr>
                        <a:t>fotos</a:t>
                      </a:r>
                      <a:endParaRPr lang="en-GB" sz="1000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GB" sz="1000" b="0" i="0" dirty="0">
                          <a:solidFill>
                            <a:srgbClr val="000000"/>
                          </a:solidFill>
                          <a:effectLst/>
                        </a:rPr>
                        <a:t>To take photos</a:t>
                      </a: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06917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ase"/>
                      <a:r>
                        <a:rPr lang="en-GB" sz="1000" b="0" i="0" dirty="0" err="1">
                          <a:solidFill>
                            <a:srgbClr val="000000"/>
                          </a:solidFill>
                          <a:effectLst/>
                        </a:rPr>
                        <a:t>Tocar</a:t>
                      </a:r>
                      <a:r>
                        <a:rPr lang="en-GB" sz="1000" b="0" i="0" dirty="0">
                          <a:solidFill>
                            <a:srgbClr val="000000"/>
                          </a:solidFill>
                          <a:effectLst/>
                        </a:rPr>
                        <a:t> la </a:t>
                      </a:r>
                      <a:r>
                        <a:rPr lang="en-GB" sz="1000" b="0" i="0" dirty="0" err="1">
                          <a:solidFill>
                            <a:srgbClr val="000000"/>
                          </a:solidFill>
                          <a:effectLst/>
                        </a:rPr>
                        <a:t>guitarra</a:t>
                      </a:r>
                      <a:endParaRPr lang="en-GB" sz="1000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GB" sz="1000" b="0" i="0" dirty="0">
                          <a:solidFill>
                            <a:srgbClr val="000000"/>
                          </a:solidFill>
                          <a:effectLst/>
                        </a:rPr>
                        <a:t>To play guitar</a:t>
                      </a:r>
                    </a:p>
                  </a:txBody>
                  <a:tcPr>
                    <a:lnL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5464194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EE6D4A6F-D42F-3F4E-FF20-B4624759597D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3111274" y="993844"/>
          <a:ext cx="2825678" cy="56159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67671">
                  <a:extLst>
                    <a:ext uri="{9D8B030D-6E8A-4147-A177-3AD203B41FA5}">
                      <a16:colId xmlns:a16="http://schemas.microsoft.com/office/drawing/2014/main" val="343441867"/>
                    </a:ext>
                  </a:extLst>
                </a:gridCol>
                <a:gridCol w="1358007">
                  <a:extLst>
                    <a:ext uri="{9D8B030D-6E8A-4147-A177-3AD203B41FA5}">
                      <a16:colId xmlns:a16="http://schemas.microsoft.com/office/drawing/2014/main" val="3402989185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algn="ctr"/>
                      <a:r>
                        <a:rPr lang="en-US" sz="1050" b="1" dirty="0" err="1">
                          <a:latin typeface="+mn-lt"/>
                          <a:ea typeface="Gill Sans MT" charset="0"/>
                          <a:cs typeface="Gill Sans MT" charset="0"/>
                        </a:rPr>
                        <a:t>Deportes</a:t>
                      </a:r>
                      <a:r>
                        <a:rPr lang="en-US" sz="1050" b="1" dirty="0">
                          <a:latin typeface="+mn-lt"/>
                          <a:ea typeface="Gill Sans MT" charset="0"/>
                          <a:cs typeface="Gill Sans MT" charset="0"/>
                        </a:rPr>
                        <a:t> (sports)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1524976"/>
                  </a:ext>
                </a:extLst>
              </a:tr>
              <a:tr h="242818">
                <a:tc>
                  <a:txBody>
                    <a:bodyPr/>
                    <a:lstStyle/>
                    <a:p>
                      <a:pPr algn="ctr"/>
                      <a:r>
                        <a:rPr lang="en-GB" sz="1000" dirty="0" err="1"/>
                        <a:t>Jugar</a:t>
                      </a:r>
                      <a:r>
                        <a:rPr lang="en-GB" sz="1000" dirty="0"/>
                        <a:t> al...</a:t>
                      </a:r>
                      <a:endParaRPr lang="en-GB" sz="1000" baseline="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/>
                        <a:t>To play...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7203408"/>
                  </a:ext>
                </a:extLst>
              </a:tr>
              <a:tr h="242818">
                <a:tc>
                  <a:txBody>
                    <a:bodyPr/>
                    <a:lstStyle/>
                    <a:p>
                      <a:r>
                        <a:rPr lang="en-GB" sz="1000" dirty="0"/>
                        <a:t>Baloncesto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Basketball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931658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dirty="0"/>
                        <a:t>Fútbol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Football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806081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dirty="0" err="1"/>
                        <a:t>Tenis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Tennis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82271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dirty="0" err="1"/>
                        <a:t>Voleibol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Volleyball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036460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dirty="0"/>
                        <a:t>Rugby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Rugby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269916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dirty="0"/>
                        <a:t>Golf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Golf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86829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 err="1"/>
                        <a:t>Ajedrez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Chess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661269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dirty="0"/>
                        <a:t>Hockey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Hockey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986638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dirty="0" err="1"/>
                        <a:t>Béisbol</a:t>
                      </a:r>
                      <a:r>
                        <a:rPr lang="en-GB" sz="10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Baseball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955641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dirty="0"/>
                        <a:t>Críquet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Cricket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614586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dirty="0" err="1"/>
                        <a:t>Bádminton</a:t>
                      </a:r>
                      <a:r>
                        <a:rPr lang="en-GB" sz="1000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Badminton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141574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GB" sz="1000" dirty="0"/>
                        <a:t>Hacer...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/>
                        <a:t>To do …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584476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dirty="0" err="1"/>
                        <a:t>Atletismo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Athletics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367633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dirty="0"/>
                        <a:t>Artes </a:t>
                      </a:r>
                      <a:r>
                        <a:rPr lang="en-GB" sz="1000" dirty="0" err="1"/>
                        <a:t>marciales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Martial Arts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44214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dirty="0"/>
                        <a:t>Gimnasia</a:t>
                      </a:r>
                      <a:r>
                        <a:rPr lang="en-GB" sz="1000" baseline="0" dirty="0"/>
                        <a:t> 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Gymnastics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43183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dirty="0"/>
                        <a:t>Ciclismo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Cycling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535008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dirty="0"/>
                        <a:t>Equitación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Horse Riding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226091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dirty="0"/>
                        <a:t>Natación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Swimming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828886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dirty="0"/>
                        <a:t>Escalada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Rock climbing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98436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dirty="0"/>
                        <a:t>Boxeo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Boxing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027727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000" dirty="0" err="1"/>
                        <a:t>Esquí</a:t>
                      </a:r>
                      <a:endParaRPr lang="en-GB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Skiing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38001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98135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CB0092A580C54CB42417607B585DEF" ma:contentTypeVersion="15" ma:contentTypeDescription="Create a new document." ma:contentTypeScope="" ma:versionID="f74e08aced4c8c210b74e0f0fd905a4a">
  <xsd:schema xmlns:xsd="http://www.w3.org/2001/XMLSchema" xmlns:xs="http://www.w3.org/2001/XMLSchema" xmlns:p="http://schemas.microsoft.com/office/2006/metadata/properties" xmlns:ns2="2de0c8cb-dcfa-47c1-9663-efdf8a52ffd3" xmlns:ns3="edd0a7cf-e1a5-4121-81f2-52b09736f6fa" targetNamespace="http://schemas.microsoft.com/office/2006/metadata/properties" ma:root="true" ma:fieldsID="12561826ff6f856f093ddc219237ba8e" ns2:_="" ns3:_="">
    <xsd:import namespace="2de0c8cb-dcfa-47c1-9663-efdf8a52ffd3"/>
    <xsd:import namespace="edd0a7cf-e1a5-4121-81f2-52b09736f6f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BillingMetadata" minOccurs="0"/>
                <xsd:element ref="ns2:P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e0c8cb-dcfa-47c1-9663-efdf8a52ffd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c449cd6a-d180-499f-81d4-cddb7215bca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  <xsd:element name="P" ma:index="22" nillable="true" ma:displayName="P" ma:format="Dropdown" ma:list="UserInfo" ma:SharePointGroup="0" ma:internalName="P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d0a7cf-e1a5-4121-81f2-52b09736f6fa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ebd22e93-d5c7-48a4-872e-7dbdaeb545fd}" ma:internalName="TaxCatchAll" ma:showField="CatchAllData" ma:web="edd0a7cf-e1a5-4121-81f2-52b09736f6f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de0c8cb-dcfa-47c1-9663-efdf8a52ffd3">
      <Terms xmlns="http://schemas.microsoft.com/office/infopath/2007/PartnerControls"/>
    </lcf76f155ced4ddcb4097134ff3c332f>
    <TaxCatchAll xmlns="edd0a7cf-e1a5-4121-81f2-52b09736f6fa" xsi:nil="true"/>
    <P xmlns="2de0c8cb-dcfa-47c1-9663-efdf8a52ffd3">
      <UserInfo>
        <DisplayName/>
        <AccountId xsi:nil="true"/>
        <AccountType/>
      </UserInfo>
    </P>
  </documentManagement>
</p:properties>
</file>

<file path=customXml/itemProps1.xml><?xml version="1.0" encoding="utf-8"?>
<ds:datastoreItem xmlns:ds="http://schemas.openxmlformats.org/officeDocument/2006/customXml" ds:itemID="{A164DCC3-4429-49A5-9FDC-6F6F87207A9A}"/>
</file>

<file path=customXml/itemProps2.xml><?xml version="1.0" encoding="utf-8"?>
<ds:datastoreItem xmlns:ds="http://schemas.openxmlformats.org/officeDocument/2006/customXml" ds:itemID="{D9337F26-2969-497B-AB5A-3EA161F46836}"/>
</file>

<file path=customXml/itemProps3.xml><?xml version="1.0" encoding="utf-8"?>
<ds:datastoreItem xmlns:ds="http://schemas.openxmlformats.org/officeDocument/2006/customXml" ds:itemID="{1D3F8A7A-7DB7-423D-A52A-184E165733EB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2518</Words>
  <Application>Microsoft Office PowerPoint</Application>
  <PresentationFormat>Widescreen</PresentationFormat>
  <Paragraphs>1085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Gill Sans MT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aboyd</dc:creator>
  <cp:lastModifiedBy>aboyd</cp:lastModifiedBy>
  <cp:revision>1</cp:revision>
  <dcterms:created xsi:type="dcterms:W3CDTF">2025-10-21T13:16:27Z</dcterms:created>
  <dcterms:modified xsi:type="dcterms:W3CDTF">2025-10-21T13:17:07Z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0x01010070CB0092A580C54CB42417607B585DEF</vt:lpwstr>
  </property>
</Properties>
</file>