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FE804B-9BDE-7EDD-431F-5F8D8D08E714}" v="7" dt="2025-06-12T15:32:01.4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J Turley" userId="S::jturley@hartfordhigh.co.uk::26e5a92c-d149-42ba-9ba8-f8335fb8a983" providerId="AD" clId="Web-{A0FE804B-9BDE-7EDD-431F-5F8D8D08E714}"/>
    <pc:docChg chg="modSld">
      <pc:chgData name="Mr J Turley" userId="S::jturley@hartfordhigh.co.uk::26e5a92c-d149-42ba-9ba8-f8335fb8a983" providerId="AD" clId="Web-{A0FE804B-9BDE-7EDD-431F-5F8D8D08E714}" dt="2025-06-12T15:32:01.464" v="6" actId="1076"/>
      <pc:docMkLst>
        <pc:docMk/>
      </pc:docMkLst>
      <pc:sldChg chg="delSp modSp">
        <pc:chgData name="Mr J Turley" userId="S::jturley@hartfordhigh.co.uk::26e5a92c-d149-42ba-9ba8-f8335fb8a983" providerId="AD" clId="Web-{A0FE804B-9BDE-7EDD-431F-5F8D8D08E714}" dt="2025-06-12T15:32:01.464" v="6" actId="1076"/>
        <pc:sldMkLst>
          <pc:docMk/>
          <pc:sldMk cId="3191623461" sldId="256"/>
        </pc:sldMkLst>
        <pc:spChg chg="del mod topLvl">
          <ac:chgData name="Mr J Turley" userId="S::jturley@hartfordhigh.co.uk::26e5a92c-d149-42ba-9ba8-f8335fb8a983" providerId="AD" clId="Web-{A0FE804B-9BDE-7EDD-431F-5F8D8D08E714}" dt="2025-06-12T15:31:46.495" v="2"/>
          <ac:spMkLst>
            <pc:docMk/>
            <pc:sldMk cId="3191623461" sldId="256"/>
            <ac:spMk id="24" creationId="{00000000-0000-0000-0000-000000000000}"/>
          </ac:spMkLst>
        </pc:spChg>
        <pc:grpChg chg="del">
          <ac:chgData name="Mr J Turley" userId="S::jturley@hartfordhigh.co.uk::26e5a92c-d149-42ba-9ba8-f8335fb8a983" providerId="AD" clId="Web-{A0FE804B-9BDE-7EDD-431F-5F8D8D08E714}" dt="2025-06-12T15:31:46.495" v="2"/>
          <ac:grpSpMkLst>
            <pc:docMk/>
            <pc:sldMk cId="3191623461" sldId="256"/>
            <ac:grpSpMk id="25" creationId="{00000000-0000-0000-0000-000000000000}"/>
          </ac:grpSpMkLst>
        </pc:grpChg>
        <pc:picChg chg="mod">
          <ac:chgData name="Mr J Turley" userId="S::jturley@hartfordhigh.co.uk::26e5a92c-d149-42ba-9ba8-f8335fb8a983" providerId="AD" clId="Web-{A0FE804B-9BDE-7EDD-431F-5F8D8D08E714}" dt="2025-06-12T15:32:01.401" v="4" actId="1076"/>
          <ac:picMkLst>
            <pc:docMk/>
            <pc:sldMk cId="3191623461" sldId="256"/>
            <ac:picMk id="8" creationId="{00000000-0000-0000-0000-000000000000}"/>
          </ac:picMkLst>
        </pc:picChg>
        <pc:picChg chg="mod">
          <ac:chgData name="Mr J Turley" userId="S::jturley@hartfordhigh.co.uk::26e5a92c-d149-42ba-9ba8-f8335fb8a983" providerId="AD" clId="Web-{A0FE804B-9BDE-7EDD-431F-5F8D8D08E714}" dt="2025-06-12T15:32:01.433" v="5" actId="1076"/>
          <ac:picMkLst>
            <pc:docMk/>
            <pc:sldMk cId="3191623461" sldId="256"/>
            <ac:picMk id="14" creationId="{00000000-0000-0000-0000-000000000000}"/>
          </ac:picMkLst>
        </pc:picChg>
        <pc:picChg chg="mod">
          <ac:chgData name="Mr J Turley" userId="S::jturley@hartfordhigh.co.uk::26e5a92c-d149-42ba-9ba8-f8335fb8a983" providerId="AD" clId="Web-{A0FE804B-9BDE-7EDD-431F-5F8D8D08E714}" dt="2025-06-12T15:32:01.464" v="6" actId="1076"/>
          <ac:picMkLst>
            <pc:docMk/>
            <pc:sldMk cId="3191623461" sldId="256"/>
            <ac:picMk id="15" creationId="{00000000-0000-0000-0000-000000000000}"/>
          </ac:picMkLst>
        </pc:picChg>
        <pc:picChg chg="del topLvl">
          <ac:chgData name="Mr J Turley" userId="S::jturley@hartfordhigh.co.uk::26e5a92c-d149-42ba-9ba8-f8335fb8a983" providerId="AD" clId="Web-{A0FE804B-9BDE-7EDD-431F-5F8D8D08E714}" dt="2025-06-12T15:31:48.651" v="3"/>
          <ac:picMkLst>
            <pc:docMk/>
            <pc:sldMk cId="3191623461" sldId="256"/>
            <ac:picMk id="17" creationId="{00000000-0000-0000-0000-000000000000}"/>
          </ac:picMkLst>
        </pc:picChg>
        <pc:picChg chg="del">
          <ac:chgData name="Mr J Turley" userId="S::jturley@hartfordhigh.co.uk::26e5a92c-d149-42ba-9ba8-f8335fb8a983" providerId="AD" clId="Web-{A0FE804B-9BDE-7EDD-431F-5F8D8D08E714}" dt="2025-06-12T15:31:42.323" v="0"/>
          <ac:picMkLst>
            <pc:docMk/>
            <pc:sldMk cId="3191623461" sldId="256"/>
            <ac:picMk id="18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0901-06D4-4A75-91CC-8D58122451C1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3390-0976-4FB9-B9F4-740786E99A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357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0901-06D4-4A75-91CC-8D58122451C1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3390-0976-4FB9-B9F4-740786E99A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357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0901-06D4-4A75-91CC-8D58122451C1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3390-0976-4FB9-B9F4-740786E99A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679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0901-06D4-4A75-91CC-8D58122451C1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3390-0976-4FB9-B9F4-740786E99A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825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0901-06D4-4A75-91CC-8D58122451C1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3390-0976-4FB9-B9F4-740786E99A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988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0901-06D4-4A75-91CC-8D58122451C1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3390-0976-4FB9-B9F4-740786E99A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873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0901-06D4-4A75-91CC-8D58122451C1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3390-0976-4FB9-B9F4-740786E99A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831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0901-06D4-4A75-91CC-8D58122451C1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3390-0976-4FB9-B9F4-740786E99A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846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0901-06D4-4A75-91CC-8D58122451C1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3390-0976-4FB9-B9F4-740786E99A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489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0901-06D4-4A75-91CC-8D58122451C1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3390-0976-4FB9-B9F4-740786E99A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32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0901-06D4-4A75-91CC-8D58122451C1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3390-0976-4FB9-B9F4-740786E99A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75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20901-06D4-4A75-91CC-8D58122451C1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A3390-0976-4FB9-B9F4-740786E99A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866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7" Type="http://schemas.openxmlformats.org/officeDocument/2006/relationships/image" Target="../media/image6.tmp"/><Relationship Id="rId12" Type="http://schemas.openxmlformats.org/officeDocument/2006/relationships/image" Target="../media/image8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mp"/><Relationship Id="rId11" Type="http://schemas.openxmlformats.org/officeDocument/2006/relationships/image" Target="../media/image7.tmp"/><Relationship Id="rId5" Type="http://schemas.openxmlformats.org/officeDocument/2006/relationships/image" Target="../media/image4.tmp"/><Relationship Id="rId10" Type="http://schemas.openxmlformats.org/officeDocument/2006/relationships/image" Target="../media/image9.png"/><Relationship Id="rId4" Type="http://schemas.openxmlformats.org/officeDocument/2006/relationships/image" Target="../media/image3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tmp"/><Relationship Id="rId5" Type="http://schemas.openxmlformats.org/officeDocument/2006/relationships/image" Target="../media/image12.tmp"/><Relationship Id="rId4" Type="http://schemas.openxmlformats.org/officeDocument/2006/relationships/image" Target="../media/image11.tm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8"/>
          <a:stretch/>
        </p:blipFill>
        <p:spPr>
          <a:xfrm>
            <a:off x="90934" y="1233195"/>
            <a:ext cx="3299316" cy="1672055"/>
          </a:xfrm>
          <a:prstGeom prst="rect">
            <a:avLst/>
          </a:prstGeom>
        </p:spPr>
      </p:pic>
      <p:sp>
        <p:nvSpPr>
          <p:cNvPr id="12" name="Title 3"/>
          <p:cNvSpPr txBox="1">
            <a:spLocks/>
          </p:cNvSpPr>
          <p:nvPr/>
        </p:nvSpPr>
        <p:spPr>
          <a:xfrm>
            <a:off x="2473233" y="-12984"/>
            <a:ext cx="9349635" cy="5564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700" b="1" dirty="0"/>
              <a:t>Year 11 – Higher Knowledge Organiser HT1</a:t>
            </a:r>
          </a:p>
        </p:txBody>
      </p:sp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3" y="2820848"/>
            <a:ext cx="3314799" cy="1641479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2" y="4462078"/>
            <a:ext cx="3360087" cy="1717587"/>
          </a:xfrm>
          <a:prstGeom prst="rect">
            <a:avLst/>
          </a:prstGeom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608" y="1104189"/>
            <a:ext cx="4065870" cy="132178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839520" y="645288"/>
            <a:ext cx="22468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Lower quartile</a:t>
            </a:r>
            <a:r>
              <a:rPr lang="en-GB" dirty="0"/>
              <a:t>= 25% of the data </a:t>
            </a:r>
          </a:p>
          <a:p>
            <a:r>
              <a:rPr lang="en-GB" b="1" dirty="0"/>
              <a:t>Upper quartile </a:t>
            </a:r>
            <a:r>
              <a:rPr lang="en-GB" dirty="0"/>
              <a:t>= 75% of the data </a:t>
            </a:r>
          </a:p>
          <a:p>
            <a:r>
              <a:rPr lang="en-GB" b="1" dirty="0"/>
              <a:t>Interquartile range</a:t>
            </a:r>
            <a:r>
              <a:rPr lang="en-GB" dirty="0"/>
              <a:t>= upper quartile- lower quartile</a:t>
            </a:r>
          </a:p>
        </p:txBody>
      </p:sp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118" y="1175441"/>
            <a:ext cx="1950008" cy="1688733"/>
          </a:xfrm>
          <a:prstGeom prst="rect">
            <a:avLst/>
          </a:prstGeom>
        </p:spPr>
      </p:pic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299" y="2924339"/>
            <a:ext cx="2598709" cy="50057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267295" y="672482"/>
            <a:ext cx="2212271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Histograms: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26608" y="551671"/>
            <a:ext cx="262128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Boxplots: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93121785"/>
                  </p:ext>
                </p:extLst>
              </p:nvPr>
            </p:nvGraphicFramePr>
            <p:xfrm>
              <a:off x="7148050" y="2676613"/>
              <a:ext cx="4840706" cy="1920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20353">
                      <a:extLst>
                        <a:ext uri="{9D8B030D-6E8A-4147-A177-3AD203B41FA5}">
                          <a16:colId xmlns:a16="http://schemas.microsoft.com/office/drawing/2014/main" val="1926776574"/>
                        </a:ext>
                      </a:extLst>
                    </a:gridCol>
                    <a:gridCol w="2420353">
                      <a:extLst>
                        <a:ext uri="{9D8B030D-6E8A-4147-A177-3AD203B41FA5}">
                          <a16:colId xmlns:a16="http://schemas.microsoft.com/office/drawing/2014/main" val="3438124164"/>
                        </a:ext>
                      </a:extLst>
                    </a:gridCol>
                  </a:tblGrid>
                  <a:tr h="21827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)±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Shifts the graph</a:t>
                          </a:r>
                          <a:r>
                            <a:rPr lang="en-GB" baseline="0" dirty="0"/>
                            <a:t> up/down d units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3798587"/>
                      </a:ext>
                    </a:extLst>
                  </a:tr>
                  <a:tr h="21827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Shifts the graph right/left d units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42512979"/>
                      </a:ext>
                    </a:extLst>
                  </a:tr>
                  <a:tr h="21827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(−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Reflects in the</a:t>
                          </a:r>
                          <a:r>
                            <a:rPr lang="en-GB" baseline="0" dirty="0"/>
                            <a:t> x axis</a:t>
                          </a:r>
                        </a:p>
                        <a:p>
                          <a:r>
                            <a:rPr lang="en-GB" baseline="0" dirty="0"/>
                            <a:t>Reflects in the y axis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85642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93121785"/>
                  </p:ext>
                </p:extLst>
              </p:nvPr>
            </p:nvGraphicFramePr>
            <p:xfrm>
              <a:off x="7148050" y="2676613"/>
              <a:ext cx="4840706" cy="1920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20353">
                      <a:extLst>
                        <a:ext uri="{9D8B030D-6E8A-4147-A177-3AD203B41FA5}">
                          <a16:colId xmlns:a16="http://schemas.microsoft.com/office/drawing/2014/main" val="1926776574"/>
                        </a:ext>
                      </a:extLst>
                    </a:gridCol>
                    <a:gridCol w="2420353">
                      <a:extLst>
                        <a:ext uri="{9D8B030D-6E8A-4147-A177-3AD203B41FA5}">
                          <a16:colId xmlns:a16="http://schemas.microsoft.com/office/drawing/2014/main" val="3438124164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251" t="-4762" r="-100754" b="-2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Shifts the graph</a:t>
                          </a:r>
                          <a:r>
                            <a:rPr lang="en-GB" baseline="0" dirty="0" smtClean="0"/>
                            <a:t> up/down d units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379858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251" t="-103774" r="-100754" b="-1132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Shifts the graph right/left d units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42512979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251" t="-205714" r="-100754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Reflects in the</a:t>
                          </a:r>
                          <a:r>
                            <a:rPr lang="en-GB" baseline="0" dirty="0" smtClean="0"/>
                            <a:t> x axis</a:t>
                          </a:r>
                        </a:p>
                        <a:p>
                          <a:r>
                            <a:rPr lang="en-GB" baseline="0" dirty="0" smtClean="0"/>
                            <a:t>Reflects in the y axis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856428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8" name="Picture 27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518" y="4618094"/>
            <a:ext cx="3705241" cy="2158774"/>
          </a:xfrm>
          <a:prstGeom prst="rect">
            <a:avLst/>
          </a:prstGeom>
        </p:spPr>
      </p:pic>
      <p:pic>
        <p:nvPicPr>
          <p:cNvPr id="29" name="Picture 28" descr="Screen Clippi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118" y="3458082"/>
            <a:ext cx="3746854" cy="321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623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0" y="65393"/>
            <a:ext cx="9349635" cy="5564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/>
              <a:t>Year 11 – Higher Knowledge Organiser HT2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697"/>
            <a:ext cx="2090057" cy="37227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344" y="482365"/>
            <a:ext cx="157625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Trigonometry:</a:t>
            </a: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8"/>
          <a:stretch/>
        </p:blipFill>
        <p:spPr>
          <a:xfrm>
            <a:off x="0" y="4889281"/>
            <a:ext cx="3106514" cy="19705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5577" y="4513653"/>
            <a:ext cx="155883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Exact Trig:</a:t>
            </a: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396" y="687219"/>
            <a:ext cx="3525517" cy="3032200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6" b="8607"/>
          <a:stretch/>
        </p:blipFill>
        <p:spPr>
          <a:xfrm>
            <a:off x="3276396" y="3695810"/>
            <a:ext cx="4693276" cy="3163991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011" y="568605"/>
            <a:ext cx="4125989" cy="6289395"/>
          </a:xfrm>
          <a:prstGeom prst="rect">
            <a:avLst/>
          </a:prstGeom>
        </p:spPr>
      </p:pic>
      <p:pic>
        <p:nvPicPr>
          <p:cNvPr id="17" name="Content Placeholder 4" descr="Screen Clippi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252" y="1311336"/>
            <a:ext cx="2257759" cy="214427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130834" y="886470"/>
            <a:ext cx="116694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Circles:</a:t>
            </a:r>
          </a:p>
        </p:txBody>
      </p:sp>
    </p:spTree>
    <p:extLst>
      <p:ext uri="{BB962C8B-B14F-4D97-AF65-F5344CB8AC3E}">
        <p14:creationId xmlns:p14="http://schemas.microsoft.com/office/powerpoint/2010/main" val="4273106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1673" y="103868"/>
            <a:ext cx="11662156" cy="556433"/>
          </a:xfrm>
        </p:spPr>
        <p:txBody>
          <a:bodyPr>
            <a:noAutofit/>
          </a:bodyPr>
          <a:lstStyle/>
          <a:p>
            <a:r>
              <a:rPr lang="en-GB" sz="3700" b="1" dirty="0"/>
              <a:t>Year 11 – Higher Knowledge Organiser Formula and Facts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-1312314" y="3524387"/>
            <a:ext cx="315090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You are given this in the exam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17444" y="3097916"/>
            <a:ext cx="125982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Angle Facts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2069" y="1312021"/>
            <a:ext cx="1295400" cy="2667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875358" y="1179632"/>
            <a:ext cx="6224277" cy="18244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249" y="3523377"/>
            <a:ext cx="1707040" cy="302071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869139" y="753864"/>
            <a:ext cx="243453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You need to learn these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79" y="613314"/>
            <a:ext cx="5240930" cy="624468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2069" y="1578721"/>
            <a:ext cx="1993675" cy="36248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3340" y="2023212"/>
            <a:ext cx="1162772" cy="47153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5627" y="2551187"/>
            <a:ext cx="1690364" cy="44581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08287" y="1271091"/>
            <a:ext cx="886836" cy="31948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00989" y="1636451"/>
            <a:ext cx="1093837" cy="47345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85861" y="2316586"/>
            <a:ext cx="1331687" cy="53505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85999" y="1300412"/>
            <a:ext cx="1642052" cy="51568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72793" y="1929592"/>
            <a:ext cx="2582970" cy="86310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466533" y="3078161"/>
            <a:ext cx="2090551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u="sng" dirty="0"/>
              <a:t>Polygons</a:t>
            </a:r>
          </a:p>
          <a:p>
            <a:pPr algn="ctr"/>
            <a:endParaRPr lang="en-GB" sz="1400" b="1" u="sng" dirty="0"/>
          </a:p>
          <a:p>
            <a:r>
              <a:rPr lang="en-GB" sz="1400" dirty="0"/>
              <a:t>e = exterior angle</a:t>
            </a:r>
          </a:p>
          <a:p>
            <a:r>
              <a:rPr lang="en-GB" sz="1400" dirty="0" err="1"/>
              <a:t>i</a:t>
            </a:r>
            <a:r>
              <a:rPr lang="en-GB" sz="1400" dirty="0"/>
              <a:t> = interior angle</a:t>
            </a:r>
          </a:p>
          <a:p>
            <a:r>
              <a:rPr lang="en-GB" sz="1400" dirty="0"/>
              <a:t>n = number of sides</a:t>
            </a:r>
          </a:p>
          <a:p>
            <a:endParaRPr lang="en-GB" sz="1400" dirty="0"/>
          </a:p>
          <a:p>
            <a:r>
              <a:rPr lang="en-GB" sz="1400" dirty="0"/>
              <a:t>e = </a:t>
            </a:r>
            <a:r>
              <a:rPr lang="en-GB" sz="1400" u="sng" dirty="0"/>
              <a:t>360</a:t>
            </a:r>
            <a:r>
              <a:rPr lang="en-GB" sz="1400" dirty="0"/>
              <a:t>       n = </a:t>
            </a:r>
            <a:r>
              <a:rPr lang="en-GB" sz="1400" u="sng" dirty="0"/>
              <a:t>360</a:t>
            </a:r>
          </a:p>
          <a:p>
            <a:r>
              <a:rPr lang="en-GB" sz="1400" dirty="0"/>
              <a:t>        n                   e</a:t>
            </a:r>
          </a:p>
          <a:p>
            <a:endParaRPr lang="en-GB" sz="1400" dirty="0"/>
          </a:p>
          <a:p>
            <a:r>
              <a:rPr lang="en-GB" sz="1400" dirty="0"/>
              <a:t>      </a:t>
            </a:r>
            <a:r>
              <a:rPr lang="en-GB" sz="1400" dirty="0" err="1"/>
              <a:t>i</a:t>
            </a:r>
            <a:r>
              <a:rPr lang="en-GB" sz="1400" dirty="0"/>
              <a:t> + e = 180</a:t>
            </a:r>
          </a:p>
          <a:p>
            <a:endParaRPr lang="en-GB" sz="1400" dirty="0"/>
          </a:p>
          <a:p>
            <a:r>
              <a:rPr lang="en-GB" sz="1400" dirty="0"/>
              <a:t>sum of interior = 180(n-2)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62057" y="5844888"/>
            <a:ext cx="2030673" cy="7926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06364" y="3532944"/>
            <a:ext cx="2375937" cy="47954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9170813" y="4088821"/>
            <a:ext cx="2911488" cy="533400"/>
            <a:chOff x="9188147" y="3460261"/>
            <a:chExt cx="2911488" cy="533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188147" y="3479311"/>
              <a:ext cx="1419225" cy="4953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0594685" y="3460261"/>
              <a:ext cx="1504950" cy="5334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34" name="TextBox 33"/>
          <p:cNvSpPr txBox="1"/>
          <p:nvPr/>
        </p:nvSpPr>
        <p:spPr>
          <a:xfrm>
            <a:off x="9885026" y="3085602"/>
            <a:ext cx="180430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Sectors of Circles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722757" y="4760454"/>
            <a:ext cx="2343150" cy="19907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56024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18" y="2531801"/>
            <a:ext cx="3670925" cy="30896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905864" y="97306"/>
            <a:ext cx="64192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u="sng" dirty="0"/>
              <a:t>Circle Theorems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7380" y="5725591"/>
            <a:ext cx="1439425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Proportionality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1" y="5873300"/>
            <a:ext cx="2447925" cy="619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7849" y="6076950"/>
            <a:ext cx="2381250" cy="7810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607356" y="2476475"/>
            <a:ext cx="2761673" cy="22757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7706" y="721817"/>
            <a:ext cx="4651869" cy="28074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549" y="30086"/>
            <a:ext cx="4150099" cy="25618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0219" y="3838866"/>
            <a:ext cx="4651869" cy="26360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5066" y="30086"/>
            <a:ext cx="1894859" cy="24463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45907" y="2360476"/>
            <a:ext cx="2475860" cy="22629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73617" y="4655569"/>
            <a:ext cx="3187193" cy="214004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473618" y="30086"/>
            <a:ext cx="7639826" cy="67976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263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CB0092A580C54CB42417607B585DEF" ma:contentTypeVersion="13" ma:contentTypeDescription="Create a new document." ma:contentTypeScope="" ma:versionID="f006b874421992e97333b2626e8678d9">
  <xsd:schema xmlns:xsd="http://www.w3.org/2001/XMLSchema" xmlns:xs="http://www.w3.org/2001/XMLSchema" xmlns:p="http://schemas.microsoft.com/office/2006/metadata/properties" xmlns:ns2="2de0c8cb-dcfa-47c1-9663-efdf8a52ffd3" xmlns:ns3="edd0a7cf-e1a5-4121-81f2-52b09736f6fa" targetNamespace="http://schemas.microsoft.com/office/2006/metadata/properties" ma:root="true" ma:fieldsID="815e7194ab275d44b70ecbbda3ed181e" ns2:_="" ns3:_="">
    <xsd:import namespace="2de0c8cb-dcfa-47c1-9663-efdf8a52ffd3"/>
    <xsd:import namespace="edd0a7cf-e1a5-4121-81f2-52b09736f6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e0c8cb-dcfa-47c1-9663-efdf8a52ff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c449cd6a-d180-499f-81d4-cddb7215bc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d0a7cf-e1a5-4121-81f2-52b09736f6f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ebd22e93-d5c7-48a4-872e-7dbdaeb545fd}" ma:internalName="TaxCatchAll" ma:showField="CatchAllData" ma:web="edd0a7cf-e1a5-4121-81f2-52b09736f6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de0c8cb-dcfa-47c1-9663-efdf8a52ffd3">
      <Terms xmlns="http://schemas.microsoft.com/office/infopath/2007/PartnerControls"/>
    </lcf76f155ced4ddcb4097134ff3c332f>
    <TaxCatchAll xmlns="edd0a7cf-e1a5-4121-81f2-52b09736f6fa" xsi:nil="true"/>
  </documentManagement>
</p:properties>
</file>

<file path=customXml/itemProps1.xml><?xml version="1.0" encoding="utf-8"?>
<ds:datastoreItem xmlns:ds="http://schemas.openxmlformats.org/officeDocument/2006/customXml" ds:itemID="{F62B97F5-BAD4-4702-A126-A274729D36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7BF6D8-241B-43D4-88C6-3DB9E32BF7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e0c8cb-dcfa-47c1-9663-efdf8a52ffd3"/>
    <ds:schemaRef ds:uri="edd0a7cf-e1a5-4121-81f2-52b09736f6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AC0B721-BEDC-486A-A71E-649F7FD6B328}">
  <ds:schemaRefs>
    <ds:schemaRef ds:uri="http://schemas.microsoft.com/office/2006/metadata/properties"/>
    <ds:schemaRef ds:uri="http://schemas.microsoft.com/office/infopath/2007/PartnerControls"/>
    <ds:schemaRef ds:uri="2de0c8cb-dcfa-47c1-9663-efdf8a52ffd3"/>
    <ds:schemaRef ds:uri="edd0a7cf-e1a5-4121-81f2-52b09736f6f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158</Words>
  <Application>Microsoft Office PowerPoint</Application>
  <PresentationFormat>Widescreen</PresentationFormat>
  <Paragraphs>38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Year 11 – Higher Knowledge Organiser Formula and Facts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Hatfield</dc:creator>
  <cp:lastModifiedBy>Jonathan Turley</cp:lastModifiedBy>
  <cp:revision>13</cp:revision>
  <dcterms:created xsi:type="dcterms:W3CDTF">2022-06-24T07:51:04Z</dcterms:created>
  <dcterms:modified xsi:type="dcterms:W3CDTF">2025-06-12T15:32:03Z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0x01010070CB0092A580C54CB42417607B585DEF</vt:lpwstr>
  </property>
  <property fmtid="{D5CDD505-2E9C-101B-9397-08002B2CF9AE}" pid="3" name="MediaServiceImageTags">
    <vt:lpwstr/>
  </property>
</Properties>
</file>