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08526-A56A-663B-DF02-82B0BD363146}" v="79" dt="2025-06-12T15:25:12.117"/>
    <p1510:client id="{7A579AC1-8496-F860-8161-385F330A8C2E}" v="149" dt="2025-06-12T15:36:47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E Hatfield" userId="S::ehatfield@hartfordhigh.co.uk::18f839c7-b69c-47a2-8d32-cf1bd30136b6" providerId="AD" clId="Web-{7A579AC1-8496-F860-8161-385F330A8C2E}"/>
    <pc:docChg chg="modSld">
      <pc:chgData name="Ms E Hatfield" userId="S::ehatfield@hartfordhigh.co.uk::18f839c7-b69c-47a2-8d32-cf1bd30136b6" providerId="AD" clId="Web-{7A579AC1-8496-F860-8161-385F330A8C2E}" dt="2025-06-12T15:36:47.528" v="122" actId="14100"/>
      <pc:docMkLst>
        <pc:docMk/>
      </pc:docMkLst>
      <pc:sldChg chg="addSp delSp modSp">
        <pc:chgData name="Ms E Hatfield" userId="S::ehatfield@hartfordhigh.co.uk::18f839c7-b69c-47a2-8d32-cf1bd30136b6" providerId="AD" clId="Web-{7A579AC1-8496-F860-8161-385F330A8C2E}" dt="2025-06-12T15:36:47.528" v="122" actId="14100"/>
        <pc:sldMkLst>
          <pc:docMk/>
          <pc:sldMk cId="2379508088" sldId="258"/>
        </pc:sldMkLst>
        <pc:spChg chg="add mod">
          <ac:chgData name="Ms E Hatfield" userId="S::ehatfield@hartfordhigh.co.uk::18f839c7-b69c-47a2-8d32-cf1bd30136b6" providerId="AD" clId="Web-{7A579AC1-8496-F860-8161-385F330A8C2E}" dt="2025-06-12T15:30:56.441" v="26" actId="20577"/>
          <ac:spMkLst>
            <pc:docMk/>
            <pc:sldMk cId="2379508088" sldId="258"/>
            <ac:spMk id="3" creationId="{7939E66C-5FC4-5929-27E7-59B57C5A4F41}"/>
          </ac:spMkLst>
        </pc:spChg>
        <pc:graphicFrameChg chg="add del mod modGraphic">
          <ac:chgData name="Ms E Hatfield" userId="S::ehatfield@hartfordhigh.co.uk::18f839c7-b69c-47a2-8d32-cf1bd30136b6" providerId="AD" clId="Web-{7A579AC1-8496-F860-8161-385F330A8C2E}" dt="2025-06-12T15:34:51.244" v="119"/>
          <ac:graphicFrameMkLst>
            <pc:docMk/>
            <pc:sldMk cId="2379508088" sldId="258"/>
            <ac:graphicFrameMk id="5" creationId="{057F72F9-EB36-7E6F-0FA5-F22133B1F24A}"/>
          </ac:graphicFrameMkLst>
        </pc:graphicFrameChg>
        <pc:picChg chg="add mod">
          <ac:chgData name="Ms E Hatfield" userId="S::ehatfield@hartfordhigh.co.uk::18f839c7-b69c-47a2-8d32-cf1bd30136b6" providerId="AD" clId="Web-{7A579AC1-8496-F860-8161-385F330A8C2E}" dt="2025-06-12T15:28:15.844" v="2" actId="1076"/>
          <ac:picMkLst>
            <pc:docMk/>
            <pc:sldMk cId="2379508088" sldId="258"/>
            <ac:picMk id="2" creationId="{B629FCF8-39A3-BB64-7489-7879E40D05CD}"/>
          </ac:picMkLst>
        </pc:picChg>
        <pc:picChg chg="add mod">
          <ac:chgData name="Ms E Hatfield" userId="S::ehatfield@hartfordhigh.co.uk::18f839c7-b69c-47a2-8d32-cf1bd30136b6" providerId="AD" clId="Web-{7A579AC1-8496-F860-8161-385F330A8C2E}" dt="2025-06-12T15:36:47.528" v="122" actId="14100"/>
          <ac:picMkLst>
            <pc:docMk/>
            <pc:sldMk cId="2379508088" sldId="258"/>
            <ac:picMk id="6" creationId="{00C57C05-2069-4A40-059A-E321A4F0400A}"/>
          </ac:picMkLst>
        </pc:picChg>
      </pc:sldChg>
    </pc:docChg>
  </pc:docChgLst>
  <pc:docChgLst>
    <pc:chgData name="Miss C Smith" userId="S::csmith@hartfordhigh.co.uk::54d7e8e6-9c88-4379-bc3d-8bc20f256d76" providerId="AD" clId="Web-{5D408526-A56A-663B-DF02-82B0BD363146}"/>
    <pc:docChg chg="delSld modSld sldOrd">
      <pc:chgData name="Miss C Smith" userId="S::csmith@hartfordhigh.co.uk::54d7e8e6-9c88-4379-bc3d-8bc20f256d76" providerId="AD" clId="Web-{5D408526-A56A-663B-DF02-82B0BD363146}" dt="2025-06-12T15:25:12.117" v="55" actId="14100"/>
      <pc:docMkLst>
        <pc:docMk/>
      </pc:docMkLst>
      <pc:sldChg chg="modSp">
        <pc:chgData name="Miss C Smith" userId="S::csmith@hartfordhigh.co.uk::54d7e8e6-9c88-4379-bc3d-8bc20f256d76" providerId="AD" clId="Web-{5D408526-A56A-663B-DF02-82B0BD363146}" dt="2025-06-12T15:09:27.800" v="0" actId="1076"/>
        <pc:sldMkLst>
          <pc:docMk/>
          <pc:sldMk cId="502210700" sldId="256"/>
        </pc:sldMkLst>
        <pc:spChg chg="mod">
          <ac:chgData name="Miss C Smith" userId="S::csmith@hartfordhigh.co.uk::54d7e8e6-9c88-4379-bc3d-8bc20f256d76" providerId="AD" clId="Web-{5D408526-A56A-663B-DF02-82B0BD363146}" dt="2025-06-12T15:09:27.800" v="0" actId="1076"/>
          <ac:spMkLst>
            <pc:docMk/>
            <pc:sldMk cId="502210700" sldId="256"/>
            <ac:spMk id="16" creationId="{00000000-0000-0000-0000-000000000000}"/>
          </ac:spMkLst>
        </pc:spChg>
      </pc:sldChg>
      <pc:sldChg chg="delSp modSp">
        <pc:chgData name="Miss C Smith" userId="S::csmith@hartfordhigh.co.uk::54d7e8e6-9c88-4379-bc3d-8bc20f256d76" providerId="AD" clId="Web-{5D408526-A56A-663B-DF02-82B0BD363146}" dt="2025-06-12T15:18:42.915" v="6"/>
        <pc:sldMkLst>
          <pc:docMk/>
          <pc:sldMk cId="2027858771" sldId="257"/>
        </pc:sldMkLst>
        <pc:spChg chg="del mod">
          <ac:chgData name="Miss C Smith" userId="S::csmith@hartfordhigh.co.uk::54d7e8e6-9c88-4379-bc3d-8bc20f256d76" providerId="AD" clId="Web-{5D408526-A56A-663B-DF02-82B0BD363146}" dt="2025-06-12T15:18:42.915" v="6"/>
          <ac:spMkLst>
            <pc:docMk/>
            <pc:sldMk cId="2027858771" sldId="257"/>
            <ac:spMk id="15" creationId="{00000000-0000-0000-0000-000000000000}"/>
          </ac:spMkLst>
        </pc:spChg>
        <pc:spChg chg="del mod">
          <ac:chgData name="Miss C Smith" userId="S::csmith@hartfordhigh.co.uk::54d7e8e6-9c88-4379-bc3d-8bc20f256d76" providerId="AD" clId="Web-{5D408526-A56A-663B-DF02-82B0BD363146}" dt="2025-06-12T15:18:33.790" v="4"/>
          <ac:spMkLst>
            <pc:docMk/>
            <pc:sldMk cId="2027858771" sldId="257"/>
            <ac:spMk id="16" creationId="{00000000-0000-0000-0000-000000000000}"/>
          </ac:spMkLst>
        </pc:spChg>
        <pc:spChg chg="del">
          <ac:chgData name="Miss C Smith" userId="S::csmith@hartfordhigh.co.uk::54d7e8e6-9c88-4379-bc3d-8bc20f256d76" providerId="AD" clId="Web-{5D408526-A56A-663B-DF02-82B0BD363146}" dt="2025-06-12T15:18:24.664" v="1"/>
          <ac:spMkLst>
            <pc:docMk/>
            <pc:sldMk cId="2027858771" sldId="257"/>
            <ac:spMk id="17" creationId="{00000000-0000-0000-0000-000000000000}"/>
          </ac:spMkLst>
        </pc:spChg>
      </pc:sldChg>
      <pc:sldChg chg="delSp">
        <pc:chgData name="Miss C Smith" userId="S::csmith@hartfordhigh.co.uk::54d7e8e6-9c88-4379-bc3d-8bc20f256d76" providerId="AD" clId="Web-{5D408526-A56A-663B-DF02-82B0BD363146}" dt="2025-06-12T15:19:09.822" v="9"/>
        <pc:sldMkLst>
          <pc:docMk/>
          <pc:sldMk cId="2379508088" sldId="258"/>
        </pc:sldMkLst>
        <pc:picChg chg="del">
          <ac:chgData name="Miss C Smith" userId="S::csmith@hartfordhigh.co.uk::54d7e8e6-9c88-4379-bc3d-8bc20f256d76" providerId="AD" clId="Web-{5D408526-A56A-663B-DF02-82B0BD363146}" dt="2025-06-12T15:19:09.822" v="9"/>
          <ac:picMkLst>
            <pc:docMk/>
            <pc:sldMk cId="2379508088" sldId="258"/>
            <ac:picMk id="13" creationId="{00000000-0000-0000-0000-000000000000}"/>
          </ac:picMkLst>
        </pc:picChg>
        <pc:picChg chg="del">
          <ac:chgData name="Miss C Smith" userId="S::csmith@hartfordhigh.co.uk::54d7e8e6-9c88-4379-bc3d-8bc20f256d76" providerId="AD" clId="Web-{5D408526-A56A-663B-DF02-82B0BD363146}" dt="2025-06-12T15:19:06.447" v="7"/>
          <ac:picMkLst>
            <pc:docMk/>
            <pc:sldMk cId="2379508088" sldId="258"/>
            <ac:picMk id="15" creationId="{00000000-0000-0000-0000-000000000000}"/>
          </ac:picMkLst>
        </pc:picChg>
        <pc:picChg chg="del">
          <ac:chgData name="Miss C Smith" userId="S::csmith@hartfordhigh.co.uk::54d7e8e6-9c88-4379-bc3d-8bc20f256d76" providerId="AD" clId="Web-{5D408526-A56A-663B-DF02-82B0BD363146}" dt="2025-06-12T15:19:08.588" v="8"/>
          <ac:picMkLst>
            <pc:docMk/>
            <pc:sldMk cId="2379508088" sldId="258"/>
            <ac:picMk id="16" creationId="{00000000-0000-0000-0000-000000000000}"/>
          </ac:picMkLst>
        </pc:picChg>
      </pc:sldChg>
      <pc:sldChg chg="addSp delSp modSp del">
        <pc:chgData name="Miss C Smith" userId="S::csmith@hartfordhigh.co.uk::54d7e8e6-9c88-4379-bc3d-8bc20f256d76" providerId="AD" clId="Web-{5D408526-A56A-663B-DF02-82B0BD363146}" dt="2025-06-12T15:21:15.936" v="17"/>
        <pc:sldMkLst>
          <pc:docMk/>
          <pc:sldMk cId="4106287226" sldId="259"/>
        </pc:sldMkLst>
        <pc:spChg chg="del">
          <ac:chgData name="Miss C Smith" userId="S::csmith@hartfordhigh.co.uk::54d7e8e6-9c88-4379-bc3d-8bc20f256d76" providerId="AD" clId="Web-{5D408526-A56A-663B-DF02-82B0BD363146}" dt="2025-06-12T15:19:57.996" v="11"/>
          <ac:spMkLst>
            <pc:docMk/>
            <pc:sldMk cId="4106287226" sldId="259"/>
            <ac:spMk id="3" creationId="{00000000-0000-0000-0000-000000000000}"/>
          </ac:spMkLst>
        </pc:spChg>
        <pc:grpChg chg="del">
          <ac:chgData name="Miss C Smith" userId="S::csmith@hartfordhigh.co.uk::54d7e8e6-9c88-4379-bc3d-8bc20f256d76" providerId="AD" clId="Web-{5D408526-A56A-663B-DF02-82B0BD363146}" dt="2025-06-12T15:20:03.137" v="13"/>
          <ac:grpSpMkLst>
            <pc:docMk/>
            <pc:sldMk cId="4106287226" sldId="259"/>
            <ac:grpSpMk id="19" creationId="{00000000-0000-0000-0000-000000000000}"/>
          </ac:grpSpMkLst>
        </pc:grpChg>
        <pc:graphicFrameChg chg="add mod">
          <ac:chgData name="Miss C Smith" userId="S::csmith@hartfordhigh.co.uk::54d7e8e6-9c88-4379-bc3d-8bc20f256d76" providerId="AD" clId="Web-{5D408526-A56A-663B-DF02-82B0BD363146}" dt="2025-06-12T15:20:09.449" v="15" actId="1076"/>
          <ac:graphicFrameMkLst>
            <pc:docMk/>
            <pc:sldMk cId="4106287226" sldId="259"/>
            <ac:graphicFrameMk id="5" creationId="{B8FE31AB-2F67-22FE-D667-82B68764FB4B}"/>
          </ac:graphicFrameMkLst>
        </pc:graphicFrameChg>
        <pc:graphicFrameChg chg="del">
          <ac:chgData name="Miss C Smith" userId="S::csmith@hartfordhigh.co.uk::54d7e8e6-9c88-4379-bc3d-8bc20f256d76" providerId="AD" clId="Web-{5D408526-A56A-663B-DF02-82B0BD363146}" dt="2025-06-12T15:19:55.636" v="10"/>
          <ac:graphicFrameMkLst>
            <pc:docMk/>
            <pc:sldMk cId="4106287226" sldId="259"/>
            <ac:graphicFrameMk id="10" creationId="{00000000-0000-0000-0000-000000000000}"/>
          </ac:graphicFrameMkLst>
        </pc:graphicFrameChg>
        <pc:graphicFrameChg chg="del">
          <ac:chgData name="Miss C Smith" userId="S::csmith@hartfordhigh.co.uk::54d7e8e6-9c88-4379-bc3d-8bc20f256d76" providerId="AD" clId="Web-{5D408526-A56A-663B-DF02-82B0BD363146}" dt="2025-06-12T15:20:01.371" v="12"/>
          <ac:graphicFrameMkLst>
            <pc:docMk/>
            <pc:sldMk cId="4106287226" sldId="259"/>
            <ac:graphicFrameMk id="16" creationId="{00000000-0000-0000-0000-000000000000}"/>
          </ac:graphicFrameMkLst>
        </pc:graphicFrameChg>
      </pc:sldChg>
      <pc:sldChg chg="del">
        <pc:chgData name="Miss C Smith" userId="S::csmith@hartfordhigh.co.uk::54d7e8e6-9c88-4379-bc3d-8bc20f256d76" providerId="AD" clId="Web-{5D408526-A56A-663B-DF02-82B0BD363146}" dt="2025-06-12T15:20:42.029" v="16"/>
        <pc:sldMkLst>
          <pc:docMk/>
          <pc:sldMk cId="1211923857" sldId="260"/>
        </pc:sldMkLst>
      </pc:sldChg>
      <pc:sldChg chg="addSp delSp modSp">
        <pc:chgData name="Miss C Smith" userId="S::csmith@hartfordhigh.co.uk::54d7e8e6-9c88-4379-bc3d-8bc20f256d76" providerId="AD" clId="Web-{5D408526-A56A-663B-DF02-82B0BD363146}" dt="2025-06-12T15:25:12.117" v="55" actId="14100"/>
        <pc:sldMkLst>
          <pc:docMk/>
          <pc:sldMk cId="2773132072" sldId="261"/>
        </pc:sldMkLst>
        <pc:spChg chg="add mod">
          <ac:chgData name="Miss C Smith" userId="S::csmith@hartfordhigh.co.uk::54d7e8e6-9c88-4379-bc3d-8bc20f256d76" providerId="AD" clId="Web-{5D408526-A56A-663B-DF02-82B0BD363146}" dt="2025-06-12T15:25:01.476" v="51" actId="14100"/>
          <ac:spMkLst>
            <pc:docMk/>
            <pc:sldMk cId="2773132072" sldId="261"/>
            <ac:spMk id="3" creationId="{C4682124-9D35-F6C6-11D0-DA685895F937}"/>
          </ac:spMkLst>
        </pc:spChg>
        <pc:spChg chg="mod">
          <ac:chgData name="Miss C Smith" userId="S::csmith@hartfordhigh.co.uk::54d7e8e6-9c88-4379-bc3d-8bc20f256d76" providerId="AD" clId="Web-{5D408526-A56A-663B-DF02-82B0BD363146}" dt="2025-06-12T15:24:23.709" v="45" actId="20577"/>
          <ac:spMkLst>
            <pc:docMk/>
            <pc:sldMk cId="2773132072" sldId="261"/>
            <ac:spMk id="4" creationId="{00000000-0000-0000-0000-000000000000}"/>
          </ac:spMkLst>
        </pc:spChg>
        <pc:graphicFrameChg chg="del">
          <ac:chgData name="Miss C Smith" userId="S::csmith@hartfordhigh.co.uk::54d7e8e6-9c88-4379-bc3d-8bc20f256d76" providerId="AD" clId="Web-{5D408526-A56A-663B-DF02-82B0BD363146}" dt="2025-06-12T15:22:00.094" v="23"/>
          <ac:graphicFrameMkLst>
            <pc:docMk/>
            <pc:sldMk cId="2773132072" sldId="261"/>
            <ac:graphicFrameMk id="10" creationId="{00000000-0000-0000-0000-000000000000}"/>
          </ac:graphicFrameMkLst>
        </pc:graphicFrameChg>
        <pc:graphicFrameChg chg="del">
          <ac:chgData name="Miss C Smith" userId="S::csmith@hartfordhigh.co.uk::54d7e8e6-9c88-4379-bc3d-8bc20f256d76" providerId="AD" clId="Web-{5D408526-A56A-663B-DF02-82B0BD363146}" dt="2025-06-12T15:21:51.516" v="21"/>
          <ac:graphicFrameMkLst>
            <pc:docMk/>
            <pc:sldMk cId="2773132072" sldId="261"/>
            <ac:graphicFrameMk id="16" creationId="{00000000-0000-0000-0000-000000000000}"/>
          </ac:graphicFrameMkLst>
        </pc:graphicFrameChg>
        <pc:picChg chg="mod">
          <ac:chgData name="Miss C Smith" userId="S::csmith@hartfordhigh.co.uk::54d7e8e6-9c88-4379-bc3d-8bc20f256d76" providerId="AD" clId="Web-{5D408526-A56A-663B-DF02-82B0BD363146}" dt="2025-06-12T15:21:56.625" v="22" actId="1076"/>
          <ac:picMkLst>
            <pc:docMk/>
            <pc:sldMk cId="2773132072" sldId="261"/>
            <ac:picMk id="6" creationId="{00000000-0000-0000-0000-000000000000}"/>
          </ac:picMkLst>
        </pc:picChg>
        <pc:picChg chg="add mod">
          <ac:chgData name="Miss C Smith" userId="S::csmith@hartfordhigh.co.uk::54d7e8e6-9c88-4379-bc3d-8bc20f256d76" providerId="AD" clId="Web-{5D408526-A56A-663B-DF02-82B0BD363146}" dt="2025-06-12T15:25:12.117" v="55" actId="14100"/>
          <ac:picMkLst>
            <pc:docMk/>
            <pc:sldMk cId="2773132072" sldId="261"/>
            <ac:picMk id="8" creationId="{F184606D-5712-1D98-60A7-B44AEE82A710}"/>
          </ac:picMkLst>
        </pc:picChg>
      </pc:sldChg>
      <pc:sldChg chg="modSp ord">
        <pc:chgData name="Miss C Smith" userId="S::csmith@hartfordhigh.co.uk::54d7e8e6-9c88-4379-bc3d-8bc20f256d76" providerId="AD" clId="Web-{5D408526-A56A-663B-DF02-82B0BD363146}" dt="2025-06-12T15:24:18.678" v="44" actId="20577"/>
        <pc:sldMkLst>
          <pc:docMk/>
          <pc:sldMk cId="846070151" sldId="262"/>
        </pc:sldMkLst>
        <pc:spChg chg="mod">
          <ac:chgData name="Miss C Smith" userId="S::csmith@hartfordhigh.co.uk::54d7e8e6-9c88-4379-bc3d-8bc20f256d76" providerId="AD" clId="Web-{5D408526-A56A-663B-DF02-82B0BD363146}" dt="2025-06-12T15:24:18.678" v="44" actId="20577"/>
          <ac:spMkLst>
            <pc:docMk/>
            <pc:sldMk cId="846070151" sldId="262"/>
            <ac:spMk id="14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36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59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0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8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67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06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38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6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54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11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0DF3-87E0-4C18-BAC6-AA32B833828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FB159-0870-4904-AA0D-5A0DBDC31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96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103868"/>
            <a:ext cx="11662156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/>
              <a:t>Year 10 – Higher Knowledge Organiser HT1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964" y="660301"/>
            <a:ext cx="19990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Indices: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649" t="33132" r="11639" b="5797"/>
          <a:stretch/>
        </p:blipFill>
        <p:spPr>
          <a:xfrm>
            <a:off x="95794" y="1046135"/>
            <a:ext cx="2235505" cy="1079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1580" t="8281" r="31505" b="76255"/>
          <a:stretch/>
        </p:blipFill>
        <p:spPr>
          <a:xfrm>
            <a:off x="95794" y="2169513"/>
            <a:ext cx="1227908" cy="663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7150" t="8635" r="17485" b="74319"/>
          <a:stretch/>
        </p:blipFill>
        <p:spPr>
          <a:xfrm>
            <a:off x="1323702" y="2142499"/>
            <a:ext cx="1968137" cy="6557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97" y="2725783"/>
            <a:ext cx="1971675" cy="2152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53989" y="625702"/>
            <a:ext cx="265611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Surds: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866606" y="1149533"/>
                <a:ext cx="3413760" cy="5019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/>
              </a:p>
              <a:p>
                <a:endParaRPr lang="en-GB"/>
              </a:p>
              <a:p>
                <a:r>
                  <a:rPr lang="en-GB"/>
                  <a:t>Multiply surds: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endParaRPr lang="en-GB" b="0">
                  <a:ea typeface="Cambria Math" panose="02040503050406030204" pitchFamily="18" charset="0"/>
                </a:endParaRPr>
              </a:p>
              <a:p>
                <a:endParaRPr lang="en-GB"/>
              </a:p>
              <a:p>
                <a:r>
                  <a:rPr lang="en-GB"/>
                  <a:t>Divide surds: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rad>
                  </m:oMath>
                </a14:m>
                <a:endParaRPr lang="en-GB" b="0">
                  <a:ea typeface="Cambria Math" panose="02040503050406030204" pitchFamily="18" charset="0"/>
                </a:endParaRPr>
              </a:p>
              <a:p>
                <a:endParaRPr lang="en-GB" b="0">
                  <a:ea typeface="Cambria Math" panose="02040503050406030204" pitchFamily="18" charset="0"/>
                </a:endParaRPr>
              </a:p>
              <a:p>
                <a:r>
                  <a:rPr lang="en-GB" b="0">
                    <a:ea typeface="Cambria Math" panose="02040503050406030204" pitchFamily="18" charset="0"/>
                  </a:rPr>
                  <a:t>Adding/subtracting surds: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</m:rad>
                    </m:oMath>
                  </m:oMathPara>
                </a14:m>
                <a:endParaRPr lang="en-GB" b="0">
                  <a:ea typeface="Cambria Math" panose="02040503050406030204" pitchFamily="18" charset="0"/>
                </a:endParaRPr>
              </a:p>
              <a:p>
                <a:endParaRPr lang="en-GB">
                  <a:ea typeface="Cambria Math" panose="02040503050406030204" pitchFamily="18" charset="0"/>
                </a:endParaRPr>
              </a:p>
              <a:p>
                <a:r>
                  <a:rPr lang="en-GB" b="0">
                    <a:ea typeface="Cambria Math" panose="02040503050406030204" pitchFamily="18" charset="0"/>
                  </a:rPr>
                  <a:t>Rationalise denominator: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GB" b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lang="en-GB" b="0">
                  <a:ea typeface="Cambria Math" panose="02040503050406030204" pitchFamily="18" charset="0"/>
                </a:endParaRPr>
              </a:p>
              <a:p>
                <a:r>
                  <a:rPr lang="en-GB">
                    <a:ea typeface="Cambria Math" panose="02040503050406030204" pitchFamily="18" charset="0"/>
                  </a:rPr>
                  <a:t>Simplify: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4×3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b="0"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606" y="1149533"/>
                <a:ext cx="3413760" cy="5019451"/>
              </a:xfrm>
              <a:prstGeom prst="rect">
                <a:avLst/>
              </a:prstGeom>
              <a:blipFill>
                <a:blip r:embed="rId6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50769" y="6168984"/>
            <a:ext cx="276061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/>
              <a:t>Find a square number that goes into 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794" y="5103674"/>
            <a:ext cx="29395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  <a:p>
            <a:pPr algn="ctr"/>
            <a:r>
              <a:rPr lang="en-GB"/>
              <a:t>m x n </a:t>
            </a:r>
          </a:p>
          <a:p>
            <a:r>
              <a:rPr lang="en-GB"/>
              <a:t>Where m is the number of ways to do one task and for each of these, there are n ways of doing another task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91779" y="162989"/>
            <a:ext cx="1663337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/>
              <a:t>Bounds: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98079" y="3136587"/>
            <a:ext cx="2290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/>
              <a:t>Recurring decimals: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397" y="4806388"/>
            <a:ext cx="2598981" cy="369332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GB"/>
              <a:t>Product rule for counting:</a:t>
            </a:r>
          </a:p>
        </p:txBody>
      </p:sp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977" y="904917"/>
            <a:ext cx="4762913" cy="8992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02583" y="535585"/>
            <a:ext cx="437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How to find the upper and lower bound?</a:t>
            </a: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36" y="1919350"/>
            <a:ext cx="4649794" cy="110204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773382" y="4623150"/>
                <a:ext cx="3378926" cy="2035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Example: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acc>
                    </m:oMath>
                  </m:oMathPara>
                </a14:m>
                <a:endParaRPr lang="en-GB" b="0"/>
              </a:p>
              <a:p>
                <a:pPr algn="ctr"/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=5.4444444</m:t>
                    </m:r>
                  </m:oMath>
                </a14:m>
                <a:r>
                  <a:rPr lang="en-GB" b="0"/>
                  <a:t>……..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=54.4444444…….</m:t>
                      </m:r>
                    </m:oMath>
                  </m:oMathPara>
                </a14:m>
                <a:endParaRPr lang="en-GB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90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=49</m:t>
                      </m:r>
                    </m:oMath>
                  </m:oMathPara>
                </a14:m>
                <a:endParaRPr lang="en-GB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3382" y="4623150"/>
                <a:ext cx="3378926" cy="2035878"/>
              </a:xfrm>
              <a:prstGeom prst="rect">
                <a:avLst/>
              </a:prstGeom>
              <a:blipFill>
                <a:blip r:embed="rId9"/>
                <a:stretch>
                  <a:fillRect l="-1444" t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7602583" y="3505919"/>
                <a:ext cx="3230880" cy="989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=0.55555…..</m:t>
                      </m:r>
                    </m:oMath>
                  </m:oMathPara>
                </a14:m>
                <a:endParaRPr lang="en-GB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acc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=0.5757575….</m:t>
                      </m:r>
                    </m:oMath>
                  </m:oMathPara>
                </a14:m>
                <a:endParaRPr lang="en-GB" b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0.4</m:t>
                      </m:r>
                      <m:acc>
                        <m:accPr>
                          <m:chr m:val="̇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=0.4888888….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2583" y="3505919"/>
                <a:ext cx="3230880" cy="98988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21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348" y="955196"/>
            <a:ext cx="6925065" cy="3437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0350" y="1005934"/>
            <a:ext cx="18723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/>
              <a:t>Expand- multiply out brackets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745" y="1045991"/>
            <a:ext cx="2891159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/>
              <a:t>Factorise- put into brackets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6745" y="1458487"/>
            <a:ext cx="3396168" cy="861969"/>
            <a:chOff x="468962" y="4151987"/>
            <a:chExt cx="3396168" cy="861969"/>
          </a:xfrm>
        </p:grpSpPr>
        <p:sp>
          <p:nvSpPr>
            <p:cNvPr id="5" name="TextBox 4"/>
            <p:cNvSpPr txBox="1"/>
            <p:nvPr/>
          </p:nvSpPr>
          <p:spPr>
            <a:xfrm>
              <a:off x="468962" y="4151987"/>
              <a:ext cx="3005758" cy="369332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Difference of 2 squares:</a:t>
              </a:r>
            </a:p>
          </p:txBody>
        </p:sp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62" y="4521319"/>
              <a:ext cx="3396168" cy="49263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14742" y="4465467"/>
            <a:ext cx="3210189" cy="2177298"/>
            <a:chOff x="4532812" y="4521319"/>
            <a:chExt cx="3210189" cy="2177298"/>
          </a:xfrm>
        </p:grpSpPr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7775" y="4973372"/>
              <a:ext cx="2618028" cy="107891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32812" y="4521319"/>
              <a:ext cx="2329542" cy="3693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Quadratic formula: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637775" y="6052286"/>
                  <a:ext cx="31052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0"/>
                    <a:t>For a general equation: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7775" y="6052286"/>
                  <a:ext cx="3105226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768" t="-5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/>
          <p:cNvGrpSpPr/>
          <p:nvPr/>
        </p:nvGrpSpPr>
        <p:grpSpPr>
          <a:xfrm>
            <a:off x="137996" y="2477378"/>
            <a:ext cx="3363910" cy="1448632"/>
            <a:chOff x="8246252" y="4697731"/>
            <a:chExt cx="3178628" cy="1359792"/>
          </a:xfrm>
        </p:grpSpPr>
        <p:sp>
          <p:nvSpPr>
            <p:cNvPr id="13" name="TextBox 12"/>
            <p:cNvSpPr txBox="1"/>
            <p:nvPr/>
          </p:nvSpPr>
          <p:spPr>
            <a:xfrm>
              <a:off x="8246252" y="4697731"/>
              <a:ext cx="3178628" cy="369332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GB"/>
                <a:t>Complete the square: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8633672" y="5075317"/>
                  <a:ext cx="2429691" cy="9822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 b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GB"/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3672" y="5075317"/>
                  <a:ext cx="2429691" cy="98220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Title 3"/>
          <p:cNvSpPr txBox="1">
            <a:spLocks/>
          </p:cNvSpPr>
          <p:nvPr/>
        </p:nvSpPr>
        <p:spPr>
          <a:xfrm>
            <a:off x="1672318" y="202950"/>
            <a:ext cx="10235719" cy="5564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700" b="1"/>
              <a:t>Year 10 – Higher Knowledge Organiser HT2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109" y="5042736"/>
            <a:ext cx="2302095" cy="167230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58103" y="4612702"/>
            <a:ext cx="2238101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/>
              <a:t>Quadratic nth term:</a:t>
            </a: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624" y="5221251"/>
            <a:ext cx="2804186" cy="104021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378957" y="4577193"/>
            <a:ext cx="2238101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/>
              <a:t>Geometric nth term: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44072" y="4557301"/>
            <a:ext cx="2238101" cy="36933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r>
              <a:rPr lang="en-GB"/>
              <a:t>Arithmetic nth term:</a:t>
            </a:r>
          </a:p>
        </p:txBody>
      </p:sp>
      <p:pic>
        <p:nvPicPr>
          <p:cNvPr id="26" name="Picture 25" descr="Screen Clippi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79" y="5221251"/>
            <a:ext cx="2725846" cy="1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5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-235766"/>
            <a:ext cx="10883538" cy="1325563"/>
          </a:xfrm>
        </p:spPr>
        <p:txBody>
          <a:bodyPr>
            <a:normAutofit/>
          </a:bodyPr>
          <a:lstStyle/>
          <a:p>
            <a:r>
              <a:rPr lang="en-GB" sz="3600" b="1" u="sng"/>
              <a:t>Year 10 Higher – Half Term 3 Maths Knowledge Organiser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60" y="687563"/>
            <a:ext cx="5998300" cy="3196102"/>
          </a:xfrm>
          <a:prstGeom prst="rect">
            <a:avLst/>
          </a:prstGeom>
        </p:spPr>
      </p:pic>
      <p:pic>
        <p:nvPicPr>
          <p:cNvPr id="2" name="Picture 1" descr="A diagram of triangles with lines and text&#10;&#10;AI-generated content may be incorrect.">
            <a:extLst>
              <a:ext uri="{FF2B5EF4-FFF2-40B4-BE49-F238E27FC236}">
                <a16:creationId xmlns:a16="http://schemas.microsoft.com/office/drawing/2014/main" id="{B629FCF8-39A3-BB64-7489-7879E40D0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89" y="689182"/>
            <a:ext cx="5829300" cy="49053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39E66C-5FC4-5929-27E7-59B57C5A4F41}"/>
              </a:ext>
            </a:extLst>
          </p:cNvPr>
          <p:cNvSpPr txBox="1"/>
          <p:nvPr/>
        </p:nvSpPr>
        <p:spPr>
          <a:xfrm>
            <a:off x="331229" y="4071360"/>
            <a:ext cx="5151100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>
                <a:ea typeface="Calibri"/>
                <a:cs typeface="Calibri"/>
              </a:rPr>
              <a:t>Similar shapes: </a:t>
            </a:r>
            <a:r>
              <a:rPr lang="en-GB" sz="1600">
                <a:solidFill>
                  <a:srgbClr val="141414"/>
                </a:solidFill>
                <a:ea typeface="+mn-lt"/>
                <a:cs typeface="+mn-lt"/>
              </a:rPr>
              <a:t>Two shapes are similar if the angles are the same size or the corresponding sides are in the same ratio.</a:t>
            </a:r>
            <a:endParaRPr lang="en-GB" sz="1600"/>
          </a:p>
        </p:txBody>
      </p:sp>
      <p:pic>
        <p:nvPicPr>
          <p:cNvPr id="6" name="Picture 5" descr="A blue and white rectangular box with black text&#10;&#10;AI-generated content may be incorrect.">
            <a:extLst>
              <a:ext uri="{FF2B5EF4-FFF2-40B4-BE49-F238E27FC236}">
                <a16:creationId xmlns:a16="http://schemas.microsoft.com/office/drawing/2014/main" id="{00C57C05-2069-4A40-059A-E321A4F04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925" y="4938229"/>
            <a:ext cx="4369628" cy="150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Date Placeholder 150"/>
          <p:cNvSpPr>
            <a:spLocks noGrp="1"/>
          </p:cNvSpPr>
          <p:nvPr>
            <p:ph type="dt" sz="half" idx="10"/>
          </p:nvPr>
        </p:nvSpPr>
        <p:spPr>
          <a:xfrm>
            <a:off x="951675" y="6000882"/>
            <a:ext cx="2743200" cy="365125"/>
          </a:xfrm>
        </p:spPr>
        <p:txBody>
          <a:bodyPr/>
          <a:lstStyle/>
          <a:p>
            <a:pPr algn="ctr"/>
            <a:fld id="{6215B74D-9503-4E38-AC44-05DCC4D1ADA7}" type="datetime1">
              <a:rPr lang="en-GB" smtClean="0"/>
              <a:t>12/06/2025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511002"/>
                  </p:ext>
                </p:extLst>
              </p:nvPr>
            </p:nvGraphicFramePr>
            <p:xfrm>
              <a:off x="609601" y="865340"/>
              <a:ext cx="10695708" cy="5820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60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8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568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44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96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Equation types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Key features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Possible</a:t>
                          </a:r>
                          <a:r>
                            <a:rPr lang="en-GB" b="1" baseline="0">
                              <a:solidFill>
                                <a:schemeClr val="tx1"/>
                              </a:solidFill>
                            </a:rPr>
                            <a:t> shapes</a:t>
                          </a:r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Linear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straight line shape </a:t>
                          </a:r>
                        </a:p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m is the gradient </a:t>
                          </a:r>
                        </a:p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c is the y-intercept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Quadratic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𝑏𝑥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oMath>
                            </m:oMathPara>
                          </a14:m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 shape if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 shape if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-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can have up to 2 roots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4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Cubic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400" b="1" i="1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  <m:r>
                                      <a:rPr lang="en-GB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  <m:sSup>
                                  <m:sSupPr>
                                    <m:ctrlP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𝑐𝑥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GB" sz="1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oMath>
                            </m:oMathPara>
                          </a14:m>
                          <a:endParaRPr lang="en-GB" sz="140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goes up first if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goes down first if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–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can have up to 3 roots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can have up to 2 turning points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4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Reciprocal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2 asymptotes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None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has curves in the …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1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3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rd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quadrant if a 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nd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4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quadrant if a is -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Circular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a centre at (0, 0)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a radius of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units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90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Exponential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increasing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+</a:t>
                          </a:r>
                          <a:r>
                            <a:rPr lang="en-GB" sz="11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1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decreasing when </a:t>
                          </a:r>
                          <a14:m>
                            <m:oMath xmlns:m="http://schemas.openxmlformats.org/officeDocument/2006/math">
                              <m:r>
                                <a:rPr lang="en-GB" sz="1100" i="1" kern="1200" baseline="0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-</a:t>
                          </a:r>
                          <a:r>
                            <a:rPr lang="en-GB" sz="11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1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passes through (0 , 1)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asymptote at the x axis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4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Trig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𝐬𝐢𝐧</m:t>
                                    </m:r>
                                  </m:fName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func>
                                  <m:funcPr>
                                    <m:ctrlP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en-GB" b="1" i="0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𝐭𝐚𝐧</m:t>
                                    </m:r>
                                  </m:fName>
                                  <m:e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sin starts at (0, 0)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cos starts at (0, 1)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both repeat every 360° 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tan has asymptotes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511002"/>
                  </p:ext>
                </p:extLst>
              </p:nvPr>
            </p:nvGraphicFramePr>
            <p:xfrm>
              <a:off x="609601" y="865340"/>
              <a:ext cx="10695708" cy="582094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1360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583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5688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4440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962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Type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Equation types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Key features</a:t>
                          </a: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1">
                              <a:solidFill>
                                <a:schemeClr val="tx1"/>
                              </a:solidFill>
                            </a:rPr>
                            <a:t>Possible</a:t>
                          </a:r>
                          <a:r>
                            <a:rPr lang="en-GB" b="1" baseline="0">
                              <a:solidFill>
                                <a:schemeClr val="tx1"/>
                              </a:solidFill>
                            </a:rPr>
                            <a:t> shapes</a:t>
                          </a:r>
                          <a:endParaRPr lang="en-GB" b="1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Linear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61468" r="-305943" b="-7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straight line shape </a:t>
                          </a:r>
                        </a:p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m is the gradient </a:t>
                          </a:r>
                        </a:p>
                        <a:p>
                          <a:pPr marL="0" indent="0" algn="l">
                            <a:buFont typeface="Wingdings" pitchFamily="2" charset="2"/>
                            <a:buChar char="§"/>
                          </a:pPr>
                          <a:r>
                            <a:rPr lang="en-GB" sz="1200" baseline="0">
                              <a:solidFill>
                                <a:schemeClr val="tx1"/>
                              </a:solidFill>
                            </a:rPr>
                            <a:t> c is the y-intercept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Quadratic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160000" r="-305943" b="-61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 shape if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n shape if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is -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can have up to 2 roots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54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Cubic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204286" r="-305943" b="-38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goes up first if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goes down first if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 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is –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can have up to 3 roots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GB" sz="11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can have up to 2 turning points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85416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Reciprocal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304286" r="-305943" b="-28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2 asymptotes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None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has curves in the …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1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st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3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rd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quadrant if a is +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2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nd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and 4</a:t>
                          </a:r>
                          <a:r>
                            <a:rPr lang="en-GB" sz="1200" kern="1200" baseline="300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quadrant if a is -</a:t>
                          </a:r>
                          <a:r>
                            <a:rPr lang="en-GB" sz="1200" kern="1200" baseline="0" err="1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ve</a:t>
                          </a:r>
                          <a:endParaRPr lang="en-GB" sz="1200" kern="1200" baseline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4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Circular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519266" r="-305943" b="-264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a centre at (0, 0)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has a radius of </a:t>
                          </a:r>
                          <a:r>
                            <a:rPr lang="en-GB" sz="1200" b="1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r</a:t>
                          </a: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units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79089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Exponential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519231" r="-305943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6905" t="-519231" r="-181905" b="-12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9490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>
                              <a:solidFill>
                                <a:schemeClr val="tx1"/>
                              </a:solidFill>
                            </a:rPr>
                            <a:t>Trig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8579" t="-516026" r="-305943" b="-12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sin starts at (0, 0)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cos starts at (0, 1)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both repeat every 360° </a:t>
                          </a:r>
                        </a:p>
                        <a:p>
                          <a:pPr marL="0" indent="0" algn="l" defTabSz="914400" rtl="0" eaLnBrk="1" latinLnBrk="0" hangingPunct="1">
                            <a:buFont typeface="Wingdings" pitchFamily="2" charset="2"/>
                            <a:buChar char="§"/>
                          </a:pPr>
                          <a:r>
                            <a:rPr lang="en-GB" sz="1200" kern="1200" baseline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 tan has asymptotes </a:t>
                          </a: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972704" y="1340037"/>
            <a:ext cx="527977" cy="529589"/>
            <a:chOff x="2218532" y="739775"/>
            <a:chExt cx="1658938" cy="172720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7" name="Line 33"/>
            <p:cNvSpPr>
              <a:spLocks noChangeShapeType="1"/>
            </p:cNvSpPr>
            <p:nvPr/>
          </p:nvSpPr>
          <p:spPr bwMode="auto">
            <a:xfrm flipV="1">
              <a:off x="2713038" y="812800"/>
              <a:ext cx="857250" cy="1654175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970596" y="1340037"/>
            <a:ext cx="527977" cy="508659"/>
            <a:chOff x="2218532" y="739775"/>
            <a:chExt cx="1658938" cy="1658938"/>
          </a:xfrm>
        </p:grpSpPr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2" name="Line 33"/>
            <p:cNvSpPr>
              <a:spLocks noChangeShapeType="1"/>
            </p:cNvSpPr>
            <p:nvPr/>
          </p:nvSpPr>
          <p:spPr bwMode="auto">
            <a:xfrm>
              <a:off x="2218532" y="1253852"/>
              <a:ext cx="1547165" cy="70454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968488" y="1340037"/>
            <a:ext cx="527977" cy="508659"/>
            <a:chOff x="2218532" y="739775"/>
            <a:chExt cx="1658938" cy="1658939"/>
          </a:xfrm>
        </p:grpSpPr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6" name="Line 33"/>
            <p:cNvSpPr>
              <a:spLocks noChangeShapeType="1"/>
            </p:cNvSpPr>
            <p:nvPr/>
          </p:nvSpPr>
          <p:spPr bwMode="auto">
            <a:xfrm flipV="1">
              <a:off x="3406848" y="812801"/>
              <a:ext cx="0" cy="1585913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966379" y="1314967"/>
            <a:ext cx="527978" cy="508659"/>
            <a:chOff x="2218532" y="739775"/>
            <a:chExt cx="1658941" cy="1658938"/>
          </a:xfrm>
        </p:grpSpPr>
        <p:sp>
          <p:nvSpPr>
            <p:cNvPr id="18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20" name="Line 33"/>
            <p:cNvSpPr>
              <a:spLocks noChangeShapeType="1"/>
            </p:cNvSpPr>
            <p:nvPr/>
          </p:nvSpPr>
          <p:spPr bwMode="auto">
            <a:xfrm flipV="1">
              <a:off x="2289191" y="1992523"/>
              <a:ext cx="1588282" cy="0"/>
            </a:xfrm>
            <a:prstGeom prst="line">
              <a:avLst/>
            </a:pr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02164" y="1988914"/>
            <a:ext cx="527978" cy="508659"/>
            <a:chOff x="5389257" y="2624109"/>
            <a:chExt cx="527978" cy="508659"/>
          </a:xfrm>
        </p:grpSpPr>
        <p:sp>
          <p:nvSpPr>
            <p:cNvPr id="29" name="Freeform 26"/>
            <p:cNvSpPr>
              <a:spLocks/>
            </p:cNvSpPr>
            <p:nvPr/>
          </p:nvSpPr>
          <p:spPr bwMode="auto">
            <a:xfrm flipH="1" flipV="1">
              <a:off x="5389257" y="2700720"/>
              <a:ext cx="419920" cy="432048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5389258" y="2624109"/>
              <a:ext cx="527977" cy="508659"/>
              <a:chOff x="2218532" y="739775"/>
              <a:chExt cx="1658938" cy="1658938"/>
            </a:xfrm>
          </p:grpSpPr>
          <p:sp>
            <p:nvSpPr>
              <p:cNvPr id="31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7986275" y="1988914"/>
            <a:ext cx="527977" cy="508659"/>
            <a:chOff x="5389258" y="2624109"/>
            <a:chExt cx="527977" cy="508659"/>
          </a:xfrm>
        </p:grpSpPr>
        <p:sp>
          <p:nvSpPr>
            <p:cNvPr id="36" name="Freeform 26"/>
            <p:cNvSpPr>
              <a:spLocks/>
            </p:cNvSpPr>
            <p:nvPr/>
          </p:nvSpPr>
          <p:spPr bwMode="auto">
            <a:xfrm rot="10800000" flipH="1" flipV="1">
              <a:off x="5461741" y="2730322"/>
              <a:ext cx="419920" cy="296232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5389258" y="2624109"/>
              <a:ext cx="527977" cy="508659"/>
              <a:chOff x="2218532" y="739775"/>
              <a:chExt cx="1658938" cy="1658938"/>
            </a:xfrm>
          </p:grpSpPr>
          <p:sp>
            <p:nvSpPr>
              <p:cNvPr id="38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4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0" name="Group 39"/>
          <p:cNvGrpSpPr/>
          <p:nvPr/>
        </p:nvGrpSpPr>
        <p:grpSpPr>
          <a:xfrm>
            <a:off x="8970384" y="1981612"/>
            <a:ext cx="527977" cy="515961"/>
            <a:chOff x="5389258" y="2624109"/>
            <a:chExt cx="527977" cy="515961"/>
          </a:xfrm>
        </p:grpSpPr>
        <p:sp>
          <p:nvSpPr>
            <p:cNvPr id="41" name="Freeform 26"/>
            <p:cNvSpPr>
              <a:spLocks/>
            </p:cNvSpPr>
            <p:nvPr/>
          </p:nvSpPr>
          <p:spPr bwMode="auto">
            <a:xfrm rot="10800000" flipH="1" flipV="1">
              <a:off x="5424290" y="2624109"/>
              <a:ext cx="419920" cy="261631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89258" y="2631411"/>
              <a:ext cx="527977" cy="508659"/>
              <a:chOff x="2218532" y="763590"/>
              <a:chExt cx="1658938" cy="1658938"/>
            </a:xfrm>
          </p:grpSpPr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>
                <a:off x="3025776" y="763590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9954493" y="1988914"/>
            <a:ext cx="527977" cy="508659"/>
            <a:chOff x="5389258" y="2624109"/>
            <a:chExt cx="527977" cy="508659"/>
          </a:xfrm>
        </p:grpSpPr>
        <p:sp>
          <p:nvSpPr>
            <p:cNvPr id="46" name="Freeform 26"/>
            <p:cNvSpPr>
              <a:spLocks/>
            </p:cNvSpPr>
            <p:nvPr/>
          </p:nvSpPr>
          <p:spPr bwMode="auto">
            <a:xfrm flipH="1" flipV="1">
              <a:off x="5471557" y="2996952"/>
              <a:ext cx="419920" cy="1358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5389258" y="2624109"/>
              <a:ext cx="527977" cy="508659"/>
              <a:chOff x="2218532" y="739775"/>
              <a:chExt cx="1658938" cy="1658938"/>
            </a:xfrm>
          </p:grpSpPr>
          <p:sp>
            <p:nvSpPr>
              <p:cNvPr id="48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50" name="Group 49"/>
          <p:cNvGrpSpPr/>
          <p:nvPr/>
        </p:nvGrpSpPr>
        <p:grpSpPr>
          <a:xfrm>
            <a:off x="6834437" y="2627882"/>
            <a:ext cx="887207" cy="741986"/>
            <a:chOff x="2218532" y="739775"/>
            <a:chExt cx="1658938" cy="1658938"/>
          </a:xfrm>
        </p:grpSpPr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818546" y="2627882"/>
            <a:ext cx="887207" cy="741986"/>
            <a:chOff x="2218532" y="739775"/>
            <a:chExt cx="1658938" cy="1658938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2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802655" y="2627882"/>
            <a:ext cx="887207" cy="741986"/>
            <a:chOff x="2218532" y="739775"/>
            <a:chExt cx="1658938" cy="1658938"/>
          </a:xfrm>
        </p:grpSpPr>
        <p:sp>
          <p:nvSpPr>
            <p:cNvPr id="64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5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9786765" y="2617231"/>
            <a:ext cx="887207" cy="741986"/>
            <a:chOff x="2218532" y="739775"/>
            <a:chExt cx="1658938" cy="1658938"/>
          </a:xfrm>
        </p:grpSpPr>
        <p:sp>
          <p:nvSpPr>
            <p:cNvPr id="67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69" name="Freeform 27"/>
          <p:cNvSpPr>
            <a:spLocks/>
          </p:cNvSpPr>
          <p:nvPr/>
        </p:nvSpPr>
        <p:spPr bwMode="auto">
          <a:xfrm flipH="1" flipV="1">
            <a:off x="7000313" y="2614858"/>
            <a:ext cx="577314" cy="755011"/>
          </a:xfrm>
          <a:custGeom>
            <a:avLst/>
            <a:gdLst>
              <a:gd name="T0" fmla="*/ 0 w 1143"/>
              <a:gd name="T1" fmla="*/ 1782 h 1782"/>
              <a:gd name="T2" fmla="*/ 28 w 1143"/>
              <a:gd name="T3" fmla="*/ 1662 h 1782"/>
              <a:gd name="T4" fmla="*/ 71 w 1143"/>
              <a:gd name="T5" fmla="*/ 1488 h 1782"/>
              <a:gd name="T6" fmla="*/ 139 w 1143"/>
              <a:gd name="T7" fmla="*/ 1260 h 1782"/>
              <a:gd name="T8" fmla="*/ 218 w 1143"/>
              <a:gd name="T9" fmla="*/ 1092 h 1782"/>
              <a:gd name="T10" fmla="*/ 311 w 1143"/>
              <a:gd name="T11" fmla="*/ 979 h 1782"/>
              <a:gd name="T12" fmla="*/ 401 w 1143"/>
              <a:gd name="T13" fmla="*/ 918 h 1782"/>
              <a:gd name="T14" fmla="*/ 468 w 1143"/>
              <a:gd name="T15" fmla="*/ 894 h 1782"/>
              <a:gd name="T16" fmla="*/ 572 w 1143"/>
              <a:gd name="T17" fmla="*/ 894 h 1782"/>
              <a:gd name="T18" fmla="*/ 675 w 1143"/>
              <a:gd name="T19" fmla="*/ 887 h 1782"/>
              <a:gd name="T20" fmla="*/ 758 w 1143"/>
              <a:gd name="T21" fmla="*/ 864 h 1782"/>
              <a:gd name="T22" fmla="*/ 826 w 1143"/>
              <a:gd name="T23" fmla="*/ 810 h 1782"/>
              <a:gd name="T24" fmla="*/ 917 w 1143"/>
              <a:gd name="T25" fmla="*/ 696 h 1782"/>
              <a:gd name="T26" fmla="*/ 1008 w 1143"/>
              <a:gd name="T27" fmla="*/ 510 h 1782"/>
              <a:gd name="T28" fmla="*/ 1087 w 1143"/>
              <a:gd name="T29" fmla="*/ 216 h 1782"/>
              <a:gd name="T30" fmla="*/ 1143 w 1143"/>
              <a:gd name="T31" fmla="*/ 0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3" h="1782">
                <a:moveTo>
                  <a:pt x="0" y="1782"/>
                </a:moveTo>
                <a:cubicBezTo>
                  <a:pt x="8" y="1746"/>
                  <a:pt x="16" y="1711"/>
                  <a:pt x="28" y="1662"/>
                </a:cubicBezTo>
                <a:cubicBezTo>
                  <a:pt x="40" y="1613"/>
                  <a:pt x="53" y="1555"/>
                  <a:pt x="71" y="1488"/>
                </a:cubicBezTo>
                <a:cubicBezTo>
                  <a:pt x="90" y="1421"/>
                  <a:pt x="114" y="1326"/>
                  <a:pt x="139" y="1260"/>
                </a:cubicBezTo>
                <a:cubicBezTo>
                  <a:pt x="163" y="1194"/>
                  <a:pt x="189" y="1139"/>
                  <a:pt x="218" y="1092"/>
                </a:cubicBezTo>
                <a:cubicBezTo>
                  <a:pt x="247" y="1045"/>
                  <a:pt x="281" y="1008"/>
                  <a:pt x="311" y="979"/>
                </a:cubicBezTo>
                <a:cubicBezTo>
                  <a:pt x="341" y="950"/>
                  <a:pt x="375" y="932"/>
                  <a:pt x="401" y="918"/>
                </a:cubicBezTo>
                <a:cubicBezTo>
                  <a:pt x="427" y="904"/>
                  <a:pt x="440" y="898"/>
                  <a:pt x="468" y="894"/>
                </a:cubicBezTo>
                <a:cubicBezTo>
                  <a:pt x="497" y="890"/>
                  <a:pt x="538" y="895"/>
                  <a:pt x="572" y="894"/>
                </a:cubicBezTo>
                <a:cubicBezTo>
                  <a:pt x="606" y="893"/>
                  <a:pt x="644" y="892"/>
                  <a:pt x="675" y="887"/>
                </a:cubicBezTo>
                <a:cubicBezTo>
                  <a:pt x="706" y="882"/>
                  <a:pt x="733" y="877"/>
                  <a:pt x="758" y="864"/>
                </a:cubicBezTo>
                <a:cubicBezTo>
                  <a:pt x="783" y="851"/>
                  <a:pt x="799" y="838"/>
                  <a:pt x="826" y="810"/>
                </a:cubicBezTo>
                <a:cubicBezTo>
                  <a:pt x="852" y="782"/>
                  <a:pt x="886" y="746"/>
                  <a:pt x="917" y="696"/>
                </a:cubicBezTo>
                <a:cubicBezTo>
                  <a:pt x="947" y="646"/>
                  <a:pt x="980" y="590"/>
                  <a:pt x="1008" y="510"/>
                </a:cubicBezTo>
                <a:cubicBezTo>
                  <a:pt x="1037" y="430"/>
                  <a:pt x="1065" y="301"/>
                  <a:pt x="1087" y="216"/>
                </a:cubicBezTo>
                <a:cubicBezTo>
                  <a:pt x="1110" y="131"/>
                  <a:pt x="1134" y="37"/>
                  <a:pt x="1143" y="0"/>
                </a:cubicBezTo>
              </a:path>
            </a:pathLst>
          </a:cu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0" name="Freeform 27"/>
          <p:cNvSpPr>
            <a:spLocks/>
          </p:cNvSpPr>
          <p:nvPr/>
        </p:nvSpPr>
        <p:spPr bwMode="auto">
          <a:xfrm flipH="1">
            <a:off x="8003298" y="2600068"/>
            <a:ext cx="577314" cy="755011"/>
          </a:xfrm>
          <a:custGeom>
            <a:avLst/>
            <a:gdLst>
              <a:gd name="T0" fmla="*/ 0 w 1143"/>
              <a:gd name="T1" fmla="*/ 1782 h 1782"/>
              <a:gd name="T2" fmla="*/ 28 w 1143"/>
              <a:gd name="T3" fmla="*/ 1662 h 1782"/>
              <a:gd name="T4" fmla="*/ 71 w 1143"/>
              <a:gd name="T5" fmla="*/ 1488 h 1782"/>
              <a:gd name="T6" fmla="*/ 139 w 1143"/>
              <a:gd name="T7" fmla="*/ 1260 h 1782"/>
              <a:gd name="T8" fmla="*/ 218 w 1143"/>
              <a:gd name="T9" fmla="*/ 1092 h 1782"/>
              <a:gd name="T10" fmla="*/ 311 w 1143"/>
              <a:gd name="T11" fmla="*/ 979 h 1782"/>
              <a:gd name="T12" fmla="*/ 401 w 1143"/>
              <a:gd name="T13" fmla="*/ 918 h 1782"/>
              <a:gd name="T14" fmla="*/ 468 w 1143"/>
              <a:gd name="T15" fmla="*/ 894 h 1782"/>
              <a:gd name="T16" fmla="*/ 572 w 1143"/>
              <a:gd name="T17" fmla="*/ 894 h 1782"/>
              <a:gd name="T18" fmla="*/ 675 w 1143"/>
              <a:gd name="T19" fmla="*/ 887 h 1782"/>
              <a:gd name="T20" fmla="*/ 758 w 1143"/>
              <a:gd name="T21" fmla="*/ 864 h 1782"/>
              <a:gd name="T22" fmla="*/ 826 w 1143"/>
              <a:gd name="T23" fmla="*/ 810 h 1782"/>
              <a:gd name="T24" fmla="*/ 917 w 1143"/>
              <a:gd name="T25" fmla="*/ 696 h 1782"/>
              <a:gd name="T26" fmla="*/ 1008 w 1143"/>
              <a:gd name="T27" fmla="*/ 510 h 1782"/>
              <a:gd name="T28" fmla="*/ 1087 w 1143"/>
              <a:gd name="T29" fmla="*/ 216 h 1782"/>
              <a:gd name="T30" fmla="*/ 1143 w 1143"/>
              <a:gd name="T31" fmla="*/ 0 h 1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43" h="1782">
                <a:moveTo>
                  <a:pt x="0" y="1782"/>
                </a:moveTo>
                <a:cubicBezTo>
                  <a:pt x="8" y="1746"/>
                  <a:pt x="16" y="1711"/>
                  <a:pt x="28" y="1662"/>
                </a:cubicBezTo>
                <a:cubicBezTo>
                  <a:pt x="40" y="1613"/>
                  <a:pt x="53" y="1555"/>
                  <a:pt x="71" y="1488"/>
                </a:cubicBezTo>
                <a:cubicBezTo>
                  <a:pt x="90" y="1421"/>
                  <a:pt x="114" y="1326"/>
                  <a:pt x="139" y="1260"/>
                </a:cubicBezTo>
                <a:cubicBezTo>
                  <a:pt x="163" y="1194"/>
                  <a:pt x="189" y="1139"/>
                  <a:pt x="218" y="1092"/>
                </a:cubicBezTo>
                <a:cubicBezTo>
                  <a:pt x="247" y="1045"/>
                  <a:pt x="281" y="1008"/>
                  <a:pt x="311" y="979"/>
                </a:cubicBezTo>
                <a:cubicBezTo>
                  <a:pt x="341" y="950"/>
                  <a:pt x="375" y="932"/>
                  <a:pt x="401" y="918"/>
                </a:cubicBezTo>
                <a:cubicBezTo>
                  <a:pt x="427" y="904"/>
                  <a:pt x="440" y="898"/>
                  <a:pt x="468" y="894"/>
                </a:cubicBezTo>
                <a:cubicBezTo>
                  <a:pt x="497" y="890"/>
                  <a:pt x="538" y="895"/>
                  <a:pt x="572" y="894"/>
                </a:cubicBezTo>
                <a:cubicBezTo>
                  <a:pt x="606" y="893"/>
                  <a:pt x="644" y="892"/>
                  <a:pt x="675" y="887"/>
                </a:cubicBezTo>
                <a:cubicBezTo>
                  <a:pt x="706" y="882"/>
                  <a:pt x="733" y="877"/>
                  <a:pt x="758" y="864"/>
                </a:cubicBezTo>
                <a:cubicBezTo>
                  <a:pt x="783" y="851"/>
                  <a:pt x="799" y="838"/>
                  <a:pt x="826" y="810"/>
                </a:cubicBezTo>
                <a:cubicBezTo>
                  <a:pt x="852" y="782"/>
                  <a:pt x="886" y="746"/>
                  <a:pt x="917" y="696"/>
                </a:cubicBezTo>
                <a:cubicBezTo>
                  <a:pt x="947" y="646"/>
                  <a:pt x="980" y="590"/>
                  <a:pt x="1008" y="510"/>
                </a:cubicBezTo>
                <a:cubicBezTo>
                  <a:pt x="1037" y="430"/>
                  <a:pt x="1065" y="301"/>
                  <a:pt x="1087" y="216"/>
                </a:cubicBezTo>
                <a:cubicBezTo>
                  <a:pt x="1110" y="131"/>
                  <a:pt x="1134" y="37"/>
                  <a:pt x="1143" y="0"/>
                </a:cubicBezTo>
              </a:path>
            </a:pathLst>
          </a:cu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1" name="Freeform 29"/>
          <p:cNvSpPr>
            <a:spLocks/>
          </p:cNvSpPr>
          <p:nvPr/>
        </p:nvSpPr>
        <p:spPr bwMode="auto">
          <a:xfrm flipV="1">
            <a:off x="8873772" y="2687242"/>
            <a:ext cx="721375" cy="682625"/>
          </a:xfrm>
          <a:custGeom>
            <a:avLst/>
            <a:gdLst>
              <a:gd name="T0" fmla="*/ 0 w 1458"/>
              <a:gd name="T1" fmla="*/ 1514 h 1514"/>
              <a:gd name="T2" fmla="*/ 51 w 1458"/>
              <a:gd name="T3" fmla="*/ 1220 h 1514"/>
              <a:gd name="T4" fmla="*/ 110 w 1458"/>
              <a:gd name="T5" fmla="*/ 941 h 1514"/>
              <a:gd name="T6" fmla="*/ 184 w 1458"/>
              <a:gd name="T7" fmla="*/ 688 h 1514"/>
              <a:gd name="T8" fmla="*/ 239 w 1458"/>
              <a:gd name="T9" fmla="*/ 541 h 1514"/>
              <a:gd name="T10" fmla="*/ 306 w 1458"/>
              <a:gd name="T11" fmla="*/ 460 h 1514"/>
              <a:gd name="T12" fmla="*/ 352 w 1458"/>
              <a:gd name="T13" fmla="*/ 433 h 1514"/>
              <a:gd name="T14" fmla="*/ 413 w 1458"/>
              <a:gd name="T15" fmla="*/ 438 h 1514"/>
              <a:gd name="T16" fmla="*/ 508 w 1458"/>
              <a:gd name="T17" fmla="*/ 520 h 1514"/>
              <a:gd name="T18" fmla="*/ 530 w 1458"/>
              <a:gd name="T19" fmla="*/ 545 h 1514"/>
              <a:gd name="T20" fmla="*/ 627 w 1458"/>
              <a:gd name="T21" fmla="*/ 688 h 1514"/>
              <a:gd name="T22" fmla="*/ 689 w 1458"/>
              <a:gd name="T23" fmla="*/ 809 h 1514"/>
              <a:gd name="T24" fmla="*/ 780 w 1458"/>
              <a:gd name="T25" fmla="*/ 983 h 1514"/>
              <a:gd name="T26" fmla="*/ 897 w 1458"/>
              <a:gd name="T27" fmla="*/ 1166 h 1514"/>
              <a:gd name="T28" fmla="*/ 979 w 1458"/>
              <a:gd name="T29" fmla="*/ 1255 h 1514"/>
              <a:gd name="T30" fmla="*/ 1066 w 1458"/>
              <a:gd name="T31" fmla="*/ 1286 h 1514"/>
              <a:gd name="T32" fmla="*/ 1152 w 1458"/>
              <a:gd name="T33" fmla="*/ 1220 h 1514"/>
              <a:gd name="T34" fmla="*/ 1229 w 1458"/>
              <a:gd name="T35" fmla="*/ 1090 h 1514"/>
              <a:gd name="T36" fmla="*/ 1290 w 1458"/>
              <a:gd name="T37" fmla="*/ 889 h 1514"/>
              <a:gd name="T38" fmla="*/ 1372 w 1458"/>
              <a:gd name="T39" fmla="*/ 545 h 1514"/>
              <a:gd name="T40" fmla="*/ 1458 w 1458"/>
              <a:gd name="T41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58" h="1514">
                <a:moveTo>
                  <a:pt x="0" y="1514"/>
                </a:moveTo>
                <a:cubicBezTo>
                  <a:pt x="17" y="1415"/>
                  <a:pt x="33" y="1315"/>
                  <a:pt x="51" y="1220"/>
                </a:cubicBezTo>
                <a:cubicBezTo>
                  <a:pt x="69" y="1125"/>
                  <a:pt x="88" y="1030"/>
                  <a:pt x="110" y="941"/>
                </a:cubicBezTo>
                <a:cubicBezTo>
                  <a:pt x="132" y="852"/>
                  <a:pt x="162" y="755"/>
                  <a:pt x="184" y="688"/>
                </a:cubicBezTo>
                <a:cubicBezTo>
                  <a:pt x="206" y="621"/>
                  <a:pt x="219" y="579"/>
                  <a:pt x="239" y="541"/>
                </a:cubicBezTo>
                <a:cubicBezTo>
                  <a:pt x="260" y="503"/>
                  <a:pt x="287" y="478"/>
                  <a:pt x="306" y="460"/>
                </a:cubicBezTo>
                <a:cubicBezTo>
                  <a:pt x="325" y="442"/>
                  <a:pt x="334" y="436"/>
                  <a:pt x="352" y="433"/>
                </a:cubicBezTo>
                <a:cubicBezTo>
                  <a:pt x="370" y="430"/>
                  <a:pt x="387" y="424"/>
                  <a:pt x="413" y="438"/>
                </a:cubicBezTo>
                <a:cubicBezTo>
                  <a:pt x="439" y="452"/>
                  <a:pt x="489" y="502"/>
                  <a:pt x="508" y="520"/>
                </a:cubicBezTo>
                <a:cubicBezTo>
                  <a:pt x="527" y="538"/>
                  <a:pt x="510" y="517"/>
                  <a:pt x="530" y="545"/>
                </a:cubicBezTo>
                <a:cubicBezTo>
                  <a:pt x="550" y="573"/>
                  <a:pt x="600" y="644"/>
                  <a:pt x="627" y="688"/>
                </a:cubicBezTo>
                <a:cubicBezTo>
                  <a:pt x="653" y="732"/>
                  <a:pt x="663" y="759"/>
                  <a:pt x="689" y="809"/>
                </a:cubicBezTo>
                <a:cubicBezTo>
                  <a:pt x="714" y="858"/>
                  <a:pt x="745" y="924"/>
                  <a:pt x="780" y="983"/>
                </a:cubicBezTo>
                <a:cubicBezTo>
                  <a:pt x="814" y="1042"/>
                  <a:pt x="864" y="1120"/>
                  <a:pt x="897" y="1166"/>
                </a:cubicBezTo>
                <a:cubicBezTo>
                  <a:pt x="930" y="1211"/>
                  <a:pt x="950" y="1235"/>
                  <a:pt x="979" y="1255"/>
                </a:cubicBezTo>
                <a:cubicBezTo>
                  <a:pt x="1007" y="1275"/>
                  <a:pt x="1037" y="1292"/>
                  <a:pt x="1066" y="1286"/>
                </a:cubicBezTo>
                <a:cubicBezTo>
                  <a:pt x="1095" y="1281"/>
                  <a:pt x="1125" y="1253"/>
                  <a:pt x="1152" y="1220"/>
                </a:cubicBezTo>
                <a:cubicBezTo>
                  <a:pt x="1179" y="1187"/>
                  <a:pt x="1207" y="1145"/>
                  <a:pt x="1229" y="1090"/>
                </a:cubicBezTo>
                <a:cubicBezTo>
                  <a:pt x="1252" y="1035"/>
                  <a:pt x="1267" y="980"/>
                  <a:pt x="1290" y="889"/>
                </a:cubicBezTo>
                <a:cubicBezTo>
                  <a:pt x="1314" y="799"/>
                  <a:pt x="1344" y="693"/>
                  <a:pt x="1372" y="545"/>
                </a:cubicBezTo>
                <a:cubicBezTo>
                  <a:pt x="1400" y="397"/>
                  <a:pt x="1429" y="198"/>
                  <a:pt x="1458" y="0"/>
                </a:cubicBezTo>
              </a:path>
            </a:pathLst>
          </a:cu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2" name="Freeform 28"/>
          <p:cNvSpPr>
            <a:spLocks/>
          </p:cNvSpPr>
          <p:nvPr/>
        </p:nvSpPr>
        <p:spPr bwMode="auto">
          <a:xfrm>
            <a:off x="10025899" y="2649789"/>
            <a:ext cx="331522" cy="683865"/>
          </a:xfrm>
          <a:custGeom>
            <a:avLst/>
            <a:gdLst>
              <a:gd name="T0" fmla="*/ 0 w 1458"/>
              <a:gd name="T1" fmla="*/ 1514 h 1514"/>
              <a:gd name="T2" fmla="*/ 51 w 1458"/>
              <a:gd name="T3" fmla="*/ 1220 h 1514"/>
              <a:gd name="T4" fmla="*/ 110 w 1458"/>
              <a:gd name="T5" fmla="*/ 941 h 1514"/>
              <a:gd name="T6" fmla="*/ 184 w 1458"/>
              <a:gd name="T7" fmla="*/ 688 h 1514"/>
              <a:gd name="T8" fmla="*/ 239 w 1458"/>
              <a:gd name="T9" fmla="*/ 541 h 1514"/>
              <a:gd name="T10" fmla="*/ 306 w 1458"/>
              <a:gd name="T11" fmla="*/ 460 h 1514"/>
              <a:gd name="T12" fmla="*/ 352 w 1458"/>
              <a:gd name="T13" fmla="*/ 433 h 1514"/>
              <a:gd name="T14" fmla="*/ 413 w 1458"/>
              <a:gd name="T15" fmla="*/ 438 h 1514"/>
              <a:gd name="T16" fmla="*/ 508 w 1458"/>
              <a:gd name="T17" fmla="*/ 520 h 1514"/>
              <a:gd name="T18" fmla="*/ 530 w 1458"/>
              <a:gd name="T19" fmla="*/ 545 h 1514"/>
              <a:gd name="T20" fmla="*/ 627 w 1458"/>
              <a:gd name="T21" fmla="*/ 688 h 1514"/>
              <a:gd name="T22" fmla="*/ 689 w 1458"/>
              <a:gd name="T23" fmla="*/ 809 h 1514"/>
              <a:gd name="T24" fmla="*/ 780 w 1458"/>
              <a:gd name="T25" fmla="*/ 983 h 1514"/>
              <a:gd name="T26" fmla="*/ 897 w 1458"/>
              <a:gd name="T27" fmla="*/ 1166 h 1514"/>
              <a:gd name="T28" fmla="*/ 979 w 1458"/>
              <a:gd name="T29" fmla="*/ 1255 h 1514"/>
              <a:gd name="T30" fmla="*/ 1066 w 1458"/>
              <a:gd name="T31" fmla="*/ 1286 h 1514"/>
              <a:gd name="T32" fmla="*/ 1152 w 1458"/>
              <a:gd name="T33" fmla="*/ 1220 h 1514"/>
              <a:gd name="T34" fmla="*/ 1229 w 1458"/>
              <a:gd name="T35" fmla="*/ 1090 h 1514"/>
              <a:gd name="T36" fmla="*/ 1290 w 1458"/>
              <a:gd name="T37" fmla="*/ 889 h 1514"/>
              <a:gd name="T38" fmla="*/ 1372 w 1458"/>
              <a:gd name="T39" fmla="*/ 545 h 1514"/>
              <a:gd name="T40" fmla="*/ 1458 w 1458"/>
              <a:gd name="T41" fmla="*/ 0 h 1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58" h="1514">
                <a:moveTo>
                  <a:pt x="0" y="1514"/>
                </a:moveTo>
                <a:cubicBezTo>
                  <a:pt x="17" y="1415"/>
                  <a:pt x="33" y="1315"/>
                  <a:pt x="51" y="1220"/>
                </a:cubicBezTo>
                <a:cubicBezTo>
                  <a:pt x="69" y="1125"/>
                  <a:pt x="88" y="1030"/>
                  <a:pt x="110" y="941"/>
                </a:cubicBezTo>
                <a:cubicBezTo>
                  <a:pt x="132" y="852"/>
                  <a:pt x="162" y="755"/>
                  <a:pt x="184" y="688"/>
                </a:cubicBezTo>
                <a:cubicBezTo>
                  <a:pt x="206" y="621"/>
                  <a:pt x="219" y="579"/>
                  <a:pt x="239" y="541"/>
                </a:cubicBezTo>
                <a:cubicBezTo>
                  <a:pt x="260" y="503"/>
                  <a:pt x="287" y="478"/>
                  <a:pt x="306" y="460"/>
                </a:cubicBezTo>
                <a:cubicBezTo>
                  <a:pt x="325" y="442"/>
                  <a:pt x="334" y="436"/>
                  <a:pt x="352" y="433"/>
                </a:cubicBezTo>
                <a:cubicBezTo>
                  <a:pt x="370" y="430"/>
                  <a:pt x="387" y="424"/>
                  <a:pt x="413" y="438"/>
                </a:cubicBezTo>
                <a:cubicBezTo>
                  <a:pt x="439" y="452"/>
                  <a:pt x="489" y="502"/>
                  <a:pt x="508" y="520"/>
                </a:cubicBezTo>
                <a:cubicBezTo>
                  <a:pt x="527" y="538"/>
                  <a:pt x="510" y="517"/>
                  <a:pt x="530" y="545"/>
                </a:cubicBezTo>
                <a:cubicBezTo>
                  <a:pt x="550" y="573"/>
                  <a:pt x="600" y="644"/>
                  <a:pt x="627" y="688"/>
                </a:cubicBezTo>
                <a:cubicBezTo>
                  <a:pt x="653" y="732"/>
                  <a:pt x="663" y="759"/>
                  <a:pt x="689" y="809"/>
                </a:cubicBezTo>
                <a:cubicBezTo>
                  <a:pt x="714" y="858"/>
                  <a:pt x="745" y="924"/>
                  <a:pt x="780" y="983"/>
                </a:cubicBezTo>
                <a:cubicBezTo>
                  <a:pt x="814" y="1042"/>
                  <a:pt x="864" y="1120"/>
                  <a:pt x="897" y="1166"/>
                </a:cubicBezTo>
                <a:cubicBezTo>
                  <a:pt x="930" y="1211"/>
                  <a:pt x="950" y="1235"/>
                  <a:pt x="979" y="1255"/>
                </a:cubicBezTo>
                <a:cubicBezTo>
                  <a:pt x="1007" y="1275"/>
                  <a:pt x="1037" y="1292"/>
                  <a:pt x="1066" y="1286"/>
                </a:cubicBezTo>
                <a:cubicBezTo>
                  <a:pt x="1095" y="1281"/>
                  <a:pt x="1125" y="1253"/>
                  <a:pt x="1152" y="1220"/>
                </a:cubicBezTo>
                <a:cubicBezTo>
                  <a:pt x="1179" y="1187"/>
                  <a:pt x="1207" y="1145"/>
                  <a:pt x="1229" y="1090"/>
                </a:cubicBezTo>
                <a:cubicBezTo>
                  <a:pt x="1252" y="1035"/>
                  <a:pt x="1267" y="980"/>
                  <a:pt x="1290" y="889"/>
                </a:cubicBezTo>
                <a:cubicBezTo>
                  <a:pt x="1314" y="799"/>
                  <a:pt x="1344" y="693"/>
                  <a:pt x="1372" y="545"/>
                </a:cubicBezTo>
                <a:cubicBezTo>
                  <a:pt x="1400" y="397"/>
                  <a:pt x="1429" y="198"/>
                  <a:pt x="1458" y="0"/>
                </a:cubicBezTo>
              </a:path>
            </a:pathLst>
          </a:custGeom>
          <a:ln w="28575"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7422085" y="3422526"/>
            <a:ext cx="887207" cy="753005"/>
            <a:chOff x="5724128" y="4146445"/>
            <a:chExt cx="887207" cy="753005"/>
          </a:xfrm>
        </p:grpSpPr>
        <p:grpSp>
          <p:nvGrpSpPr>
            <p:cNvPr id="73" name="Group 72"/>
            <p:cNvGrpSpPr/>
            <p:nvPr/>
          </p:nvGrpSpPr>
          <p:grpSpPr>
            <a:xfrm>
              <a:off x="5724128" y="4157464"/>
              <a:ext cx="887207" cy="741986"/>
              <a:chOff x="2218532" y="739775"/>
              <a:chExt cx="1658938" cy="1658938"/>
            </a:xfrm>
          </p:grpSpPr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5729611" y="4146445"/>
              <a:ext cx="849711" cy="753005"/>
              <a:chOff x="3396346" y="-1597782"/>
              <a:chExt cx="1611313" cy="1604963"/>
            </a:xfrm>
          </p:grpSpPr>
          <p:sp>
            <p:nvSpPr>
              <p:cNvPr id="76" name="Freeform 35"/>
              <p:cNvSpPr>
                <a:spLocks/>
              </p:cNvSpPr>
              <p:nvPr/>
            </p:nvSpPr>
            <p:spPr bwMode="auto">
              <a:xfrm>
                <a:off x="4246057" y="-1597782"/>
                <a:ext cx="761602" cy="753005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Freeform 36"/>
              <p:cNvSpPr>
                <a:spLocks/>
              </p:cNvSpPr>
              <p:nvPr/>
            </p:nvSpPr>
            <p:spPr bwMode="auto">
              <a:xfrm rot="10800000">
                <a:off x="3396346" y="-745824"/>
                <a:ext cx="761602" cy="753005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9005414" y="3422525"/>
            <a:ext cx="899580" cy="753007"/>
            <a:chOff x="5711755" y="4151953"/>
            <a:chExt cx="899580" cy="753007"/>
          </a:xfrm>
        </p:grpSpPr>
        <p:grpSp>
          <p:nvGrpSpPr>
            <p:cNvPr id="81" name="Group 80"/>
            <p:cNvGrpSpPr/>
            <p:nvPr/>
          </p:nvGrpSpPr>
          <p:grpSpPr>
            <a:xfrm>
              <a:off x="5724128" y="4157464"/>
              <a:ext cx="887207" cy="741986"/>
              <a:chOff x="2218532" y="739775"/>
              <a:chExt cx="1658938" cy="1658938"/>
            </a:xfrm>
          </p:grpSpPr>
          <p:sp>
            <p:nvSpPr>
              <p:cNvPr id="85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6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5711755" y="4151953"/>
              <a:ext cx="867566" cy="753007"/>
              <a:chOff x="3362487" y="-1586042"/>
              <a:chExt cx="1645172" cy="1604967"/>
            </a:xfrm>
          </p:grpSpPr>
          <p:sp>
            <p:nvSpPr>
              <p:cNvPr id="83" name="Freeform 35"/>
              <p:cNvSpPr>
                <a:spLocks/>
              </p:cNvSpPr>
              <p:nvPr/>
            </p:nvSpPr>
            <p:spPr bwMode="auto">
              <a:xfrm flipV="1">
                <a:off x="4246057" y="-734079"/>
                <a:ext cx="761602" cy="753004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84" name="Freeform 36"/>
              <p:cNvSpPr>
                <a:spLocks/>
              </p:cNvSpPr>
              <p:nvPr/>
            </p:nvSpPr>
            <p:spPr bwMode="auto">
              <a:xfrm rot="10800000" flipV="1">
                <a:off x="3362487" y="-1586042"/>
                <a:ext cx="761602" cy="753004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5" name="Group 94"/>
          <p:cNvGrpSpPr/>
          <p:nvPr/>
        </p:nvGrpSpPr>
        <p:grpSpPr>
          <a:xfrm>
            <a:off x="7577628" y="4286620"/>
            <a:ext cx="576077" cy="503754"/>
            <a:chOff x="5772722" y="5085184"/>
            <a:chExt cx="887207" cy="741986"/>
          </a:xfrm>
        </p:grpSpPr>
        <p:grpSp>
          <p:nvGrpSpPr>
            <p:cNvPr id="88" name="Group 87"/>
            <p:cNvGrpSpPr/>
            <p:nvPr/>
          </p:nvGrpSpPr>
          <p:grpSpPr>
            <a:xfrm>
              <a:off x="5772722" y="5085184"/>
              <a:ext cx="887207" cy="741986"/>
              <a:chOff x="2218532" y="739775"/>
              <a:chExt cx="1658938" cy="1658938"/>
            </a:xfrm>
          </p:grpSpPr>
          <p:sp>
            <p:nvSpPr>
              <p:cNvPr id="92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5940152" y="5193256"/>
              <a:ext cx="540000" cy="54000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9206546" y="4293852"/>
            <a:ext cx="587951" cy="514405"/>
            <a:chOff x="5772722" y="5085184"/>
            <a:chExt cx="887207" cy="741986"/>
          </a:xfrm>
        </p:grpSpPr>
        <p:grpSp>
          <p:nvGrpSpPr>
            <p:cNvPr id="97" name="Group 96"/>
            <p:cNvGrpSpPr/>
            <p:nvPr/>
          </p:nvGrpSpPr>
          <p:grpSpPr>
            <a:xfrm>
              <a:off x="5772722" y="5085184"/>
              <a:ext cx="887207" cy="741986"/>
              <a:chOff x="2218532" y="739775"/>
              <a:chExt cx="1658938" cy="1658938"/>
            </a:xfrm>
          </p:grpSpPr>
          <p:sp>
            <p:nvSpPr>
              <p:cNvPr id="99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8" name="Oval 97"/>
            <p:cNvSpPr/>
            <p:nvPr/>
          </p:nvSpPr>
          <p:spPr>
            <a:xfrm>
              <a:off x="6072673" y="5311859"/>
              <a:ext cx="288000" cy="287730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755" y="5899773"/>
            <a:ext cx="167659" cy="19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" name="Group 101"/>
          <p:cNvGrpSpPr/>
          <p:nvPr/>
        </p:nvGrpSpPr>
        <p:grpSpPr>
          <a:xfrm>
            <a:off x="6827391" y="5731343"/>
            <a:ext cx="1231367" cy="741986"/>
            <a:chOff x="2218532" y="739775"/>
            <a:chExt cx="1658938" cy="1658938"/>
          </a:xfrm>
        </p:grpSpPr>
        <p:sp>
          <p:nvSpPr>
            <p:cNvPr id="106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07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9461392" y="5731343"/>
            <a:ext cx="1212581" cy="741986"/>
            <a:chOff x="2218532" y="739775"/>
            <a:chExt cx="1658938" cy="1658938"/>
          </a:xfrm>
        </p:grpSpPr>
        <p:sp>
          <p:nvSpPr>
            <p:cNvPr id="116" name="Line 7"/>
            <p:cNvSpPr>
              <a:spLocks noChangeShapeType="1"/>
            </p:cNvSpPr>
            <p:nvPr/>
          </p:nvSpPr>
          <p:spPr bwMode="auto">
            <a:xfrm>
              <a:off x="3025776" y="739775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17" name="Line 8"/>
            <p:cNvSpPr>
              <a:spLocks noChangeShapeType="1"/>
            </p:cNvSpPr>
            <p:nvPr/>
          </p:nvSpPr>
          <p:spPr bwMode="auto">
            <a:xfrm rot="16200000">
              <a:off x="3048001" y="715963"/>
              <a:ext cx="0" cy="16589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9514188" y="5975081"/>
            <a:ext cx="436263" cy="264602"/>
            <a:chOff x="7957671" y="-963488"/>
            <a:chExt cx="436263" cy="264602"/>
          </a:xfrm>
        </p:grpSpPr>
        <p:sp>
          <p:nvSpPr>
            <p:cNvPr id="145" name="Freeform 26"/>
            <p:cNvSpPr>
              <a:spLocks/>
            </p:cNvSpPr>
            <p:nvPr/>
          </p:nvSpPr>
          <p:spPr bwMode="auto">
            <a:xfrm rot="10800000" flipH="1" flipV="1">
              <a:off x="8173769" y="-847002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6" name="Freeform 26"/>
            <p:cNvSpPr>
              <a:spLocks/>
            </p:cNvSpPr>
            <p:nvPr/>
          </p:nvSpPr>
          <p:spPr bwMode="auto">
            <a:xfrm rot="10800000" flipH="1">
              <a:off x="7957671" y="-963488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9430973" y="5959081"/>
            <a:ext cx="162878" cy="132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7" name="Group 136"/>
          <p:cNvGrpSpPr/>
          <p:nvPr/>
        </p:nvGrpSpPr>
        <p:grpSpPr>
          <a:xfrm>
            <a:off x="8224783" y="5726781"/>
            <a:ext cx="1194470" cy="752637"/>
            <a:chOff x="6545882" y="6010637"/>
            <a:chExt cx="1194470" cy="752637"/>
          </a:xfrm>
        </p:grpSpPr>
        <p:grpSp>
          <p:nvGrpSpPr>
            <p:cNvPr id="112" name="Group 111"/>
            <p:cNvGrpSpPr/>
            <p:nvPr/>
          </p:nvGrpSpPr>
          <p:grpSpPr>
            <a:xfrm>
              <a:off x="6545882" y="6021288"/>
              <a:ext cx="1194470" cy="741986"/>
              <a:chOff x="2218532" y="739775"/>
              <a:chExt cx="1658938" cy="1658938"/>
            </a:xfrm>
          </p:grpSpPr>
          <p:sp>
            <p:nvSpPr>
              <p:cNvPr id="113" name="Line 7"/>
              <p:cNvSpPr>
                <a:spLocks noChangeShapeType="1"/>
              </p:cNvSpPr>
              <p:nvPr/>
            </p:nvSpPr>
            <p:spPr bwMode="auto">
              <a:xfrm>
                <a:off x="3025776" y="739775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119" name="Straight Connector 118"/>
            <p:cNvCxnSpPr/>
            <p:nvPr/>
          </p:nvCxnSpPr>
          <p:spPr>
            <a:xfrm>
              <a:off x="7308304" y="6021288"/>
              <a:ext cx="0" cy="7419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7668344" y="6021288"/>
              <a:ext cx="0" cy="7419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6588224" y="6010637"/>
              <a:ext cx="0" cy="7419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6948264" y="6010637"/>
              <a:ext cx="0" cy="74198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7029988" y="6046046"/>
              <a:ext cx="206308" cy="706577"/>
              <a:chOff x="9478260" y="941050"/>
              <a:chExt cx="206308" cy="706577"/>
            </a:xfrm>
          </p:grpSpPr>
          <p:sp>
            <p:nvSpPr>
              <p:cNvPr id="125" name="Freeform 35"/>
              <p:cNvSpPr>
                <a:spLocks/>
              </p:cNvSpPr>
              <p:nvPr/>
            </p:nvSpPr>
            <p:spPr bwMode="auto">
              <a:xfrm flipV="1">
                <a:off x="9478260" y="1294338"/>
                <a:ext cx="100406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36"/>
              <p:cNvSpPr>
                <a:spLocks/>
              </p:cNvSpPr>
              <p:nvPr/>
            </p:nvSpPr>
            <p:spPr bwMode="auto">
              <a:xfrm rot="10800000" flipV="1">
                <a:off x="9578666" y="941050"/>
                <a:ext cx="105902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7390028" y="6034791"/>
              <a:ext cx="206308" cy="706577"/>
              <a:chOff x="9478260" y="941050"/>
              <a:chExt cx="206308" cy="706577"/>
            </a:xfrm>
          </p:grpSpPr>
          <p:sp>
            <p:nvSpPr>
              <p:cNvPr id="129" name="Freeform 35"/>
              <p:cNvSpPr>
                <a:spLocks/>
              </p:cNvSpPr>
              <p:nvPr/>
            </p:nvSpPr>
            <p:spPr bwMode="auto">
              <a:xfrm flipV="1">
                <a:off x="9478260" y="1294338"/>
                <a:ext cx="100406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36"/>
              <p:cNvSpPr>
                <a:spLocks/>
              </p:cNvSpPr>
              <p:nvPr/>
            </p:nvSpPr>
            <p:spPr bwMode="auto">
              <a:xfrm rot="10800000" flipV="1">
                <a:off x="9578666" y="941050"/>
                <a:ext cx="105902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6692653" y="6050742"/>
              <a:ext cx="206308" cy="706577"/>
              <a:chOff x="9478260" y="941050"/>
              <a:chExt cx="206308" cy="706577"/>
            </a:xfrm>
          </p:grpSpPr>
          <p:sp>
            <p:nvSpPr>
              <p:cNvPr id="132" name="Freeform 35"/>
              <p:cNvSpPr>
                <a:spLocks/>
              </p:cNvSpPr>
              <p:nvPr/>
            </p:nvSpPr>
            <p:spPr bwMode="auto">
              <a:xfrm flipV="1">
                <a:off x="9478260" y="1294338"/>
                <a:ext cx="100406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36"/>
              <p:cNvSpPr>
                <a:spLocks/>
              </p:cNvSpPr>
              <p:nvPr/>
            </p:nvSpPr>
            <p:spPr bwMode="auto">
              <a:xfrm rot="10800000" flipV="1">
                <a:off x="9578666" y="941050"/>
                <a:ext cx="105902" cy="353289"/>
              </a:xfrm>
              <a:custGeom>
                <a:avLst/>
                <a:gdLst>
                  <a:gd name="T0" fmla="*/ 0 w 631"/>
                  <a:gd name="T1" fmla="*/ 0 h 624"/>
                  <a:gd name="T2" fmla="*/ 4 w 631"/>
                  <a:gd name="T3" fmla="*/ 88 h 624"/>
                  <a:gd name="T4" fmla="*/ 9 w 631"/>
                  <a:gd name="T5" fmla="*/ 214 h 624"/>
                  <a:gd name="T6" fmla="*/ 20 w 631"/>
                  <a:gd name="T7" fmla="*/ 320 h 624"/>
                  <a:gd name="T8" fmla="*/ 36 w 631"/>
                  <a:gd name="T9" fmla="*/ 426 h 624"/>
                  <a:gd name="T10" fmla="*/ 57 w 631"/>
                  <a:gd name="T11" fmla="*/ 488 h 624"/>
                  <a:gd name="T12" fmla="*/ 93 w 631"/>
                  <a:gd name="T13" fmla="*/ 538 h 624"/>
                  <a:gd name="T14" fmla="*/ 156 w 631"/>
                  <a:gd name="T15" fmla="*/ 576 h 624"/>
                  <a:gd name="T16" fmla="*/ 264 w 631"/>
                  <a:gd name="T17" fmla="*/ 602 h 624"/>
                  <a:gd name="T18" fmla="*/ 405 w 631"/>
                  <a:gd name="T19" fmla="*/ 618 h 624"/>
                  <a:gd name="T20" fmla="*/ 541 w 631"/>
                  <a:gd name="T21" fmla="*/ 623 h 624"/>
                  <a:gd name="T22" fmla="*/ 631 w 631"/>
                  <a:gd name="T23" fmla="*/ 624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1" h="624">
                    <a:moveTo>
                      <a:pt x="0" y="0"/>
                    </a:moveTo>
                    <a:cubicBezTo>
                      <a:pt x="1" y="26"/>
                      <a:pt x="2" y="53"/>
                      <a:pt x="4" y="88"/>
                    </a:cubicBezTo>
                    <a:cubicBezTo>
                      <a:pt x="5" y="124"/>
                      <a:pt x="6" y="175"/>
                      <a:pt x="9" y="214"/>
                    </a:cubicBezTo>
                    <a:cubicBezTo>
                      <a:pt x="11" y="253"/>
                      <a:pt x="15" y="285"/>
                      <a:pt x="20" y="320"/>
                    </a:cubicBezTo>
                    <a:cubicBezTo>
                      <a:pt x="24" y="355"/>
                      <a:pt x="30" y="398"/>
                      <a:pt x="36" y="426"/>
                    </a:cubicBezTo>
                    <a:cubicBezTo>
                      <a:pt x="42" y="454"/>
                      <a:pt x="48" y="469"/>
                      <a:pt x="57" y="488"/>
                    </a:cubicBezTo>
                    <a:cubicBezTo>
                      <a:pt x="67" y="506"/>
                      <a:pt x="77" y="523"/>
                      <a:pt x="93" y="538"/>
                    </a:cubicBezTo>
                    <a:cubicBezTo>
                      <a:pt x="110" y="553"/>
                      <a:pt x="128" y="565"/>
                      <a:pt x="156" y="576"/>
                    </a:cubicBezTo>
                    <a:cubicBezTo>
                      <a:pt x="185" y="586"/>
                      <a:pt x="223" y="595"/>
                      <a:pt x="264" y="602"/>
                    </a:cubicBezTo>
                    <a:cubicBezTo>
                      <a:pt x="305" y="609"/>
                      <a:pt x="359" y="615"/>
                      <a:pt x="405" y="618"/>
                    </a:cubicBezTo>
                    <a:cubicBezTo>
                      <a:pt x="451" y="621"/>
                      <a:pt x="503" y="622"/>
                      <a:pt x="541" y="623"/>
                    </a:cubicBezTo>
                    <a:cubicBezTo>
                      <a:pt x="579" y="624"/>
                      <a:pt x="612" y="624"/>
                      <a:pt x="631" y="624"/>
                    </a:cubicBezTo>
                  </a:path>
                </a:pathLst>
              </a:custGeom>
              <a:ln w="28575"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7433612" y="5970797"/>
            <a:ext cx="436263" cy="264602"/>
            <a:chOff x="7957671" y="-963488"/>
            <a:chExt cx="436263" cy="264602"/>
          </a:xfrm>
        </p:grpSpPr>
        <p:sp>
          <p:nvSpPr>
            <p:cNvPr id="134" name="Freeform 26"/>
            <p:cNvSpPr>
              <a:spLocks/>
            </p:cNvSpPr>
            <p:nvPr/>
          </p:nvSpPr>
          <p:spPr bwMode="auto">
            <a:xfrm rot="10800000" flipH="1" flipV="1">
              <a:off x="8173769" y="-847002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35" name="Freeform 26"/>
            <p:cNvSpPr>
              <a:spLocks/>
            </p:cNvSpPr>
            <p:nvPr/>
          </p:nvSpPr>
          <p:spPr bwMode="auto">
            <a:xfrm rot="10800000" flipH="1">
              <a:off x="7957671" y="-963488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6998500" y="5986613"/>
            <a:ext cx="436263" cy="264602"/>
            <a:chOff x="7957671" y="-963488"/>
            <a:chExt cx="436263" cy="264602"/>
          </a:xfrm>
        </p:grpSpPr>
        <p:sp>
          <p:nvSpPr>
            <p:cNvPr id="139" name="Freeform 26"/>
            <p:cNvSpPr>
              <a:spLocks/>
            </p:cNvSpPr>
            <p:nvPr/>
          </p:nvSpPr>
          <p:spPr bwMode="auto">
            <a:xfrm rot="10800000" flipH="1" flipV="1">
              <a:off x="8173769" y="-847002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0" name="Freeform 26"/>
            <p:cNvSpPr>
              <a:spLocks/>
            </p:cNvSpPr>
            <p:nvPr/>
          </p:nvSpPr>
          <p:spPr bwMode="auto">
            <a:xfrm rot="10800000" flipH="1">
              <a:off x="7957671" y="-963488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9954493" y="5947367"/>
            <a:ext cx="436263" cy="264602"/>
            <a:chOff x="7957671" y="-963488"/>
            <a:chExt cx="436263" cy="264602"/>
          </a:xfrm>
        </p:grpSpPr>
        <p:sp>
          <p:nvSpPr>
            <p:cNvPr id="142" name="Freeform 26"/>
            <p:cNvSpPr>
              <a:spLocks/>
            </p:cNvSpPr>
            <p:nvPr/>
          </p:nvSpPr>
          <p:spPr bwMode="auto">
            <a:xfrm rot="10800000" flipH="1" flipV="1">
              <a:off x="8173769" y="-847002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  <p:sp>
          <p:nvSpPr>
            <p:cNvPr id="143" name="Freeform 26"/>
            <p:cNvSpPr>
              <a:spLocks/>
            </p:cNvSpPr>
            <p:nvPr/>
          </p:nvSpPr>
          <p:spPr bwMode="auto">
            <a:xfrm rot="10800000" flipH="1">
              <a:off x="7957671" y="-963488"/>
              <a:ext cx="220165" cy="148116"/>
            </a:xfrm>
            <a:custGeom>
              <a:avLst/>
              <a:gdLst>
                <a:gd name="T0" fmla="*/ 0 w 1260"/>
                <a:gd name="T1" fmla="*/ 244 h 1434"/>
                <a:gd name="T2" fmla="*/ 48 w 1260"/>
                <a:gd name="T3" fmla="*/ 432 h 1434"/>
                <a:gd name="T4" fmla="*/ 128 w 1260"/>
                <a:gd name="T5" fmla="*/ 708 h 1434"/>
                <a:gd name="T6" fmla="*/ 236 w 1260"/>
                <a:gd name="T7" fmla="*/ 1000 h 1434"/>
                <a:gd name="T8" fmla="*/ 356 w 1260"/>
                <a:gd name="T9" fmla="*/ 1244 h 1434"/>
                <a:gd name="T10" fmla="*/ 460 w 1260"/>
                <a:gd name="T11" fmla="*/ 1368 h 1434"/>
                <a:gd name="T12" fmla="*/ 548 w 1260"/>
                <a:gd name="T13" fmla="*/ 1424 h 1434"/>
                <a:gd name="T14" fmla="*/ 600 w 1260"/>
                <a:gd name="T15" fmla="*/ 1428 h 1434"/>
                <a:gd name="T16" fmla="*/ 632 w 1260"/>
                <a:gd name="T17" fmla="*/ 1424 h 1434"/>
                <a:gd name="T18" fmla="*/ 704 w 1260"/>
                <a:gd name="T19" fmla="*/ 1396 h 1434"/>
                <a:gd name="T20" fmla="*/ 772 w 1260"/>
                <a:gd name="T21" fmla="*/ 1336 h 1434"/>
                <a:gd name="T22" fmla="*/ 904 w 1260"/>
                <a:gd name="T23" fmla="*/ 1144 h 1434"/>
                <a:gd name="T24" fmla="*/ 1048 w 1260"/>
                <a:gd name="T25" fmla="*/ 760 h 1434"/>
                <a:gd name="T26" fmla="*/ 1260 w 1260"/>
                <a:gd name="T27" fmla="*/ 0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60" h="1434">
                  <a:moveTo>
                    <a:pt x="0" y="244"/>
                  </a:moveTo>
                  <a:cubicBezTo>
                    <a:pt x="13" y="299"/>
                    <a:pt x="27" y="355"/>
                    <a:pt x="48" y="432"/>
                  </a:cubicBezTo>
                  <a:cubicBezTo>
                    <a:pt x="69" y="509"/>
                    <a:pt x="97" y="613"/>
                    <a:pt x="128" y="708"/>
                  </a:cubicBezTo>
                  <a:cubicBezTo>
                    <a:pt x="159" y="803"/>
                    <a:pt x="198" y="911"/>
                    <a:pt x="236" y="1000"/>
                  </a:cubicBezTo>
                  <a:cubicBezTo>
                    <a:pt x="274" y="1089"/>
                    <a:pt x="319" y="1183"/>
                    <a:pt x="356" y="1244"/>
                  </a:cubicBezTo>
                  <a:cubicBezTo>
                    <a:pt x="393" y="1305"/>
                    <a:pt x="428" y="1338"/>
                    <a:pt x="460" y="1368"/>
                  </a:cubicBezTo>
                  <a:cubicBezTo>
                    <a:pt x="492" y="1398"/>
                    <a:pt x="525" y="1414"/>
                    <a:pt x="548" y="1424"/>
                  </a:cubicBezTo>
                  <a:cubicBezTo>
                    <a:pt x="571" y="1434"/>
                    <a:pt x="586" y="1428"/>
                    <a:pt x="600" y="1428"/>
                  </a:cubicBezTo>
                  <a:cubicBezTo>
                    <a:pt x="614" y="1428"/>
                    <a:pt x="615" y="1429"/>
                    <a:pt x="632" y="1424"/>
                  </a:cubicBezTo>
                  <a:cubicBezTo>
                    <a:pt x="649" y="1419"/>
                    <a:pt x="681" y="1411"/>
                    <a:pt x="704" y="1396"/>
                  </a:cubicBezTo>
                  <a:cubicBezTo>
                    <a:pt x="727" y="1381"/>
                    <a:pt x="739" y="1378"/>
                    <a:pt x="772" y="1336"/>
                  </a:cubicBezTo>
                  <a:cubicBezTo>
                    <a:pt x="805" y="1294"/>
                    <a:pt x="858" y="1240"/>
                    <a:pt x="904" y="1144"/>
                  </a:cubicBezTo>
                  <a:cubicBezTo>
                    <a:pt x="950" y="1048"/>
                    <a:pt x="989" y="951"/>
                    <a:pt x="1048" y="760"/>
                  </a:cubicBezTo>
                  <a:cubicBezTo>
                    <a:pt x="1107" y="569"/>
                    <a:pt x="1183" y="284"/>
                    <a:pt x="1260" y="0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9045031" y="4953050"/>
            <a:ext cx="887207" cy="557706"/>
            <a:chOff x="5724128" y="4146446"/>
            <a:chExt cx="887207" cy="557706"/>
          </a:xfrm>
        </p:grpSpPr>
        <p:grpSp>
          <p:nvGrpSpPr>
            <p:cNvPr id="154" name="Group 153"/>
            <p:cNvGrpSpPr/>
            <p:nvPr/>
          </p:nvGrpSpPr>
          <p:grpSpPr>
            <a:xfrm>
              <a:off x="5724128" y="4157464"/>
              <a:ext cx="887207" cy="546688"/>
              <a:chOff x="2218532" y="739775"/>
              <a:chExt cx="1658938" cy="1222289"/>
            </a:xfrm>
          </p:grpSpPr>
          <p:sp>
            <p:nvSpPr>
              <p:cNvPr id="158" name="Line 7"/>
              <p:cNvSpPr>
                <a:spLocks noChangeShapeType="1"/>
              </p:cNvSpPr>
              <p:nvPr/>
            </p:nvSpPr>
            <p:spPr bwMode="auto">
              <a:xfrm>
                <a:off x="3025775" y="739775"/>
                <a:ext cx="0" cy="1222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6" name="Freeform 35"/>
            <p:cNvSpPr>
              <a:spLocks/>
            </p:cNvSpPr>
            <p:nvPr/>
          </p:nvSpPr>
          <p:spPr bwMode="auto">
            <a:xfrm>
              <a:off x="5830544" y="4146446"/>
              <a:ext cx="748780" cy="353289"/>
            </a:xfrm>
            <a:custGeom>
              <a:avLst/>
              <a:gdLst>
                <a:gd name="T0" fmla="*/ 0 w 631"/>
                <a:gd name="T1" fmla="*/ 0 h 624"/>
                <a:gd name="T2" fmla="*/ 4 w 631"/>
                <a:gd name="T3" fmla="*/ 88 h 624"/>
                <a:gd name="T4" fmla="*/ 9 w 631"/>
                <a:gd name="T5" fmla="*/ 214 h 624"/>
                <a:gd name="T6" fmla="*/ 20 w 631"/>
                <a:gd name="T7" fmla="*/ 320 h 624"/>
                <a:gd name="T8" fmla="*/ 36 w 631"/>
                <a:gd name="T9" fmla="*/ 426 h 624"/>
                <a:gd name="T10" fmla="*/ 57 w 631"/>
                <a:gd name="T11" fmla="*/ 488 h 624"/>
                <a:gd name="T12" fmla="*/ 93 w 631"/>
                <a:gd name="T13" fmla="*/ 538 h 624"/>
                <a:gd name="T14" fmla="*/ 156 w 631"/>
                <a:gd name="T15" fmla="*/ 576 h 624"/>
                <a:gd name="T16" fmla="*/ 264 w 631"/>
                <a:gd name="T17" fmla="*/ 602 h 624"/>
                <a:gd name="T18" fmla="*/ 405 w 631"/>
                <a:gd name="T19" fmla="*/ 618 h 624"/>
                <a:gd name="T20" fmla="*/ 541 w 631"/>
                <a:gd name="T21" fmla="*/ 623 h 624"/>
                <a:gd name="T22" fmla="*/ 631 w 631"/>
                <a:gd name="T2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1" h="624">
                  <a:moveTo>
                    <a:pt x="0" y="0"/>
                  </a:moveTo>
                  <a:cubicBezTo>
                    <a:pt x="1" y="26"/>
                    <a:pt x="2" y="53"/>
                    <a:pt x="4" y="88"/>
                  </a:cubicBezTo>
                  <a:cubicBezTo>
                    <a:pt x="5" y="124"/>
                    <a:pt x="6" y="175"/>
                    <a:pt x="9" y="214"/>
                  </a:cubicBezTo>
                  <a:cubicBezTo>
                    <a:pt x="11" y="253"/>
                    <a:pt x="15" y="285"/>
                    <a:pt x="20" y="320"/>
                  </a:cubicBezTo>
                  <a:cubicBezTo>
                    <a:pt x="24" y="355"/>
                    <a:pt x="30" y="398"/>
                    <a:pt x="36" y="426"/>
                  </a:cubicBezTo>
                  <a:cubicBezTo>
                    <a:pt x="42" y="454"/>
                    <a:pt x="48" y="469"/>
                    <a:pt x="57" y="488"/>
                  </a:cubicBezTo>
                  <a:cubicBezTo>
                    <a:pt x="67" y="506"/>
                    <a:pt x="77" y="523"/>
                    <a:pt x="93" y="538"/>
                  </a:cubicBezTo>
                  <a:cubicBezTo>
                    <a:pt x="110" y="553"/>
                    <a:pt x="128" y="565"/>
                    <a:pt x="156" y="576"/>
                  </a:cubicBezTo>
                  <a:cubicBezTo>
                    <a:pt x="185" y="586"/>
                    <a:pt x="223" y="595"/>
                    <a:pt x="264" y="602"/>
                  </a:cubicBezTo>
                  <a:cubicBezTo>
                    <a:pt x="305" y="609"/>
                    <a:pt x="359" y="615"/>
                    <a:pt x="405" y="618"/>
                  </a:cubicBezTo>
                  <a:cubicBezTo>
                    <a:pt x="451" y="621"/>
                    <a:pt x="503" y="622"/>
                    <a:pt x="541" y="623"/>
                  </a:cubicBezTo>
                  <a:cubicBezTo>
                    <a:pt x="579" y="624"/>
                    <a:pt x="612" y="624"/>
                    <a:pt x="631" y="624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grpSp>
        <p:nvGrpSpPr>
          <p:cNvPr id="160" name="Group 159"/>
          <p:cNvGrpSpPr/>
          <p:nvPr/>
        </p:nvGrpSpPr>
        <p:grpSpPr>
          <a:xfrm>
            <a:off x="7404911" y="4963156"/>
            <a:ext cx="892796" cy="557706"/>
            <a:chOff x="5718539" y="4146446"/>
            <a:chExt cx="892796" cy="557706"/>
          </a:xfrm>
        </p:grpSpPr>
        <p:grpSp>
          <p:nvGrpSpPr>
            <p:cNvPr id="161" name="Group 160"/>
            <p:cNvGrpSpPr/>
            <p:nvPr/>
          </p:nvGrpSpPr>
          <p:grpSpPr>
            <a:xfrm>
              <a:off x="5724128" y="4157464"/>
              <a:ext cx="887207" cy="546688"/>
              <a:chOff x="2218532" y="739775"/>
              <a:chExt cx="1658938" cy="1222289"/>
            </a:xfrm>
          </p:grpSpPr>
          <p:sp>
            <p:nvSpPr>
              <p:cNvPr id="163" name="Line 7"/>
              <p:cNvSpPr>
                <a:spLocks noChangeShapeType="1"/>
              </p:cNvSpPr>
              <p:nvPr/>
            </p:nvSpPr>
            <p:spPr bwMode="auto">
              <a:xfrm>
                <a:off x="3025775" y="739775"/>
                <a:ext cx="0" cy="122228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Line 8"/>
              <p:cNvSpPr>
                <a:spLocks noChangeShapeType="1"/>
              </p:cNvSpPr>
              <p:nvPr/>
            </p:nvSpPr>
            <p:spPr bwMode="auto">
              <a:xfrm rot="16200000">
                <a:off x="3048001" y="715963"/>
                <a:ext cx="0" cy="16589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" name="Freeform 35"/>
            <p:cNvSpPr>
              <a:spLocks/>
            </p:cNvSpPr>
            <p:nvPr/>
          </p:nvSpPr>
          <p:spPr bwMode="auto">
            <a:xfrm flipH="1">
              <a:off x="5718539" y="4146446"/>
              <a:ext cx="748780" cy="353289"/>
            </a:xfrm>
            <a:custGeom>
              <a:avLst/>
              <a:gdLst>
                <a:gd name="T0" fmla="*/ 0 w 631"/>
                <a:gd name="T1" fmla="*/ 0 h 624"/>
                <a:gd name="T2" fmla="*/ 4 w 631"/>
                <a:gd name="T3" fmla="*/ 88 h 624"/>
                <a:gd name="T4" fmla="*/ 9 w 631"/>
                <a:gd name="T5" fmla="*/ 214 h 624"/>
                <a:gd name="T6" fmla="*/ 20 w 631"/>
                <a:gd name="T7" fmla="*/ 320 h 624"/>
                <a:gd name="T8" fmla="*/ 36 w 631"/>
                <a:gd name="T9" fmla="*/ 426 h 624"/>
                <a:gd name="T10" fmla="*/ 57 w 631"/>
                <a:gd name="T11" fmla="*/ 488 h 624"/>
                <a:gd name="T12" fmla="*/ 93 w 631"/>
                <a:gd name="T13" fmla="*/ 538 h 624"/>
                <a:gd name="T14" fmla="*/ 156 w 631"/>
                <a:gd name="T15" fmla="*/ 576 h 624"/>
                <a:gd name="T16" fmla="*/ 264 w 631"/>
                <a:gd name="T17" fmla="*/ 602 h 624"/>
                <a:gd name="T18" fmla="*/ 405 w 631"/>
                <a:gd name="T19" fmla="*/ 618 h 624"/>
                <a:gd name="T20" fmla="*/ 541 w 631"/>
                <a:gd name="T21" fmla="*/ 623 h 624"/>
                <a:gd name="T22" fmla="*/ 631 w 631"/>
                <a:gd name="T23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1" h="624">
                  <a:moveTo>
                    <a:pt x="0" y="0"/>
                  </a:moveTo>
                  <a:cubicBezTo>
                    <a:pt x="1" y="26"/>
                    <a:pt x="2" y="53"/>
                    <a:pt x="4" y="88"/>
                  </a:cubicBezTo>
                  <a:cubicBezTo>
                    <a:pt x="5" y="124"/>
                    <a:pt x="6" y="175"/>
                    <a:pt x="9" y="214"/>
                  </a:cubicBezTo>
                  <a:cubicBezTo>
                    <a:pt x="11" y="253"/>
                    <a:pt x="15" y="285"/>
                    <a:pt x="20" y="320"/>
                  </a:cubicBezTo>
                  <a:cubicBezTo>
                    <a:pt x="24" y="355"/>
                    <a:pt x="30" y="398"/>
                    <a:pt x="36" y="426"/>
                  </a:cubicBezTo>
                  <a:cubicBezTo>
                    <a:pt x="42" y="454"/>
                    <a:pt x="48" y="469"/>
                    <a:pt x="57" y="488"/>
                  </a:cubicBezTo>
                  <a:cubicBezTo>
                    <a:pt x="67" y="506"/>
                    <a:pt x="77" y="523"/>
                    <a:pt x="93" y="538"/>
                  </a:cubicBezTo>
                  <a:cubicBezTo>
                    <a:pt x="110" y="553"/>
                    <a:pt x="128" y="565"/>
                    <a:pt x="156" y="576"/>
                  </a:cubicBezTo>
                  <a:cubicBezTo>
                    <a:pt x="185" y="586"/>
                    <a:pt x="223" y="595"/>
                    <a:pt x="264" y="602"/>
                  </a:cubicBezTo>
                  <a:cubicBezTo>
                    <a:pt x="305" y="609"/>
                    <a:pt x="359" y="615"/>
                    <a:pt x="405" y="618"/>
                  </a:cubicBezTo>
                  <a:cubicBezTo>
                    <a:pt x="451" y="621"/>
                    <a:pt x="503" y="622"/>
                    <a:pt x="541" y="623"/>
                  </a:cubicBezTo>
                  <a:cubicBezTo>
                    <a:pt x="579" y="624"/>
                    <a:pt x="612" y="624"/>
                    <a:pt x="631" y="624"/>
                  </a:cubicBezTo>
                </a:path>
              </a:pathLst>
            </a:custGeom>
            <a:ln w="28575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47" name="Title 3"/>
          <p:cNvSpPr txBox="1">
            <a:spLocks/>
          </p:cNvSpPr>
          <p:nvPr/>
        </p:nvSpPr>
        <p:spPr>
          <a:xfrm>
            <a:off x="-1975158" y="208844"/>
            <a:ext cx="10883538" cy="13255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u="sng"/>
              <a:t>Year 10 Higher – Half Term 4 Maths </a:t>
            </a:r>
          </a:p>
        </p:txBody>
      </p:sp>
    </p:spTree>
    <p:extLst>
      <p:ext uri="{BB962C8B-B14F-4D97-AF65-F5344CB8AC3E}">
        <p14:creationId xmlns:p14="http://schemas.microsoft.com/office/powerpoint/2010/main" val="846070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45482" y="-438965"/>
            <a:ext cx="10883538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/>
              <a:t>Year 10 Higher – Half Term 5 Maths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34" y="3744109"/>
            <a:ext cx="2910579" cy="28665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623719" y="3194679"/>
            <a:ext cx="185807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u="sng"/>
              <a:t>Scatter Graphs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157" y="838678"/>
            <a:ext cx="5852035" cy="4712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1889" y="3059685"/>
            <a:ext cx="2948511" cy="3750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682124-9D35-F6C6-11D0-DA685895F937}"/>
              </a:ext>
            </a:extLst>
          </p:cNvPr>
          <p:cNvSpPr txBox="1"/>
          <p:nvPr/>
        </p:nvSpPr>
        <p:spPr>
          <a:xfrm>
            <a:off x="6102847" y="2631"/>
            <a:ext cx="59845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141414"/>
                </a:solidFill>
                <a:ea typeface="+mn-lt"/>
                <a:cs typeface="+mn-lt"/>
              </a:rPr>
              <a:t>Probability Tree diagrams</a:t>
            </a:r>
            <a:r>
              <a:rPr lang="en-GB">
                <a:solidFill>
                  <a:srgbClr val="141414"/>
                </a:solidFill>
                <a:ea typeface="+mn-lt"/>
                <a:cs typeface="+mn-lt"/>
              </a:rPr>
              <a:t> are a way of showing combinations of two or more events</a:t>
            </a:r>
            <a:endParaRPr lang="en-US"/>
          </a:p>
        </p:txBody>
      </p:sp>
      <p:pic>
        <p:nvPicPr>
          <p:cNvPr id="8" name="Picture 7" descr="A close-up of a math problem&#10;&#10;AI-generated content may be incorrect.">
            <a:extLst>
              <a:ext uri="{FF2B5EF4-FFF2-40B4-BE49-F238E27FC236}">
                <a16:creationId xmlns:a16="http://schemas.microsoft.com/office/drawing/2014/main" id="{F184606D-5712-1D98-60A7-B44AEE82A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6896" y="636656"/>
            <a:ext cx="4563166" cy="243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32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Callout 22"/>
          <p:cNvSpPr/>
          <p:nvPr/>
        </p:nvSpPr>
        <p:spPr>
          <a:xfrm>
            <a:off x="2101611" y="620932"/>
            <a:ext cx="1766047" cy="717455"/>
          </a:xfrm>
          <a:prstGeom prst="wedgeEllipseCallout">
            <a:avLst>
              <a:gd name="adj1" fmla="val -64488"/>
              <a:gd name="adj2" fmla="val 5250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Title 3"/>
          <p:cNvSpPr txBox="1">
            <a:spLocks/>
          </p:cNvSpPr>
          <p:nvPr/>
        </p:nvSpPr>
        <p:spPr>
          <a:xfrm>
            <a:off x="-2402537" y="38704"/>
            <a:ext cx="1088353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u="sng"/>
              <a:t>Year 10 Higher – Half Term 6 Maths KO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41014" y="2894312"/>
            <a:ext cx="2465294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/>
              <a:t>Transformations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02" y="624375"/>
            <a:ext cx="14239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/>
              <a:t>Translations</a:t>
            </a: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02" y="993707"/>
            <a:ext cx="2092806" cy="151394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75988" y="677247"/>
            <a:ext cx="152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Describe with a vector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2139010" y="1534405"/>
                <a:ext cx="1800446" cy="55245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010" y="1534405"/>
                <a:ext cx="1800446" cy="5524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660479" y="1614414"/>
            <a:ext cx="136263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/>
              <a:t>Squares right/left </a:t>
            </a:r>
          </a:p>
          <a:p>
            <a:r>
              <a:rPr lang="en-GB" sz="1200"/>
              <a:t>Squares up/down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91581" y="3033622"/>
            <a:ext cx="1306913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/>
              <a:t>Reflection</a:t>
            </a:r>
          </a:p>
        </p:txBody>
      </p:sp>
      <p:pic>
        <p:nvPicPr>
          <p:cNvPr id="27" name="Picture 26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21" y="3639083"/>
            <a:ext cx="2330982" cy="1991257"/>
          </a:xfrm>
          <a:prstGeom prst="rect">
            <a:avLst/>
          </a:prstGeom>
        </p:spPr>
      </p:pic>
      <p:sp>
        <p:nvSpPr>
          <p:cNvPr id="28" name="Cloud Callout 27"/>
          <p:cNvSpPr/>
          <p:nvPr/>
        </p:nvSpPr>
        <p:spPr>
          <a:xfrm>
            <a:off x="73651" y="3404717"/>
            <a:ext cx="2046522" cy="1034379"/>
          </a:xfrm>
          <a:prstGeom prst="cloudCallout">
            <a:avLst>
              <a:gd name="adj1" fmla="val 69522"/>
              <a:gd name="adj2" fmla="val 7596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69442" y="3460242"/>
            <a:ext cx="1621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Describe with a line of symmetry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6308" y="4911240"/>
            <a:ext cx="1344706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Reflection in the line y=1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194771" y="569524"/>
            <a:ext cx="1237841" cy="400110"/>
          </a:xfrm>
          <a:prstGeom prst="rect">
            <a:avLst/>
          </a:prstGeom>
          <a:solidFill>
            <a:srgbClr val="DBA1DC"/>
          </a:solidFill>
        </p:spPr>
        <p:txBody>
          <a:bodyPr wrap="square" rtlCol="0">
            <a:spAutoFit/>
          </a:bodyPr>
          <a:lstStyle/>
          <a:p>
            <a:r>
              <a:rPr lang="en-GB" sz="2000" u="sng"/>
              <a:t>Rotation</a:t>
            </a:r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035" y="999437"/>
            <a:ext cx="2476530" cy="1946867"/>
          </a:xfrm>
          <a:prstGeom prst="rect">
            <a:avLst/>
          </a:prstGeom>
        </p:spPr>
      </p:pic>
      <p:sp>
        <p:nvSpPr>
          <p:cNvPr id="55" name="Rounded Rectangular Callout 54"/>
          <p:cNvSpPr/>
          <p:nvPr/>
        </p:nvSpPr>
        <p:spPr>
          <a:xfrm>
            <a:off x="6706776" y="116541"/>
            <a:ext cx="1876804" cy="1717811"/>
          </a:xfrm>
          <a:prstGeom prst="wedgeRoundRectCallout">
            <a:avLst>
              <a:gd name="adj1" fmla="val -79312"/>
              <a:gd name="adj2" fmla="val 2515"/>
              <a:gd name="adj3" fmla="val 16667"/>
            </a:avLst>
          </a:prstGeom>
          <a:solidFill>
            <a:srgbClr val="AE81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6714957" y="233914"/>
            <a:ext cx="1954256" cy="1600438"/>
          </a:xfrm>
          <a:prstGeom prst="rect">
            <a:avLst/>
          </a:prstGeom>
          <a:solidFill>
            <a:srgbClr val="DBA1DC"/>
          </a:solidFill>
        </p:spPr>
        <p:txBody>
          <a:bodyPr wrap="square" rtlCol="0">
            <a:spAutoFit/>
          </a:bodyPr>
          <a:lstStyle/>
          <a:p>
            <a:r>
              <a:rPr lang="en-GB" sz="1400"/>
              <a:t>To describe a rotation you need:</a:t>
            </a:r>
          </a:p>
          <a:p>
            <a:pPr marL="285750" indent="-285750">
              <a:buFontTx/>
              <a:buChar char="-"/>
            </a:pPr>
            <a:r>
              <a:rPr lang="en-GB" sz="1400"/>
              <a:t>The angle of rotation </a:t>
            </a:r>
          </a:p>
          <a:p>
            <a:pPr marL="285750" indent="-285750">
              <a:buFontTx/>
              <a:buChar char="-"/>
            </a:pPr>
            <a:r>
              <a:rPr lang="en-GB" sz="1400"/>
              <a:t>The direction </a:t>
            </a:r>
          </a:p>
          <a:p>
            <a:pPr marL="285750" indent="-285750">
              <a:buFontTx/>
              <a:buChar char="-"/>
            </a:pPr>
            <a:r>
              <a:rPr lang="en-GB" sz="1400"/>
              <a:t>The coordinates of the centre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4223600" y="3404717"/>
            <a:ext cx="2294965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u="sng"/>
              <a:t>Enlargement</a:t>
            </a:r>
          </a:p>
        </p:txBody>
      </p:sp>
      <p:pic>
        <p:nvPicPr>
          <p:cNvPr id="57" name="Picture 56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42" y="3942491"/>
            <a:ext cx="1501924" cy="1439591"/>
          </a:xfrm>
          <a:prstGeom prst="rect">
            <a:avLst/>
          </a:prstGeom>
        </p:spPr>
      </p:pic>
      <p:sp>
        <p:nvSpPr>
          <p:cNvPr id="58" name="Rectangular Callout 57"/>
          <p:cNvSpPr/>
          <p:nvPr/>
        </p:nvSpPr>
        <p:spPr>
          <a:xfrm>
            <a:off x="4491318" y="5519746"/>
            <a:ext cx="2523387" cy="1096207"/>
          </a:xfrm>
          <a:prstGeom prst="wedgeRectCallout">
            <a:avLst>
              <a:gd name="adj1" fmla="val -40248"/>
              <a:gd name="adj2" fmla="val -819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4477416" y="5467684"/>
            <a:ext cx="25790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To describe an enlargement you need:</a:t>
            </a:r>
          </a:p>
          <a:p>
            <a:pPr marL="285750" indent="-285750">
              <a:buFontTx/>
              <a:buChar char="-"/>
            </a:pPr>
            <a:r>
              <a:rPr lang="en-GB" sz="1400"/>
              <a:t>Scale factor </a:t>
            </a:r>
          </a:p>
          <a:p>
            <a:pPr marL="285750" indent="-285750">
              <a:buFontTx/>
              <a:buChar char="-"/>
            </a:pPr>
            <a:r>
              <a:rPr lang="en-GB" sz="1400"/>
              <a:t>Centre of enlargement</a:t>
            </a:r>
          </a:p>
        </p:txBody>
      </p:sp>
      <p:pic>
        <p:nvPicPr>
          <p:cNvPr id="87" name="Picture 86" descr="Screen Clippi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396" y="3890429"/>
            <a:ext cx="1370759" cy="1350330"/>
          </a:xfrm>
          <a:prstGeom prst="rect">
            <a:avLst/>
          </a:prstGeom>
        </p:spPr>
      </p:pic>
      <p:sp>
        <p:nvSpPr>
          <p:cNvPr id="89" name="Oval Callout 88"/>
          <p:cNvSpPr/>
          <p:nvPr/>
        </p:nvSpPr>
        <p:spPr>
          <a:xfrm>
            <a:off x="6537486" y="2538771"/>
            <a:ext cx="1317812" cy="1238196"/>
          </a:xfrm>
          <a:prstGeom prst="wedgeEllipseCallout">
            <a:avLst>
              <a:gd name="adj1" fmla="val -24317"/>
              <a:gd name="adj2" fmla="val 9508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TextBox 89"/>
          <p:cNvSpPr txBox="1"/>
          <p:nvPr/>
        </p:nvSpPr>
        <p:spPr>
          <a:xfrm>
            <a:off x="6621144" y="2756402"/>
            <a:ext cx="11731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/>
              <a:t>Negative enlargement</a:t>
            </a:r>
          </a:p>
          <a:p>
            <a:r>
              <a:rPr lang="en-GB" sz="1400"/>
              <a:t>By SF -2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15153" y="6000882"/>
            <a:ext cx="271630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/>
              <a:t>Use tracing paper for reflection and rotation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669213" y="233914"/>
            <a:ext cx="339728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/>
              <a:t>Plans and elevations:</a:t>
            </a:r>
          </a:p>
          <a:p>
            <a:endParaRPr lang="en-GB" u="sng"/>
          </a:p>
        </p:txBody>
      </p:sp>
      <p:pic>
        <p:nvPicPr>
          <p:cNvPr id="103" name="Picture 102" descr="Screen Clippi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476" y="599351"/>
            <a:ext cx="3343444" cy="1478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4" name="TextBox 103"/>
              <p:cNvSpPr txBox="1"/>
              <p:nvPr/>
            </p:nvSpPr>
            <p:spPr>
              <a:xfrm>
                <a:off x="7794325" y="2514742"/>
                <a:ext cx="3972838" cy="2290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/>
                  <a:t>Area of a circle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/>
              </a:p>
              <a:p>
                <a:endParaRPr lang="en-GB"/>
              </a:p>
              <a:p>
                <a:r>
                  <a:rPr lang="en-GB"/>
                  <a:t>Circumference of a circle =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b="0"/>
              </a:p>
              <a:p>
                <a:endParaRPr lang="en-GB"/>
              </a:p>
              <a:p>
                <a:r>
                  <a:rPr lang="en-GB"/>
                  <a:t>Area of a sector of a circle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/>
              </a:p>
              <a:p>
                <a:endParaRPr lang="en-GB"/>
              </a:p>
              <a:p>
                <a:r>
                  <a:rPr lang="en-GB"/>
                  <a:t>Arc length of a sector of a circle=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360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GB" sz="1600"/>
              </a:p>
            </p:txBody>
          </p:sp>
        </mc:Choice>
        <mc:Fallback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325" y="2514742"/>
                <a:ext cx="3972838" cy="2290114"/>
              </a:xfrm>
              <a:prstGeom prst="rect">
                <a:avLst/>
              </a:prstGeom>
              <a:blipFill>
                <a:blip r:embed="rId9"/>
                <a:stretch>
                  <a:fillRect l="-1382" t="-1600" b="-1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5" name="Picture 104" descr="Screen Clippi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919" y="5274941"/>
            <a:ext cx="1700902" cy="1400743"/>
          </a:xfrm>
          <a:prstGeom prst="rect">
            <a:avLst/>
          </a:prstGeom>
        </p:spPr>
      </p:pic>
      <p:pic>
        <p:nvPicPr>
          <p:cNvPr id="108" name="Picture 107" descr="Screen Clippi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714" y="4842239"/>
            <a:ext cx="1950206" cy="1946934"/>
          </a:xfrm>
          <a:prstGeom prst="rect">
            <a:avLst/>
          </a:prstGeom>
        </p:spPr>
      </p:pic>
      <p:sp>
        <p:nvSpPr>
          <p:cNvPr id="109" name="Rectangle 108"/>
          <p:cNvSpPr/>
          <p:nvPr/>
        </p:nvSpPr>
        <p:spPr>
          <a:xfrm>
            <a:off x="7813081" y="2178175"/>
            <a:ext cx="85613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u="sng"/>
              <a:t>Circles:</a:t>
            </a:r>
          </a:p>
        </p:txBody>
      </p:sp>
    </p:spTree>
    <p:extLst>
      <p:ext uri="{BB962C8B-B14F-4D97-AF65-F5344CB8AC3E}">
        <p14:creationId xmlns:p14="http://schemas.microsoft.com/office/powerpoint/2010/main" val="66268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45482" y="-438965"/>
            <a:ext cx="10883538" cy="1325563"/>
          </a:xfrm>
        </p:spPr>
        <p:txBody>
          <a:bodyPr>
            <a:normAutofit/>
          </a:bodyPr>
          <a:lstStyle/>
          <a:p>
            <a:pPr algn="ctr"/>
            <a:r>
              <a:rPr lang="en-GB" sz="3000" b="1" u="sng"/>
              <a:t>Year 10 Higher – Half Term 6 Maths KO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081" y="748026"/>
            <a:ext cx="478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Perpendicular bisector – cuts a line in half </a:t>
            </a:r>
          </a:p>
          <a:p>
            <a:r>
              <a:rPr lang="en-GB"/>
              <a:t>Bisector of an angle- cuts an angle in half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0528" y="107576"/>
            <a:ext cx="260412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/>
              <a:t>Surface area and volume:</a:t>
            </a:r>
            <a:endParaRPr lang="en-GB" b="1">
              <a:solidFill>
                <a:schemeClr val="accent2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34" y="1418727"/>
            <a:ext cx="2749247" cy="148357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226190" y="1371620"/>
            <a:ext cx="3655957" cy="1577788"/>
            <a:chOff x="4715675" y="892779"/>
            <a:chExt cx="7201930" cy="1926678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675" y="892779"/>
              <a:ext cx="1701736" cy="1926678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73904" y="1344706"/>
                  <a:ext cx="5543701" cy="930345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/>
                    <a:t>Volume=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GB" b="0">
                    <a:ea typeface="Cambria Math" panose="02040503050406030204" pitchFamily="18" charset="0"/>
                  </a:endParaRPr>
                </a:p>
                <a:p>
                  <a:r>
                    <a:rPr lang="en-GB"/>
                    <a:t>Surface area=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𝑟𝑠</m:t>
                      </m:r>
                    </m:oMath>
                  </a14:m>
                  <a:endParaRPr lang="en-GB"/>
                </a:p>
              </p:txBody>
            </p:sp>
          </mc:Choice>
          <mc:Fallback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904" y="1344706"/>
                  <a:ext cx="5543701" cy="930345"/>
                </a:xfrm>
                <a:prstGeom prst="rect">
                  <a:avLst/>
                </a:prstGeom>
                <a:blipFill>
                  <a:blip r:embed="rId4"/>
                  <a:stretch>
                    <a:fillRect l="-1732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8215669" y="2938113"/>
            <a:ext cx="3889583" cy="2117025"/>
            <a:chOff x="6161948" y="3414198"/>
            <a:chExt cx="4447782" cy="2117025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1948" y="3414198"/>
              <a:ext cx="1392104" cy="211702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624483" y="4034118"/>
                  <a:ext cx="2985247" cy="669992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GB"/>
                    <a:t>Volume= </a:t>
                  </a:r>
                  <a14:m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</m:oMath>
                  </a14:m>
                  <a:endParaRPr lang="en-GB" b="0">
                    <a:ea typeface="Cambria Math" panose="02040503050406030204" pitchFamily="18" charset="0"/>
                  </a:endParaRPr>
                </a:p>
                <a:p>
                  <a:r>
                    <a:rPr lang="en-GB"/>
                    <a:t>Surface area=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GB"/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483" y="4034118"/>
                  <a:ext cx="2985247" cy="669992"/>
                </a:xfrm>
                <a:prstGeom prst="rect">
                  <a:avLst/>
                </a:prstGeom>
                <a:blipFill>
                  <a:blip r:embed="rId6"/>
                  <a:stretch>
                    <a:fillRect l="-2103" t="-545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/>
          <p:cNvGrpSpPr/>
          <p:nvPr/>
        </p:nvGrpSpPr>
        <p:grpSpPr>
          <a:xfrm>
            <a:off x="8386593" y="5126850"/>
            <a:ext cx="3718659" cy="1478995"/>
            <a:chOff x="944307" y="4623537"/>
            <a:chExt cx="3718659" cy="1478995"/>
          </a:xfrm>
          <a:solidFill>
            <a:srgbClr val="AE81AF"/>
          </a:solidFill>
        </p:grpSpPr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307" y="4623537"/>
              <a:ext cx="1583740" cy="1478995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528047" y="4734226"/>
                  <a:ext cx="2134919" cy="76129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/>
                    <a:t>Volume=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a14:m>
                  <a:endParaRPr lang="en-GB">
                    <a:ea typeface="Cambria Math" panose="02040503050406030204" pitchFamily="18" charset="0"/>
                  </a:endParaRPr>
                </a:p>
                <a:p>
                  <a:r>
                    <a:rPr lang="en-GB"/>
                    <a:t>Surface area=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GB"/>
                    <a:t> </a:t>
                  </a:r>
                </a:p>
              </p:txBody>
            </p:sp>
          </mc:Choice>
          <mc:Fallback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8047" y="4734226"/>
                  <a:ext cx="2134919" cy="761299"/>
                </a:xfrm>
                <a:prstGeom prst="rect">
                  <a:avLst/>
                </a:prstGeom>
                <a:blipFill>
                  <a:blip r:embed="rId8"/>
                  <a:stretch>
                    <a:fillRect l="-2571"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5518454" y="3028339"/>
            <a:ext cx="2635623" cy="2728637"/>
            <a:chOff x="-4566373" y="1477555"/>
            <a:chExt cx="2635623" cy="2728637"/>
          </a:xfrm>
          <a:solidFill>
            <a:schemeClr val="accent6">
              <a:lumMod val="20000"/>
              <a:lumOff val="80000"/>
            </a:schemeClr>
          </a:solidFill>
        </p:grpSpPr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04573" y="1477555"/>
              <a:ext cx="1797788" cy="1472382"/>
            </a:xfrm>
            <a:prstGeom prst="rect">
              <a:avLst/>
            </a:prstGeom>
            <a:grpFill/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-4566373" y="3167318"/>
                  <a:ext cx="2635623" cy="1038874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/>
                    <a:t>Volume=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𝑙𝑤h</m:t>
                      </m:r>
                    </m:oMath>
                  </a14:m>
                  <a:endParaRPr lang="en-GB" b="0"/>
                </a:p>
                <a:p>
                  <a:r>
                    <a:rPr lang="en-GB"/>
                    <a:t>Surface area= area of base + 4 x area of triangle </a:t>
                  </a:r>
                </a:p>
              </p:txBody>
            </p:sp>
          </mc:Choice>
          <mc:Fallback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566373" y="3167318"/>
                  <a:ext cx="2635623" cy="1038874"/>
                </a:xfrm>
                <a:prstGeom prst="rect">
                  <a:avLst/>
                </a:prstGeom>
                <a:blipFill>
                  <a:blip r:embed="rId10"/>
                  <a:stretch>
                    <a:fillRect l="-1848" r="-1617" b="-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Rectangle 29"/>
          <p:cNvSpPr/>
          <p:nvPr/>
        </p:nvSpPr>
        <p:spPr>
          <a:xfrm>
            <a:off x="6051176" y="480765"/>
            <a:ext cx="57334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tx2"/>
                </a:solidFill>
              </a:rPr>
              <a:t>Surface area – the </a:t>
            </a:r>
            <a:r>
              <a:rPr lang="en-GB" b="1">
                <a:solidFill>
                  <a:schemeClr val="tx2"/>
                </a:solidFill>
              </a:rPr>
              <a:t>total area of the surface of a three-dimensional object</a:t>
            </a:r>
          </a:p>
          <a:p>
            <a:r>
              <a:rPr lang="en-GB">
                <a:solidFill>
                  <a:schemeClr val="accent2"/>
                </a:solidFill>
              </a:rPr>
              <a:t>Volume- </a:t>
            </a:r>
            <a:r>
              <a:rPr lang="en-GB" b="1">
                <a:solidFill>
                  <a:schemeClr val="accent2"/>
                </a:solidFill>
              </a:rPr>
              <a:t>shows the amount of three-dimensional space occupied by an object</a:t>
            </a:r>
          </a:p>
          <a:p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1" y="1371620"/>
            <a:ext cx="34424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/>
              <a:t>Always leave construction marks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3"/>
          <a:stretch/>
        </p:blipFill>
        <p:spPr>
          <a:xfrm>
            <a:off x="268941" y="1958093"/>
            <a:ext cx="1631577" cy="1658057"/>
          </a:xfrm>
          <a:prstGeom prst="rect">
            <a:avLst/>
          </a:prstGeom>
        </p:spPr>
      </p:pic>
      <p:pic>
        <p:nvPicPr>
          <p:cNvPr id="34" name="Picture 33" descr="Screen Clippi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92" y="1958093"/>
            <a:ext cx="2359096" cy="165345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68941" y="3611543"/>
            <a:ext cx="1631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Perpendicular bisector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14292" y="3611543"/>
            <a:ext cx="244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Bisect an angle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0682" y="4257874"/>
            <a:ext cx="30300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u="sng"/>
              <a:t>Convert between metric area: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-193707" y="5565894"/>
                <a:ext cx="1380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3707" y="5565894"/>
                <a:ext cx="138056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938710" y="5572966"/>
                <a:ext cx="1380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10" y="5572966"/>
                <a:ext cx="1380565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2012439" y="5572966"/>
                <a:ext cx="1380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439" y="5572966"/>
                <a:ext cx="1380565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3232440" y="5572966"/>
                <a:ext cx="13805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440" y="5572966"/>
                <a:ext cx="1380565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Curved Down Arrow 41"/>
          <p:cNvSpPr/>
          <p:nvPr/>
        </p:nvSpPr>
        <p:spPr>
          <a:xfrm>
            <a:off x="2749724" y="5228064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3" name="Curved Down Arrow 42"/>
          <p:cNvSpPr/>
          <p:nvPr/>
        </p:nvSpPr>
        <p:spPr>
          <a:xfrm>
            <a:off x="1565823" y="5244863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4" name="Curved Down Arrow 43"/>
          <p:cNvSpPr/>
          <p:nvPr/>
        </p:nvSpPr>
        <p:spPr>
          <a:xfrm>
            <a:off x="352355" y="5244863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5" name="Curved Down Arrow 44"/>
          <p:cNvSpPr/>
          <p:nvPr/>
        </p:nvSpPr>
        <p:spPr>
          <a:xfrm rot="10800000">
            <a:off x="303332" y="5916059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6" name="Curved Down Arrow 45"/>
          <p:cNvSpPr/>
          <p:nvPr/>
        </p:nvSpPr>
        <p:spPr>
          <a:xfrm rot="10800000">
            <a:off x="1538451" y="5942298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7" name="Curved Down Arrow 46"/>
          <p:cNvSpPr/>
          <p:nvPr/>
        </p:nvSpPr>
        <p:spPr>
          <a:xfrm rot="10800000">
            <a:off x="2756257" y="5913680"/>
            <a:ext cx="1151682" cy="372334"/>
          </a:xfrm>
          <a:prstGeom prst="curvedDownArrow">
            <a:avLst>
              <a:gd name="adj1" fmla="val 25000"/>
              <a:gd name="adj2" fmla="val 50000"/>
              <a:gd name="adj3" fmla="val 20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546847" y="4858871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47" y="4858871"/>
                <a:ext cx="779929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1563721" y="4868207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721" y="4868207"/>
                <a:ext cx="779929" cy="369332"/>
              </a:xfrm>
              <a:prstGeom prst="rect">
                <a:avLst/>
              </a:prstGeom>
              <a:blipFill>
                <a:blip r:embed="rId18"/>
                <a:stretch>
                  <a:fillRect r="-33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2761158" y="4831300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58" y="4831300"/>
                <a:ext cx="779929" cy="369332"/>
              </a:xfrm>
              <a:prstGeom prst="rect">
                <a:avLst/>
              </a:prstGeom>
              <a:blipFill>
                <a:blip r:embed="rId19"/>
                <a:stretch>
                  <a:fillRect r="-48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/>
              <p:cNvSpPr txBox="1"/>
              <p:nvPr/>
            </p:nvSpPr>
            <p:spPr>
              <a:xfrm>
                <a:off x="406929" y="6337338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29" y="6337338"/>
                <a:ext cx="779929" cy="36933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1527640" y="6371219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40" y="6371219"/>
                <a:ext cx="779929" cy="369332"/>
              </a:xfrm>
              <a:prstGeom prst="rect">
                <a:avLst/>
              </a:prstGeom>
              <a:blipFill>
                <a:blip r:embed="rId21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/>
              <p:cNvSpPr txBox="1"/>
              <p:nvPr/>
            </p:nvSpPr>
            <p:spPr>
              <a:xfrm>
                <a:off x="2842475" y="6313131"/>
                <a:ext cx="7799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×1000000</m:t>
                      </m:r>
                    </m:oMath>
                  </m:oMathPara>
                </a14:m>
                <a:endParaRPr lang="en-GB"/>
              </a:p>
            </p:txBody>
          </p:sp>
        </mc:Choice>
        <mc:Fallback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475" y="6313131"/>
                <a:ext cx="779929" cy="369332"/>
              </a:xfrm>
              <a:prstGeom prst="rect">
                <a:avLst/>
              </a:prstGeom>
              <a:blipFill>
                <a:blip r:embed="rId22"/>
                <a:stretch>
                  <a:fillRect r="-6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241081" y="473775"/>
            <a:ext cx="159434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GB" u="sng"/>
              <a:t>Constructions: </a:t>
            </a:r>
          </a:p>
        </p:txBody>
      </p:sp>
    </p:spTree>
    <p:extLst>
      <p:ext uri="{BB962C8B-B14F-4D97-AF65-F5344CB8AC3E}">
        <p14:creationId xmlns:p14="http://schemas.microsoft.com/office/powerpoint/2010/main" val="156079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F16B0F-192A-4F27-B5E1-B35F829CBA80}">
  <ds:schemaRefs>
    <ds:schemaRef ds:uri="2de0c8cb-dcfa-47c1-9663-efdf8a52ffd3"/>
    <ds:schemaRef ds:uri="edd0a7cf-e1a5-4121-81f2-52b09736f6f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397CD6C-5BBC-4D68-B6F7-979373A1CF65}">
  <ds:schemaRefs>
    <ds:schemaRef ds:uri="2de0c8cb-dcfa-47c1-9663-efdf8a52ffd3"/>
    <ds:schemaRef ds:uri="edd0a7cf-e1a5-4121-81f2-52b09736f6fa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B92C6E7-5BFD-4989-8806-E5C4D03BF3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Year 10 Higher – Half Term 3 Maths Knowledge Organiser</vt:lpstr>
      <vt:lpstr>PowerPoint Presentation</vt:lpstr>
      <vt:lpstr>Year 10 Higher – Half Term 5 Maths </vt:lpstr>
      <vt:lpstr>PowerPoint Presentation</vt:lpstr>
      <vt:lpstr>Year 10 Higher – Half Term 6 Maths 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Hatfield</dc:creator>
  <cp:revision>1</cp:revision>
  <dcterms:created xsi:type="dcterms:W3CDTF">2022-06-24T08:43:58Z</dcterms:created>
  <dcterms:modified xsi:type="dcterms:W3CDTF">2025-06-12T15:37:03Z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