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B94E3-17F2-0B8C-83E9-EDCBCE3CB7A4}" v="63" dt="2025-06-12T15:01:3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E Pargeter" userId="S::epargeter@hartfordhigh.co.uk::e2e988f3-5ca5-4407-a366-60b97bcb3657" providerId="AD" clId="Web-{7C6B94E3-17F2-0B8C-83E9-EDCBCE3CB7A4}"/>
    <pc:docChg chg="modSld modMainMaster">
      <pc:chgData name="Miss E Pargeter" userId="S::epargeter@hartfordhigh.co.uk::e2e988f3-5ca5-4407-a366-60b97bcb3657" providerId="AD" clId="Web-{7C6B94E3-17F2-0B8C-83E9-EDCBCE3CB7A4}" dt="2025-06-12T15:01:38.966" v="42" actId="20577"/>
      <pc:docMkLst>
        <pc:docMk/>
      </pc:docMkLst>
      <pc:sldChg chg="modSp mod">
        <pc:chgData name="Miss E Pargeter" userId="S::epargeter@hartfordhigh.co.uk::e2e988f3-5ca5-4407-a366-60b97bcb3657" providerId="AD" clId="Web-{7C6B94E3-17F2-0B8C-83E9-EDCBCE3CB7A4}" dt="2025-06-12T15:01:38.966" v="42" actId="20577"/>
        <pc:sldMkLst>
          <pc:docMk/>
          <pc:sldMk cId="1368797270" sldId="259"/>
        </pc:sldMkLst>
        <pc:spChg chg="mod">
          <ac:chgData name="Miss E Pargeter" userId="S::epargeter@hartfordhigh.co.uk::e2e988f3-5ca5-4407-a366-60b97bcb3657" providerId="AD" clId="Web-{7C6B94E3-17F2-0B8C-83E9-EDCBCE3CB7A4}" dt="2025-06-12T15:01:38.966" v="42" actId="20577"/>
          <ac:spMkLst>
            <pc:docMk/>
            <pc:sldMk cId="1368797270" sldId="259"/>
            <ac:spMk id="3" creationId="{00000000-0000-0000-0000-000000000000}"/>
          </ac:spMkLst>
        </pc:spChg>
      </pc:sldChg>
      <pc:sldChg chg="modSp mod">
        <pc:chgData name="Miss E Pargeter" userId="S::epargeter@hartfordhigh.co.uk::e2e988f3-5ca5-4407-a366-60b97bcb3657" providerId="AD" clId="Web-{7C6B94E3-17F2-0B8C-83E9-EDCBCE3CB7A4}" dt="2025-06-12T15:01:27.997" v="39" actId="20577"/>
        <pc:sldMkLst>
          <pc:docMk/>
          <pc:sldMk cId="3302558723" sldId="260"/>
        </pc:sldMkLst>
        <pc:spChg chg="mod">
          <ac:chgData name="Miss E Pargeter" userId="S::epargeter@hartfordhigh.co.uk::e2e988f3-5ca5-4407-a366-60b97bcb3657" providerId="AD" clId="Web-{7C6B94E3-17F2-0B8C-83E9-EDCBCE3CB7A4}" dt="2025-06-12T15:01:27.997" v="39" actId="20577"/>
          <ac:spMkLst>
            <pc:docMk/>
            <pc:sldMk cId="3302558723" sldId="260"/>
            <ac:spMk id="3" creationId="{00000000-0000-0000-0000-000000000000}"/>
          </ac:spMkLst>
        </pc:spChg>
      </pc:sldChg>
      <pc:sldChg chg="addSp delSp modSp mod setBg modClrScheme chgLayout">
        <pc:chgData name="Miss E Pargeter" userId="S::epargeter@hartfordhigh.co.uk::e2e988f3-5ca5-4407-a366-60b97bcb3657" providerId="AD" clId="Web-{7C6B94E3-17F2-0B8C-83E9-EDCBCE3CB7A4}" dt="2025-06-12T15:01:15.606" v="37" actId="20577"/>
        <pc:sldMkLst>
          <pc:docMk/>
          <pc:sldMk cId="3296255295" sldId="261"/>
        </pc:sldMkLst>
        <pc:spChg chg="del mod ord">
          <ac:chgData name="Miss E Pargeter" userId="S::epargeter@hartfordhigh.co.uk::e2e988f3-5ca5-4407-a366-60b97bcb3657" providerId="AD" clId="Web-{7C6B94E3-17F2-0B8C-83E9-EDCBCE3CB7A4}" dt="2025-06-12T14:59:41.041" v="5"/>
          <ac:spMkLst>
            <pc:docMk/>
            <pc:sldMk cId="3296255295" sldId="261"/>
            <ac:spMk id="2" creationId="{00000000-0000-0000-0000-000000000000}"/>
          </ac:spMkLst>
        </pc:spChg>
        <pc:spChg chg="add mod">
          <ac:chgData name="Miss E Pargeter" userId="S::epargeter@hartfordhigh.co.uk::e2e988f3-5ca5-4407-a366-60b97bcb3657" providerId="AD" clId="Web-{7C6B94E3-17F2-0B8C-83E9-EDCBCE3CB7A4}" dt="2025-06-12T15:01:15.606" v="37" actId="20577"/>
          <ac:spMkLst>
            <pc:docMk/>
            <pc:sldMk cId="3296255295" sldId="261"/>
            <ac:spMk id="4" creationId="{BB423F3A-01C6-8440-753F-9784714303EF}"/>
          </ac:spMkLst>
        </pc:spChg>
      </pc:sldChg>
      <pc:sldChg chg="addSp delSp modSp mod">
        <pc:chgData name="Miss E Pargeter" userId="S::epargeter@hartfordhigh.co.uk::e2e988f3-5ca5-4407-a366-60b97bcb3657" providerId="AD" clId="Web-{7C6B94E3-17F2-0B8C-83E9-EDCBCE3CB7A4}" dt="2025-06-12T15:01:12.606" v="36" actId="20577"/>
        <pc:sldMkLst>
          <pc:docMk/>
          <pc:sldMk cId="187563778" sldId="262"/>
        </pc:sldMkLst>
        <pc:spChg chg="del">
          <ac:chgData name="Miss E Pargeter" userId="S::epargeter@hartfordhigh.co.uk::e2e988f3-5ca5-4407-a366-60b97bcb3657" providerId="AD" clId="Web-{7C6B94E3-17F2-0B8C-83E9-EDCBCE3CB7A4}" dt="2025-06-12T14:59:50.525" v="8"/>
          <ac:spMkLst>
            <pc:docMk/>
            <pc:sldMk cId="187563778" sldId="262"/>
            <ac:spMk id="4" creationId="{00000000-0000-0000-0000-000000000000}"/>
          </ac:spMkLst>
        </pc:spChg>
        <pc:spChg chg="add mod">
          <ac:chgData name="Miss E Pargeter" userId="S::epargeter@hartfordhigh.co.uk::e2e988f3-5ca5-4407-a366-60b97bcb3657" providerId="AD" clId="Web-{7C6B94E3-17F2-0B8C-83E9-EDCBCE3CB7A4}" dt="2025-06-12T15:01:12.606" v="36" actId="20577"/>
          <ac:spMkLst>
            <pc:docMk/>
            <pc:sldMk cId="187563778" sldId="262"/>
            <ac:spMk id="12" creationId="{5E288410-FF3B-5D95-A8F4-1A6687A4E432}"/>
          </ac:spMkLst>
        </pc:spChg>
      </pc:sldChg>
      <pc:sldChg chg="addSp delSp modSp mod">
        <pc:chgData name="Miss E Pargeter" userId="S::epargeter@hartfordhigh.co.uk::e2e988f3-5ca5-4407-a366-60b97bcb3657" providerId="AD" clId="Web-{7C6B94E3-17F2-0B8C-83E9-EDCBCE3CB7A4}" dt="2025-06-12T15:01:07.090" v="35" actId="20577"/>
        <pc:sldMkLst>
          <pc:docMk/>
          <pc:sldMk cId="3417609373" sldId="263"/>
        </pc:sldMkLst>
        <pc:spChg chg="mod">
          <ac:chgData name="Miss E Pargeter" userId="S::epargeter@hartfordhigh.co.uk::e2e988f3-5ca5-4407-a366-60b97bcb3657" providerId="AD" clId="Web-{7C6B94E3-17F2-0B8C-83E9-EDCBCE3CB7A4}" dt="2025-06-12T14:59:59.448" v="11" actId="20577"/>
          <ac:spMkLst>
            <pc:docMk/>
            <pc:sldMk cId="3417609373" sldId="263"/>
            <ac:spMk id="4" creationId="{00000000-0000-0000-0000-000000000000}"/>
          </ac:spMkLst>
        </pc:spChg>
        <pc:spChg chg="add mod">
          <ac:chgData name="Miss E Pargeter" userId="S::epargeter@hartfordhigh.co.uk::e2e988f3-5ca5-4407-a366-60b97bcb3657" providerId="AD" clId="Web-{7C6B94E3-17F2-0B8C-83E9-EDCBCE3CB7A4}" dt="2025-06-12T15:01:07.090" v="35" actId="20577"/>
          <ac:spMkLst>
            <pc:docMk/>
            <pc:sldMk cId="3417609373" sldId="263"/>
            <ac:spMk id="11" creationId="{CEBF6F47-06E9-438A-0228-A386AD3F987E}"/>
          </ac:spMkLst>
        </pc:spChg>
        <pc:spChg chg="add del">
          <ac:chgData name="Miss E Pargeter" userId="S::epargeter@hartfordhigh.co.uk::e2e988f3-5ca5-4407-a366-60b97bcb3657" providerId="AD" clId="Web-{7C6B94E3-17F2-0B8C-83E9-EDCBCE3CB7A4}" dt="2025-06-12T15:00:03.635" v="14"/>
          <ac:spMkLst>
            <pc:docMk/>
            <pc:sldMk cId="3417609373" sldId="263"/>
            <ac:spMk id="15" creationId="{4E772A43-7B21-A83B-BB17-88B413522CC7}"/>
          </ac:spMkLst>
        </pc:spChg>
      </pc:sldChg>
      <pc:sldChg chg="addSp delSp modSp mod">
        <pc:chgData name="Miss E Pargeter" userId="S::epargeter@hartfordhigh.co.uk::e2e988f3-5ca5-4407-a366-60b97bcb3657" providerId="AD" clId="Web-{7C6B94E3-17F2-0B8C-83E9-EDCBCE3CB7A4}" dt="2025-06-12T15:00:59.840" v="34" actId="20577"/>
        <pc:sldMkLst>
          <pc:docMk/>
          <pc:sldMk cId="840907524" sldId="264"/>
        </pc:sldMkLst>
        <pc:spChg chg="del mod">
          <ac:chgData name="Miss E Pargeter" userId="S::epargeter@hartfordhigh.co.uk::e2e988f3-5ca5-4407-a366-60b97bcb3657" providerId="AD" clId="Web-{7C6B94E3-17F2-0B8C-83E9-EDCBCE3CB7A4}" dt="2025-06-12T15:00:18.183" v="19"/>
          <ac:spMkLst>
            <pc:docMk/>
            <pc:sldMk cId="840907524" sldId="264"/>
            <ac:spMk id="4" creationId="{00000000-0000-0000-0000-000000000000}"/>
          </ac:spMkLst>
        </pc:spChg>
        <pc:spChg chg="add mod">
          <ac:chgData name="Miss E Pargeter" userId="S::epargeter@hartfordhigh.co.uk::e2e988f3-5ca5-4407-a366-60b97bcb3657" providerId="AD" clId="Web-{7C6B94E3-17F2-0B8C-83E9-EDCBCE3CB7A4}" dt="2025-06-12T15:00:59.840" v="34" actId="20577"/>
          <ac:spMkLst>
            <pc:docMk/>
            <pc:sldMk cId="840907524" sldId="264"/>
            <ac:spMk id="12" creationId="{6E15D06D-E4AE-BF3A-03C7-7038C6B2B74B}"/>
          </ac:spMkLst>
        </pc:spChg>
      </pc:sldChg>
      <pc:sldChg chg="addSp delSp modSp mod">
        <pc:chgData name="Miss E Pargeter" userId="S::epargeter@hartfordhigh.co.uk::e2e988f3-5ca5-4407-a366-60b97bcb3657" providerId="AD" clId="Web-{7C6B94E3-17F2-0B8C-83E9-EDCBCE3CB7A4}" dt="2025-06-12T15:00:56.574" v="33" actId="20577"/>
        <pc:sldMkLst>
          <pc:docMk/>
          <pc:sldMk cId="2509676830" sldId="265"/>
        </pc:sldMkLst>
        <pc:spChg chg="del mod">
          <ac:chgData name="Miss E Pargeter" userId="S::epargeter@hartfordhigh.co.uk::e2e988f3-5ca5-4407-a366-60b97bcb3657" providerId="AD" clId="Web-{7C6B94E3-17F2-0B8C-83E9-EDCBCE3CB7A4}" dt="2025-06-12T15:00:29.980" v="25"/>
          <ac:spMkLst>
            <pc:docMk/>
            <pc:sldMk cId="2509676830" sldId="265"/>
            <ac:spMk id="4" creationId="{00000000-0000-0000-0000-000000000000}"/>
          </ac:spMkLst>
        </pc:spChg>
        <pc:spChg chg="add mod">
          <ac:chgData name="Miss E Pargeter" userId="S::epargeter@hartfordhigh.co.uk::e2e988f3-5ca5-4407-a366-60b97bcb3657" providerId="AD" clId="Web-{7C6B94E3-17F2-0B8C-83E9-EDCBCE3CB7A4}" dt="2025-06-12T15:00:56.574" v="33" actId="20577"/>
          <ac:spMkLst>
            <pc:docMk/>
            <pc:sldMk cId="2509676830" sldId="265"/>
            <ac:spMk id="11" creationId="{0BC7FD5E-BE8A-C6BE-704D-DC22A1D9EA41}"/>
          </ac:spMkLst>
        </pc:spChg>
      </pc:sldChg>
      <pc:sldChg chg="addSp delSp modSp mod">
        <pc:chgData name="Miss E Pargeter" userId="S::epargeter@hartfordhigh.co.uk::e2e988f3-5ca5-4407-a366-60b97bcb3657" providerId="AD" clId="Web-{7C6B94E3-17F2-0B8C-83E9-EDCBCE3CB7A4}" dt="2025-06-12T15:00:52.512" v="32" actId="20577"/>
        <pc:sldMkLst>
          <pc:docMk/>
          <pc:sldMk cId="3902424566" sldId="266"/>
        </pc:sldMkLst>
        <pc:spChg chg="del mod">
          <ac:chgData name="Miss E Pargeter" userId="S::epargeter@hartfordhigh.co.uk::e2e988f3-5ca5-4407-a366-60b97bcb3657" providerId="AD" clId="Web-{7C6B94E3-17F2-0B8C-83E9-EDCBCE3CB7A4}" dt="2025-06-12T15:00:40.886" v="29"/>
          <ac:spMkLst>
            <pc:docMk/>
            <pc:sldMk cId="3902424566" sldId="266"/>
            <ac:spMk id="4" creationId="{00000000-0000-0000-0000-000000000000}"/>
          </ac:spMkLst>
        </pc:spChg>
        <pc:spChg chg="add mod">
          <ac:chgData name="Miss E Pargeter" userId="S::epargeter@hartfordhigh.co.uk::e2e988f3-5ca5-4407-a366-60b97bcb3657" providerId="AD" clId="Web-{7C6B94E3-17F2-0B8C-83E9-EDCBCE3CB7A4}" dt="2025-06-12T15:00:52.512" v="32" actId="20577"/>
          <ac:spMkLst>
            <pc:docMk/>
            <pc:sldMk cId="3902424566" sldId="266"/>
            <ac:spMk id="7" creationId="{5519D358-9E7B-4F1E-23B7-1D610AFE1660}"/>
          </ac:spMkLst>
        </pc:spChg>
      </pc:sldChg>
      <pc:sldMasterChg chg="mod setBg modSldLayout">
        <pc:chgData name="Miss E Pargeter" userId="S::epargeter@hartfordhigh.co.uk::e2e988f3-5ca5-4407-a366-60b97bcb3657" providerId="AD" clId="Web-{7C6B94E3-17F2-0B8C-83E9-EDCBCE3CB7A4}" dt="2025-06-12T14:57:14.505" v="0"/>
        <pc:sldMasterMkLst>
          <pc:docMk/>
          <pc:sldMasterMk cId="4193817969" sldId="2147483648"/>
        </pc:sldMasterMkLst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1317862237" sldId="2147483649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865778430" sldId="2147483650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3672086926" sldId="2147483651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2516799023" sldId="2147483652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2959992511" sldId="2147483653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3714061511" sldId="2147483654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3618540205" sldId="2147483655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2069236995" sldId="2147483656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1090774505" sldId="2147483657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535741519" sldId="2147483658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2997160377" sldId="2147483659"/>
          </pc:sldLayoutMkLst>
        </pc:sldLayoutChg>
        <pc:sldLayoutChg chg="mod">
          <pc:chgData name="Miss E Pargeter" userId="S::epargeter@hartfordhigh.co.uk::e2e988f3-5ca5-4407-a366-60b97bcb3657" providerId="AD" clId="Web-{7C6B94E3-17F2-0B8C-83E9-EDCBCE3CB7A4}" dt="2025-06-12T14:57:14.505" v="0"/>
          <pc:sldLayoutMkLst>
            <pc:docMk/>
            <pc:sldMasterMk cId="4193817969" sldId="2147483648"/>
            <pc:sldLayoutMk cId="3444458377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6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4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6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R 071 inside Hartford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v="urn:schemas-microsoft-com:mac:vml" xmlns:ma="http://schemas.microsoft.com/office/mac/drawingml/2008/main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"/>
            <a:ext cx="12192000" cy="65994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4606" y="274639"/>
            <a:ext cx="9967793" cy="404701"/>
          </a:xfr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5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7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8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9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4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3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7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60433"/>
            <a:ext cx="8208837" cy="989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Year 8 – Half term 1 Maths Knowledge Organiser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02" y="928441"/>
            <a:ext cx="14670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Indices: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3302" y="1346266"/>
                <a:ext cx="3544389" cy="3742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2" y="1346266"/>
                <a:ext cx="3544389" cy="374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3302" y="1800774"/>
                <a:ext cx="3544389" cy="3742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2" y="1800774"/>
                <a:ext cx="3544389" cy="374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3302" y="2255282"/>
                <a:ext cx="3544389" cy="3742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2" y="2255282"/>
                <a:ext cx="3544389" cy="374270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017" y="2712910"/>
                <a:ext cx="3544389" cy="6295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7" y="2712910"/>
                <a:ext cx="3544389" cy="629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1017" y="3437260"/>
                <a:ext cx="1776548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7" y="3437260"/>
                <a:ext cx="17765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14171" y="3437260"/>
                <a:ext cx="1711235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71" y="3437260"/>
                <a:ext cx="17112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0683" y="5155508"/>
            <a:ext cx="5637199" cy="1574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1704" y="578487"/>
            <a:ext cx="4139411" cy="2759607"/>
          </a:xfrm>
          <a:prstGeom prst="rect">
            <a:avLst/>
          </a:prstGeom>
        </p:spPr>
      </p:pic>
      <p:pic>
        <p:nvPicPr>
          <p:cNvPr id="16" name="Content Placeholder 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31" y="87666"/>
            <a:ext cx="3614458" cy="40431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52965" y="3691294"/>
            <a:ext cx="24589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Integer- whole number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2966" y="4199070"/>
            <a:ext cx="245897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Square number- multiply an integer by itself.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4229" y="4187237"/>
            <a:ext cx="245897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Cube number- multiply an integer by itself 3 times.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" y="3875960"/>
            <a:ext cx="3629122" cy="2798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7651" y="3542421"/>
            <a:ext cx="1950747" cy="29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61975" y="103868"/>
            <a:ext cx="11604214" cy="9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Year 8 – Half term 2 Maths Knowledge Organiser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196646"/>
            <a:ext cx="4511431" cy="1303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006" y="827314"/>
            <a:ext cx="183750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Coordinates: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603342"/>
            <a:ext cx="4480948" cy="149364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" y="4383433"/>
            <a:ext cx="2287915" cy="108554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25" y="1258546"/>
            <a:ext cx="2184827" cy="551837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43" y="827314"/>
            <a:ext cx="4830289" cy="2881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4754" y="827314"/>
            <a:ext cx="216057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Solving equations: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51033" y="6130594"/>
            <a:ext cx="241829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>
                <a:solidFill>
                  <a:srgbClr val="333333"/>
                </a:solidFill>
                <a:latin typeface="Verdana" panose="020B0604030504040204" pitchFamily="34" charset="0"/>
              </a:rPr>
              <a:t>Equation-says that two things are equal. It will have an equals sign "=" </a:t>
            </a:r>
            <a:endParaRPr lang="en-GB" sz="120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34" y="4176682"/>
            <a:ext cx="1803232" cy="24509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34026" y="3807350"/>
            <a:ext cx="255020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Where x is on both sides: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51032" y="5313240"/>
            <a:ext cx="241829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/>
              <a:t>Expression- a mathematical statement with an equals sign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51032" y="4532371"/>
            <a:ext cx="20640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>
                <a:solidFill>
                  <a:srgbClr val="333333"/>
                </a:solidFill>
                <a:latin typeface="Verdana" panose="020B0604030504040204" pitchFamily="34" charset="0"/>
              </a:rPr>
              <a:t>Variable- a quantity represented by a letter </a:t>
            </a:r>
            <a:endParaRPr lang="en-GB" sz="1200"/>
          </a:p>
        </p:txBody>
      </p:sp>
      <p:sp>
        <p:nvSpPr>
          <p:cNvPr id="18" name="TextBox 17"/>
          <p:cNvSpPr txBox="1"/>
          <p:nvPr/>
        </p:nvSpPr>
        <p:spPr>
          <a:xfrm>
            <a:off x="2694435" y="4383433"/>
            <a:ext cx="183750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y=a graphs are horizontal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4435" y="5282320"/>
            <a:ext cx="183750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x=a graphs are vertical </a:t>
            </a:r>
          </a:p>
        </p:txBody>
      </p:sp>
    </p:spTree>
    <p:extLst>
      <p:ext uri="{BB962C8B-B14F-4D97-AF65-F5344CB8AC3E}">
        <p14:creationId xmlns:p14="http://schemas.microsoft.com/office/powerpoint/2010/main" val="330255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004" y="940526"/>
            <a:ext cx="2860783" cy="2081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055" y="4550857"/>
            <a:ext cx="2819393" cy="1556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931" y="4416893"/>
            <a:ext cx="1463167" cy="2152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512236" y="3021874"/>
                <a:ext cx="29482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Circumference of a circle =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GB" b="0">
                  <a:ea typeface="Cambria Math" panose="02040503050406030204" pitchFamily="18" charset="0"/>
                </a:endParaRPr>
              </a:p>
              <a:p>
                <a:r>
                  <a:rPr lang="en-GB" sz="1400"/>
                  <a:t>Where d is the diameter of the circle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36" y="3021874"/>
                <a:ext cx="2948243" cy="584775"/>
              </a:xfrm>
              <a:prstGeom prst="rect">
                <a:avLst/>
              </a:prstGeom>
              <a:blipFill>
                <a:blip r:embed="rId5"/>
                <a:stretch>
                  <a:fillRect l="-1653" t="-625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6" y="4074161"/>
            <a:ext cx="7012918" cy="2367802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2" y="940526"/>
            <a:ext cx="3635299" cy="296091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60" y="1206324"/>
            <a:ext cx="3657525" cy="22077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13836" y="3966083"/>
            <a:ext cx="199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Angles in a polygon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75339" y="755860"/>
            <a:ext cx="161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Parts of a circle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8160" y="3704829"/>
            <a:ext cx="226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Angles in parallel lines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423F3A-01C6-8440-753F-9784714303EF}"/>
              </a:ext>
            </a:extLst>
          </p:cNvPr>
          <p:cNvSpPr txBox="1">
            <a:spLocks/>
          </p:cNvSpPr>
          <p:nvPr/>
        </p:nvSpPr>
        <p:spPr>
          <a:xfrm>
            <a:off x="561975" y="103868"/>
            <a:ext cx="11604214" cy="9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Year 8 – Half term 3 Maths Knowledge Organiser</a:t>
            </a:r>
          </a:p>
        </p:txBody>
      </p:sp>
    </p:spTree>
    <p:extLst>
      <p:ext uri="{BB962C8B-B14F-4D97-AF65-F5344CB8AC3E}">
        <p14:creationId xmlns:p14="http://schemas.microsoft.com/office/powerpoint/2010/main" val="329625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4" y="1043727"/>
            <a:ext cx="5256771" cy="249873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7" y="3892731"/>
            <a:ext cx="4532553" cy="13669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34" y="5289310"/>
            <a:ext cx="2995761" cy="109297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64" y="1043727"/>
            <a:ext cx="2582847" cy="19684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18" y="3210017"/>
            <a:ext cx="3215893" cy="18520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88764" y="750888"/>
            <a:ext cx="11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/>
              <a:t>Proportion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1" y="5101985"/>
            <a:ext cx="2667523" cy="117799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581" y="5122793"/>
            <a:ext cx="2618449" cy="1134346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E288410-FF3B-5D95-A8F4-1A6687A4E432}"/>
              </a:ext>
            </a:extLst>
          </p:cNvPr>
          <p:cNvSpPr txBox="1">
            <a:spLocks/>
          </p:cNvSpPr>
          <p:nvPr/>
        </p:nvSpPr>
        <p:spPr>
          <a:xfrm>
            <a:off x="561975" y="103868"/>
            <a:ext cx="11604214" cy="9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Year 8 – Half term 4 Maths Knowledge Organiser</a:t>
            </a:r>
          </a:p>
        </p:txBody>
      </p:sp>
    </p:spTree>
    <p:extLst>
      <p:ext uri="{BB962C8B-B14F-4D97-AF65-F5344CB8AC3E}">
        <p14:creationId xmlns:p14="http://schemas.microsoft.com/office/powerpoint/2010/main" val="18756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8270" y="181050"/>
            <a:ext cx="110947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u="sng">
                <a:latin typeface="Arial"/>
                <a:cs typeface="Arial"/>
              </a:rPr>
              <a:t>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70" y="905069"/>
            <a:ext cx="1407581" cy="152433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88" y="1038008"/>
            <a:ext cx="3081369" cy="119729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53" y="2542805"/>
            <a:ext cx="3505504" cy="37341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3029614"/>
            <a:ext cx="4291461" cy="2517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15" y="5625736"/>
            <a:ext cx="4723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Divide the shapes into separate shapes</a:t>
            </a:r>
          </a:p>
          <a:p>
            <a:r>
              <a:rPr lang="en-GB">
                <a:solidFill>
                  <a:srgbClr val="FF0000"/>
                </a:solidFill>
              </a:rPr>
              <a:t>then work out the areas and add them together.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25" y="2429408"/>
            <a:ext cx="3591292" cy="409494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63" y="1144899"/>
            <a:ext cx="926410" cy="112742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09" y="3732771"/>
            <a:ext cx="2293336" cy="2132656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34" y="806004"/>
            <a:ext cx="3322608" cy="166130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CEBF6F47-06E9-438A-0228-A386AD3F987E}"/>
              </a:ext>
            </a:extLst>
          </p:cNvPr>
          <p:cNvSpPr txBox="1">
            <a:spLocks/>
          </p:cNvSpPr>
          <p:nvPr/>
        </p:nvSpPr>
        <p:spPr>
          <a:xfrm>
            <a:off x="561975" y="103868"/>
            <a:ext cx="11604214" cy="9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Year 8 – Half term 5 Maths Knowledge Organiser</a:t>
            </a:r>
          </a:p>
        </p:txBody>
      </p:sp>
    </p:spTree>
    <p:extLst>
      <p:ext uri="{BB962C8B-B14F-4D97-AF65-F5344CB8AC3E}">
        <p14:creationId xmlns:p14="http://schemas.microsoft.com/office/powerpoint/2010/main" val="34176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28" y="1516356"/>
            <a:ext cx="3709449" cy="1780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60" y="4250433"/>
            <a:ext cx="2597121" cy="1902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6128" y="3799086"/>
            <a:ext cx="229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prstClr val="black"/>
                </a:solidFill>
              </a:rPr>
              <a:t>Example of a bar chart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242" y="1021823"/>
            <a:ext cx="226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prstClr val="black"/>
                </a:solidFill>
              </a:rPr>
              <a:t>Example of a pie 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0533" y="3337421"/>
            <a:ext cx="1311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u="sng">
                <a:solidFill>
                  <a:prstClr val="black"/>
                </a:solidFill>
              </a:rPr>
              <a:t>Averages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540" y="3946190"/>
            <a:ext cx="5735768" cy="268934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44" y="1160122"/>
            <a:ext cx="3037946" cy="2823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0547" y="717238"/>
            <a:ext cx="237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Example of a line graph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E15D06D-E4AE-BF3A-03C7-7038C6B2B74B}"/>
              </a:ext>
            </a:extLst>
          </p:cNvPr>
          <p:cNvSpPr txBox="1">
            <a:spLocks/>
          </p:cNvSpPr>
          <p:nvPr/>
        </p:nvSpPr>
        <p:spPr>
          <a:xfrm>
            <a:off x="561975" y="103868"/>
            <a:ext cx="11604214" cy="9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Year 8 – Half term 5 Maths Knowledge Organiser</a:t>
            </a:r>
          </a:p>
        </p:txBody>
      </p:sp>
    </p:spTree>
    <p:extLst>
      <p:ext uri="{BB962C8B-B14F-4D97-AF65-F5344CB8AC3E}">
        <p14:creationId xmlns:p14="http://schemas.microsoft.com/office/powerpoint/2010/main" val="84090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51" y="4964832"/>
            <a:ext cx="4207292" cy="1655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263" y="4415246"/>
            <a:ext cx="25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/>
              <a:t>Example of a 2 way 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46" y="1968530"/>
            <a:ext cx="2578832" cy="2097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635" y="1747701"/>
            <a:ext cx="3590855" cy="4090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680" y="2184957"/>
            <a:ext cx="3322608" cy="1664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350" y="1434354"/>
            <a:ext cx="271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/>
              <a:t>Example of a </a:t>
            </a:r>
            <a:r>
              <a:rPr lang="en-GB" u="sng" err="1"/>
              <a:t>venn</a:t>
            </a:r>
            <a:r>
              <a:rPr lang="en-GB" u="sng"/>
              <a:t> diagram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2520" y="1378369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/>
              <a:t>Names of 3D shapes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C7FD5E-BE8A-C6BE-704D-DC22A1D9EA41}"/>
              </a:ext>
            </a:extLst>
          </p:cNvPr>
          <p:cNvSpPr txBox="1">
            <a:spLocks/>
          </p:cNvSpPr>
          <p:nvPr/>
        </p:nvSpPr>
        <p:spPr>
          <a:xfrm>
            <a:off x="561975" y="103868"/>
            <a:ext cx="11604214" cy="9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Year 8 – Half term 6 Maths Knowledge Organiser</a:t>
            </a:r>
          </a:p>
        </p:txBody>
      </p:sp>
    </p:spTree>
    <p:extLst>
      <p:ext uri="{BB962C8B-B14F-4D97-AF65-F5344CB8AC3E}">
        <p14:creationId xmlns:p14="http://schemas.microsoft.com/office/powerpoint/2010/main" val="250967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6" y="736705"/>
            <a:ext cx="3797692" cy="539412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30" y="891367"/>
            <a:ext cx="5288738" cy="40638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23" y="4490911"/>
            <a:ext cx="3026369" cy="200568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519D358-9E7B-4F1E-23B7-1D610AFE1660}"/>
              </a:ext>
            </a:extLst>
          </p:cNvPr>
          <p:cNvSpPr txBox="1">
            <a:spLocks/>
          </p:cNvSpPr>
          <p:nvPr/>
        </p:nvSpPr>
        <p:spPr>
          <a:xfrm>
            <a:off x="561975" y="103868"/>
            <a:ext cx="11604214" cy="9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Year 8 – Half term 6 Maths Knowledge Organiser</a:t>
            </a:r>
          </a:p>
        </p:txBody>
      </p:sp>
    </p:spTree>
    <p:extLst>
      <p:ext uri="{BB962C8B-B14F-4D97-AF65-F5344CB8AC3E}">
        <p14:creationId xmlns:p14="http://schemas.microsoft.com/office/powerpoint/2010/main" val="390242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0c8cb-dcfa-47c1-9663-efdf8a52ffd3">
      <Terms xmlns="http://schemas.microsoft.com/office/infopath/2007/PartnerControls"/>
    </lcf76f155ced4ddcb4097134ff3c332f>
    <TaxCatchAll xmlns="edd0a7cf-e1a5-4121-81f2-52b09736f6f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B0092A580C54CB42417607B585DEF" ma:contentTypeVersion="13" ma:contentTypeDescription="Create a new document." ma:contentTypeScope="" ma:versionID="f006b874421992e97333b2626e8678d9">
  <xsd:schema xmlns:xsd="http://www.w3.org/2001/XMLSchema" xmlns:xs="http://www.w3.org/2001/XMLSchema" xmlns:p="http://schemas.microsoft.com/office/2006/metadata/properties" xmlns:ns2="2de0c8cb-dcfa-47c1-9663-efdf8a52ffd3" xmlns:ns3="edd0a7cf-e1a5-4121-81f2-52b09736f6fa" targetNamespace="http://schemas.microsoft.com/office/2006/metadata/properties" ma:root="true" ma:fieldsID="815e7194ab275d44b70ecbbda3ed181e" ns2:_="" ns3:_="">
    <xsd:import namespace="2de0c8cb-dcfa-47c1-9663-efdf8a52ffd3"/>
    <xsd:import namespace="edd0a7cf-e1a5-4121-81f2-52b09736f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0c8cb-dcfa-47c1-9663-efdf8a52f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49cd6a-d180-499f-81d4-cddb7215b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0a7cf-e1a5-4121-81f2-52b09736f6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d22e93-d5c7-48a4-872e-7dbdaeb545fd}" ma:internalName="TaxCatchAll" ma:showField="CatchAllData" ma:web="edd0a7cf-e1a5-4121-81f2-52b09736f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E47A90-D6DE-4B23-AA87-C35F9B60AC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787EA2-7DF8-4C9C-B12F-EAA5B533B7F4}">
  <ds:schemaRefs>
    <ds:schemaRef ds:uri="2de0c8cb-dcfa-47c1-9663-efdf8a52ffd3"/>
    <ds:schemaRef ds:uri="edd0a7cf-e1a5-4121-81f2-52b09736f6f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B1B36B-7D35-4C52-B3E3-78C253290FCA}">
  <ds:schemaRefs>
    <ds:schemaRef ds:uri="2de0c8cb-dcfa-47c1-9663-efdf8a52ffd3"/>
    <ds:schemaRef ds:uri="edd0a7cf-e1a5-4121-81f2-52b09736f6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– Half term 1 Maths Knowledge organiser</dc:title>
  <dc:creator>abillington</dc:creator>
  <cp:revision>1</cp:revision>
  <dcterms:created xsi:type="dcterms:W3CDTF">2021-06-30T09:05:52Z</dcterms:created>
  <dcterms:modified xsi:type="dcterms:W3CDTF">2025-06-12T15:01:59Z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0x01010070CB0092A580C54CB42417607B585DEF</vt:lpwstr>
  </property>
  <property fmtid="{D5CDD505-2E9C-101B-9397-08002B2CF9AE}" pid="3" name="MediaServiceImageTags">
    <vt:lpwstr/>
  </property>
</Properties>
</file>