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58"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6" autoAdjust="0"/>
    <p:restoredTop sz="94681"/>
  </p:normalViewPr>
  <p:slideViewPr>
    <p:cSldViewPr snapToGrid="0" snapToObjects="1">
      <p:cViewPr varScale="1">
        <p:scale>
          <a:sx n="116" d="100"/>
          <a:sy n="116" d="100"/>
        </p:scale>
        <p:origin x="1416"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C7B25-554D-4E0E-8593-D3D193BC1405}" type="datetimeFigureOut">
              <a:rPr lang="en-GB" smtClean="0"/>
              <a:t>23/11/2025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4E543-6F88-4574-81E0-6DB71AD7DC04}" type="slidenum">
              <a:rPr lang="en-GB" smtClean="0"/>
              <a:t>‹#›</a:t>
            </a:fld>
            <a:endParaRPr lang="en-GB"/>
          </a:p>
        </p:txBody>
      </p:sp>
    </p:spTree>
    <p:extLst>
      <p:ext uri="{BB962C8B-B14F-4D97-AF65-F5344CB8AC3E}">
        <p14:creationId xmlns:p14="http://schemas.microsoft.com/office/powerpoint/2010/main" val="104468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A4E543-6F88-4574-81E0-6DB71AD7DC04}" type="slidenum">
              <a:rPr lang="en-GB" smtClean="0"/>
              <a:t>2</a:t>
            </a:fld>
            <a:endParaRPr lang="en-GB"/>
          </a:p>
        </p:txBody>
      </p:sp>
    </p:spTree>
    <p:extLst>
      <p:ext uri="{BB962C8B-B14F-4D97-AF65-F5344CB8AC3E}">
        <p14:creationId xmlns:p14="http://schemas.microsoft.com/office/powerpoint/2010/main" val="1150276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28B721-856D-4377-9B3E-D73CDA2AC686}" type="slidenum">
              <a:rPr lang="en-GB" smtClean="0"/>
              <a:t>3</a:t>
            </a:fld>
            <a:endParaRPr lang="en-GB"/>
          </a:p>
        </p:txBody>
      </p:sp>
    </p:spTree>
    <p:extLst>
      <p:ext uri="{BB962C8B-B14F-4D97-AF65-F5344CB8AC3E}">
        <p14:creationId xmlns:p14="http://schemas.microsoft.com/office/powerpoint/2010/main" val="3894853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A4E543-6F88-4574-81E0-6DB71AD7DC04}" type="slidenum">
              <a:rPr lang="en-GB" smtClean="0"/>
              <a:t>5</a:t>
            </a:fld>
            <a:endParaRPr lang="en-GB"/>
          </a:p>
        </p:txBody>
      </p:sp>
    </p:spTree>
    <p:extLst>
      <p:ext uri="{BB962C8B-B14F-4D97-AF65-F5344CB8AC3E}">
        <p14:creationId xmlns:p14="http://schemas.microsoft.com/office/powerpoint/2010/main" val="286942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9B71EC-8167-4741-BA0E-0F88B4AB4DDC}" type="slidenum">
              <a:rPr lang="en-GB" smtClean="0"/>
              <a:t>30</a:t>
            </a:fld>
            <a:endParaRPr lang="en-GB"/>
          </a:p>
        </p:txBody>
      </p:sp>
    </p:spTree>
    <p:extLst>
      <p:ext uri="{BB962C8B-B14F-4D97-AF65-F5344CB8AC3E}">
        <p14:creationId xmlns:p14="http://schemas.microsoft.com/office/powerpoint/2010/main" val="4051667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descr="A poster of a person's head with icons&#10;&#10;Description automatically generated">
            <a:extLst>
              <a:ext uri="{FF2B5EF4-FFF2-40B4-BE49-F238E27FC236}">
                <a16:creationId xmlns:a16="http://schemas.microsoft.com/office/drawing/2014/main" id="{92FA719D-022D-7A2A-900F-D19B8DD41816}"/>
              </a:ext>
            </a:extLst>
          </p:cNvPr>
          <p:cNvPicPr>
            <a:picLocks noChangeAspect="1"/>
          </p:cNvPicPr>
          <p:nvPr userDrawn="1"/>
        </p:nvPicPr>
        <p:blipFill>
          <a:blip r:embed="rId2"/>
          <a:srcRect l="7925" r="16793"/>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descr="A blue and white screen with a white border&#10;&#10;Description automatically generated with medium confidence">
            <a:extLst>
              <a:ext uri="{FF2B5EF4-FFF2-40B4-BE49-F238E27FC236}">
                <a16:creationId xmlns:a16="http://schemas.microsoft.com/office/drawing/2014/main" id="{4B966AC3-7A4C-C68F-2C17-AA21564AD2C2}"/>
              </a:ext>
            </a:extLst>
          </p:cNvPr>
          <p:cNvPicPr>
            <a:picLocks noChangeAspect="1"/>
          </p:cNvPicPr>
          <p:nvPr userDrawn="1"/>
        </p:nvPicPr>
        <p:blipFill>
          <a:blip r:embed="rId2"/>
          <a:srcRect l="5585" r="16698"/>
          <a:stretch/>
        </p:blipFill>
        <p:spPr>
          <a:xfrm>
            <a:off x="0" y="0"/>
            <a:ext cx="9144000" cy="6618246"/>
          </a:xfrm>
          <a:prstGeom prst="rect">
            <a:avLst/>
          </a:prstGeom>
        </p:spPr>
      </p:pic>
      <p:sp>
        <p:nvSpPr>
          <p:cNvPr id="8" name="Title 1"/>
          <p:cNvSpPr>
            <a:spLocks noGrp="1"/>
          </p:cNvSpPr>
          <p:nvPr>
            <p:ph type="title"/>
          </p:nvPr>
        </p:nvSpPr>
        <p:spPr>
          <a:xfrm>
            <a:off x="1210954" y="274638"/>
            <a:ext cx="7475845"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EC5894-3F6A-4BAF-92C2-5302C1A1CBE5}" type="datetimeFigureOut">
              <a:rPr lang="en-GB" smtClean="0"/>
              <a:t>23/11/2025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4FE99D-F503-46FF-B5D3-EB187CC83AFA}" type="slidenum">
              <a:rPr lang="en-GB" smtClean="0"/>
              <a:t>‹#›</a:t>
            </a:fld>
            <a:endParaRPr lang="en-GB"/>
          </a:p>
        </p:txBody>
      </p:sp>
    </p:spTree>
    <p:extLst>
      <p:ext uri="{BB962C8B-B14F-4D97-AF65-F5344CB8AC3E}">
        <p14:creationId xmlns:p14="http://schemas.microsoft.com/office/powerpoint/2010/main" val="638898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2" name="Picture 1" descr="A blue and white screen with a white border&#10;&#10;Description automatically generated with medium confidence">
            <a:extLst>
              <a:ext uri="{FF2B5EF4-FFF2-40B4-BE49-F238E27FC236}">
                <a16:creationId xmlns:a16="http://schemas.microsoft.com/office/drawing/2014/main" id="{FF66CAA4-818F-7702-E7E4-419BB9D4A237}"/>
              </a:ext>
            </a:extLst>
          </p:cNvPr>
          <p:cNvPicPr>
            <a:picLocks noChangeAspect="1"/>
          </p:cNvPicPr>
          <p:nvPr userDrawn="1"/>
        </p:nvPicPr>
        <p:blipFill>
          <a:blip r:embed="rId2"/>
          <a:srcRect l="5585" r="16698"/>
          <a:stretch/>
        </p:blipFill>
        <p:spPr>
          <a:xfrm>
            <a:off x="0" y="0"/>
            <a:ext cx="9144000" cy="6618246"/>
          </a:xfrm>
          <a:prstGeom prst="rect">
            <a:avLst/>
          </a:prstGeom>
        </p:spPr>
      </p:pic>
      <p:sp>
        <p:nvSpPr>
          <p:cNvPr id="8" name="Title 1"/>
          <p:cNvSpPr>
            <a:spLocks noGrp="1"/>
          </p:cNvSpPr>
          <p:nvPr>
            <p:ph type="title"/>
          </p:nvPr>
        </p:nvSpPr>
        <p:spPr>
          <a:xfrm>
            <a:off x="1210955" y="274639"/>
            <a:ext cx="7475845" cy="404701"/>
          </a:xfrm>
        </p:spPr>
        <p:txBody>
          <a:bodyPr>
            <a:normAutofit/>
          </a:bodyPr>
          <a:lstStyle>
            <a:lvl1pPr algn="l">
              <a:defRPr sz="18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350307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pic>
        <p:nvPicPr>
          <p:cNvPr id="2" name="Picture 1" descr="A blue and white screen with a white border&#10;&#10;Description automatically generated with medium confidence">
            <a:extLst>
              <a:ext uri="{FF2B5EF4-FFF2-40B4-BE49-F238E27FC236}">
                <a16:creationId xmlns:a16="http://schemas.microsoft.com/office/drawing/2014/main" id="{7A6EB707-E765-15A5-84A9-49AFCB3AA21A}"/>
              </a:ext>
            </a:extLst>
          </p:cNvPr>
          <p:cNvPicPr>
            <a:picLocks noChangeAspect="1"/>
          </p:cNvPicPr>
          <p:nvPr userDrawn="1"/>
        </p:nvPicPr>
        <p:blipFill>
          <a:blip r:embed="rId2"/>
          <a:srcRect l="5585" r="16698"/>
          <a:stretch/>
        </p:blipFill>
        <p:spPr>
          <a:xfrm>
            <a:off x="0" y="0"/>
            <a:ext cx="9144000" cy="6618246"/>
          </a:xfrm>
          <a:prstGeom prst="rect">
            <a:avLst/>
          </a:prstGeom>
        </p:spPr>
      </p:pic>
      <p:sp>
        <p:nvSpPr>
          <p:cNvPr id="8" name="Title 1"/>
          <p:cNvSpPr>
            <a:spLocks noGrp="1"/>
          </p:cNvSpPr>
          <p:nvPr>
            <p:ph type="title"/>
          </p:nvPr>
        </p:nvSpPr>
        <p:spPr>
          <a:xfrm>
            <a:off x="1210955" y="274639"/>
            <a:ext cx="7475845" cy="404701"/>
          </a:xfrm>
        </p:spPr>
        <p:txBody>
          <a:bodyPr>
            <a:normAutofit/>
          </a:bodyPr>
          <a:lstStyle>
            <a:lvl1pPr algn="l">
              <a:defRPr sz="18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620252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2E42C-8DBD-BC43-8C92-5192EDDB1B7C}" type="datetimeFigureOut">
              <a:rPr lang="en-US" smtClean="0"/>
              <a:t>11/23/25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37C50-25E0-3C4C-BF55-55F786DF3D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091" y="5190836"/>
            <a:ext cx="3703782" cy="369332"/>
          </a:xfrm>
          <a:prstGeom prst="rect">
            <a:avLst/>
          </a:prstGeom>
          <a:noFill/>
        </p:spPr>
        <p:txBody>
          <a:bodyPr wrap="square" rtlCol="0">
            <a:spAutoFit/>
          </a:bodyPr>
          <a:lstStyle/>
          <a:p>
            <a:r>
              <a:rPr lang="en-GB" dirty="0"/>
              <a:t>Year 11 HT2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301" y="925532"/>
            <a:ext cx="5606884" cy="303526"/>
          </a:xfrm>
        </p:spPr>
        <p:txBody>
          <a:bodyPr>
            <a:normAutofit fontScale="90000"/>
          </a:bodyPr>
          <a:lstStyle/>
          <a:p>
            <a:r>
              <a:rPr lang="en-GB" sz="1500" dirty="0"/>
              <a:t>Knowledge Organiser YR11 HT3 – Power and the People</a:t>
            </a:r>
          </a:p>
        </p:txBody>
      </p:sp>
      <p:pic>
        <p:nvPicPr>
          <p:cNvPr id="3" name="Picture 2"/>
          <p:cNvPicPr>
            <a:picLocks noChangeAspect="1"/>
          </p:cNvPicPr>
          <p:nvPr/>
        </p:nvPicPr>
        <p:blipFill rotWithShape="1">
          <a:blip r:embed="rId2"/>
          <a:srcRect l="31078" t="17190" r="16225" b="12169"/>
          <a:stretch/>
        </p:blipFill>
        <p:spPr>
          <a:xfrm>
            <a:off x="209006" y="1229058"/>
            <a:ext cx="8745583" cy="4676672"/>
          </a:xfrm>
          <a:prstGeom prst="rect">
            <a:avLst/>
          </a:prstGeom>
        </p:spPr>
      </p:pic>
    </p:spTree>
    <p:extLst>
      <p:ext uri="{BB962C8B-B14F-4D97-AF65-F5344CB8AC3E}">
        <p14:creationId xmlns:p14="http://schemas.microsoft.com/office/powerpoint/2010/main" val="787736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4784" y="925532"/>
            <a:ext cx="5606884" cy="231263"/>
          </a:xfrm>
        </p:spPr>
        <p:txBody>
          <a:bodyPr>
            <a:normAutofit fontScale="90000"/>
          </a:bodyPr>
          <a:lstStyle/>
          <a:p>
            <a:r>
              <a:rPr lang="en-GB" sz="1500" dirty="0"/>
              <a:t>Knowledge Organiser YR11 HT3 – Power and the People</a:t>
            </a:r>
          </a:p>
        </p:txBody>
      </p:sp>
      <p:pic>
        <p:nvPicPr>
          <p:cNvPr id="3" name="Picture 2"/>
          <p:cNvPicPr>
            <a:picLocks noChangeAspect="1"/>
          </p:cNvPicPr>
          <p:nvPr/>
        </p:nvPicPr>
        <p:blipFill rotWithShape="1">
          <a:blip r:embed="rId2"/>
          <a:srcRect l="31323" t="17538" r="16226" b="12338"/>
          <a:stretch/>
        </p:blipFill>
        <p:spPr>
          <a:xfrm>
            <a:off x="248195" y="1203416"/>
            <a:ext cx="8791303" cy="4722223"/>
          </a:xfrm>
          <a:prstGeom prst="rect">
            <a:avLst/>
          </a:prstGeom>
        </p:spPr>
      </p:pic>
    </p:spTree>
    <p:extLst>
      <p:ext uri="{BB962C8B-B14F-4D97-AF65-F5344CB8AC3E}">
        <p14:creationId xmlns:p14="http://schemas.microsoft.com/office/powerpoint/2010/main" val="955985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301" y="925532"/>
            <a:ext cx="5606884" cy="303526"/>
          </a:xfrm>
        </p:spPr>
        <p:txBody>
          <a:bodyPr>
            <a:normAutofit fontScale="90000"/>
          </a:bodyPr>
          <a:lstStyle/>
          <a:p>
            <a:r>
              <a:rPr lang="en-GB" sz="1500" dirty="0"/>
              <a:t>Knowledge Organiser YR11 HT3 – Power and the People</a:t>
            </a:r>
          </a:p>
        </p:txBody>
      </p:sp>
      <p:pic>
        <p:nvPicPr>
          <p:cNvPr id="3" name="Picture 2"/>
          <p:cNvPicPr>
            <a:picLocks noChangeAspect="1"/>
          </p:cNvPicPr>
          <p:nvPr/>
        </p:nvPicPr>
        <p:blipFill rotWithShape="1">
          <a:blip r:embed="rId2"/>
          <a:srcRect l="31225" t="17713" r="16372" b="12110"/>
          <a:stretch/>
        </p:blipFill>
        <p:spPr>
          <a:xfrm>
            <a:off x="188259" y="1229057"/>
            <a:ext cx="8807823" cy="4704458"/>
          </a:xfrm>
          <a:prstGeom prst="rect">
            <a:avLst/>
          </a:prstGeom>
        </p:spPr>
      </p:pic>
    </p:spTree>
    <p:extLst>
      <p:ext uri="{BB962C8B-B14F-4D97-AF65-F5344CB8AC3E}">
        <p14:creationId xmlns:p14="http://schemas.microsoft.com/office/powerpoint/2010/main" val="405570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8982" y="5246255"/>
            <a:ext cx="4396509" cy="369332"/>
          </a:xfrm>
          <a:prstGeom prst="rect">
            <a:avLst/>
          </a:prstGeom>
          <a:noFill/>
        </p:spPr>
        <p:txBody>
          <a:bodyPr wrap="square" rtlCol="0">
            <a:spAutoFit/>
          </a:bodyPr>
          <a:lstStyle/>
          <a:p>
            <a:r>
              <a:rPr lang="en-GB" dirty="0"/>
              <a:t>YR11 – HT3 and HT4</a:t>
            </a:r>
          </a:p>
        </p:txBody>
      </p:sp>
    </p:spTree>
    <p:extLst>
      <p:ext uri="{BB962C8B-B14F-4D97-AF65-F5344CB8AC3E}">
        <p14:creationId xmlns:p14="http://schemas.microsoft.com/office/powerpoint/2010/main" val="3220847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090886" y="265402"/>
            <a:ext cx="7475845" cy="404701"/>
          </a:xfrm>
        </p:spPr>
        <p:txBody>
          <a:bodyPr>
            <a:normAutofit/>
          </a:bodyPr>
          <a:lstStyle/>
          <a:p>
            <a:r>
              <a:rPr lang="en-US" sz="1800" dirty="0"/>
              <a:t>Germany 1890-1945: Democracy to Dictatorship YR11- HT3</a:t>
            </a:r>
          </a:p>
        </p:txBody>
      </p:sp>
      <p:sp>
        <p:nvSpPr>
          <p:cNvPr id="4" name="TextBox 3"/>
          <p:cNvSpPr txBox="1"/>
          <p:nvPr/>
        </p:nvSpPr>
        <p:spPr>
          <a:xfrm>
            <a:off x="249382" y="1145309"/>
            <a:ext cx="4535054" cy="2862322"/>
          </a:xfrm>
          <a:prstGeom prst="rect">
            <a:avLst/>
          </a:prstGeom>
          <a:solidFill>
            <a:schemeClr val="bg1"/>
          </a:solidFill>
        </p:spPr>
        <p:txBody>
          <a:bodyPr wrap="square" rtlCol="0">
            <a:spAutoFit/>
          </a:bodyPr>
          <a:lstStyle/>
          <a:p>
            <a:r>
              <a:rPr lang="en-GB" sz="1200" b="1" u="sng" dirty="0"/>
              <a:t>Kaiser Wilhelm II</a:t>
            </a:r>
          </a:p>
          <a:p>
            <a:endParaRPr lang="en-GB" sz="1200" b="1" u="sng" dirty="0"/>
          </a:p>
          <a:p>
            <a:r>
              <a:rPr lang="en-GB" sz="1200" dirty="0"/>
              <a:t>The leader of Germany in 1890 was Kaiser Wilhelm II.  He was an autocrat, which meant that he was in complete charge of Germany.  He did have a Chancellor, but only the Kaiser could appoint him (he could dismiss him too).  There was a Reichstag or parliament, however, this had very limited to power.  It had no say on policy or government actions.</a:t>
            </a:r>
          </a:p>
          <a:p>
            <a:endParaRPr lang="en-GB" sz="1200" dirty="0"/>
          </a:p>
          <a:p>
            <a:r>
              <a:rPr lang="en-GB" sz="1200" dirty="0"/>
              <a:t>However, there was a growing call for greater democracy, particularly from the Social Democrat Party, who represented the working class.  Although the Kaiser had introduced a generous package of welfare laws e.g. Old age pensions and unemployment benefits, many working class people still continued to vote for the SDP who wanted a lessening of the Kaiser’s powers.</a:t>
            </a:r>
          </a:p>
        </p:txBody>
      </p:sp>
      <p:sp>
        <p:nvSpPr>
          <p:cNvPr id="5" name="TextBox 4"/>
          <p:cNvSpPr txBox="1"/>
          <p:nvPr/>
        </p:nvSpPr>
        <p:spPr>
          <a:xfrm>
            <a:off x="4932219" y="1145309"/>
            <a:ext cx="3870036" cy="2677656"/>
          </a:xfrm>
          <a:prstGeom prst="rect">
            <a:avLst/>
          </a:prstGeom>
          <a:noFill/>
        </p:spPr>
        <p:txBody>
          <a:bodyPr wrap="square" rtlCol="0">
            <a:spAutoFit/>
          </a:bodyPr>
          <a:lstStyle/>
          <a:p>
            <a:r>
              <a:rPr lang="en-GB" sz="1200" b="1" u="sng" dirty="0"/>
              <a:t>Further Problems</a:t>
            </a:r>
          </a:p>
          <a:p>
            <a:endParaRPr lang="en-GB" sz="1200" b="1" u="sng" dirty="0"/>
          </a:p>
          <a:p>
            <a:r>
              <a:rPr lang="en-GB" sz="1200" dirty="0"/>
              <a:t>Germany had concentrated on building up its industry during the late 19</a:t>
            </a:r>
            <a:r>
              <a:rPr lang="en-GB" sz="1200" baseline="30000" dirty="0"/>
              <a:t>th</a:t>
            </a:r>
            <a:r>
              <a:rPr lang="en-GB" sz="1200" dirty="0"/>
              <a:t> century, making it the strongest economy in Europe.  However, this led to shortages in farming and agriculture.  Germany had to import a large proportion of its food.  This could be dangerous if a major war broke out.</a:t>
            </a:r>
          </a:p>
          <a:p>
            <a:endParaRPr lang="en-GB" sz="1200" dirty="0"/>
          </a:p>
          <a:p>
            <a:r>
              <a:rPr lang="en-GB" sz="1200" dirty="0"/>
              <a:t>Kaiser Wilhelm II also wanted Germany to be a great international power and develop an empire.  This led to him creating a modern navy.  However, this was viewed as a threat by GB and tensions rose between the two countries, culminating in war in 1914</a:t>
            </a:r>
          </a:p>
        </p:txBody>
      </p:sp>
      <p:sp>
        <p:nvSpPr>
          <p:cNvPr id="6" name="TextBox 5"/>
          <p:cNvSpPr txBox="1"/>
          <p:nvPr/>
        </p:nvSpPr>
        <p:spPr>
          <a:xfrm>
            <a:off x="249382" y="4099994"/>
            <a:ext cx="8317349" cy="1569660"/>
          </a:xfrm>
          <a:prstGeom prst="rect">
            <a:avLst/>
          </a:prstGeom>
          <a:noFill/>
        </p:spPr>
        <p:txBody>
          <a:bodyPr wrap="square" rtlCol="0">
            <a:spAutoFit/>
          </a:bodyPr>
          <a:lstStyle/>
          <a:p>
            <a:r>
              <a:rPr lang="en-GB" sz="1200" b="1" u="sng" dirty="0"/>
              <a:t>Impact of WWI</a:t>
            </a:r>
          </a:p>
          <a:p>
            <a:endParaRPr lang="en-GB" sz="1200" dirty="0"/>
          </a:p>
          <a:p>
            <a:r>
              <a:rPr lang="en-GB" sz="1200" dirty="0"/>
              <a:t>The war cost Germany a huge amount in terms of lives and money.  At the end of the war Germany was virtually bankrupt.  Its people were also starving due to the Allied blockade.  Nearly a million children were orphans, and on top of this a revolution took place at the end of the war, which saw the end of the Kaiser’s rule.  Germany lost WWI and suffered the humiliation of having to pay reparations to the Allies.  Many Germans thought that the final figure of £6.6 billion was too high.  They also lost large amounts of their territory and had to reduce their army.  The new Weimar Government were forced to sign the Treaty of Versailles, which led to many German people to hate this new government as they thought it had ‘stabbed the people in the back’.</a:t>
            </a:r>
          </a:p>
        </p:txBody>
      </p:sp>
    </p:spTree>
    <p:extLst>
      <p:ext uri="{BB962C8B-B14F-4D97-AF65-F5344CB8AC3E}">
        <p14:creationId xmlns:p14="http://schemas.microsoft.com/office/powerpoint/2010/main" val="3538839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886" y="265402"/>
            <a:ext cx="7475845" cy="404701"/>
          </a:xfrm>
        </p:spPr>
        <p:txBody>
          <a:bodyPr>
            <a:normAutofit/>
          </a:bodyPr>
          <a:lstStyle/>
          <a:p>
            <a:r>
              <a:rPr lang="en-US" sz="1800" dirty="0"/>
              <a:t>Germany 1890-1945: Democracy to Dictatorship YR11- HT3</a:t>
            </a:r>
          </a:p>
        </p:txBody>
      </p:sp>
      <p:sp>
        <p:nvSpPr>
          <p:cNvPr id="5" name="TextBox 4"/>
          <p:cNvSpPr txBox="1"/>
          <p:nvPr/>
        </p:nvSpPr>
        <p:spPr>
          <a:xfrm>
            <a:off x="-75701" y="2775426"/>
            <a:ext cx="4221019" cy="1215717"/>
          </a:xfrm>
          <a:prstGeom prst="rect">
            <a:avLst/>
          </a:prstGeom>
          <a:noFill/>
        </p:spPr>
        <p:txBody>
          <a:bodyPr wrap="square" rtlCol="0">
            <a:spAutoFit/>
          </a:bodyPr>
          <a:lstStyle/>
          <a:p>
            <a:pPr algn="ctr"/>
            <a:r>
              <a:rPr lang="en-GB" b="1" dirty="0"/>
              <a:t>Spartacist revolt – January 1919</a:t>
            </a:r>
          </a:p>
          <a:p>
            <a:pPr algn="ctr"/>
            <a:r>
              <a:rPr lang="en-GB" sz="1100" dirty="0"/>
              <a:t>Communist uprising led by Karl Liebknecht and Rosa Luxemburg. Spartacists wanted to replicate the Bolshevik revolution in Russia and went on strike. Taking to the streets to protest they ended up in violent clashes with the Freikorps – a dangerous group of right wing ex-military servicemen - who eventually put them down.</a:t>
            </a:r>
          </a:p>
        </p:txBody>
      </p:sp>
      <p:sp>
        <p:nvSpPr>
          <p:cNvPr id="6" name="TextBox 5"/>
          <p:cNvSpPr txBox="1"/>
          <p:nvPr/>
        </p:nvSpPr>
        <p:spPr>
          <a:xfrm>
            <a:off x="4034481" y="2675907"/>
            <a:ext cx="4998682" cy="1615827"/>
          </a:xfrm>
          <a:prstGeom prst="rect">
            <a:avLst/>
          </a:prstGeom>
          <a:noFill/>
        </p:spPr>
        <p:txBody>
          <a:bodyPr wrap="square" rtlCol="0">
            <a:spAutoFit/>
          </a:bodyPr>
          <a:lstStyle/>
          <a:p>
            <a:pPr algn="ctr"/>
            <a:r>
              <a:rPr lang="en-GB" b="1" dirty="0" err="1"/>
              <a:t>Kapp</a:t>
            </a:r>
            <a:r>
              <a:rPr lang="en-GB" b="1" dirty="0"/>
              <a:t> Putsch – March 1920</a:t>
            </a:r>
          </a:p>
          <a:p>
            <a:pPr algn="ctr"/>
            <a:r>
              <a:rPr lang="en-GB" sz="1000" dirty="0"/>
              <a:t>In crushing the communists the Freikorps had saved the government, but the terms of the Treaty of Versailles meant Germany’s army had to be significantly reduced and the Freikorps had to be disbanded. During 13 - 17 March 1920, as a reaction to this, the right-wing nationalist, Dr Wolfgang </a:t>
            </a:r>
            <a:r>
              <a:rPr lang="en-GB" sz="1000" dirty="0" err="1"/>
              <a:t>Kapp</a:t>
            </a:r>
            <a:r>
              <a:rPr lang="en-GB" sz="1000" dirty="0"/>
              <a:t> led a Freikorps takeover in Berlin. The regular army refused to attack the Freikorps; </a:t>
            </a:r>
            <a:r>
              <a:rPr lang="en-GB" sz="1000" dirty="0" err="1"/>
              <a:t>Kapp</a:t>
            </a:r>
            <a:r>
              <a:rPr lang="en-GB" sz="1000" dirty="0"/>
              <a:t> was only defeated when the workers of Berlin went on strike and refused to cooperate with him.</a:t>
            </a:r>
          </a:p>
          <a:p>
            <a:pPr algn="ctr"/>
            <a:endParaRPr lang="en-GB" dirty="0"/>
          </a:p>
        </p:txBody>
      </p:sp>
      <p:sp>
        <p:nvSpPr>
          <p:cNvPr id="7" name="TextBox 6"/>
          <p:cNvSpPr txBox="1"/>
          <p:nvPr/>
        </p:nvSpPr>
        <p:spPr>
          <a:xfrm>
            <a:off x="582891" y="3986732"/>
            <a:ext cx="7305964" cy="369332"/>
          </a:xfrm>
          <a:prstGeom prst="rect">
            <a:avLst/>
          </a:prstGeom>
          <a:noFill/>
        </p:spPr>
        <p:txBody>
          <a:bodyPr wrap="square" rtlCol="0">
            <a:spAutoFit/>
          </a:bodyPr>
          <a:lstStyle/>
          <a:p>
            <a:pPr algn="ctr"/>
            <a:r>
              <a:rPr lang="en-GB" b="1" dirty="0"/>
              <a:t>Munich Putsch</a:t>
            </a:r>
          </a:p>
        </p:txBody>
      </p:sp>
      <p:sp>
        <p:nvSpPr>
          <p:cNvPr id="24" name="TextBox 23"/>
          <p:cNvSpPr txBox="1"/>
          <p:nvPr/>
        </p:nvSpPr>
        <p:spPr>
          <a:xfrm>
            <a:off x="14850" y="1054823"/>
            <a:ext cx="9129150" cy="1661993"/>
          </a:xfrm>
          <a:prstGeom prst="rect">
            <a:avLst/>
          </a:prstGeom>
          <a:solidFill>
            <a:schemeClr val="bg1"/>
          </a:solidFill>
          <a:ln w="19050">
            <a:solidFill>
              <a:schemeClr val="tx1"/>
            </a:solidFill>
          </a:ln>
        </p:spPr>
        <p:txBody>
          <a:bodyPr wrap="square" rtlCol="0">
            <a:spAutoFit/>
          </a:bodyPr>
          <a:lstStyle/>
          <a:p>
            <a:pPr algn="ctr"/>
            <a:r>
              <a:rPr lang="en-GB" b="1" dirty="0"/>
              <a:t>Causes of revolution in Germany</a:t>
            </a:r>
            <a:endParaRPr lang="en-GB" sz="1050" b="1" dirty="0"/>
          </a:p>
          <a:p>
            <a:r>
              <a:rPr lang="en-GB" sz="1050" b="1" dirty="0"/>
              <a:t>WWI</a:t>
            </a:r>
            <a:r>
              <a:rPr lang="en-GB" sz="1050" dirty="0"/>
              <a:t> – Germany’s failure in WWI had come as a shock to many Germans who had been convinced of success through propaganda. Defeat had shattered ideas that Germany were a global superpower.</a:t>
            </a:r>
          </a:p>
          <a:p>
            <a:r>
              <a:rPr lang="en-GB" sz="1050" b="1" dirty="0"/>
              <a:t>Treaty</a:t>
            </a:r>
            <a:r>
              <a:rPr lang="en-GB" sz="1050" dirty="0"/>
              <a:t> </a:t>
            </a:r>
            <a:r>
              <a:rPr lang="en-GB" sz="1050" b="1" dirty="0"/>
              <a:t>of</a:t>
            </a:r>
            <a:r>
              <a:rPr lang="en-GB" sz="1050" dirty="0"/>
              <a:t> </a:t>
            </a:r>
            <a:r>
              <a:rPr lang="en-GB" sz="1050" b="1" dirty="0"/>
              <a:t>Versailles</a:t>
            </a:r>
            <a:r>
              <a:rPr lang="en-GB" sz="1050" dirty="0"/>
              <a:t> – German people were outraged at the terms of the </a:t>
            </a:r>
            <a:r>
              <a:rPr lang="en-GB" sz="1050" dirty="0" err="1"/>
              <a:t>ToV</a:t>
            </a:r>
            <a:r>
              <a:rPr lang="en-GB" sz="1050" dirty="0"/>
              <a:t>. They were forced to accept blame for the whole war, lost colonies and land to European nations, and fined £6.6 billion in reparations.</a:t>
            </a:r>
          </a:p>
          <a:p>
            <a:r>
              <a:rPr lang="en-GB" sz="1050" b="1" dirty="0"/>
              <a:t>Social</a:t>
            </a:r>
            <a:r>
              <a:rPr lang="en-GB" sz="1050" dirty="0"/>
              <a:t> </a:t>
            </a:r>
            <a:r>
              <a:rPr lang="en-GB" sz="1050" b="1" dirty="0"/>
              <a:t>unrest</a:t>
            </a:r>
            <a:r>
              <a:rPr lang="en-GB" sz="1050" dirty="0"/>
              <a:t> – Many working class Germans who had grown to hate the Kaiser were unhappy at the upper classes and gentry who still held most of the power despite loosing the war. Those Germans would also show discontent at the failings, weakness and disorganisation of the Weimar Republic.</a:t>
            </a:r>
          </a:p>
          <a:p>
            <a:r>
              <a:rPr lang="en-GB" sz="1050" b="1" dirty="0"/>
              <a:t>Economy</a:t>
            </a:r>
            <a:r>
              <a:rPr lang="en-GB" sz="1050" dirty="0"/>
              <a:t> – Having spent most of their money on total war, Germany faced an economic issue post WWI. Germany had loans to repay, reparations forced upon them, and the loss of jobs from the reduction of their army from 3 million to 100,000.</a:t>
            </a:r>
          </a:p>
        </p:txBody>
      </p:sp>
      <p:cxnSp>
        <p:nvCxnSpPr>
          <p:cNvPr id="11" name="Straight Connector 10"/>
          <p:cNvCxnSpPr/>
          <p:nvPr/>
        </p:nvCxnSpPr>
        <p:spPr>
          <a:xfrm>
            <a:off x="-21190" y="3968954"/>
            <a:ext cx="9201229" cy="1"/>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034481" y="2724849"/>
            <a:ext cx="0" cy="1215717"/>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4850" y="4320847"/>
            <a:ext cx="3005447" cy="900246"/>
          </a:xfrm>
          <a:prstGeom prst="rect">
            <a:avLst/>
          </a:prstGeom>
          <a:noFill/>
        </p:spPr>
        <p:txBody>
          <a:bodyPr wrap="square" rtlCol="0">
            <a:spAutoFit/>
          </a:bodyPr>
          <a:lstStyle/>
          <a:p>
            <a:r>
              <a:rPr lang="en-GB" sz="1050" b="1" dirty="0"/>
              <a:t>Causes:</a:t>
            </a:r>
          </a:p>
          <a:p>
            <a:r>
              <a:rPr lang="en-GB" sz="1050" dirty="0"/>
              <a:t>1923 – 55,000 Nazi members</a:t>
            </a:r>
          </a:p>
          <a:p>
            <a:r>
              <a:rPr lang="en-GB" sz="1050" dirty="0"/>
              <a:t>Hyperinflation</a:t>
            </a:r>
          </a:p>
          <a:p>
            <a:r>
              <a:rPr lang="en-GB" sz="1050" dirty="0"/>
              <a:t>Copying Mussolini</a:t>
            </a:r>
          </a:p>
          <a:p>
            <a:r>
              <a:rPr lang="en-GB" sz="1050" dirty="0"/>
              <a:t>Weimar called off strike in Ruhr.</a:t>
            </a:r>
          </a:p>
        </p:txBody>
      </p:sp>
      <p:sp>
        <p:nvSpPr>
          <p:cNvPr id="25" name="TextBox 24"/>
          <p:cNvSpPr txBox="1"/>
          <p:nvPr/>
        </p:nvSpPr>
        <p:spPr>
          <a:xfrm>
            <a:off x="1907530" y="4337900"/>
            <a:ext cx="3669792" cy="1061829"/>
          </a:xfrm>
          <a:prstGeom prst="rect">
            <a:avLst/>
          </a:prstGeom>
          <a:noFill/>
        </p:spPr>
        <p:txBody>
          <a:bodyPr wrap="square" rtlCol="0">
            <a:spAutoFit/>
          </a:bodyPr>
          <a:lstStyle/>
          <a:p>
            <a:r>
              <a:rPr lang="en-GB" sz="1050" b="1" dirty="0"/>
              <a:t>Events:</a:t>
            </a:r>
          </a:p>
          <a:p>
            <a:r>
              <a:rPr lang="en-GB" sz="1050" dirty="0"/>
              <a:t>Hitler and SA storm Munich beer hall.</a:t>
            </a:r>
          </a:p>
          <a:p>
            <a:r>
              <a:rPr lang="en-GB" sz="1050" dirty="0"/>
              <a:t>Forced politicians to agree to rebel.</a:t>
            </a:r>
          </a:p>
          <a:p>
            <a:r>
              <a:rPr lang="en-GB" sz="1050" dirty="0"/>
              <a:t>Next day Hitler marched into Munich.</a:t>
            </a:r>
          </a:p>
          <a:p>
            <a:r>
              <a:rPr lang="en-GB" sz="1050" dirty="0"/>
              <a:t>Politicians had called police when Hitler let them go.</a:t>
            </a:r>
          </a:p>
          <a:p>
            <a:r>
              <a:rPr lang="en-GB" sz="1050" dirty="0"/>
              <a:t>Police opened fire and Hitler was arrested 2 days later</a:t>
            </a:r>
          </a:p>
        </p:txBody>
      </p:sp>
      <p:sp>
        <p:nvSpPr>
          <p:cNvPr id="26" name="TextBox 25"/>
          <p:cNvSpPr txBox="1"/>
          <p:nvPr/>
        </p:nvSpPr>
        <p:spPr>
          <a:xfrm>
            <a:off x="4990231" y="4402230"/>
            <a:ext cx="1813918" cy="900246"/>
          </a:xfrm>
          <a:prstGeom prst="rect">
            <a:avLst/>
          </a:prstGeom>
          <a:noFill/>
        </p:spPr>
        <p:txBody>
          <a:bodyPr wrap="square" rtlCol="0">
            <a:spAutoFit/>
          </a:bodyPr>
          <a:lstStyle/>
          <a:p>
            <a:r>
              <a:rPr lang="en-GB" sz="1050" b="1" dirty="0"/>
              <a:t>Short term failure:</a:t>
            </a:r>
          </a:p>
          <a:p>
            <a:r>
              <a:rPr lang="en-GB" sz="1050" dirty="0"/>
              <a:t>Nazi party was banned</a:t>
            </a:r>
          </a:p>
          <a:p>
            <a:r>
              <a:rPr lang="en-GB" sz="1050" dirty="0"/>
              <a:t>Hitler was tried for treason</a:t>
            </a:r>
          </a:p>
          <a:p>
            <a:r>
              <a:rPr lang="en-GB" sz="1050" dirty="0"/>
              <a:t>Hitler sentenced to 5 years in prison.</a:t>
            </a:r>
          </a:p>
        </p:txBody>
      </p:sp>
      <p:sp>
        <p:nvSpPr>
          <p:cNvPr id="27" name="TextBox 26"/>
          <p:cNvSpPr txBox="1"/>
          <p:nvPr/>
        </p:nvSpPr>
        <p:spPr>
          <a:xfrm>
            <a:off x="6727723" y="4356064"/>
            <a:ext cx="2452316" cy="900246"/>
          </a:xfrm>
          <a:prstGeom prst="rect">
            <a:avLst/>
          </a:prstGeom>
          <a:noFill/>
        </p:spPr>
        <p:txBody>
          <a:bodyPr wrap="square" rtlCol="0">
            <a:spAutoFit/>
          </a:bodyPr>
          <a:lstStyle/>
          <a:p>
            <a:r>
              <a:rPr lang="en-GB" sz="1050" b="1" dirty="0"/>
              <a:t>Long term success:</a:t>
            </a:r>
          </a:p>
          <a:p>
            <a:r>
              <a:rPr lang="en-GB" sz="1050" dirty="0"/>
              <a:t>Mass media coverage of Hitler</a:t>
            </a:r>
          </a:p>
          <a:p>
            <a:r>
              <a:rPr lang="en-GB" sz="1050" dirty="0"/>
              <a:t>Hitler served only 8 months </a:t>
            </a:r>
          </a:p>
          <a:p>
            <a:r>
              <a:rPr lang="en-GB" sz="1050" dirty="0"/>
              <a:t>Wrote Mein </a:t>
            </a:r>
            <a:r>
              <a:rPr lang="en-GB" sz="1050" dirty="0" err="1"/>
              <a:t>Kampf</a:t>
            </a:r>
            <a:endParaRPr lang="en-GB" sz="1050" dirty="0"/>
          </a:p>
          <a:p>
            <a:r>
              <a:rPr lang="en-GB" sz="1050" dirty="0"/>
              <a:t>Changed tactics to democratic means.</a:t>
            </a:r>
          </a:p>
        </p:txBody>
      </p:sp>
      <p:sp>
        <p:nvSpPr>
          <p:cNvPr id="4" name="TextBox 3"/>
          <p:cNvSpPr txBox="1"/>
          <p:nvPr/>
        </p:nvSpPr>
        <p:spPr>
          <a:xfrm>
            <a:off x="14850" y="5473005"/>
            <a:ext cx="9018313" cy="1384995"/>
          </a:xfrm>
          <a:prstGeom prst="rect">
            <a:avLst/>
          </a:prstGeom>
          <a:noFill/>
        </p:spPr>
        <p:txBody>
          <a:bodyPr wrap="square" rtlCol="0">
            <a:spAutoFit/>
          </a:bodyPr>
          <a:lstStyle/>
          <a:p>
            <a:r>
              <a:rPr lang="en-GB" sz="1200" b="1" u="sng" dirty="0"/>
              <a:t>Hyperinflation -1923</a:t>
            </a:r>
          </a:p>
          <a:p>
            <a:endParaRPr lang="en-GB" sz="1200" dirty="0"/>
          </a:p>
          <a:p>
            <a:r>
              <a:rPr lang="en-GB" sz="1200" dirty="0"/>
              <a:t>Hyperinflation is when money quite literally becomes worthless.  This happened in Germany 1923.  It started after France and Belgian troops invaded the Ruhr after Germany failed to pay its second reparations instalment.  The workers went on strike, which the Weimar Government supported, and in order to pay the striking workers the government printed off money.  This caused prices to increase rapidly.  The cost of 1 egg was over 6 billion marks!!!Hyperinflation left a legacy of bitterness amongst Germans, especially the Middle Class who had their life’s saving wiped out because of the crisis</a:t>
            </a:r>
          </a:p>
        </p:txBody>
      </p:sp>
    </p:spTree>
    <p:extLst>
      <p:ext uri="{BB962C8B-B14F-4D97-AF65-F5344CB8AC3E}">
        <p14:creationId xmlns:p14="http://schemas.microsoft.com/office/powerpoint/2010/main" val="1918107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090886" y="265402"/>
            <a:ext cx="7475845" cy="404701"/>
          </a:xfrm>
        </p:spPr>
        <p:txBody>
          <a:bodyPr>
            <a:normAutofit/>
          </a:bodyPr>
          <a:lstStyle/>
          <a:p>
            <a:r>
              <a:rPr lang="en-US" sz="1800" dirty="0"/>
              <a:t>Germany 1890-1945: Democracy to Dictatorship YR11- HT3</a:t>
            </a:r>
          </a:p>
        </p:txBody>
      </p:sp>
      <p:sp>
        <p:nvSpPr>
          <p:cNvPr id="4" name="TextBox 3"/>
          <p:cNvSpPr txBox="1"/>
          <p:nvPr/>
        </p:nvSpPr>
        <p:spPr>
          <a:xfrm>
            <a:off x="214568" y="1058630"/>
            <a:ext cx="8188040" cy="5109091"/>
          </a:xfrm>
          <a:prstGeom prst="rect">
            <a:avLst/>
          </a:prstGeom>
          <a:solidFill>
            <a:schemeClr val="bg1"/>
          </a:solidFill>
        </p:spPr>
        <p:txBody>
          <a:bodyPr wrap="square" rtlCol="0">
            <a:spAutoFit/>
          </a:bodyPr>
          <a:lstStyle/>
          <a:p>
            <a:r>
              <a:rPr lang="en-GB" sz="1400" b="1" u="sng" dirty="0"/>
              <a:t>Stresemann Years – Golden Age of Weimar</a:t>
            </a:r>
          </a:p>
          <a:p>
            <a:endParaRPr lang="en-GB" sz="1400" dirty="0"/>
          </a:p>
          <a:p>
            <a:r>
              <a:rPr lang="en-GB" sz="1400" dirty="0"/>
              <a:t>In 1924 Gustav Stresemann became the new leader of the Weimar Republic.  The first problem he tackled was the Hyperinflation crisis.  In order to solve this he introduced a new currency called the </a:t>
            </a:r>
            <a:r>
              <a:rPr lang="en-GB" sz="1400" dirty="0" err="1"/>
              <a:t>Rentenmark</a:t>
            </a:r>
            <a:r>
              <a:rPr lang="en-GB" sz="1400" dirty="0"/>
              <a:t>, which helped to stabilise the currency and build confidence.  He also negotiated loans from the USA in a deal known as the Dawes Plan.  This was where the USA loaned $800 million to Germany.  This allowed Germany to invest in its industry and in the short-term allowed Germany to recover economically.  However, in the long-term it created a problem, since Germany’s wealth was based on American loans, and if the Americans recalled these loans, Germany’s economy would be in tatters.  </a:t>
            </a:r>
          </a:p>
          <a:p>
            <a:endParaRPr lang="en-GB" sz="1400" dirty="0"/>
          </a:p>
          <a:p>
            <a:r>
              <a:rPr lang="en-GB" sz="1400" dirty="0"/>
              <a:t>In foreign affairs Stresemann also signed the Locarno Treaties.  This allowed Germany to be part of the international community again, as Germany accepted its new western borders with France and Belgian and promised never to use war as an instrument of foreign policy.  It also paved the way for Germany to join the League of Nations, which they had been forbidden to join in 1919.  This also allowed Germany to normalise its relations with other countries and trade more easily.</a:t>
            </a:r>
          </a:p>
          <a:p>
            <a:endParaRPr lang="en-GB" sz="1400" dirty="0"/>
          </a:p>
          <a:p>
            <a:r>
              <a:rPr lang="en-GB" sz="1400" dirty="0"/>
              <a:t>Finally, Stresemann negotiated the Young Plan in 1929.  This reduced reparations by two-thirds (£2.2 billion) and gave Germany longer to pay their debts off.  However, in the same year America was hit by the Wall Street Crash which led to a Great Depression.  As a consequence the USA recalled its loans from Germany, setting off an economic disaster within Germany, where unemployment rose to over 6 million and many banks and businesses became bankrupt.</a:t>
            </a:r>
          </a:p>
          <a:p>
            <a:endParaRPr lang="en-GB" sz="1400" dirty="0"/>
          </a:p>
          <a:p>
            <a:endParaRPr lang="en-GB" dirty="0"/>
          </a:p>
        </p:txBody>
      </p:sp>
    </p:spTree>
    <p:extLst>
      <p:ext uri="{BB962C8B-B14F-4D97-AF65-F5344CB8AC3E}">
        <p14:creationId xmlns:p14="http://schemas.microsoft.com/office/powerpoint/2010/main" val="608945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307" t="19836" r="20281" b="6721"/>
          <a:stretch/>
        </p:blipFill>
        <p:spPr>
          <a:xfrm>
            <a:off x="269631" y="770377"/>
            <a:ext cx="8696461" cy="5946945"/>
          </a:xfrm>
          <a:prstGeom prst="rect">
            <a:avLst/>
          </a:prstGeom>
        </p:spPr>
      </p:pic>
      <p:sp>
        <p:nvSpPr>
          <p:cNvPr id="4" name="Title 1"/>
          <p:cNvSpPr>
            <a:spLocks noGrp="1"/>
          </p:cNvSpPr>
          <p:nvPr>
            <p:ph type="title"/>
          </p:nvPr>
        </p:nvSpPr>
        <p:spPr>
          <a:xfrm>
            <a:off x="1090886" y="265402"/>
            <a:ext cx="7475845" cy="404701"/>
          </a:xfrm>
        </p:spPr>
        <p:txBody>
          <a:bodyPr>
            <a:normAutofit/>
          </a:bodyPr>
          <a:lstStyle/>
          <a:p>
            <a:r>
              <a:rPr lang="en-US" sz="1800" dirty="0"/>
              <a:t>Germany 1890-1945: Democracy to Dictatorship YR11- HT3</a:t>
            </a:r>
          </a:p>
        </p:txBody>
      </p:sp>
    </p:spTree>
    <p:extLst>
      <p:ext uri="{BB962C8B-B14F-4D97-AF65-F5344CB8AC3E}">
        <p14:creationId xmlns:p14="http://schemas.microsoft.com/office/powerpoint/2010/main" val="4089242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7238" y="4791941"/>
            <a:ext cx="3297382" cy="300082"/>
          </a:xfrm>
          <a:prstGeom prst="rect">
            <a:avLst/>
          </a:prstGeom>
          <a:noFill/>
        </p:spPr>
        <p:txBody>
          <a:bodyPr wrap="square" rtlCol="0">
            <a:spAutoFit/>
          </a:bodyPr>
          <a:lstStyle/>
          <a:p>
            <a:r>
              <a:rPr lang="en-GB" sz="1350" dirty="0"/>
              <a:t>YR11 –  HT4</a:t>
            </a:r>
          </a:p>
        </p:txBody>
      </p:sp>
    </p:spTree>
    <p:extLst>
      <p:ext uri="{BB962C8B-B14F-4D97-AF65-F5344CB8AC3E}">
        <p14:creationId xmlns:p14="http://schemas.microsoft.com/office/powerpoint/2010/main" val="3760214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61166" y="1056303"/>
            <a:ext cx="5606884" cy="303526"/>
          </a:xfrm>
        </p:spPr>
        <p:txBody>
          <a:bodyPr>
            <a:normAutofit/>
          </a:bodyPr>
          <a:lstStyle/>
          <a:p>
            <a:r>
              <a:rPr lang="en-US" sz="1350" dirty="0"/>
              <a:t>Germany 1890-1945: Democracy to Dictatorship YR11- HT3</a:t>
            </a:r>
          </a:p>
        </p:txBody>
      </p:sp>
      <p:pic>
        <p:nvPicPr>
          <p:cNvPr id="4" name="Picture 3"/>
          <p:cNvPicPr>
            <a:picLocks noChangeAspect="1"/>
          </p:cNvPicPr>
          <p:nvPr/>
        </p:nvPicPr>
        <p:blipFill rotWithShape="1">
          <a:blip r:embed="rId2"/>
          <a:srcRect l="19461" t="18616" r="20923" b="9404"/>
          <a:stretch/>
        </p:blipFill>
        <p:spPr>
          <a:xfrm>
            <a:off x="1362809" y="1539913"/>
            <a:ext cx="6386786" cy="4337746"/>
          </a:xfrm>
          <a:prstGeom prst="rect">
            <a:avLst/>
          </a:prstGeom>
        </p:spPr>
      </p:pic>
    </p:spTree>
    <p:extLst>
      <p:ext uri="{BB962C8B-B14F-4D97-AF65-F5344CB8AC3E}">
        <p14:creationId xmlns:p14="http://schemas.microsoft.com/office/powerpoint/2010/main" val="1712980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Power and the People, c1170-Present</a:t>
            </a:r>
          </a:p>
        </p:txBody>
      </p:sp>
      <p:sp>
        <p:nvSpPr>
          <p:cNvPr id="4" name="Rectangle 3"/>
          <p:cNvSpPr/>
          <p:nvPr/>
        </p:nvSpPr>
        <p:spPr>
          <a:xfrm>
            <a:off x="4520566" y="899410"/>
            <a:ext cx="2292597" cy="2760223"/>
          </a:xfrm>
          <a:prstGeom prst="rect">
            <a:avLst/>
          </a:prstGeom>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1286"/>
          </a:p>
        </p:txBody>
      </p:sp>
      <p:sp>
        <p:nvSpPr>
          <p:cNvPr id="5" name="Rectangle 4"/>
          <p:cNvSpPr/>
          <p:nvPr/>
        </p:nvSpPr>
        <p:spPr>
          <a:xfrm>
            <a:off x="4520566" y="3668188"/>
            <a:ext cx="2292597" cy="3189812"/>
          </a:xfrm>
          <a:prstGeom prst="rect">
            <a:avLst/>
          </a:prstGeom>
          <a:ln w="2857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286"/>
          </a:p>
        </p:txBody>
      </p:sp>
      <p:sp>
        <p:nvSpPr>
          <p:cNvPr id="6" name="Rectangle 5"/>
          <p:cNvSpPr/>
          <p:nvPr/>
        </p:nvSpPr>
        <p:spPr>
          <a:xfrm>
            <a:off x="21946" y="899411"/>
            <a:ext cx="2206023" cy="457458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86"/>
          </a:p>
        </p:txBody>
      </p:sp>
      <p:sp>
        <p:nvSpPr>
          <p:cNvPr id="7" name="TextBox 6"/>
          <p:cNvSpPr txBox="1"/>
          <p:nvPr/>
        </p:nvSpPr>
        <p:spPr>
          <a:xfrm>
            <a:off x="10974" y="1039933"/>
            <a:ext cx="2038230" cy="4444871"/>
          </a:xfrm>
          <a:prstGeom prst="rect">
            <a:avLst/>
          </a:prstGeom>
          <a:noFill/>
          <a:ln>
            <a:noFill/>
          </a:ln>
        </p:spPr>
        <p:txBody>
          <a:bodyPr wrap="square" rtlCol="0">
            <a:spAutoFit/>
          </a:bodyPr>
          <a:lstStyle/>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The Pilgrimage of Grace was a serious threat to the rule of Henry VIII.</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Most levels of society were involved – lords, knights as well as commoners – although it has to be said that many people remained loyal to the King.</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It is important to remember it was no solely caused by religious changes – there were other causes too, such as poor harvests, low wages, bad government and rumours of new taxes.</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For a time there were 50,000 armed men in the north of England involved.</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They wanted change,  mainly religious change, but they did not want to remove the King.</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It was a conservative movement, seeking to reverse change and return to the old ways of religion. It was fed by rumour and uncertainty in a time of economic stress and strain for people.</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Henry was able to face down the rebels and emerge at the end of the process in a stronger position.</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Of all the rebellions, it is one of the least remembered.</a:t>
            </a:r>
          </a:p>
        </p:txBody>
      </p:sp>
      <p:sp>
        <p:nvSpPr>
          <p:cNvPr id="9" name="Rectangle 8"/>
          <p:cNvSpPr/>
          <p:nvPr/>
        </p:nvSpPr>
        <p:spPr>
          <a:xfrm>
            <a:off x="21946" y="5479395"/>
            <a:ext cx="2206023" cy="137860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style>
          <a:lnRef idx="2">
            <a:schemeClr val="dk1"/>
          </a:lnRef>
          <a:fillRef idx="1">
            <a:schemeClr val="lt1"/>
          </a:fillRef>
          <a:effectRef idx="0">
            <a:schemeClr val="dk1"/>
          </a:effectRef>
          <a:fontRef idx="minor">
            <a:schemeClr val="dk1"/>
          </a:fontRef>
        </p:style>
        <p:txBody>
          <a:bodyPr rtlCol="0" anchor="ctr"/>
          <a:lstStyle/>
          <a:p>
            <a:pPr algn="ctr"/>
            <a:endParaRPr lang="en-GB" sz="1286"/>
          </a:p>
        </p:txBody>
      </p:sp>
      <p:sp>
        <p:nvSpPr>
          <p:cNvPr id="10" name="TextBox 9"/>
          <p:cNvSpPr txBox="1"/>
          <p:nvPr/>
        </p:nvSpPr>
        <p:spPr>
          <a:xfrm>
            <a:off x="-72923" y="5479395"/>
            <a:ext cx="2206023" cy="246221"/>
          </a:xfrm>
          <a:prstGeom prst="rect">
            <a:avLst/>
          </a:prstGeom>
          <a:noFill/>
        </p:spPr>
        <p:txBody>
          <a:bodyPr wrap="square" rtlCol="0">
            <a:spAutoFit/>
          </a:bodyPr>
          <a:lstStyle/>
          <a:p>
            <a:pPr algn="ctr"/>
            <a:r>
              <a:rPr lang="en-GB" sz="1000" i="1" u="sng" dirty="0">
                <a:latin typeface="Verdana" panose="020B0604030504040204" pitchFamily="34" charset="0"/>
                <a:ea typeface="Verdana" panose="020B0604030504040204" pitchFamily="34" charset="0"/>
                <a:cs typeface="Verdana" panose="020B0604030504040204" pitchFamily="34" charset="0"/>
              </a:rPr>
              <a:t>Keywords</a:t>
            </a:r>
          </a:p>
        </p:txBody>
      </p:sp>
      <p:sp>
        <p:nvSpPr>
          <p:cNvPr id="11" name="TextBox 10"/>
          <p:cNvSpPr txBox="1"/>
          <p:nvPr/>
        </p:nvSpPr>
        <p:spPr>
          <a:xfrm>
            <a:off x="21946" y="5755248"/>
            <a:ext cx="2209686" cy="1147494"/>
          </a:xfrm>
          <a:prstGeom prst="rect">
            <a:avLst/>
          </a:prstGeom>
          <a:noFill/>
          <a:ln>
            <a:noFill/>
          </a:ln>
        </p:spPr>
        <p:txBody>
          <a:bodyPr wrap="square" rtlCol="0">
            <a:spAutoFit/>
          </a:bodyPr>
          <a:lstStyle/>
          <a:p>
            <a:pPr marL="122467" indent="-122467">
              <a:buFont typeface="Arial" charset="0"/>
              <a:buChar char="•"/>
            </a:pPr>
            <a:r>
              <a:rPr lang="en-GB" sz="857" dirty="0">
                <a:latin typeface="Verdana" charset="0"/>
                <a:ea typeface="Verdana" charset="0"/>
                <a:cs typeface="Verdana" charset="0"/>
              </a:rPr>
              <a:t>Pilgrimage:</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Grievances:</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Protestant:</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Robert Aske:</a:t>
            </a:r>
          </a:p>
          <a:p>
            <a:pPr marL="122467" indent="-122467">
              <a:buFont typeface="Arial" charset="0"/>
              <a:buChar char="•"/>
            </a:pPr>
            <a:endParaRPr lang="en-GB" sz="857" dirty="0">
              <a:latin typeface="Verdana" charset="0"/>
              <a:ea typeface="Verdana" charset="0"/>
              <a:cs typeface="Verdana"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50361333"/>
              </p:ext>
            </p:extLst>
          </p:nvPr>
        </p:nvGraphicFramePr>
        <p:xfrm>
          <a:off x="4516903" y="5370622"/>
          <a:ext cx="4627097" cy="1503439"/>
        </p:xfrm>
        <a:graphic>
          <a:graphicData uri="http://schemas.openxmlformats.org/drawingml/2006/table">
            <a:tbl>
              <a:tblPr firstRow="1" bandRow="1">
                <a:tableStyleId>{2D5ABB26-0587-4C30-8999-92F81FD0307C}</a:tableStyleId>
              </a:tblPr>
              <a:tblGrid>
                <a:gridCol w="1015055">
                  <a:extLst>
                    <a:ext uri="{9D8B030D-6E8A-4147-A177-3AD203B41FA5}">
                      <a16:colId xmlns:a16="http://schemas.microsoft.com/office/drawing/2014/main" val="20000"/>
                    </a:ext>
                  </a:extLst>
                </a:gridCol>
                <a:gridCol w="3612042">
                  <a:extLst>
                    <a:ext uri="{9D8B030D-6E8A-4147-A177-3AD203B41FA5}">
                      <a16:colId xmlns:a16="http://schemas.microsoft.com/office/drawing/2014/main" val="20001"/>
                    </a:ext>
                  </a:extLst>
                </a:gridCol>
              </a:tblGrid>
              <a:tr h="150496">
                <a:tc>
                  <a:txBody>
                    <a:bodyPr/>
                    <a:lstStyle/>
                    <a:p>
                      <a:pPr algn="ctr"/>
                      <a:r>
                        <a:rPr lang="en-GB" sz="700" dirty="0">
                          <a:latin typeface="Times New Roman" panose="02020603050405020304" pitchFamily="18" charset="0"/>
                          <a:cs typeface="Times New Roman" panose="02020603050405020304" pitchFamily="18" charset="0"/>
                        </a:rPr>
                        <a:t>Factor</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sz="700" dirty="0">
                          <a:latin typeface="Times New Roman" panose="02020603050405020304" pitchFamily="18" charset="0"/>
                          <a:cs typeface="Times New Roman" panose="02020603050405020304" pitchFamily="18" charset="0"/>
                        </a:rPr>
                        <a:t>How it affected</a:t>
                      </a:r>
                      <a:r>
                        <a:rPr lang="en-GB" sz="700" baseline="0" dirty="0">
                          <a:latin typeface="Times New Roman" panose="02020603050405020304" pitchFamily="18" charset="0"/>
                          <a:cs typeface="Times New Roman" panose="02020603050405020304" pitchFamily="18" charset="0"/>
                        </a:rPr>
                        <a:t> the Pilgrimage of Grace story</a:t>
                      </a:r>
                      <a:endParaRPr lang="en-GB" sz="7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37188">
                <a:tc>
                  <a:txBody>
                    <a:bodyPr/>
                    <a:lstStyle/>
                    <a:p>
                      <a:r>
                        <a:rPr lang="en-GB" sz="700" dirty="0">
                          <a:latin typeface="Times New Roman" panose="02020603050405020304" pitchFamily="18" charset="0"/>
                          <a:cs typeface="Times New Roman" panose="02020603050405020304" pitchFamily="18" charset="0"/>
                        </a:rPr>
                        <a:t>Chance</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700" baseline="0" dirty="0">
                          <a:latin typeface="Times New Roman" panose="02020603050405020304" pitchFamily="18" charset="0"/>
                          <a:cs typeface="Times New Roman" panose="02020603050405020304" pitchFamily="18" charset="0"/>
                        </a:rPr>
                        <a:t>Robert Aske was caught up in the revolt accidentally. He was forced to make an oath of support before he was allowed to continue on his journey to London. Without this the revolt would not have had their leader.</a:t>
                      </a:r>
                      <a:endParaRPr lang="en-GB" sz="7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78491">
                <a:tc>
                  <a:txBody>
                    <a:bodyPr/>
                    <a:lstStyle/>
                    <a:p>
                      <a:r>
                        <a:rPr lang="en-GB" sz="700" dirty="0">
                          <a:latin typeface="Times New Roman" panose="02020603050405020304" pitchFamily="18" charset="0"/>
                          <a:cs typeface="Times New Roman" panose="02020603050405020304" pitchFamily="18" charset="0"/>
                        </a:rPr>
                        <a:t>Religion</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700" dirty="0">
                          <a:latin typeface="Times New Roman" panose="02020603050405020304" pitchFamily="18" charset="0"/>
                          <a:cs typeface="Times New Roman" panose="02020603050405020304" pitchFamily="18" charset="0"/>
                        </a:rPr>
                        <a:t>Henry VIII had made changes</a:t>
                      </a:r>
                      <a:r>
                        <a:rPr lang="en-GB" sz="700" baseline="0" dirty="0">
                          <a:latin typeface="Times New Roman" panose="02020603050405020304" pitchFamily="18" charset="0"/>
                          <a:cs typeface="Times New Roman" panose="02020603050405020304" pitchFamily="18" charset="0"/>
                        </a:rPr>
                        <a:t> to the Church in England including the introduction of a new prayer book in 1535. The rebels wanted Henry to reverse these changes. The rebels were also led by priests and monks carrying church banners.</a:t>
                      </a:r>
                      <a:endParaRPr lang="en-GB" sz="7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82063">
                <a:tc>
                  <a:txBody>
                    <a:bodyPr/>
                    <a:lstStyle/>
                    <a:p>
                      <a:r>
                        <a:rPr lang="en-GB" sz="700" dirty="0">
                          <a:latin typeface="Times New Roman" panose="02020603050405020304" pitchFamily="18" charset="0"/>
                          <a:cs typeface="Times New Roman" panose="02020603050405020304" pitchFamily="18" charset="0"/>
                        </a:rPr>
                        <a:t>Economy</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700" dirty="0">
                          <a:latin typeface="Times New Roman" panose="02020603050405020304" pitchFamily="18" charset="0"/>
                          <a:cs typeface="Times New Roman" panose="02020603050405020304" pitchFamily="18" charset="0"/>
                        </a:rPr>
                        <a:t>There were rumours of new taxes</a:t>
                      </a:r>
                      <a:r>
                        <a:rPr lang="en-GB" sz="700" baseline="0" dirty="0">
                          <a:latin typeface="Times New Roman" panose="02020603050405020304" pitchFamily="18" charset="0"/>
                          <a:cs typeface="Times New Roman" panose="02020603050405020304" pitchFamily="18" charset="0"/>
                        </a:rPr>
                        <a:t> and there had been poor harvests which drove up food prices. All this made the people frustrated with the King </a:t>
                      </a:r>
                      <a:endParaRPr lang="en-GB" sz="7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43842">
                <a:tc>
                  <a:txBody>
                    <a:bodyPr/>
                    <a:lstStyle/>
                    <a:p>
                      <a:r>
                        <a:rPr lang="en-GB" sz="700" dirty="0">
                          <a:latin typeface="Times New Roman" panose="02020603050405020304" pitchFamily="18" charset="0"/>
                          <a:cs typeface="Times New Roman" panose="02020603050405020304" pitchFamily="18" charset="0"/>
                        </a:rPr>
                        <a:t>Role of the individual</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700" dirty="0">
                          <a:latin typeface="Times New Roman" panose="02020603050405020304" pitchFamily="18" charset="0"/>
                          <a:cs typeface="Times New Roman" panose="02020603050405020304" pitchFamily="18" charset="0"/>
                        </a:rPr>
                        <a:t>Aske</a:t>
                      </a:r>
                      <a:r>
                        <a:rPr lang="en-GB" sz="700" baseline="0" dirty="0">
                          <a:latin typeface="Times New Roman" panose="02020603050405020304" pitchFamily="18" charset="0"/>
                          <a:cs typeface="Times New Roman" panose="02020603050405020304" pitchFamily="18" charset="0"/>
                        </a:rPr>
                        <a:t> led the rebels and ordered them to disband after the King’s ‘promise’ which made it easier for Henry to deal with the rebels.</a:t>
                      </a:r>
                      <a:endParaRPr lang="en-GB" sz="7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sp>
        <p:nvSpPr>
          <p:cNvPr id="14" name="Rectangle 13"/>
          <p:cNvSpPr/>
          <p:nvPr/>
        </p:nvSpPr>
        <p:spPr>
          <a:xfrm>
            <a:off x="2069615" y="899411"/>
            <a:ext cx="2450951" cy="2220983"/>
          </a:xfrm>
          <a:prstGeom prst="rect">
            <a:avLst/>
          </a:prstGeom>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286"/>
          </a:p>
        </p:txBody>
      </p:sp>
      <p:sp>
        <p:nvSpPr>
          <p:cNvPr id="15" name="Rectangle 14"/>
          <p:cNvSpPr/>
          <p:nvPr/>
        </p:nvSpPr>
        <p:spPr>
          <a:xfrm>
            <a:off x="2069614" y="3113874"/>
            <a:ext cx="2454615" cy="3744125"/>
          </a:xfrm>
          <a:prstGeom prst="rect">
            <a:avLst/>
          </a:prstGeom>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286"/>
          </a:p>
        </p:txBody>
      </p:sp>
      <p:sp>
        <p:nvSpPr>
          <p:cNvPr id="16" name="TextBox 15"/>
          <p:cNvSpPr txBox="1"/>
          <p:nvPr/>
        </p:nvSpPr>
        <p:spPr>
          <a:xfrm>
            <a:off x="2150709" y="937916"/>
            <a:ext cx="2288934" cy="356123"/>
          </a:xfrm>
          <a:prstGeom prst="rect">
            <a:avLst/>
          </a:prstGeom>
          <a:noFill/>
        </p:spPr>
        <p:txBody>
          <a:bodyPr wrap="square" rtlCol="0">
            <a:spAutoFit/>
          </a:bodyPr>
          <a:lstStyle/>
          <a:p>
            <a:pPr algn="ctr"/>
            <a:r>
              <a:rPr lang="en-GB" sz="857" i="1" u="sng" dirty="0">
                <a:latin typeface="Times New Roman" panose="02020603050405020304" pitchFamily="18" charset="0"/>
                <a:cs typeface="Times New Roman" panose="02020603050405020304" pitchFamily="18" charset="0"/>
              </a:rPr>
              <a:t>Why did Henry VIII break with the Catholic Church?</a:t>
            </a:r>
          </a:p>
        </p:txBody>
      </p:sp>
      <p:sp>
        <p:nvSpPr>
          <p:cNvPr id="17" name="TextBox 16"/>
          <p:cNvSpPr txBox="1"/>
          <p:nvPr/>
        </p:nvSpPr>
        <p:spPr>
          <a:xfrm>
            <a:off x="2069615" y="1267672"/>
            <a:ext cx="2450951" cy="2070760"/>
          </a:xfrm>
          <a:prstGeom prst="rect">
            <a:avLst/>
          </a:prstGeom>
          <a:noFill/>
        </p:spPr>
        <p:txBody>
          <a:bodyPr wrap="square" rtlCol="0">
            <a:spAutoFit/>
          </a:bodyPr>
          <a:lstStyle/>
          <a:p>
            <a:pPr marL="163289" indent="-163289">
              <a:buAutoNum type="arabicParenR"/>
            </a:pPr>
            <a:r>
              <a:rPr lang="en-GB" sz="857" dirty="0">
                <a:latin typeface="Times New Roman" panose="02020603050405020304" pitchFamily="18" charset="0"/>
                <a:cs typeface="Times New Roman" panose="02020603050405020304" pitchFamily="18" charset="0"/>
              </a:rPr>
              <a:t>Henry resented the power and wealth that the Church held in England.</a:t>
            </a:r>
          </a:p>
          <a:p>
            <a:pPr marL="163289" indent="-163289">
              <a:buAutoNum type="arabicParenR"/>
            </a:pPr>
            <a:endParaRPr lang="en-GB" sz="857" dirty="0">
              <a:latin typeface="Times New Roman" panose="02020603050405020304" pitchFamily="18" charset="0"/>
              <a:cs typeface="Times New Roman" panose="02020603050405020304" pitchFamily="18" charset="0"/>
            </a:endParaRPr>
          </a:p>
          <a:p>
            <a:pPr marL="163289" indent="-163289">
              <a:buAutoNum type="arabicParenR"/>
            </a:pPr>
            <a:r>
              <a:rPr lang="en-GB" sz="857" dirty="0">
                <a:latin typeface="Times New Roman" panose="02020603050405020304" pitchFamily="18" charset="0"/>
                <a:cs typeface="Times New Roman" panose="02020603050405020304" pitchFamily="18" charset="0"/>
              </a:rPr>
              <a:t>He was frustrated when the Pope refused him a divorce from his first wife, Catherine of Aragon.</a:t>
            </a:r>
          </a:p>
          <a:p>
            <a:pPr marL="163289" indent="-163289">
              <a:buAutoNum type="arabicParenR"/>
            </a:pPr>
            <a:endParaRPr lang="en-GB" sz="857" dirty="0">
              <a:latin typeface="Times New Roman" panose="02020603050405020304" pitchFamily="18" charset="0"/>
              <a:cs typeface="Times New Roman" panose="02020603050405020304" pitchFamily="18" charset="0"/>
            </a:endParaRPr>
          </a:p>
          <a:p>
            <a:pPr marL="163289" indent="-163289">
              <a:buAutoNum type="arabicParenR"/>
            </a:pPr>
            <a:r>
              <a:rPr lang="en-GB" sz="857" dirty="0">
                <a:latin typeface="Times New Roman" panose="02020603050405020304" pitchFamily="18" charset="0"/>
                <a:cs typeface="Times New Roman" panose="02020603050405020304" pitchFamily="18" charset="0"/>
              </a:rPr>
              <a:t>Henry stopped paying taxes to the Pope and made himself head of the new Church of England.</a:t>
            </a:r>
          </a:p>
          <a:p>
            <a:pPr marL="163289" indent="-163289">
              <a:buAutoNum type="arabicParenR"/>
            </a:pPr>
            <a:endParaRPr lang="en-GB" sz="857" dirty="0">
              <a:latin typeface="Times New Roman" panose="02020603050405020304" pitchFamily="18" charset="0"/>
              <a:cs typeface="Times New Roman" panose="02020603050405020304" pitchFamily="18" charset="0"/>
            </a:endParaRPr>
          </a:p>
          <a:p>
            <a:pPr marL="163289" indent="-163289">
              <a:buAutoNum type="arabicParenR"/>
            </a:pPr>
            <a:r>
              <a:rPr lang="en-GB" sz="857" dirty="0">
                <a:latin typeface="Times New Roman" panose="02020603050405020304" pitchFamily="18" charset="0"/>
                <a:cs typeface="Times New Roman" panose="02020603050405020304" pitchFamily="18" charset="0"/>
              </a:rPr>
              <a:t>He also closed down monasteries to weaken the power of the Church and steal its wealth</a:t>
            </a:r>
          </a:p>
          <a:p>
            <a:pPr marL="163289" indent="-163289">
              <a:buAutoNum type="arabicParenR"/>
            </a:pPr>
            <a:endParaRPr lang="en-GB" sz="857" dirty="0">
              <a:latin typeface="Times New Roman" panose="02020603050405020304" pitchFamily="18" charset="0"/>
              <a:cs typeface="Times New Roman" panose="02020603050405020304" pitchFamily="18" charset="0"/>
            </a:endParaRPr>
          </a:p>
          <a:p>
            <a:pPr marL="163289" indent="-163289">
              <a:buAutoNum type="arabicParenR"/>
            </a:pPr>
            <a:endParaRPr lang="en-GB" sz="857"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511425" y="996126"/>
            <a:ext cx="2288934" cy="356123"/>
          </a:xfrm>
          <a:prstGeom prst="rect">
            <a:avLst/>
          </a:prstGeom>
          <a:noFill/>
        </p:spPr>
        <p:txBody>
          <a:bodyPr wrap="square" rtlCol="0">
            <a:spAutoFit/>
          </a:bodyPr>
          <a:lstStyle/>
          <a:p>
            <a:pPr algn="ctr"/>
            <a:r>
              <a:rPr lang="en-GB" sz="857" i="1" u="sng" dirty="0">
                <a:latin typeface="Times New Roman" panose="02020603050405020304" pitchFamily="18" charset="0"/>
                <a:cs typeface="Times New Roman" panose="02020603050405020304" pitchFamily="18" charset="0"/>
              </a:rPr>
              <a:t>What problems were caused by the religious changes?</a:t>
            </a:r>
          </a:p>
        </p:txBody>
      </p:sp>
      <p:graphicFrame>
        <p:nvGraphicFramePr>
          <p:cNvPr id="19" name="Table 18"/>
          <p:cNvGraphicFramePr>
            <a:graphicFrameLocks noGrp="1"/>
          </p:cNvGraphicFramePr>
          <p:nvPr>
            <p:extLst>
              <p:ext uri="{D42A27DB-BD31-4B8C-83A1-F6EECF244321}">
                <p14:modId xmlns:p14="http://schemas.microsoft.com/office/powerpoint/2010/main" val="2777921305"/>
              </p:ext>
            </p:extLst>
          </p:nvPr>
        </p:nvGraphicFramePr>
        <p:xfrm>
          <a:off x="4601489" y="1317202"/>
          <a:ext cx="2108806" cy="2280495"/>
        </p:xfrm>
        <a:graphic>
          <a:graphicData uri="http://schemas.openxmlformats.org/drawingml/2006/table">
            <a:tbl>
              <a:tblPr firstRow="1" bandRow="1">
                <a:tableStyleId>{2D5ABB26-0587-4C30-8999-92F81FD0307C}</a:tableStyleId>
              </a:tblPr>
              <a:tblGrid>
                <a:gridCol w="612652">
                  <a:extLst>
                    <a:ext uri="{9D8B030D-6E8A-4147-A177-3AD203B41FA5}">
                      <a16:colId xmlns:a16="http://schemas.microsoft.com/office/drawing/2014/main" val="20000"/>
                    </a:ext>
                  </a:extLst>
                </a:gridCol>
                <a:gridCol w="1496154">
                  <a:extLst>
                    <a:ext uri="{9D8B030D-6E8A-4147-A177-3AD203B41FA5}">
                      <a16:colId xmlns:a16="http://schemas.microsoft.com/office/drawing/2014/main" val="20001"/>
                    </a:ext>
                  </a:extLst>
                </a:gridCol>
              </a:tblGrid>
              <a:tr h="236159">
                <a:tc>
                  <a:txBody>
                    <a:bodyPr/>
                    <a:lstStyle/>
                    <a:p>
                      <a:r>
                        <a:rPr lang="en-GB" sz="900" dirty="0">
                          <a:latin typeface="Times New Roman" panose="02020603050405020304" pitchFamily="18" charset="0"/>
                          <a:cs typeface="Times New Roman" panose="02020603050405020304" pitchFamily="18" charset="0"/>
                        </a:rPr>
                        <a:t>Problem</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tcPr>
                </a:tc>
                <a:tc>
                  <a:txBody>
                    <a:bodyPr/>
                    <a:lstStyle/>
                    <a:p>
                      <a:r>
                        <a:rPr lang="en-GB" sz="900" dirty="0">
                          <a:latin typeface="Times New Roman" panose="02020603050405020304" pitchFamily="18" charset="0"/>
                          <a:cs typeface="Times New Roman" panose="02020603050405020304" pitchFamily="18" charset="0"/>
                        </a:rPr>
                        <a:t>Explanation</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tcPr>
                </a:tc>
                <a:extLst>
                  <a:ext uri="{0D108BD9-81ED-4DB2-BD59-A6C34878D82A}">
                    <a16:rowId xmlns:a16="http://schemas.microsoft.com/office/drawing/2014/main" val="10000"/>
                  </a:ext>
                </a:extLst>
              </a:tr>
              <a:tr h="589228">
                <a:tc>
                  <a:txBody>
                    <a:bodyPr/>
                    <a:lstStyle/>
                    <a:p>
                      <a:r>
                        <a:rPr lang="en-GB" sz="900" dirty="0">
                          <a:latin typeface="Times New Roman" panose="02020603050405020304" pitchFamily="18" charset="0"/>
                          <a:cs typeface="Times New Roman" panose="02020603050405020304" pitchFamily="18" charset="0"/>
                        </a:rPr>
                        <a:t>Social</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tcPr>
                </a:tc>
                <a:tc>
                  <a:txBody>
                    <a:bodyPr/>
                    <a:lstStyle/>
                    <a:p>
                      <a:r>
                        <a:rPr lang="en-GB" sz="900" dirty="0">
                          <a:latin typeface="Times New Roman" panose="02020603050405020304" pitchFamily="18" charset="0"/>
                          <a:cs typeface="Times New Roman" panose="02020603050405020304" pitchFamily="18" charset="0"/>
                        </a:rPr>
                        <a:t>Church</a:t>
                      </a:r>
                      <a:r>
                        <a:rPr lang="en-GB" sz="900" baseline="0" dirty="0">
                          <a:latin typeface="Times New Roman" panose="02020603050405020304" pitchFamily="18" charset="0"/>
                          <a:cs typeface="Times New Roman" panose="02020603050405020304" pitchFamily="18" charset="0"/>
                        </a:rPr>
                        <a:t> and monasteries were the centre of people’s social  lives which the King had now taken away.</a:t>
                      </a:r>
                      <a:endParaRPr lang="en-GB" sz="9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tcPr>
                </a:tc>
                <a:extLst>
                  <a:ext uri="{0D108BD9-81ED-4DB2-BD59-A6C34878D82A}">
                    <a16:rowId xmlns:a16="http://schemas.microsoft.com/office/drawing/2014/main" val="10001"/>
                  </a:ext>
                </a:extLst>
              </a:tr>
              <a:tr h="458289">
                <a:tc>
                  <a:txBody>
                    <a:bodyPr/>
                    <a:lstStyle/>
                    <a:p>
                      <a:r>
                        <a:rPr lang="en-GB" sz="900" dirty="0">
                          <a:latin typeface="Times New Roman" panose="02020603050405020304" pitchFamily="18" charset="0"/>
                          <a:cs typeface="Times New Roman" panose="02020603050405020304" pitchFamily="18" charset="0"/>
                        </a:rPr>
                        <a:t>Economic</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tcPr>
                </a:tc>
                <a:tc>
                  <a:txBody>
                    <a:bodyPr/>
                    <a:lstStyle/>
                    <a:p>
                      <a:r>
                        <a:rPr lang="en-GB" sz="900" dirty="0">
                          <a:latin typeface="Times New Roman" panose="02020603050405020304" pitchFamily="18" charset="0"/>
                          <a:cs typeface="Times New Roman" panose="02020603050405020304" pitchFamily="18" charset="0"/>
                        </a:rPr>
                        <a:t>Henry increased</a:t>
                      </a:r>
                      <a:r>
                        <a:rPr lang="en-GB" sz="900" baseline="0" dirty="0">
                          <a:latin typeface="Times New Roman" panose="02020603050405020304" pitchFamily="18" charset="0"/>
                          <a:cs typeface="Times New Roman" panose="02020603050405020304" pitchFamily="18" charset="0"/>
                        </a:rPr>
                        <a:t> taxes even though he became rich from closing monasteries.</a:t>
                      </a:r>
                      <a:endParaRPr lang="en-GB" sz="9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tcPr>
                </a:tc>
                <a:extLst>
                  <a:ext uri="{0D108BD9-81ED-4DB2-BD59-A6C34878D82A}">
                    <a16:rowId xmlns:a16="http://schemas.microsoft.com/office/drawing/2014/main" val="10002"/>
                  </a:ext>
                </a:extLst>
              </a:tr>
              <a:tr h="458289">
                <a:tc>
                  <a:txBody>
                    <a:bodyPr/>
                    <a:lstStyle/>
                    <a:p>
                      <a:r>
                        <a:rPr lang="en-GB" sz="900" dirty="0">
                          <a:latin typeface="Times New Roman" panose="02020603050405020304" pitchFamily="18" charset="0"/>
                          <a:cs typeface="Times New Roman" panose="02020603050405020304" pitchFamily="18" charset="0"/>
                        </a:rPr>
                        <a:t>Religious</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tcPr>
                </a:tc>
                <a:tc>
                  <a:txBody>
                    <a:bodyPr/>
                    <a:lstStyle/>
                    <a:p>
                      <a:r>
                        <a:rPr lang="en-GB" sz="900" dirty="0">
                          <a:latin typeface="Times New Roman" panose="02020603050405020304" pitchFamily="18" charset="0"/>
                          <a:cs typeface="Times New Roman" panose="02020603050405020304" pitchFamily="18" charset="0"/>
                        </a:rPr>
                        <a:t>Many people did not like the changes to church services made by the King. </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tcPr>
                </a:tc>
                <a:extLst>
                  <a:ext uri="{0D108BD9-81ED-4DB2-BD59-A6C34878D82A}">
                    <a16:rowId xmlns:a16="http://schemas.microsoft.com/office/drawing/2014/main" val="10003"/>
                  </a:ext>
                </a:extLst>
              </a:tr>
              <a:tr h="458289">
                <a:tc>
                  <a:txBody>
                    <a:bodyPr/>
                    <a:lstStyle/>
                    <a:p>
                      <a:r>
                        <a:rPr lang="en-GB" sz="900" dirty="0">
                          <a:latin typeface="Times New Roman" panose="02020603050405020304" pitchFamily="18" charset="0"/>
                          <a:cs typeface="Times New Roman" panose="02020603050405020304" pitchFamily="18" charset="0"/>
                        </a:rPr>
                        <a:t>Political</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tcPr>
                </a:tc>
                <a:tc>
                  <a:txBody>
                    <a:bodyPr/>
                    <a:lstStyle/>
                    <a:p>
                      <a:r>
                        <a:rPr lang="en-GB" sz="900" dirty="0">
                          <a:latin typeface="Times New Roman" panose="02020603050405020304" pitchFamily="18" charset="0"/>
                          <a:cs typeface="Times New Roman" panose="02020603050405020304" pitchFamily="18" charset="0"/>
                        </a:rPr>
                        <a:t>Many</a:t>
                      </a:r>
                      <a:r>
                        <a:rPr lang="en-GB" sz="900" baseline="0" dirty="0">
                          <a:latin typeface="Times New Roman" panose="02020603050405020304" pitchFamily="18" charset="0"/>
                          <a:cs typeface="Times New Roman" panose="02020603050405020304" pitchFamily="18" charset="0"/>
                        </a:rPr>
                        <a:t> nobles lost influence due to Henry’s divorce whilst other families gained power.</a:t>
                      </a:r>
                      <a:endParaRPr lang="en-GB" sz="9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tcPr>
                </a:tc>
                <a:extLst>
                  <a:ext uri="{0D108BD9-81ED-4DB2-BD59-A6C34878D82A}">
                    <a16:rowId xmlns:a16="http://schemas.microsoft.com/office/drawing/2014/main" val="10004"/>
                  </a:ext>
                </a:extLst>
              </a:tr>
            </a:tbl>
          </a:graphicData>
        </a:graphic>
      </p:graphicFrame>
      <p:sp>
        <p:nvSpPr>
          <p:cNvPr id="20" name="TextBox 19"/>
          <p:cNvSpPr txBox="1"/>
          <p:nvPr/>
        </p:nvSpPr>
        <p:spPr>
          <a:xfrm>
            <a:off x="2227969" y="3113874"/>
            <a:ext cx="2288934" cy="224229"/>
          </a:xfrm>
          <a:prstGeom prst="rect">
            <a:avLst/>
          </a:prstGeom>
          <a:noFill/>
        </p:spPr>
        <p:txBody>
          <a:bodyPr wrap="square" rtlCol="0">
            <a:spAutoFit/>
          </a:bodyPr>
          <a:lstStyle/>
          <a:p>
            <a:pPr algn="ctr"/>
            <a:r>
              <a:rPr lang="en-GB" sz="857" i="1" u="sng" dirty="0">
                <a:latin typeface="Times New Roman" panose="02020603050405020304" pitchFamily="18" charset="0"/>
                <a:cs typeface="Times New Roman" panose="02020603050405020304" pitchFamily="18" charset="0"/>
              </a:rPr>
              <a:t>Story of the Pilgrimage</a:t>
            </a:r>
          </a:p>
        </p:txBody>
      </p:sp>
      <p:sp>
        <p:nvSpPr>
          <p:cNvPr id="21" name="TextBox 20"/>
          <p:cNvSpPr txBox="1"/>
          <p:nvPr/>
        </p:nvSpPr>
        <p:spPr>
          <a:xfrm>
            <a:off x="4500156" y="3736860"/>
            <a:ext cx="2288934" cy="224229"/>
          </a:xfrm>
          <a:prstGeom prst="rect">
            <a:avLst/>
          </a:prstGeom>
          <a:noFill/>
        </p:spPr>
        <p:txBody>
          <a:bodyPr wrap="square" rtlCol="0">
            <a:spAutoFit/>
          </a:bodyPr>
          <a:lstStyle/>
          <a:p>
            <a:pPr algn="ctr"/>
            <a:r>
              <a:rPr lang="en-GB" sz="857" i="1" u="sng" dirty="0">
                <a:latin typeface="Times New Roman" panose="02020603050405020304" pitchFamily="18" charset="0"/>
                <a:cs typeface="Times New Roman" panose="02020603050405020304" pitchFamily="18" charset="0"/>
              </a:rPr>
              <a:t>Why did the Pilgrimage fail?</a:t>
            </a:r>
          </a:p>
        </p:txBody>
      </p:sp>
      <p:sp>
        <p:nvSpPr>
          <p:cNvPr id="22" name="Explosion 2 21"/>
          <p:cNvSpPr/>
          <p:nvPr/>
        </p:nvSpPr>
        <p:spPr>
          <a:xfrm>
            <a:off x="7151915" y="3084465"/>
            <a:ext cx="1838982" cy="867331"/>
          </a:xfrm>
          <a:prstGeom prst="irregularSeal2">
            <a:avLst/>
          </a:prstGeom>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750" dirty="0">
                <a:latin typeface="Times New Roman" panose="02020603050405020304" pitchFamily="18" charset="0"/>
                <a:cs typeface="Times New Roman" panose="02020603050405020304" pitchFamily="18" charset="0"/>
              </a:rPr>
              <a:t>Significance of the Pilgrimage of Grace</a:t>
            </a:r>
          </a:p>
        </p:txBody>
      </p:sp>
      <p:sp>
        <p:nvSpPr>
          <p:cNvPr id="23" name="TextBox 22"/>
          <p:cNvSpPr txBox="1"/>
          <p:nvPr/>
        </p:nvSpPr>
        <p:spPr>
          <a:xfrm>
            <a:off x="2069615" y="3257869"/>
            <a:ext cx="2461840" cy="3785395"/>
          </a:xfrm>
          <a:prstGeom prst="rect">
            <a:avLst/>
          </a:prstGeom>
          <a:noFill/>
        </p:spPr>
        <p:txBody>
          <a:bodyPr wrap="square" rtlCol="0">
            <a:spAutoFit/>
          </a:bodyPr>
          <a:lstStyle/>
          <a:p>
            <a:pPr marL="163289" indent="-163289">
              <a:buFont typeface="Arial" charset="0"/>
              <a:buChar char="•"/>
            </a:pPr>
            <a:r>
              <a:rPr lang="en-GB" sz="857" dirty="0">
                <a:latin typeface="Times New Roman" panose="02020603050405020304" pitchFamily="18" charset="0"/>
                <a:cs typeface="Times New Roman" panose="02020603050405020304" pitchFamily="18" charset="0"/>
              </a:rPr>
              <a:t>The rebels took over York, Hull and Pontefract Castle in the North.</a:t>
            </a:r>
          </a:p>
          <a:p>
            <a:pPr marL="163289" indent="-163289">
              <a:buFont typeface="Arial" charset="0"/>
              <a:buChar char="•"/>
            </a:pPr>
            <a:r>
              <a:rPr lang="en-GB" sz="857" dirty="0">
                <a:latin typeface="Times New Roman" panose="02020603050405020304" pitchFamily="18" charset="0"/>
                <a:cs typeface="Times New Roman" panose="02020603050405020304" pitchFamily="18" charset="0"/>
              </a:rPr>
              <a:t>The King’s army of the north, led by the Duke of Norfolk, only numbered 5,000 whereas there were over 50,000 rebels.</a:t>
            </a:r>
          </a:p>
          <a:p>
            <a:pPr marL="163289" indent="-163289">
              <a:buFont typeface="Arial" charset="0"/>
              <a:buChar char="•"/>
            </a:pPr>
            <a:r>
              <a:rPr lang="en-GB" sz="857" dirty="0">
                <a:latin typeface="Times New Roman" panose="02020603050405020304" pitchFamily="18" charset="0"/>
                <a:cs typeface="Times New Roman" panose="02020603050405020304" pitchFamily="18" charset="0"/>
              </a:rPr>
              <a:t>When the rebels took over a town they made sure the monks and nuns were returned to their monasteries and nunneries.</a:t>
            </a:r>
          </a:p>
          <a:p>
            <a:pPr marL="163289" indent="-163289">
              <a:buFont typeface="Arial" charset="0"/>
              <a:buChar char="•"/>
            </a:pPr>
            <a:r>
              <a:rPr lang="en-GB" sz="857" dirty="0">
                <a:latin typeface="Times New Roman" panose="02020603050405020304" pitchFamily="18" charset="0"/>
                <a:cs typeface="Times New Roman" panose="02020603050405020304" pitchFamily="18" charset="0"/>
              </a:rPr>
              <a:t>The Duke of Norfolk told the King he had to negotiate.</a:t>
            </a:r>
          </a:p>
          <a:p>
            <a:pPr marL="163289" indent="-163289">
              <a:buFont typeface="Arial" charset="0"/>
              <a:buChar char="•"/>
            </a:pPr>
            <a:r>
              <a:rPr lang="en-GB" sz="857" dirty="0">
                <a:latin typeface="Times New Roman" panose="02020603050405020304" pitchFamily="18" charset="0"/>
                <a:cs typeface="Times New Roman" panose="02020603050405020304" pitchFamily="18" charset="0"/>
              </a:rPr>
              <a:t>A list of grievances was drawn up and sent to the King.</a:t>
            </a:r>
          </a:p>
          <a:p>
            <a:pPr marL="163289" indent="-163289">
              <a:buFont typeface="Arial" charset="0"/>
              <a:buChar char="•"/>
            </a:pPr>
            <a:r>
              <a:rPr lang="en-GB" sz="857" dirty="0">
                <a:latin typeface="Times New Roman" panose="02020603050405020304" pitchFamily="18" charset="0"/>
                <a:cs typeface="Times New Roman" panose="02020603050405020304" pitchFamily="18" charset="0"/>
              </a:rPr>
              <a:t>Henry agreed to some of the rebels demands in order to buy himself some more time including: a pardon for all, a Parliament in York and that no more monasteries would be closed down before Parliament was called.</a:t>
            </a:r>
          </a:p>
          <a:p>
            <a:pPr marL="163289" indent="-163289">
              <a:buFont typeface="Arial" charset="0"/>
              <a:buChar char="•"/>
            </a:pPr>
            <a:r>
              <a:rPr lang="en-GB" sz="857" dirty="0">
                <a:latin typeface="Times New Roman" panose="02020603050405020304" pitchFamily="18" charset="0"/>
                <a:cs typeface="Times New Roman" panose="02020603050405020304" pitchFamily="18" charset="0"/>
              </a:rPr>
              <a:t>After the pardon was read out at Aske’s insistence, the rebels agreed to disband and go home.</a:t>
            </a:r>
          </a:p>
          <a:p>
            <a:pPr marL="163289" indent="-163289">
              <a:buFont typeface="Arial" charset="0"/>
              <a:buChar char="•"/>
            </a:pPr>
            <a:r>
              <a:rPr lang="en-GB" sz="857" dirty="0">
                <a:latin typeface="Times New Roman" panose="02020603050405020304" pitchFamily="18" charset="0"/>
                <a:cs typeface="Times New Roman" panose="02020603050405020304" pitchFamily="18" charset="0"/>
              </a:rPr>
              <a:t>Aske was invited to spend Christmas with the King at Windsor.</a:t>
            </a:r>
          </a:p>
          <a:p>
            <a:pPr marL="163289" indent="-163289">
              <a:buFont typeface="Arial" charset="0"/>
              <a:buChar char="•"/>
            </a:pPr>
            <a:r>
              <a:rPr lang="en-GB" sz="857" dirty="0">
                <a:latin typeface="Times New Roman" panose="02020603050405020304" pitchFamily="18" charset="0"/>
                <a:cs typeface="Times New Roman" panose="02020603050405020304" pitchFamily="18" charset="0"/>
              </a:rPr>
              <a:t>When travelling home a new revolt broke out. Henry used this as an excuse to tear up the pardon attack the north.</a:t>
            </a:r>
          </a:p>
          <a:p>
            <a:pPr marL="163289" indent="-163289">
              <a:buFont typeface="Arial" charset="0"/>
              <a:buChar char="•"/>
            </a:pPr>
            <a:r>
              <a:rPr lang="en-GB" sz="857" dirty="0">
                <a:latin typeface="Times New Roman" panose="02020603050405020304" pitchFamily="18" charset="0"/>
                <a:cs typeface="Times New Roman" panose="02020603050405020304" pitchFamily="18" charset="0"/>
              </a:rPr>
              <a:t>Aske was hanged in chains in York.</a:t>
            </a:r>
          </a:p>
          <a:p>
            <a:pPr marL="163289" indent="-163289">
              <a:buFont typeface="Arial" charset="0"/>
              <a:buChar char="•"/>
            </a:pPr>
            <a:r>
              <a:rPr lang="en-GB" sz="857" dirty="0">
                <a:latin typeface="Times New Roman" panose="02020603050405020304" pitchFamily="18" charset="0"/>
                <a:cs typeface="Times New Roman" panose="02020603050405020304" pitchFamily="18" charset="0"/>
              </a:rPr>
              <a:t>216 people were executed.</a:t>
            </a:r>
          </a:p>
        </p:txBody>
      </p:sp>
      <p:sp>
        <p:nvSpPr>
          <p:cNvPr id="24" name="TextBox 23"/>
          <p:cNvSpPr txBox="1"/>
          <p:nvPr/>
        </p:nvSpPr>
        <p:spPr>
          <a:xfrm>
            <a:off x="4531454" y="4020742"/>
            <a:ext cx="2257636" cy="1279389"/>
          </a:xfrm>
          <a:prstGeom prst="rect">
            <a:avLst/>
          </a:prstGeom>
          <a:noFill/>
        </p:spPr>
        <p:txBody>
          <a:bodyPr wrap="square" rtlCol="0">
            <a:spAutoFit/>
          </a:bodyPr>
          <a:lstStyle/>
          <a:p>
            <a:pPr marL="122467" indent="-122467">
              <a:buFont typeface="Arial" charset="0"/>
              <a:buChar char="•"/>
            </a:pPr>
            <a:r>
              <a:rPr lang="en-US" sz="857" dirty="0">
                <a:latin typeface="Times New Roman" charset="0"/>
                <a:ea typeface="Times New Roman" charset="0"/>
                <a:cs typeface="Times New Roman" charset="0"/>
              </a:rPr>
              <a:t>The rebels were too ready to accept the promises of the King.</a:t>
            </a:r>
          </a:p>
          <a:p>
            <a:pPr marL="122467" indent="-122467">
              <a:buFont typeface="Arial" charset="0"/>
              <a:buChar char="•"/>
            </a:pPr>
            <a:r>
              <a:rPr lang="en-US" sz="857" dirty="0">
                <a:latin typeface="Times New Roman" charset="0"/>
                <a:ea typeface="Times New Roman" charset="0"/>
                <a:cs typeface="Times New Roman" charset="0"/>
              </a:rPr>
              <a:t>Could have beaten the King with force, not with diplomacy.</a:t>
            </a:r>
          </a:p>
          <a:p>
            <a:pPr marL="122467" indent="-122467">
              <a:buFont typeface="Arial" charset="0"/>
              <a:buChar char="•"/>
            </a:pPr>
            <a:r>
              <a:rPr lang="en-US" sz="857" dirty="0">
                <a:latin typeface="Times New Roman" charset="0"/>
                <a:ea typeface="Times New Roman" charset="0"/>
                <a:cs typeface="Times New Roman" charset="0"/>
              </a:rPr>
              <a:t>The leaders did not trust the commons.</a:t>
            </a:r>
          </a:p>
          <a:p>
            <a:pPr marL="122467" indent="-122467">
              <a:buFont typeface="Arial" charset="0"/>
              <a:buChar char="•"/>
            </a:pPr>
            <a:r>
              <a:rPr lang="en-US" sz="857" dirty="0">
                <a:latin typeface="Times New Roman" charset="0"/>
                <a:ea typeface="Times New Roman" charset="0"/>
                <a:cs typeface="Times New Roman" charset="0"/>
              </a:rPr>
              <a:t>by disbanding their force of 50,000 people they handed over the initiative to Henry.</a:t>
            </a:r>
          </a:p>
          <a:p>
            <a:pPr marL="122467" indent="-122467">
              <a:buFont typeface="Arial" charset="0"/>
              <a:buChar char="•"/>
            </a:pPr>
            <a:r>
              <a:rPr lang="en-US" sz="857" dirty="0">
                <a:latin typeface="Times New Roman" charset="0"/>
                <a:ea typeface="Times New Roman" charset="0"/>
                <a:cs typeface="Times New Roman" charset="0"/>
              </a:rPr>
              <a:t>The rebels were easily duped by the Duke of Norfolk and his promises in </a:t>
            </a:r>
            <a:r>
              <a:rPr lang="en-US" sz="857" dirty="0" err="1">
                <a:latin typeface="Times New Roman" charset="0"/>
                <a:ea typeface="Times New Roman" charset="0"/>
                <a:cs typeface="Times New Roman" charset="0"/>
              </a:rPr>
              <a:t>Doncaster</a:t>
            </a:r>
            <a:r>
              <a:rPr lang="en-US" sz="857" dirty="0">
                <a:latin typeface="Times New Roman" charset="0"/>
                <a:ea typeface="Times New Roman" charset="0"/>
                <a:cs typeface="Times New Roman" charset="0"/>
              </a:rPr>
              <a:t>.</a:t>
            </a:r>
          </a:p>
        </p:txBody>
      </p:sp>
      <p:sp>
        <p:nvSpPr>
          <p:cNvPr id="25" name="Rounded Rectangle 24"/>
          <p:cNvSpPr/>
          <p:nvPr/>
        </p:nvSpPr>
        <p:spPr>
          <a:xfrm>
            <a:off x="6925379" y="4079091"/>
            <a:ext cx="1027486" cy="473370"/>
          </a:xfrm>
          <a:prstGeom prst="roundRect">
            <a:avLst/>
          </a:prstGeom>
          <a:solidFill>
            <a:schemeClr val="bg1">
              <a:lumMod val="8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dirty="0">
                <a:latin typeface="Times New Roman" charset="0"/>
                <a:ea typeface="Times New Roman" charset="0"/>
                <a:cs typeface="Times New Roman" charset="0"/>
              </a:rPr>
              <a:t>No more religious rebellions took place during Henry’s reign</a:t>
            </a:r>
          </a:p>
        </p:txBody>
      </p:sp>
      <p:sp>
        <p:nvSpPr>
          <p:cNvPr id="26" name="Rounded Rectangle 25"/>
          <p:cNvSpPr/>
          <p:nvPr/>
        </p:nvSpPr>
        <p:spPr>
          <a:xfrm>
            <a:off x="6925378" y="4804564"/>
            <a:ext cx="925817" cy="473370"/>
          </a:xfrm>
          <a:prstGeom prst="roundRect">
            <a:avLst/>
          </a:prstGeom>
          <a:solidFill>
            <a:schemeClr val="bg1">
              <a:lumMod val="8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dirty="0">
                <a:latin typeface="Times New Roman" charset="0"/>
                <a:ea typeface="Times New Roman" charset="0"/>
                <a:cs typeface="Times New Roman" charset="0"/>
              </a:rPr>
              <a:t>Ended the power of the Catholic Church in England</a:t>
            </a:r>
          </a:p>
        </p:txBody>
      </p:sp>
      <p:cxnSp>
        <p:nvCxnSpPr>
          <p:cNvPr id="27" name="Straight Connector 26"/>
          <p:cNvCxnSpPr>
            <a:endCxn id="25" idx="0"/>
          </p:cNvCxnSpPr>
          <p:nvPr/>
        </p:nvCxnSpPr>
        <p:spPr>
          <a:xfrm flipH="1">
            <a:off x="7439122" y="3951796"/>
            <a:ext cx="218936" cy="127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5" idx="2"/>
            <a:endCxn id="26" idx="0"/>
          </p:cNvCxnSpPr>
          <p:nvPr/>
        </p:nvCxnSpPr>
        <p:spPr>
          <a:xfrm flipH="1">
            <a:off x="7388287" y="4552461"/>
            <a:ext cx="50835" cy="252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7027047" y="2498790"/>
            <a:ext cx="1138345" cy="473370"/>
          </a:xfrm>
          <a:prstGeom prst="roundRect">
            <a:avLst/>
          </a:prstGeom>
          <a:solidFill>
            <a:schemeClr val="bg1">
              <a:lumMod val="8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dirty="0">
                <a:latin typeface="Times New Roman" charset="0"/>
                <a:ea typeface="Times New Roman" charset="0"/>
                <a:cs typeface="Times New Roman" charset="0"/>
              </a:rPr>
              <a:t>Protestants became more confident in introducing their ideas</a:t>
            </a:r>
          </a:p>
        </p:txBody>
      </p:sp>
      <p:sp>
        <p:nvSpPr>
          <p:cNvPr id="30" name="Rounded Rectangle 29"/>
          <p:cNvSpPr/>
          <p:nvPr/>
        </p:nvSpPr>
        <p:spPr>
          <a:xfrm>
            <a:off x="6912369" y="1583182"/>
            <a:ext cx="925817" cy="473370"/>
          </a:xfrm>
          <a:prstGeom prst="roundRect">
            <a:avLst/>
          </a:prstGeom>
          <a:solidFill>
            <a:schemeClr val="bg1">
              <a:lumMod val="8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a:latin typeface="Times New Roman" charset="0"/>
                <a:ea typeface="Times New Roman" charset="0"/>
                <a:cs typeface="Times New Roman" charset="0"/>
              </a:rPr>
              <a:t>More changes in church services</a:t>
            </a:r>
            <a:endParaRPr lang="en-US" sz="786" dirty="0">
              <a:latin typeface="Times New Roman" charset="0"/>
              <a:ea typeface="Times New Roman" charset="0"/>
              <a:cs typeface="Times New Roman" charset="0"/>
            </a:endParaRPr>
          </a:p>
        </p:txBody>
      </p:sp>
      <p:cxnSp>
        <p:nvCxnSpPr>
          <p:cNvPr id="31" name="Straight Connector 30"/>
          <p:cNvCxnSpPr>
            <a:stCxn id="29" idx="2"/>
          </p:cNvCxnSpPr>
          <p:nvPr/>
        </p:nvCxnSpPr>
        <p:spPr>
          <a:xfrm>
            <a:off x="7596220" y="2972160"/>
            <a:ext cx="61837" cy="276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9" idx="0"/>
            <a:endCxn id="30" idx="2"/>
          </p:cNvCxnSpPr>
          <p:nvPr/>
        </p:nvCxnSpPr>
        <p:spPr>
          <a:xfrm flipH="1" flipV="1">
            <a:off x="7375278" y="2056552"/>
            <a:ext cx="220942" cy="442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7954299" y="1391859"/>
            <a:ext cx="925817" cy="473370"/>
          </a:xfrm>
          <a:prstGeom prst="roundRect">
            <a:avLst/>
          </a:prstGeom>
          <a:solidFill>
            <a:schemeClr val="bg1">
              <a:lumMod val="8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dirty="0">
                <a:latin typeface="Times New Roman" charset="0"/>
                <a:ea typeface="Times New Roman" charset="0"/>
                <a:cs typeface="Times New Roman" charset="0"/>
              </a:rPr>
              <a:t>All monasteries were </a:t>
            </a:r>
            <a:r>
              <a:rPr lang="en-US" sz="786">
                <a:latin typeface="Times New Roman" charset="0"/>
                <a:ea typeface="Times New Roman" charset="0"/>
                <a:cs typeface="Times New Roman" charset="0"/>
              </a:rPr>
              <a:t>closed down</a:t>
            </a:r>
            <a:endParaRPr lang="en-US" sz="786" dirty="0">
              <a:latin typeface="Times New Roman" charset="0"/>
              <a:ea typeface="Times New Roman" charset="0"/>
              <a:cs typeface="Times New Roman" charset="0"/>
            </a:endParaRPr>
          </a:p>
        </p:txBody>
      </p:sp>
      <p:cxnSp>
        <p:nvCxnSpPr>
          <p:cNvPr id="34" name="Straight Connector 33"/>
          <p:cNvCxnSpPr>
            <a:stCxn id="29" idx="0"/>
            <a:endCxn id="33" idx="2"/>
          </p:cNvCxnSpPr>
          <p:nvPr/>
        </p:nvCxnSpPr>
        <p:spPr>
          <a:xfrm flipV="1">
            <a:off x="7596220" y="1865229"/>
            <a:ext cx="820988" cy="633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8165392" y="4079091"/>
            <a:ext cx="925817" cy="473370"/>
          </a:xfrm>
          <a:prstGeom prst="roundRect">
            <a:avLst/>
          </a:prstGeom>
          <a:solidFill>
            <a:schemeClr val="bg1">
              <a:lumMod val="8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dirty="0">
                <a:latin typeface="Times New Roman" charset="0"/>
                <a:ea typeface="Times New Roman" charset="0"/>
                <a:cs typeface="Times New Roman" charset="0"/>
              </a:rPr>
              <a:t>Aske was brutally and publically executed</a:t>
            </a:r>
          </a:p>
        </p:txBody>
      </p:sp>
      <p:sp>
        <p:nvSpPr>
          <p:cNvPr id="36" name="Rounded Rectangle 35"/>
          <p:cNvSpPr/>
          <p:nvPr/>
        </p:nvSpPr>
        <p:spPr>
          <a:xfrm>
            <a:off x="8065079" y="4791971"/>
            <a:ext cx="925817" cy="473370"/>
          </a:xfrm>
          <a:prstGeom prst="roundRect">
            <a:avLst/>
          </a:prstGeom>
          <a:solidFill>
            <a:schemeClr val="bg1">
              <a:lumMod val="8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dirty="0">
                <a:latin typeface="Times New Roman" charset="0"/>
                <a:ea typeface="Times New Roman" charset="0"/>
                <a:cs typeface="Times New Roman" charset="0"/>
              </a:rPr>
              <a:t>Made people scared to rebel against the King again</a:t>
            </a:r>
          </a:p>
        </p:txBody>
      </p:sp>
      <p:cxnSp>
        <p:nvCxnSpPr>
          <p:cNvPr id="37" name="Straight Connector 36"/>
          <p:cNvCxnSpPr>
            <a:endCxn id="35" idx="0"/>
          </p:cNvCxnSpPr>
          <p:nvPr/>
        </p:nvCxnSpPr>
        <p:spPr>
          <a:xfrm>
            <a:off x="8415773" y="3768298"/>
            <a:ext cx="212527" cy="3107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5" idx="2"/>
            <a:endCxn id="36" idx="0"/>
          </p:cNvCxnSpPr>
          <p:nvPr/>
        </p:nvCxnSpPr>
        <p:spPr>
          <a:xfrm flipH="1">
            <a:off x="8527988" y="4552461"/>
            <a:ext cx="100312" cy="239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61166" y="1056303"/>
            <a:ext cx="5606884" cy="303526"/>
          </a:xfrm>
        </p:spPr>
        <p:txBody>
          <a:bodyPr>
            <a:normAutofit/>
          </a:bodyPr>
          <a:lstStyle/>
          <a:p>
            <a:r>
              <a:rPr lang="en-US" sz="1350" dirty="0"/>
              <a:t>Germany 1890-1945: Democracy to Dictatorship YR11- HT3</a:t>
            </a:r>
          </a:p>
        </p:txBody>
      </p:sp>
      <p:pic>
        <p:nvPicPr>
          <p:cNvPr id="4" name="Picture 3"/>
          <p:cNvPicPr>
            <a:picLocks noChangeAspect="1"/>
          </p:cNvPicPr>
          <p:nvPr/>
        </p:nvPicPr>
        <p:blipFill rotWithShape="1">
          <a:blip r:embed="rId2"/>
          <a:srcRect l="19782" t="22581" r="20932" b="5312"/>
          <a:stretch/>
        </p:blipFill>
        <p:spPr>
          <a:xfrm>
            <a:off x="802887" y="1304395"/>
            <a:ext cx="7761249" cy="4696355"/>
          </a:xfrm>
          <a:prstGeom prst="rect">
            <a:avLst/>
          </a:prstGeom>
        </p:spPr>
      </p:pic>
    </p:spTree>
    <p:extLst>
      <p:ext uri="{BB962C8B-B14F-4D97-AF65-F5344CB8AC3E}">
        <p14:creationId xmlns:p14="http://schemas.microsoft.com/office/powerpoint/2010/main" val="528244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8982" y="5246255"/>
            <a:ext cx="4396509" cy="369332"/>
          </a:xfrm>
          <a:prstGeom prst="rect">
            <a:avLst/>
          </a:prstGeom>
          <a:noFill/>
        </p:spPr>
        <p:txBody>
          <a:bodyPr wrap="square" rtlCol="0">
            <a:spAutoFit/>
          </a:bodyPr>
          <a:lstStyle/>
          <a:p>
            <a:r>
              <a:rPr lang="en-GB" dirty="0"/>
              <a:t>YR11 – HT5 </a:t>
            </a:r>
          </a:p>
        </p:txBody>
      </p:sp>
    </p:spTree>
    <p:extLst>
      <p:ext uri="{BB962C8B-B14F-4D97-AF65-F5344CB8AC3E}">
        <p14:creationId xmlns:p14="http://schemas.microsoft.com/office/powerpoint/2010/main" val="3267596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090886" y="265402"/>
            <a:ext cx="7475845" cy="404701"/>
          </a:xfrm>
        </p:spPr>
        <p:txBody>
          <a:bodyPr>
            <a:normAutofit/>
          </a:bodyPr>
          <a:lstStyle/>
          <a:p>
            <a:r>
              <a:rPr lang="en-US" sz="1800" dirty="0"/>
              <a:t>Germany 1890-1945: Democracy to Dictatorship YR11- HT3</a:t>
            </a:r>
          </a:p>
        </p:txBody>
      </p:sp>
      <p:sp>
        <p:nvSpPr>
          <p:cNvPr id="4" name="TextBox 3"/>
          <p:cNvSpPr txBox="1"/>
          <p:nvPr/>
        </p:nvSpPr>
        <p:spPr>
          <a:xfrm>
            <a:off x="249382" y="1145309"/>
            <a:ext cx="4535054" cy="2862322"/>
          </a:xfrm>
          <a:prstGeom prst="rect">
            <a:avLst/>
          </a:prstGeom>
          <a:solidFill>
            <a:schemeClr val="bg1"/>
          </a:solidFill>
        </p:spPr>
        <p:txBody>
          <a:bodyPr wrap="square" rtlCol="0">
            <a:spAutoFit/>
          </a:bodyPr>
          <a:lstStyle/>
          <a:p>
            <a:r>
              <a:rPr lang="en-GB" sz="1200" b="1" u="sng" dirty="0"/>
              <a:t>Kaiser Wilhelm II</a:t>
            </a:r>
          </a:p>
          <a:p>
            <a:endParaRPr lang="en-GB" sz="1200" b="1" u="sng" dirty="0"/>
          </a:p>
          <a:p>
            <a:r>
              <a:rPr lang="en-GB" sz="1200" dirty="0"/>
              <a:t>The leader of Germany in 1890 was Kaiser Wilhelm II.  He was an autocrat, which meant that he was in complete charge of Germany.  He did have a Chancellor, but only the Kaiser could appoint him (he could dismiss him too).  There was a Reichstag or parliament, however, this had very limited to power.  It had no say on policy or government actions.</a:t>
            </a:r>
          </a:p>
          <a:p>
            <a:endParaRPr lang="en-GB" sz="1200" dirty="0"/>
          </a:p>
          <a:p>
            <a:r>
              <a:rPr lang="en-GB" sz="1200" dirty="0"/>
              <a:t>However, there was a growing call for greater democracy, particularly from the Social Democrat Party, who represented the working class.  Although the Kaiser had introduced a generous package of welfare laws e.g. Old age pensions and unemployment benefits, many working class people still continued to vote for the SDP who wanted a lessening of the Kaiser’s powers.</a:t>
            </a:r>
          </a:p>
        </p:txBody>
      </p:sp>
      <p:sp>
        <p:nvSpPr>
          <p:cNvPr id="5" name="TextBox 4"/>
          <p:cNvSpPr txBox="1"/>
          <p:nvPr/>
        </p:nvSpPr>
        <p:spPr>
          <a:xfrm>
            <a:off x="4932219" y="1145309"/>
            <a:ext cx="3870036" cy="2677656"/>
          </a:xfrm>
          <a:prstGeom prst="rect">
            <a:avLst/>
          </a:prstGeom>
          <a:noFill/>
        </p:spPr>
        <p:txBody>
          <a:bodyPr wrap="square" rtlCol="0">
            <a:spAutoFit/>
          </a:bodyPr>
          <a:lstStyle/>
          <a:p>
            <a:r>
              <a:rPr lang="en-GB" sz="1200" b="1" u="sng" dirty="0"/>
              <a:t>Further Problems</a:t>
            </a:r>
          </a:p>
          <a:p>
            <a:endParaRPr lang="en-GB" sz="1200" b="1" u="sng" dirty="0"/>
          </a:p>
          <a:p>
            <a:r>
              <a:rPr lang="en-GB" sz="1200" dirty="0"/>
              <a:t>Germany had concentrated on building up its industry during the late 19</a:t>
            </a:r>
            <a:r>
              <a:rPr lang="en-GB" sz="1200" baseline="30000" dirty="0"/>
              <a:t>th</a:t>
            </a:r>
            <a:r>
              <a:rPr lang="en-GB" sz="1200" dirty="0"/>
              <a:t> century, making it the strongest economy in Europe.  However, this led to shortages in farming and agriculture.  Germany had to import a large proportion of its food.  This could be dangerous if a major war broke out.</a:t>
            </a:r>
          </a:p>
          <a:p>
            <a:endParaRPr lang="en-GB" sz="1200" dirty="0"/>
          </a:p>
          <a:p>
            <a:r>
              <a:rPr lang="en-GB" sz="1200" dirty="0"/>
              <a:t>Kaiser Wilhelm II also wanted Germany to be a great international power and develop an empire.  This led to him creating a modern navy.  However, this was viewed as a threat by GB and tensions rose between the two countries, culminating in war in 1914</a:t>
            </a:r>
          </a:p>
        </p:txBody>
      </p:sp>
      <p:sp>
        <p:nvSpPr>
          <p:cNvPr id="6" name="TextBox 5"/>
          <p:cNvSpPr txBox="1"/>
          <p:nvPr/>
        </p:nvSpPr>
        <p:spPr>
          <a:xfrm>
            <a:off x="249382" y="4099994"/>
            <a:ext cx="8317349" cy="1569660"/>
          </a:xfrm>
          <a:prstGeom prst="rect">
            <a:avLst/>
          </a:prstGeom>
          <a:noFill/>
        </p:spPr>
        <p:txBody>
          <a:bodyPr wrap="square" rtlCol="0">
            <a:spAutoFit/>
          </a:bodyPr>
          <a:lstStyle/>
          <a:p>
            <a:r>
              <a:rPr lang="en-GB" sz="1200" b="1" u="sng" dirty="0"/>
              <a:t>Impact of WWI</a:t>
            </a:r>
          </a:p>
          <a:p>
            <a:endParaRPr lang="en-GB" sz="1200" dirty="0"/>
          </a:p>
          <a:p>
            <a:r>
              <a:rPr lang="en-GB" sz="1200" dirty="0"/>
              <a:t>The war cost Germany a huge amount in terms of lives and money.  At the end of the war Germany was virtually bankrupt.  Its people were also starving due to the Allied blockade.  Nearly a million children were orphans, and on top of this a revolution took place at the end of the war, which saw the end of the Kaiser’s rule.  Germany lost WWI and suffered the humiliation of having to pay reparations to the Allies.  Many Germans thought that the final figure of £6.6 billion was too high.  They also lost large amounts of their territory and had to reduce their army.  The new Weimar Government were forced to sign the Treaty of Versailles, which led to many German people to hate this new government as they thought it had ‘stabbed the people in the back’.</a:t>
            </a:r>
          </a:p>
        </p:txBody>
      </p:sp>
    </p:spTree>
    <p:extLst>
      <p:ext uri="{BB962C8B-B14F-4D97-AF65-F5344CB8AC3E}">
        <p14:creationId xmlns:p14="http://schemas.microsoft.com/office/powerpoint/2010/main" val="3514143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886" y="265402"/>
            <a:ext cx="7475845" cy="404701"/>
          </a:xfrm>
        </p:spPr>
        <p:txBody>
          <a:bodyPr>
            <a:normAutofit/>
          </a:bodyPr>
          <a:lstStyle/>
          <a:p>
            <a:r>
              <a:rPr lang="en-US" sz="1800" dirty="0"/>
              <a:t>Germany 1890-1945: Democracy to Dictatorship YR11- HT3</a:t>
            </a:r>
          </a:p>
        </p:txBody>
      </p:sp>
      <p:sp>
        <p:nvSpPr>
          <p:cNvPr id="5" name="TextBox 4"/>
          <p:cNvSpPr txBox="1"/>
          <p:nvPr/>
        </p:nvSpPr>
        <p:spPr>
          <a:xfrm>
            <a:off x="-75701" y="2775426"/>
            <a:ext cx="4221019" cy="1215717"/>
          </a:xfrm>
          <a:prstGeom prst="rect">
            <a:avLst/>
          </a:prstGeom>
          <a:noFill/>
        </p:spPr>
        <p:txBody>
          <a:bodyPr wrap="square" rtlCol="0">
            <a:spAutoFit/>
          </a:bodyPr>
          <a:lstStyle/>
          <a:p>
            <a:pPr algn="ctr"/>
            <a:r>
              <a:rPr lang="en-GB" b="1" dirty="0"/>
              <a:t>Spartacist revolt – January 1919</a:t>
            </a:r>
          </a:p>
          <a:p>
            <a:pPr algn="ctr"/>
            <a:r>
              <a:rPr lang="en-GB" sz="1100" dirty="0"/>
              <a:t>Communist uprising led by Karl Liebknecht and Rosa Luxemburg. Spartacists wanted to replicate the Bolshevik revolution in Russia and went on strike. Taking to the streets to protest they ended up in violent clashes with the Freikorps – a dangerous group of right wing ex-military servicemen - who eventually put them down.</a:t>
            </a:r>
          </a:p>
        </p:txBody>
      </p:sp>
      <p:sp>
        <p:nvSpPr>
          <p:cNvPr id="6" name="TextBox 5"/>
          <p:cNvSpPr txBox="1"/>
          <p:nvPr/>
        </p:nvSpPr>
        <p:spPr>
          <a:xfrm>
            <a:off x="4034481" y="2675907"/>
            <a:ext cx="4998682" cy="1615827"/>
          </a:xfrm>
          <a:prstGeom prst="rect">
            <a:avLst/>
          </a:prstGeom>
          <a:noFill/>
        </p:spPr>
        <p:txBody>
          <a:bodyPr wrap="square" rtlCol="0">
            <a:spAutoFit/>
          </a:bodyPr>
          <a:lstStyle/>
          <a:p>
            <a:pPr algn="ctr"/>
            <a:r>
              <a:rPr lang="en-GB" b="1" dirty="0" err="1"/>
              <a:t>Kapp</a:t>
            </a:r>
            <a:r>
              <a:rPr lang="en-GB" b="1" dirty="0"/>
              <a:t> Putsch – March 1920</a:t>
            </a:r>
          </a:p>
          <a:p>
            <a:pPr algn="ctr"/>
            <a:r>
              <a:rPr lang="en-GB" sz="1000" dirty="0"/>
              <a:t>In crushing the communists the Freikorps had saved the government, but the terms of the Treaty of Versailles meant Germany’s army had to be significantly reduced and the Freikorps had to be disbanded. During 13 - 17 March 1920, as a reaction to this, the right-wing nationalist, Dr Wolfgang </a:t>
            </a:r>
            <a:r>
              <a:rPr lang="en-GB" sz="1000" dirty="0" err="1"/>
              <a:t>Kapp</a:t>
            </a:r>
            <a:r>
              <a:rPr lang="en-GB" sz="1000" dirty="0"/>
              <a:t> led a Freikorps takeover in Berlin. The regular army refused to attack the Freikorps; </a:t>
            </a:r>
            <a:r>
              <a:rPr lang="en-GB" sz="1000" dirty="0" err="1"/>
              <a:t>Kapp</a:t>
            </a:r>
            <a:r>
              <a:rPr lang="en-GB" sz="1000" dirty="0"/>
              <a:t> was only defeated when the workers of Berlin went on strike and refused to cooperate with him.</a:t>
            </a:r>
          </a:p>
          <a:p>
            <a:pPr algn="ctr"/>
            <a:endParaRPr lang="en-GB" dirty="0"/>
          </a:p>
        </p:txBody>
      </p:sp>
      <p:sp>
        <p:nvSpPr>
          <p:cNvPr id="7" name="TextBox 6"/>
          <p:cNvSpPr txBox="1"/>
          <p:nvPr/>
        </p:nvSpPr>
        <p:spPr>
          <a:xfrm>
            <a:off x="582891" y="3986732"/>
            <a:ext cx="7305964" cy="369332"/>
          </a:xfrm>
          <a:prstGeom prst="rect">
            <a:avLst/>
          </a:prstGeom>
          <a:noFill/>
        </p:spPr>
        <p:txBody>
          <a:bodyPr wrap="square" rtlCol="0">
            <a:spAutoFit/>
          </a:bodyPr>
          <a:lstStyle/>
          <a:p>
            <a:pPr algn="ctr"/>
            <a:r>
              <a:rPr lang="en-GB" b="1" dirty="0"/>
              <a:t>Munich Putsch</a:t>
            </a:r>
          </a:p>
        </p:txBody>
      </p:sp>
      <p:sp>
        <p:nvSpPr>
          <p:cNvPr id="24" name="TextBox 23"/>
          <p:cNvSpPr txBox="1"/>
          <p:nvPr/>
        </p:nvSpPr>
        <p:spPr>
          <a:xfrm>
            <a:off x="14850" y="1054823"/>
            <a:ext cx="9129150" cy="1661993"/>
          </a:xfrm>
          <a:prstGeom prst="rect">
            <a:avLst/>
          </a:prstGeom>
          <a:solidFill>
            <a:schemeClr val="bg1"/>
          </a:solidFill>
          <a:ln w="19050">
            <a:solidFill>
              <a:schemeClr val="tx1"/>
            </a:solidFill>
          </a:ln>
        </p:spPr>
        <p:txBody>
          <a:bodyPr wrap="square" rtlCol="0">
            <a:spAutoFit/>
          </a:bodyPr>
          <a:lstStyle/>
          <a:p>
            <a:pPr algn="ctr"/>
            <a:r>
              <a:rPr lang="en-GB" b="1" dirty="0"/>
              <a:t>Causes of revolution in Germany</a:t>
            </a:r>
            <a:endParaRPr lang="en-GB" sz="1050" b="1" dirty="0"/>
          </a:p>
          <a:p>
            <a:r>
              <a:rPr lang="en-GB" sz="1050" b="1" dirty="0"/>
              <a:t>WWI</a:t>
            </a:r>
            <a:r>
              <a:rPr lang="en-GB" sz="1050" dirty="0"/>
              <a:t> – Germany’s failure in WWI had come as a shock to many Germans who had been convinced of success through propaganda. Defeat had shattered ideas that Germany were a global superpower.</a:t>
            </a:r>
          </a:p>
          <a:p>
            <a:r>
              <a:rPr lang="en-GB" sz="1050" b="1" dirty="0"/>
              <a:t>Treaty</a:t>
            </a:r>
            <a:r>
              <a:rPr lang="en-GB" sz="1050" dirty="0"/>
              <a:t> </a:t>
            </a:r>
            <a:r>
              <a:rPr lang="en-GB" sz="1050" b="1" dirty="0"/>
              <a:t>of</a:t>
            </a:r>
            <a:r>
              <a:rPr lang="en-GB" sz="1050" dirty="0"/>
              <a:t> </a:t>
            </a:r>
            <a:r>
              <a:rPr lang="en-GB" sz="1050" b="1" dirty="0"/>
              <a:t>Versailles</a:t>
            </a:r>
            <a:r>
              <a:rPr lang="en-GB" sz="1050" dirty="0"/>
              <a:t> – German people were outraged at the terms of the </a:t>
            </a:r>
            <a:r>
              <a:rPr lang="en-GB" sz="1050" dirty="0" err="1"/>
              <a:t>ToV</a:t>
            </a:r>
            <a:r>
              <a:rPr lang="en-GB" sz="1050" dirty="0"/>
              <a:t>. They were forced to accept blame for the whole war, lost colonies and land to European nations, and fined £6.6 billion in reparations.</a:t>
            </a:r>
          </a:p>
          <a:p>
            <a:r>
              <a:rPr lang="en-GB" sz="1050" b="1" dirty="0"/>
              <a:t>Social</a:t>
            </a:r>
            <a:r>
              <a:rPr lang="en-GB" sz="1050" dirty="0"/>
              <a:t> </a:t>
            </a:r>
            <a:r>
              <a:rPr lang="en-GB" sz="1050" b="1" dirty="0"/>
              <a:t>unrest</a:t>
            </a:r>
            <a:r>
              <a:rPr lang="en-GB" sz="1050" dirty="0"/>
              <a:t> – Many working class Germans who had grown to hate the Kaiser were unhappy at the upper classes and gentry who still held most of the power despite loosing the war. Those Germans would also show discontent at the failings, weakness and disorganisation of the Weimar Republic.</a:t>
            </a:r>
          </a:p>
          <a:p>
            <a:r>
              <a:rPr lang="en-GB" sz="1050" b="1" dirty="0"/>
              <a:t>Economy</a:t>
            </a:r>
            <a:r>
              <a:rPr lang="en-GB" sz="1050" dirty="0"/>
              <a:t> – Having spent most of their money on total war, Germany faced an economic issue post WWI. Germany had loans to repay, reparations forced upon them, and the loss of jobs from the reduction of their army from 3 million to 100,000.</a:t>
            </a:r>
          </a:p>
        </p:txBody>
      </p:sp>
      <p:cxnSp>
        <p:nvCxnSpPr>
          <p:cNvPr id="11" name="Straight Connector 10"/>
          <p:cNvCxnSpPr/>
          <p:nvPr/>
        </p:nvCxnSpPr>
        <p:spPr>
          <a:xfrm>
            <a:off x="-21190" y="3968954"/>
            <a:ext cx="9201229" cy="1"/>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034481" y="2724849"/>
            <a:ext cx="0" cy="1215717"/>
          </a:xfrm>
          <a:prstGeom prst="line">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4850" y="4320847"/>
            <a:ext cx="3005447" cy="900246"/>
          </a:xfrm>
          <a:prstGeom prst="rect">
            <a:avLst/>
          </a:prstGeom>
          <a:noFill/>
        </p:spPr>
        <p:txBody>
          <a:bodyPr wrap="square" rtlCol="0">
            <a:spAutoFit/>
          </a:bodyPr>
          <a:lstStyle/>
          <a:p>
            <a:r>
              <a:rPr lang="en-GB" sz="1050" b="1" dirty="0"/>
              <a:t>Causes:</a:t>
            </a:r>
          </a:p>
          <a:p>
            <a:r>
              <a:rPr lang="en-GB" sz="1050" dirty="0"/>
              <a:t>1923 – 55,000 Nazi members</a:t>
            </a:r>
          </a:p>
          <a:p>
            <a:r>
              <a:rPr lang="en-GB" sz="1050" dirty="0"/>
              <a:t>Hyperinflation</a:t>
            </a:r>
          </a:p>
          <a:p>
            <a:r>
              <a:rPr lang="en-GB" sz="1050" dirty="0"/>
              <a:t>Copying Mussolini</a:t>
            </a:r>
          </a:p>
          <a:p>
            <a:r>
              <a:rPr lang="en-GB" sz="1050" dirty="0"/>
              <a:t>Weimar called off strike in Ruhr.</a:t>
            </a:r>
          </a:p>
        </p:txBody>
      </p:sp>
      <p:sp>
        <p:nvSpPr>
          <p:cNvPr id="25" name="TextBox 24"/>
          <p:cNvSpPr txBox="1"/>
          <p:nvPr/>
        </p:nvSpPr>
        <p:spPr>
          <a:xfrm>
            <a:off x="1907530" y="4337900"/>
            <a:ext cx="3669792" cy="1061829"/>
          </a:xfrm>
          <a:prstGeom prst="rect">
            <a:avLst/>
          </a:prstGeom>
          <a:noFill/>
        </p:spPr>
        <p:txBody>
          <a:bodyPr wrap="square" rtlCol="0">
            <a:spAutoFit/>
          </a:bodyPr>
          <a:lstStyle/>
          <a:p>
            <a:r>
              <a:rPr lang="en-GB" sz="1050" b="1" dirty="0"/>
              <a:t>Events:</a:t>
            </a:r>
          </a:p>
          <a:p>
            <a:r>
              <a:rPr lang="en-GB" sz="1050" dirty="0"/>
              <a:t>Hitler and SA storm Munich beer hall.</a:t>
            </a:r>
          </a:p>
          <a:p>
            <a:r>
              <a:rPr lang="en-GB" sz="1050" dirty="0"/>
              <a:t>Forced politicians to agree to rebel.</a:t>
            </a:r>
          </a:p>
          <a:p>
            <a:r>
              <a:rPr lang="en-GB" sz="1050" dirty="0"/>
              <a:t>Next day Hitler marched into Munich.</a:t>
            </a:r>
          </a:p>
          <a:p>
            <a:r>
              <a:rPr lang="en-GB" sz="1050" dirty="0"/>
              <a:t>Politicians had called police when Hitler let them go.</a:t>
            </a:r>
          </a:p>
          <a:p>
            <a:r>
              <a:rPr lang="en-GB" sz="1050" dirty="0"/>
              <a:t>Police opened fire and Hitler was arrested 2 days later</a:t>
            </a:r>
          </a:p>
        </p:txBody>
      </p:sp>
      <p:sp>
        <p:nvSpPr>
          <p:cNvPr id="26" name="TextBox 25"/>
          <p:cNvSpPr txBox="1"/>
          <p:nvPr/>
        </p:nvSpPr>
        <p:spPr>
          <a:xfrm>
            <a:off x="4990231" y="4402230"/>
            <a:ext cx="1813918" cy="900246"/>
          </a:xfrm>
          <a:prstGeom prst="rect">
            <a:avLst/>
          </a:prstGeom>
          <a:noFill/>
        </p:spPr>
        <p:txBody>
          <a:bodyPr wrap="square" rtlCol="0">
            <a:spAutoFit/>
          </a:bodyPr>
          <a:lstStyle/>
          <a:p>
            <a:r>
              <a:rPr lang="en-GB" sz="1050" b="1" dirty="0"/>
              <a:t>Short term failure:</a:t>
            </a:r>
          </a:p>
          <a:p>
            <a:r>
              <a:rPr lang="en-GB" sz="1050" dirty="0"/>
              <a:t>Nazi party was banned</a:t>
            </a:r>
          </a:p>
          <a:p>
            <a:r>
              <a:rPr lang="en-GB" sz="1050" dirty="0"/>
              <a:t>Hitler was tried for treason</a:t>
            </a:r>
          </a:p>
          <a:p>
            <a:r>
              <a:rPr lang="en-GB" sz="1050" dirty="0"/>
              <a:t>Hitler sentenced to 5 years in prison.</a:t>
            </a:r>
          </a:p>
        </p:txBody>
      </p:sp>
      <p:sp>
        <p:nvSpPr>
          <p:cNvPr id="27" name="TextBox 26"/>
          <p:cNvSpPr txBox="1"/>
          <p:nvPr/>
        </p:nvSpPr>
        <p:spPr>
          <a:xfrm>
            <a:off x="6727723" y="4356064"/>
            <a:ext cx="2452316" cy="900246"/>
          </a:xfrm>
          <a:prstGeom prst="rect">
            <a:avLst/>
          </a:prstGeom>
          <a:noFill/>
        </p:spPr>
        <p:txBody>
          <a:bodyPr wrap="square" rtlCol="0">
            <a:spAutoFit/>
          </a:bodyPr>
          <a:lstStyle/>
          <a:p>
            <a:r>
              <a:rPr lang="en-GB" sz="1050" b="1" dirty="0"/>
              <a:t>Long term success:</a:t>
            </a:r>
          </a:p>
          <a:p>
            <a:r>
              <a:rPr lang="en-GB" sz="1050" dirty="0"/>
              <a:t>Mass media coverage of Hitler</a:t>
            </a:r>
          </a:p>
          <a:p>
            <a:r>
              <a:rPr lang="en-GB" sz="1050" dirty="0"/>
              <a:t>Hitler served only 8 months </a:t>
            </a:r>
          </a:p>
          <a:p>
            <a:r>
              <a:rPr lang="en-GB" sz="1050" dirty="0"/>
              <a:t>Wrote Mein </a:t>
            </a:r>
            <a:r>
              <a:rPr lang="en-GB" sz="1050" dirty="0" err="1"/>
              <a:t>Kampf</a:t>
            </a:r>
            <a:endParaRPr lang="en-GB" sz="1050" dirty="0"/>
          </a:p>
          <a:p>
            <a:r>
              <a:rPr lang="en-GB" sz="1050" dirty="0"/>
              <a:t>Changed tactics to democratic means.</a:t>
            </a:r>
          </a:p>
        </p:txBody>
      </p:sp>
      <p:sp>
        <p:nvSpPr>
          <p:cNvPr id="4" name="TextBox 3"/>
          <p:cNvSpPr txBox="1"/>
          <p:nvPr/>
        </p:nvSpPr>
        <p:spPr>
          <a:xfrm>
            <a:off x="14850" y="5473005"/>
            <a:ext cx="9018313" cy="1384995"/>
          </a:xfrm>
          <a:prstGeom prst="rect">
            <a:avLst/>
          </a:prstGeom>
          <a:noFill/>
        </p:spPr>
        <p:txBody>
          <a:bodyPr wrap="square" rtlCol="0">
            <a:spAutoFit/>
          </a:bodyPr>
          <a:lstStyle/>
          <a:p>
            <a:r>
              <a:rPr lang="en-GB" sz="1200" b="1" u="sng" dirty="0"/>
              <a:t>Hyperinflation -1923</a:t>
            </a:r>
          </a:p>
          <a:p>
            <a:endParaRPr lang="en-GB" sz="1200" dirty="0"/>
          </a:p>
          <a:p>
            <a:r>
              <a:rPr lang="en-GB" sz="1200" dirty="0"/>
              <a:t>Hyperinflation is when money quite literally becomes worthless.  This happened in Germany 1923.  It started after France and Belgian troops invaded the Ruhr after Germany failed to pay its second reparations instalment.  The workers went on strike, which the Weimar Government supported, and in order to pay the striking workers the government printed off money.  This caused prices to increase rapidly.  The cost of 1 egg was over 6 billion marks!!!Hyperinflation left a legacy of bitterness amongst Germans, especially the Middle Class who had their life’s saving wiped out because of the crisis</a:t>
            </a:r>
          </a:p>
        </p:txBody>
      </p:sp>
    </p:spTree>
    <p:extLst>
      <p:ext uri="{BB962C8B-B14F-4D97-AF65-F5344CB8AC3E}">
        <p14:creationId xmlns:p14="http://schemas.microsoft.com/office/powerpoint/2010/main" val="3860122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090886" y="265402"/>
            <a:ext cx="7475845" cy="404701"/>
          </a:xfrm>
        </p:spPr>
        <p:txBody>
          <a:bodyPr>
            <a:normAutofit/>
          </a:bodyPr>
          <a:lstStyle/>
          <a:p>
            <a:r>
              <a:rPr lang="en-US" sz="1800" dirty="0"/>
              <a:t>Germany 1890-1945: Democracy to Dictatorship YR11- HT3</a:t>
            </a:r>
          </a:p>
        </p:txBody>
      </p:sp>
      <p:sp>
        <p:nvSpPr>
          <p:cNvPr id="4" name="TextBox 3"/>
          <p:cNvSpPr txBox="1"/>
          <p:nvPr/>
        </p:nvSpPr>
        <p:spPr>
          <a:xfrm>
            <a:off x="214568" y="1058630"/>
            <a:ext cx="8188040" cy="5109091"/>
          </a:xfrm>
          <a:prstGeom prst="rect">
            <a:avLst/>
          </a:prstGeom>
          <a:solidFill>
            <a:schemeClr val="bg1"/>
          </a:solidFill>
        </p:spPr>
        <p:txBody>
          <a:bodyPr wrap="square" rtlCol="0">
            <a:spAutoFit/>
          </a:bodyPr>
          <a:lstStyle/>
          <a:p>
            <a:r>
              <a:rPr lang="en-GB" sz="1400" b="1" u="sng" dirty="0"/>
              <a:t>Stresemann Years – Golden Age of Weimar</a:t>
            </a:r>
          </a:p>
          <a:p>
            <a:endParaRPr lang="en-GB" sz="1400" dirty="0"/>
          </a:p>
          <a:p>
            <a:r>
              <a:rPr lang="en-GB" sz="1400" dirty="0"/>
              <a:t>In 1924 Gustav Stresemann became the new leader of the Weimar Republic.  The first problem he tackled was the Hyperinflation crisis.  In order to solve this he introduced a new currency called the </a:t>
            </a:r>
            <a:r>
              <a:rPr lang="en-GB" sz="1400" dirty="0" err="1"/>
              <a:t>Rentenmark</a:t>
            </a:r>
            <a:r>
              <a:rPr lang="en-GB" sz="1400" dirty="0"/>
              <a:t>, which helped to stabilise the currency and build confidence.  He also negotiated loans from the USA in a deal known as the Dawes Plan.  This was where the USA loaned $800 million to Germany.  This allowed Germany to invest in its industry and in the short-term allowed Germany to recover economically.  However, in the long-term it created a problem, since Germany’s wealth was based on American loans, and if the Americans recalled these loans, Germany’s economy would be in tatters.  </a:t>
            </a:r>
          </a:p>
          <a:p>
            <a:endParaRPr lang="en-GB" sz="1400" dirty="0"/>
          </a:p>
          <a:p>
            <a:r>
              <a:rPr lang="en-GB" sz="1400" dirty="0"/>
              <a:t>In foreign affairs Stresemann also signed the Locarno Treaties.  This allowed Germany to be part of the international community again, as Germany accepted its new western borders with France and Belgian and promised never to use war as an instrument of foreign policy.  It also paved the way for Germany to join the League of Nations, which they had been forbidden to join in 1919.  This also allowed Germany to normalise its relations with other countries and trade more easily.</a:t>
            </a:r>
          </a:p>
          <a:p>
            <a:endParaRPr lang="en-GB" sz="1400" dirty="0"/>
          </a:p>
          <a:p>
            <a:r>
              <a:rPr lang="en-GB" sz="1400" dirty="0"/>
              <a:t>Finally, Stresemann negotiated the Young Plan in 1929.  This reduced reparations by two-thirds (£2.2 billion) and gave Germany longer to pay their debts off.  However, in the same year America was hit by the Wall Street Crash which led to a Great Depression.  As a consequence the USA recalled its loans from Germany, setting off an economic disaster within Germany, where unemployment rose to over 6 million and many banks and businesses became bankrupt.</a:t>
            </a:r>
          </a:p>
          <a:p>
            <a:endParaRPr lang="en-GB" sz="1400" dirty="0"/>
          </a:p>
          <a:p>
            <a:endParaRPr lang="en-GB" dirty="0"/>
          </a:p>
        </p:txBody>
      </p:sp>
    </p:spTree>
    <p:extLst>
      <p:ext uri="{BB962C8B-B14F-4D97-AF65-F5344CB8AC3E}">
        <p14:creationId xmlns:p14="http://schemas.microsoft.com/office/powerpoint/2010/main" val="2531602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307" t="19836" r="20281" b="6721"/>
          <a:stretch/>
        </p:blipFill>
        <p:spPr>
          <a:xfrm>
            <a:off x="269631" y="770377"/>
            <a:ext cx="8696461" cy="5946945"/>
          </a:xfrm>
          <a:prstGeom prst="rect">
            <a:avLst/>
          </a:prstGeom>
        </p:spPr>
      </p:pic>
      <p:sp>
        <p:nvSpPr>
          <p:cNvPr id="4" name="Title 1"/>
          <p:cNvSpPr>
            <a:spLocks noGrp="1"/>
          </p:cNvSpPr>
          <p:nvPr>
            <p:ph type="title"/>
          </p:nvPr>
        </p:nvSpPr>
        <p:spPr>
          <a:xfrm>
            <a:off x="1090886" y="265402"/>
            <a:ext cx="7475845" cy="404701"/>
          </a:xfrm>
        </p:spPr>
        <p:txBody>
          <a:bodyPr>
            <a:normAutofit/>
          </a:bodyPr>
          <a:lstStyle/>
          <a:p>
            <a:r>
              <a:rPr lang="en-US" sz="1800" dirty="0"/>
              <a:t>Germany 1890-1945: Democracy to Dictatorship YR11- HT3</a:t>
            </a:r>
          </a:p>
        </p:txBody>
      </p:sp>
    </p:spTree>
    <p:extLst>
      <p:ext uri="{BB962C8B-B14F-4D97-AF65-F5344CB8AC3E}">
        <p14:creationId xmlns:p14="http://schemas.microsoft.com/office/powerpoint/2010/main" val="2109620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61166" y="1056303"/>
            <a:ext cx="5606884" cy="303526"/>
          </a:xfrm>
        </p:spPr>
        <p:txBody>
          <a:bodyPr>
            <a:normAutofit/>
          </a:bodyPr>
          <a:lstStyle/>
          <a:p>
            <a:r>
              <a:rPr lang="en-US" sz="1350" dirty="0"/>
              <a:t>Germany 1890-1945: Democracy to Dictatorship YR11- HT3</a:t>
            </a:r>
          </a:p>
        </p:txBody>
      </p:sp>
      <p:pic>
        <p:nvPicPr>
          <p:cNvPr id="4" name="Picture 3"/>
          <p:cNvPicPr>
            <a:picLocks noChangeAspect="1"/>
          </p:cNvPicPr>
          <p:nvPr/>
        </p:nvPicPr>
        <p:blipFill rotWithShape="1">
          <a:blip r:embed="rId2"/>
          <a:srcRect l="19461" t="18616" r="20923" b="9404"/>
          <a:stretch/>
        </p:blipFill>
        <p:spPr>
          <a:xfrm>
            <a:off x="441820" y="914400"/>
            <a:ext cx="8373934" cy="5687368"/>
          </a:xfrm>
          <a:prstGeom prst="rect">
            <a:avLst/>
          </a:prstGeom>
        </p:spPr>
      </p:pic>
    </p:spTree>
    <p:extLst>
      <p:ext uri="{BB962C8B-B14F-4D97-AF65-F5344CB8AC3E}">
        <p14:creationId xmlns:p14="http://schemas.microsoft.com/office/powerpoint/2010/main" val="3656453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61166" y="1056303"/>
            <a:ext cx="5606884" cy="303526"/>
          </a:xfrm>
        </p:spPr>
        <p:txBody>
          <a:bodyPr>
            <a:normAutofit/>
          </a:bodyPr>
          <a:lstStyle/>
          <a:p>
            <a:r>
              <a:rPr lang="en-US" sz="1350" dirty="0"/>
              <a:t>Germany 1890-1945: Democracy to Dictatorship YR11- HT3</a:t>
            </a:r>
          </a:p>
        </p:txBody>
      </p:sp>
      <p:pic>
        <p:nvPicPr>
          <p:cNvPr id="4" name="Picture 3"/>
          <p:cNvPicPr>
            <a:picLocks noChangeAspect="1"/>
          </p:cNvPicPr>
          <p:nvPr/>
        </p:nvPicPr>
        <p:blipFill rotWithShape="1">
          <a:blip r:embed="rId2"/>
          <a:srcRect l="19782" t="22581" r="20932" b="5312"/>
          <a:stretch/>
        </p:blipFill>
        <p:spPr>
          <a:xfrm>
            <a:off x="228764" y="1010637"/>
            <a:ext cx="8735508" cy="5577732"/>
          </a:xfrm>
          <a:prstGeom prst="rect">
            <a:avLst/>
          </a:prstGeom>
        </p:spPr>
      </p:pic>
    </p:spTree>
    <p:extLst>
      <p:ext uri="{BB962C8B-B14F-4D97-AF65-F5344CB8AC3E}">
        <p14:creationId xmlns:p14="http://schemas.microsoft.com/office/powerpoint/2010/main" val="1535354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Origins of WWI</a:t>
            </a:r>
            <a:endParaRPr lang="en-US" dirty="0"/>
          </a:p>
        </p:txBody>
      </p:sp>
      <p:pic>
        <p:nvPicPr>
          <p:cNvPr id="3" name="Picture 2"/>
          <p:cNvPicPr>
            <a:picLocks noChangeAspect="1"/>
          </p:cNvPicPr>
          <p:nvPr/>
        </p:nvPicPr>
        <p:blipFill rotWithShape="1">
          <a:blip r:embed="rId2"/>
          <a:srcRect l="20067" t="15992" r="19585" b="6925"/>
          <a:stretch/>
        </p:blipFill>
        <p:spPr>
          <a:xfrm>
            <a:off x="147782" y="671120"/>
            <a:ext cx="8903854" cy="6184351"/>
          </a:xfrm>
          <a:prstGeom prst="rect">
            <a:avLst/>
          </a:prstGeom>
        </p:spPr>
      </p:pic>
    </p:spTree>
    <p:extLst>
      <p:ext uri="{BB962C8B-B14F-4D97-AF65-F5344CB8AC3E}">
        <p14:creationId xmlns:p14="http://schemas.microsoft.com/office/powerpoint/2010/main" val="3616005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World War I</a:t>
            </a:r>
          </a:p>
        </p:txBody>
      </p:sp>
      <p:pic>
        <p:nvPicPr>
          <p:cNvPr id="3" name="Picture 2"/>
          <p:cNvPicPr>
            <a:picLocks noChangeAspect="1"/>
          </p:cNvPicPr>
          <p:nvPr/>
        </p:nvPicPr>
        <p:blipFill rotWithShape="1">
          <a:blip r:embed="rId2"/>
          <a:srcRect l="18093" t="13648" r="18247" b="6887"/>
          <a:stretch/>
        </p:blipFill>
        <p:spPr>
          <a:xfrm>
            <a:off x="153925" y="840509"/>
            <a:ext cx="8935965" cy="5910882"/>
          </a:xfrm>
          <a:prstGeom prst="rect">
            <a:avLst/>
          </a:prstGeom>
        </p:spPr>
      </p:pic>
    </p:spTree>
    <p:extLst>
      <p:ext uri="{BB962C8B-B14F-4D97-AF65-F5344CB8AC3E}">
        <p14:creationId xmlns:p14="http://schemas.microsoft.com/office/powerpoint/2010/main" val="3882087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29426" y="2363942"/>
            <a:ext cx="4348511" cy="449405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86"/>
          </a:p>
        </p:txBody>
      </p:sp>
      <p:sp>
        <p:nvSpPr>
          <p:cNvPr id="12" name="Rectangle 11"/>
          <p:cNvSpPr/>
          <p:nvPr/>
        </p:nvSpPr>
        <p:spPr>
          <a:xfrm>
            <a:off x="2227969" y="10500"/>
            <a:ext cx="4349967" cy="2353442"/>
          </a:xfrm>
          <a:prstGeom prst="rect">
            <a:avLst/>
          </a:prstGeom>
          <a:solidFill>
            <a:srgbClr val="89FFF7"/>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86"/>
          </a:p>
        </p:txBody>
      </p:sp>
      <p:sp>
        <p:nvSpPr>
          <p:cNvPr id="4" name="Rectangle 3"/>
          <p:cNvSpPr/>
          <p:nvPr/>
        </p:nvSpPr>
        <p:spPr>
          <a:xfrm>
            <a:off x="21946" y="10500"/>
            <a:ext cx="2206023" cy="475579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86"/>
          </a:p>
        </p:txBody>
      </p:sp>
      <p:sp>
        <p:nvSpPr>
          <p:cNvPr id="5" name="TextBox 4"/>
          <p:cNvSpPr txBox="1"/>
          <p:nvPr/>
        </p:nvSpPr>
        <p:spPr>
          <a:xfrm>
            <a:off x="10973" y="190709"/>
            <a:ext cx="2206023" cy="2994025"/>
          </a:xfrm>
          <a:prstGeom prst="rect">
            <a:avLst/>
          </a:prstGeom>
          <a:noFill/>
          <a:ln>
            <a:noFill/>
          </a:ln>
        </p:spPr>
        <p:txBody>
          <a:bodyPr wrap="square" rtlCol="0">
            <a:spAutoFit/>
          </a:bodyPr>
          <a:lstStyle/>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During this time the nation fought a civil war, executed a king, became a republic, restored the monarchy and replaced the king yet again.</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People in the 1640s talked about a ‘world turned upside down’.</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It was a period of strong feelings and dissent in politics, in economics and in religion.</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Families were often divided. Loyalties were tested and big questions asked such as, is it right to rebel against your King?</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The demands of Parliament were met, but those of the poor, and women, were not.</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The reputations of key characters involved – Charles I and Cromwell – are still disputed today.</a:t>
            </a:r>
          </a:p>
        </p:txBody>
      </p:sp>
      <p:sp>
        <p:nvSpPr>
          <p:cNvPr id="6" name="TextBox 5"/>
          <p:cNvSpPr txBox="1"/>
          <p:nvPr/>
        </p:nvSpPr>
        <p:spPr>
          <a:xfrm>
            <a:off x="21946" y="10501"/>
            <a:ext cx="2206023" cy="246221"/>
          </a:xfrm>
          <a:prstGeom prst="rect">
            <a:avLst/>
          </a:prstGeom>
          <a:noFill/>
        </p:spPr>
        <p:txBody>
          <a:bodyPr wrap="square" rtlCol="0">
            <a:spAutoFit/>
          </a:bodyPr>
          <a:lstStyle/>
          <a:p>
            <a:pPr algn="ctr"/>
            <a:r>
              <a:rPr lang="en-GB" sz="1000" i="1" u="sng" dirty="0">
                <a:latin typeface="Verdana" panose="020B0604030504040204" pitchFamily="34" charset="0"/>
                <a:ea typeface="Verdana" panose="020B0604030504040204" pitchFamily="34" charset="0"/>
                <a:cs typeface="Verdana" panose="020B0604030504040204" pitchFamily="34" charset="0"/>
              </a:rPr>
              <a:t>Summary</a:t>
            </a:r>
          </a:p>
        </p:txBody>
      </p:sp>
      <p:sp>
        <p:nvSpPr>
          <p:cNvPr id="7" name="Rectangle 6"/>
          <p:cNvSpPr/>
          <p:nvPr/>
        </p:nvSpPr>
        <p:spPr>
          <a:xfrm>
            <a:off x="21946" y="4781931"/>
            <a:ext cx="2206023" cy="2076069"/>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style>
          <a:lnRef idx="2">
            <a:schemeClr val="dk1"/>
          </a:lnRef>
          <a:fillRef idx="1">
            <a:schemeClr val="lt1"/>
          </a:fillRef>
          <a:effectRef idx="0">
            <a:schemeClr val="dk1"/>
          </a:effectRef>
          <a:fontRef idx="minor">
            <a:schemeClr val="dk1"/>
          </a:fontRef>
        </p:style>
        <p:txBody>
          <a:bodyPr rtlCol="0" anchor="ctr"/>
          <a:lstStyle/>
          <a:p>
            <a:pPr algn="ctr"/>
            <a:endParaRPr lang="en-GB" sz="1286"/>
          </a:p>
        </p:txBody>
      </p:sp>
      <p:sp>
        <p:nvSpPr>
          <p:cNvPr id="8" name="TextBox 7"/>
          <p:cNvSpPr txBox="1"/>
          <p:nvPr/>
        </p:nvSpPr>
        <p:spPr>
          <a:xfrm>
            <a:off x="21946" y="4752130"/>
            <a:ext cx="2206023" cy="246221"/>
          </a:xfrm>
          <a:prstGeom prst="rect">
            <a:avLst/>
          </a:prstGeom>
          <a:noFill/>
        </p:spPr>
        <p:txBody>
          <a:bodyPr wrap="square" rtlCol="0">
            <a:spAutoFit/>
          </a:bodyPr>
          <a:lstStyle/>
          <a:p>
            <a:pPr algn="ctr"/>
            <a:r>
              <a:rPr lang="en-GB" sz="1000" i="1" u="sng" dirty="0">
                <a:latin typeface="Verdana" panose="020B0604030504040204" pitchFamily="34" charset="0"/>
                <a:ea typeface="Verdana" panose="020B0604030504040204" pitchFamily="34" charset="0"/>
                <a:cs typeface="Verdana" panose="020B0604030504040204" pitchFamily="34" charset="0"/>
              </a:rPr>
              <a:t>Keywords</a:t>
            </a:r>
          </a:p>
        </p:txBody>
      </p:sp>
      <p:sp>
        <p:nvSpPr>
          <p:cNvPr id="9" name="TextBox 8"/>
          <p:cNvSpPr txBox="1"/>
          <p:nvPr/>
        </p:nvSpPr>
        <p:spPr>
          <a:xfrm>
            <a:off x="21946" y="4968530"/>
            <a:ext cx="2209686" cy="1806970"/>
          </a:xfrm>
          <a:prstGeom prst="rect">
            <a:avLst/>
          </a:prstGeom>
          <a:noFill/>
          <a:ln>
            <a:noFill/>
          </a:ln>
        </p:spPr>
        <p:txBody>
          <a:bodyPr wrap="square" rtlCol="0">
            <a:spAutoFit/>
          </a:bodyPr>
          <a:lstStyle/>
          <a:p>
            <a:pPr marL="122467" indent="-122467">
              <a:buFont typeface="Arial" charset="0"/>
              <a:buChar char="•"/>
            </a:pPr>
            <a:r>
              <a:rPr lang="en-GB" sz="857" dirty="0">
                <a:latin typeface="Verdana" charset="0"/>
                <a:ea typeface="Verdana" charset="0"/>
                <a:cs typeface="Verdana" charset="0"/>
              </a:rPr>
              <a:t>Oliver Cromwell:</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Divine Right of Kings:</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Ship Tax:</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Rump Parliament:</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New Model Army:</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Lord Protector:</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Puritan: </a:t>
            </a:r>
          </a:p>
        </p:txBody>
      </p:sp>
      <p:sp>
        <p:nvSpPr>
          <p:cNvPr id="10" name="Rectangle 9"/>
          <p:cNvSpPr/>
          <p:nvPr/>
        </p:nvSpPr>
        <p:spPr>
          <a:xfrm>
            <a:off x="2227968" y="10500"/>
            <a:ext cx="4349968" cy="21984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786" dirty="0">
                <a:latin typeface="Verdana" panose="020B0604030504040204" pitchFamily="34" charset="0"/>
                <a:ea typeface="Verdana" panose="020B0604030504040204" pitchFamily="34" charset="0"/>
                <a:cs typeface="Verdana" panose="020B0604030504040204" pitchFamily="34" charset="0"/>
              </a:rPr>
              <a:t>Challenging Royal Authority: </a:t>
            </a:r>
            <a:r>
              <a:rPr lang="en-GB" sz="1143" dirty="0">
                <a:latin typeface="Verdana" panose="020B0604030504040204" pitchFamily="34" charset="0"/>
                <a:ea typeface="Verdana" panose="020B0604030504040204" pitchFamily="34" charset="0"/>
                <a:cs typeface="Verdana" panose="020B0604030504040204" pitchFamily="34" charset="0"/>
              </a:rPr>
              <a:t>The English Civil War</a:t>
            </a:r>
          </a:p>
        </p:txBody>
      </p:sp>
      <p:graphicFrame>
        <p:nvGraphicFramePr>
          <p:cNvPr id="11" name="Table 10"/>
          <p:cNvGraphicFramePr>
            <a:graphicFrameLocks noGrp="1"/>
          </p:cNvGraphicFramePr>
          <p:nvPr>
            <p:extLst>
              <p:ext uri="{D42A27DB-BD31-4B8C-83A1-F6EECF244321}">
                <p14:modId xmlns:p14="http://schemas.microsoft.com/office/powerpoint/2010/main" val="3166798510"/>
              </p:ext>
            </p:extLst>
          </p:nvPr>
        </p:nvGraphicFramePr>
        <p:xfrm>
          <a:off x="4829171" y="4487658"/>
          <a:ext cx="4314828" cy="2367084"/>
        </p:xfrm>
        <a:graphic>
          <a:graphicData uri="http://schemas.openxmlformats.org/drawingml/2006/table">
            <a:tbl>
              <a:tblPr firstRow="1" bandRow="1">
                <a:tableStyleId>{2D5ABB26-0587-4C30-8999-92F81FD0307C}</a:tableStyleId>
              </a:tblPr>
              <a:tblGrid>
                <a:gridCol w="946552">
                  <a:extLst>
                    <a:ext uri="{9D8B030D-6E8A-4147-A177-3AD203B41FA5}">
                      <a16:colId xmlns:a16="http://schemas.microsoft.com/office/drawing/2014/main" val="20000"/>
                    </a:ext>
                  </a:extLst>
                </a:gridCol>
                <a:gridCol w="3368276">
                  <a:extLst>
                    <a:ext uri="{9D8B030D-6E8A-4147-A177-3AD203B41FA5}">
                      <a16:colId xmlns:a16="http://schemas.microsoft.com/office/drawing/2014/main" val="20001"/>
                    </a:ext>
                  </a:extLst>
                </a:gridCol>
              </a:tblGrid>
              <a:tr h="196087">
                <a:tc>
                  <a:txBody>
                    <a:bodyPr/>
                    <a:lstStyle/>
                    <a:p>
                      <a:pPr algn="ctr"/>
                      <a:r>
                        <a:rPr lang="en-GB" sz="900" dirty="0">
                          <a:latin typeface="Times New Roman" panose="02020603050405020304" pitchFamily="18" charset="0"/>
                          <a:cs typeface="Times New Roman" panose="02020603050405020304" pitchFamily="18" charset="0"/>
                        </a:rPr>
                        <a:t>Factor</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sz="900" dirty="0">
                          <a:latin typeface="Times New Roman" panose="02020603050405020304" pitchFamily="18" charset="0"/>
                          <a:cs typeface="Times New Roman" panose="02020603050405020304" pitchFamily="18" charset="0"/>
                        </a:rPr>
                        <a:t>How it affected</a:t>
                      </a:r>
                      <a:r>
                        <a:rPr lang="en-GB" sz="900" baseline="0" dirty="0">
                          <a:latin typeface="Times New Roman" panose="02020603050405020304" pitchFamily="18" charset="0"/>
                          <a:cs typeface="Times New Roman" panose="02020603050405020304" pitchFamily="18" charset="0"/>
                        </a:rPr>
                        <a:t> the English Civil War story</a:t>
                      </a:r>
                      <a:endParaRPr lang="en-GB" sz="9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26571">
                <a:tc>
                  <a:txBody>
                    <a:bodyPr/>
                    <a:lstStyle/>
                    <a:p>
                      <a:r>
                        <a:rPr lang="en-GB" sz="900" dirty="0">
                          <a:latin typeface="Times New Roman" panose="02020603050405020304" pitchFamily="18" charset="0"/>
                          <a:cs typeface="Times New Roman" panose="02020603050405020304" pitchFamily="18" charset="0"/>
                        </a:rPr>
                        <a:t>War</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900" dirty="0">
                          <a:latin typeface="Times New Roman" panose="02020603050405020304" pitchFamily="18" charset="0"/>
                          <a:cs typeface="Times New Roman" panose="02020603050405020304" pitchFamily="18" charset="0"/>
                        </a:rPr>
                        <a:t>Charles went to war with the</a:t>
                      </a:r>
                      <a:r>
                        <a:rPr lang="en-GB" sz="900" baseline="0" dirty="0">
                          <a:latin typeface="Times New Roman" panose="02020603050405020304" pitchFamily="18" charset="0"/>
                          <a:cs typeface="Times New Roman" panose="02020603050405020304" pitchFamily="18" charset="0"/>
                        </a:rPr>
                        <a:t> Scots to enforce a new prayer book on them. He was defeated and was ordered to pay them compensation.</a:t>
                      </a:r>
                      <a:endParaRPr lang="en-GB" sz="9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75061">
                <a:tc>
                  <a:txBody>
                    <a:bodyPr/>
                    <a:lstStyle/>
                    <a:p>
                      <a:r>
                        <a:rPr lang="en-GB" sz="900" dirty="0">
                          <a:latin typeface="Times New Roman" panose="02020603050405020304" pitchFamily="18" charset="0"/>
                          <a:cs typeface="Times New Roman" panose="02020603050405020304" pitchFamily="18" charset="0"/>
                        </a:rPr>
                        <a:t>Government</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900" dirty="0">
                          <a:latin typeface="Times New Roman" panose="02020603050405020304" pitchFamily="18" charset="0"/>
                          <a:cs typeface="Times New Roman" panose="02020603050405020304" pitchFamily="18" charset="0"/>
                        </a:rPr>
                        <a:t>Charles’ actions alienated Parliament and led to the start of</a:t>
                      </a:r>
                      <a:r>
                        <a:rPr lang="en-GB" sz="900" baseline="0" dirty="0">
                          <a:latin typeface="Times New Roman" panose="02020603050405020304" pitchFamily="18" charset="0"/>
                          <a:cs typeface="Times New Roman" panose="02020603050405020304" pitchFamily="18" charset="0"/>
                        </a:rPr>
                        <a:t> the Civil War. The ‘Rump’ Parliament decided that the King should be executed,</a:t>
                      </a:r>
                      <a:endParaRPr lang="en-GB" sz="9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57537">
                <a:tc>
                  <a:txBody>
                    <a:bodyPr/>
                    <a:lstStyle/>
                    <a:p>
                      <a:r>
                        <a:rPr lang="en-GB" sz="900" dirty="0">
                          <a:latin typeface="Times New Roman" panose="02020603050405020304" pitchFamily="18" charset="0"/>
                          <a:cs typeface="Times New Roman" panose="02020603050405020304" pitchFamily="18" charset="0"/>
                        </a:rPr>
                        <a:t>Religion</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900" dirty="0">
                          <a:latin typeface="Times New Roman" panose="02020603050405020304" pitchFamily="18" charset="0"/>
                          <a:cs typeface="Times New Roman" panose="02020603050405020304" pitchFamily="18" charset="0"/>
                        </a:rPr>
                        <a:t>The first argument started when</a:t>
                      </a:r>
                      <a:r>
                        <a:rPr lang="en-GB" sz="900" baseline="0" dirty="0">
                          <a:latin typeface="Times New Roman" panose="02020603050405020304" pitchFamily="18" charset="0"/>
                          <a:cs typeface="Times New Roman" panose="02020603050405020304" pitchFamily="18" charset="0"/>
                        </a:rPr>
                        <a:t> Charles attempted to force a new prayer book to Scotland. </a:t>
                      </a:r>
                      <a:r>
                        <a:rPr lang="en-GB" sz="900" dirty="0">
                          <a:latin typeface="Times New Roman" panose="02020603050405020304" pitchFamily="18" charset="0"/>
                          <a:cs typeface="Times New Roman" panose="02020603050405020304" pitchFamily="18" charset="0"/>
                        </a:rPr>
                        <a:t>The Puritan</a:t>
                      </a:r>
                      <a:r>
                        <a:rPr lang="en-GB" sz="900" baseline="0" dirty="0">
                          <a:latin typeface="Times New Roman" panose="02020603050405020304" pitchFamily="18" charset="0"/>
                          <a:cs typeface="Times New Roman" panose="02020603050405020304" pitchFamily="18" charset="0"/>
                        </a:rPr>
                        <a:t> members of Parliament were defending their faith against their ‘Catholic’ King.</a:t>
                      </a:r>
                      <a:endParaRPr lang="en-GB" sz="9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94594">
                <a:tc>
                  <a:txBody>
                    <a:bodyPr/>
                    <a:lstStyle/>
                    <a:p>
                      <a:r>
                        <a:rPr lang="en-GB" sz="900" dirty="0">
                          <a:latin typeface="Times New Roman" panose="02020603050405020304" pitchFamily="18" charset="0"/>
                          <a:cs typeface="Times New Roman" panose="02020603050405020304" pitchFamily="18" charset="0"/>
                        </a:rPr>
                        <a:t>Ideas</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900" dirty="0">
                          <a:latin typeface="Times New Roman" panose="02020603050405020304" pitchFamily="18" charset="0"/>
                          <a:cs typeface="Times New Roman" panose="02020603050405020304" pitchFamily="18" charset="0"/>
                        </a:rPr>
                        <a:t>Parliament believed that the power of the army and the</a:t>
                      </a:r>
                      <a:r>
                        <a:rPr lang="en-GB" sz="900" baseline="0" dirty="0">
                          <a:latin typeface="Times New Roman" panose="02020603050405020304" pitchFamily="18" charset="0"/>
                          <a:cs typeface="Times New Roman" panose="02020603050405020304" pitchFamily="18" charset="0"/>
                        </a:rPr>
                        <a:t> right to end Parliament should be transferred from the King to them.</a:t>
                      </a:r>
                      <a:endParaRPr lang="en-GB" sz="9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457200">
                <a:tc>
                  <a:txBody>
                    <a:bodyPr/>
                    <a:lstStyle/>
                    <a:p>
                      <a:r>
                        <a:rPr lang="en-GB" sz="900" dirty="0">
                          <a:latin typeface="Times New Roman" panose="02020603050405020304" pitchFamily="18" charset="0"/>
                          <a:cs typeface="Times New Roman" panose="02020603050405020304" pitchFamily="18" charset="0"/>
                        </a:rPr>
                        <a:t>Role of the individual</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900" dirty="0">
                          <a:latin typeface="Times New Roman" panose="02020603050405020304" pitchFamily="18" charset="0"/>
                          <a:cs typeface="Times New Roman" panose="02020603050405020304" pitchFamily="18" charset="0"/>
                        </a:rPr>
                        <a:t>Cromwell created</a:t>
                      </a:r>
                      <a:r>
                        <a:rPr lang="en-GB" sz="900" baseline="0" dirty="0">
                          <a:latin typeface="Times New Roman" panose="02020603050405020304" pitchFamily="18" charset="0"/>
                          <a:cs typeface="Times New Roman" panose="02020603050405020304" pitchFamily="18" charset="0"/>
                        </a:rPr>
                        <a:t> the New Model Army which defeated the Royalists. After he was pivotal in the execution of Charles I and became the ruler of England.</a:t>
                      </a:r>
                      <a:endParaRPr lang="en-GB" sz="9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bl>
          </a:graphicData>
        </a:graphic>
      </p:graphicFrame>
      <p:graphicFrame>
        <p:nvGraphicFramePr>
          <p:cNvPr id="2" name="Table 1"/>
          <p:cNvGraphicFramePr>
            <a:graphicFrameLocks noGrp="1"/>
          </p:cNvGraphicFramePr>
          <p:nvPr/>
        </p:nvGraphicFramePr>
        <p:xfrm>
          <a:off x="2237780" y="265484"/>
          <a:ext cx="4338996" cy="2177142"/>
        </p:xfrm>
        <a:graphic>
          <a:graphicData uri="http://schemas.openxmlformats.org/drawingml/2006/table">
            <a:tbl>
              <a:tblPr firstRow="1" bandRow="1">
                <a:tableStyleId>{2D5ABB26-0587-4C30-8999-92F81FD0307C}</a:tableStyleId>
              </a:tblPr>
              <a:tblGrid>
                <a:gridCol w="1446332">
                  <a:extLst>
                    <a:ext uri="{9D8B030D-6E8A-4147-A177-3AD203B41FA5}">
                      <a16:colId xmlns:a16="http://schemas.microsoft.com/office/drawing/2014/main" val="20000"/>
                    </a:ext>
                  </a:extLst>
                </a:gridCol>
                <a:gridCol w="1446332">
                  <a:extLst>
                    <a:ext uri="{9D8B030D-6E8A-4147-A177-3AD203B41FA5}">
                      <a16:colId xmlns:a16="http://schemas.microsoft.com/office/drawing/2014/main" val="20001"/>
                    </a:ext>
                  </a:extLst>
                </a:gridCol>
                <a:gridCol w="1446332">
                  <a:extLst>
                    <a:ext uri="{9D8B030D-6E8A-4147-A177-3AD203B41FA5}">
                      <a16:colId xmlns:a16="http://schemas.microsoft.com/office/drawing/2014/main" val="20002"/>
                    </a:ext>
                  </a:extLst>
                </a:gridCol>
              </a:tblGrid>
              <a:tr h="195943">
                <a:tc gridSpan="3">
                  <a:txBody>
                    <a:bodyPr/>
                    <a:lstStyle/>
                    <a:p>
                      <a:pPr algn="ctr"/>
                      <a:r>
                        <a:rPr lang="en-US" sz="900" dirty="0">
                          <a:latin typeface="Times New Roman" charset="0"/>
                          <a:ea typeface="Times New Roman" charset="0"/>
                          <a:cs typeface="Times New Roman" charset="0"/>
                        </a:rPr>
                        <a:t>Causes of the English Civil War</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5943">
                <a:tc>
                  <a:txBody>
                    <a:bodyPr/>
                    <a:lstStyle/>
                    <a:p>
                      <a:pPr algn="ctr"/>
                      <a:r>
                        <a:rPr lang="en-US" sz="900" dirty="0">
                          <a:latin typeface="Times New Roman" charset="0"/>
                          <a:ea typeface="Times New Roman" charset="0"/>
                          <a:cs typeface="Times New Roman" charset="0"/>
                        </a:rPr>
                        <a:t>Religion</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900" dirty="0">
                          <a:latin typeface="Times New Roman" charset="0"/>
                          <a:ea typeface="Times New Roman" charset="0"/>
                          <a:cs typeface="Times New Roman" charset="0"/>
                        </a:rPr>
                        <a:t>Money</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900" dirty="0">
                          <a:latin typeface="Times New Roman" charset="0"/>
                          <a:ea typeface="Times New Roman" charset="0"/>
                          <a:cs typeface="Times New Roman" charset="0"/>
                        </a:rPr>
                        <a:t>Power</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1621971">
                <a:tc>
                  <a:txBody>
                    <a:bodyPr/>
                    <a:lstStyle/>
                    <a:p>
                      <a:pPr marL="171450" indent="-171450">
                        <a:buFont typeface="Arial" charset="0"/>
                        <a:buChar char="•"/>
                      </a:pPr>
                      <a:r>
                        <a:rPr lang="en-US" sz="800" dirty="0">
                          <a:latin typeface="Times New Roman" charset="0"/>
                          <a:ea typeface="Times New Roman" charset="0"/>
                          <a:cs typeface="Times New Roman" charset="0"/>
                        </a:rPr>
                        <a:t>Charles was married to a Catholic</a:t>
                      </a:r>
                      <a:r>
                        <a:rPr lang="en-US" sz="800" baseline="0" dirty="0">
                          <a:latin typeface="Times New Roman" charset="0"/>
                          <a:ea typeface="Times New Roman" charset="0"/>
                          <a:cs typeface="Times New Roman" charset="0"/>
                        </a:rPr>
                        <a:t> and people feared his children were being brought up as Catholics.</a:t>
                      </a:r>
                      <a:endParaRPr lang="en-US" sz="800" dirty="0">
                        <a:latin typeface="Times New Roman" charset="0"/>
                        <a:ea typeface="Times New Roman" charset="0"/>
                        <a:cs typeface="Times New Roman" charset="0"/>
                      </a:endParaRPr>
                    </a:p>
                    <a:p>
                      <a:pPr marL="171450" indent="-171450">
                        <a:buFont typeface="Arial" charset="0"/>
                        <a:buChar char="•"/>
                      </a:pPr>
                      <a:r>
                        <a:rPr lang="en-US" sz="800" dirty="0">
                          <a:latin typeface="Times New Roman" charset="0"/>
                          <a:ea typeface="Times New Roman" charset="0"/>
                          <a:cs typeface="Times New Roman" charset="0"/>
                        </a:rPr>
                        <a:t>Puritans dominated Parliament.</a:t>
                      </a:r>
                    </a:p>
                    <a:p>
                      <a:pPr marL="171450" indent="-171450">
                        <a:buFont typeface="Arial" charset="0"/>
                        <a:buChar char="•"/>
                      </a:pPr>
                      <a:r>
                        <a:rPr lang="en-US" sz="800" dirty="0">
                          <a:latin typeface="Times New Roman" charset="0"/>
                          <a:ea typeface="Times New Roman" charset="0"/>
                          <a:cs typeface="Times New Roman" charset="0"/>
                        </a:rPr>
                        <a:t>They did</a:t>
                      </a:r>
                      <a:r>
                        <a:rPr lang="en-US" sz="800" baseline="0" dirty="0">
                          <a:latin typeface="Times New Roman" charset="0"/>
                          <a:ea typeface="Times New Roman" charset="0"/>
                          <a:cs typeface="Times New Roman" charset="0"/>
                        </a:rPr>
                        <a:t> not like the Catholic changes to Churches by Archbishop Laud.</a:t>
                      </a:r>
                    </a:p>
                    <a:p>
                      <a:pPr marL="171450" indent="-171450">
                        <a:buFont typeface="Arial" charset="0"/>
                        <a:buChar char="•"/>
                      </a:pPr>
                      <a:r>
                        <a:rPr lang="en-US" sz="800" baseline="0" dirty="0">
                          <a:latin typeface="Times New Roman" charset="0"/>
                          <a:ea typeface="Times New Roman" charset="0"/>
                          <a:cs typeface="Times New Roman" charset="0"/>
                        </a:rPr>
                        <a:t>The Scots opposed the introduction of a new prayer book and went to war against Charles.</a:t>
                      </a:r>
                      <a:endParaRPr lang="en-US" sz="800" dirty="0">
                        <a:latin typeface="Times New Roman" charset="0"/>
                        <a:ea typeface="Times New Roman" charset="0"/>
                        <a:cs typeface="Times New Roman"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171450" indent="-171450">
                        <a:buFont typeface="Arial" charset="0"/>
                        <a:buChar char="•"/>
                      </a:pPr>
                      <a:r>
                        <a:rPr lang="en-US" sz="800" dirty="0">
                          <a:latin typeface="Times New Roman" charset="0"/>
                          <a:ea typeface="Times New Roman" charset="0"/>
                          <a:cs typeface="Times New Roman" charset="0"/>
                        </a:rPr>
                        <a:t>Charles ruled without</a:t>
                      </a:r>
                      <a:r>
                        <a:rPr lang="en-US" sz="800" baseline="0" dirty="0">
                          <a:latin typeface="Times New Roman" charset="0"/>
                          <a:ea typeface="Times New Roman" charset="0"/>
                          <a:cs typeface="Times New Roman" charset="0"/>
                        </a:rPr>
                        <a:t> Parliament for eleven years and raised taxes without Parliament’s permission.</a:t>
                      </a:r>
                    </a:p>
                    <a:p>
                      <a:pPr marL="171450" indent="-171450">
                        <a:buFont typeface="Arial" charset="0"/>
                        <a:buChar char="•"/>
                      </a:pPr>
                      <a:r>
                        <a:rPr lang="en-US" sz="800" baseline="0" dirty="0">
                          <a:latin typeface="Times New Roman" charset="0"/>
                          <a:ea typeface="Times New Roman" charset="0"/>
                          <a:cs typeface="Times New Roman" charset="0"/>
                        </a:rPr>
                        <a:t>Charles introduced ship tax to pay for his failed war against Scotland.</a:t>
                      </a:r>
                    </a:p>
                    <a:p>
                      <a:pPr marL="171450" indent="-171450">
                        <a:buFont typeface="Arial" charset="0"/>
                        <a:buChar char="•"/>
                      </a:pPr>
                      <a:r>
                        <a:rPr lang="en-US" sz="800" baseline="0" dirty="0">
                          <a:latin typeface="Times New Roman" charset="0"/>
                          <a:ea typeface="Times New Roman" charset="0"/>
                          <a:cs typeface="Times New Roman" charset="0"/>
                        </a:rPr>
                        <a:t>Charles was forced to pay compensation to the Scots but had limited funds.</a:t>
                      </a:r>
                      <a:endParaRPr lang="en-US" sz="800" dirty="0">
                        <a:latin typeface="Times New Roman" charset="0"/>
                        <a:ea typeface="Times New Roman" charset="0"/>
                        <a:cs typeface="Times New Roman"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tc>
                  <a:txBody>
                    <a:bodyPr/>
                    <a:lstStyle/>
                    <a:p>
                      <a:pPr marL="171450" indent="-171450">
                        <a:buFont typeface="Arial" charset="0"/>
                        <a:buChar char="•"/>
                      </a:pPr>
                      <a:r>
                        <a:rPr lang="en-US" sz="800" dirty="0">
                          <a:latin typeface="Times New Roman" charset="0"/>
                          <a:ea typeface="Times New Roman" charset="0"/>
                          <a:cs typeface="Times New Roman" charset="0"/>
                        </a:rPr>
                        <a:t>Charles</a:t>
                      </a:r>
                      <a:r>
                        <a:rPr lang="en-US" sz="800" baseline="0" dirty="0">
                          <a:latin typeface="Times New Roman" charset="0"/>
                          <a:ea typeface="Times New Roman" charset="0"/>
                          <a:cs typeface="Times New Roman" charset="0"/>
                        </a:rPr>
                        <a:t> believed in the Divine Right of Kings </a:t>
                      </a:r>
                      <a:r>
                        <a:rPr lang="mr-IN" sz="800" baseline="0" dirty="0">
                          <a:latin typeface="Times New Roman" charset="0"/>
                          <a:ea typeface="Times New Roman" charset="0"/>
                          <a:cs typeface="Times New Roman" charset="0"/>
                        </a:rPr>
                        <a:t>–</a:t>
                      </a:r>
                      <a:r>
                        <a:rPr lang="en-US" sz="800" baseline="0" dirty="0">
                          <a:latin typeface="Times New Roman" charset="0"/>
                          <a:ea typeface="Times New Roman" charset="0"/>
                          <a:cs typeface="Times New Roman" charset="0"/>
                        </a:rPr>
                        <a:t> he was appointed by God.</a:t>
                      </a:r>
                    </a:p>
                    <a:p>
                      <a:pPr marL="171450" indent="-171450">
                        <a:buFont typeface="Arial" charset="0"/>
                        <a:buChar char="•"/>
                      </a:pPr>
                      <a:r>
                        <a:rPr lang="en-US" sz="800" baseline="0" dirty="0">
                          <a:latin typeface="Times New Roman" charset="0"/>
                          <a:ea typeface="Times New Roman" charset="0"/>
                          <a:cs typeface="Times New Roman" charset="0"/>
                        </a:rPr>
                        <a:t>Charles preferred the advice of his </a:t>
                      </a:r>
                      <a:r>
                        <a:rPr lang="en-US" sz="800" baseline="0" dirty="0" err="1">
                          <a:latin typeface="Times New Roman" charset="0"/>
                          <a:ea typeface="Times New Roman" charset="0"/>
                          <a:cs typeface="Times New Roman" charset="0"/>
                        </a:rPr>
                        <a:t>favourite</a:t>
                      </a:r>
                      <a:r>
                        <a:rPr lang="en-US" sz="800" baseline="0" dirty="0">
                          <a:latin typeface="Times New Roman" charset="0"/>
                          <a:ea typeface="Times New Roman" charset="0"/>
                          <a:cs typeface="Times New Roman" charset="0"/>
                        </a:rPr>
                        <a:t> ministers to consulting with Parliament.</a:t>
                      </a:r>
                    </a:p>
                    <a:p>
                      <a:pPr marL="171450" indent="-171450">
                        <a:buFont typeface="Arial" charset="0"/>
                        <a:buChar char="•"/>
                      </a:pPr>
                      <a:r>
                        <a:rPr lang="en-US" sz="800" baseline="0" dirty="0">
                          <a:latin typeface="Times New Roman" charset="0"/>
                          <a:ea typeface="Times New Roman" charset="0"/>
                          <a:cs typeface="Times New Roman" charset="0"/>
                        </a:rPr>
                        <a:t>Charles attempted to arrest the leading members of Parliament. After this failed he fled to Nottingham to wage war against them.</a:t>
                      </a:r>
                      <a:endParaRPr lang="en-US" sz="800" dirty="0">
                        <a:latin typeface="Times New Roman" charset="0"/>
                        <a:ea typeface="Times New Roman" charset="0"/>
                        <a:cs typeface="Times New Roman"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tcPr>
                </a:tc>
                <a:extLst>
                  <a:ext uri="{0D108BD9-81ED-4DB2-BD59-A6C34878D82A}">
                    <a16:rowId xmlns:a16="http://schemas.microsoft.com/office/drawing/2014/main" val="10002"/>
                  </a:ext>
                </a:extLst>
              </a:tr>
            </a:tbl>
          </a:graphicData>
        </a:graphic>
      </p:graphicFrame>
      <p:sp>
        <p:nvSpPr>
          <p:cNvPr id="3" name="Rounded Rectangle 2"/>
          <p:cNvSpPr/>
          <p:nvPr/>
        </p:nvSpPr>
        <p:spPr>
          <a:xfrm>
            <a:off x="4057657" y="4351467"/>
            <a:ext cx="874383" cy="29948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786" dirty="0">
                <a:latin typeface="Verdana" charset="0"/>
                <a:ea typeface="Verdana" charset="0"/>
                <a:cs typeface="Verdana" charset="0"/>
              </a:rPr>
              <a:t>Key events of the Civil War</a:t>
            </a:r>
          </a:p>
        </p:txBody>
      </p:sp>
      <p:sp>
        <p:nvSpPr>
          <p:cNvPr id="14" name="TextBox 13"/>
          <p:cNvSpPr txBox="1"/>
          <p:nvPr/>
        </p:nvSpPr>
        <p:spPr>
          <a:xfrm>
            <a:off x="2617497" y="2348880"/>
            <a:ext cx="1182989" cy="2242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857" dirty="0">
                <a:latin typeface="Times New Roman" charset="0"/>
                <a:ea typeface="Times New Roman" charset="0"/>
                <a:cs typeface="Times New Roman" charset="0"/>
              </a:rPr>
              <a:t>The New Model Army</a:t>
            </a:r>
          </a:p>
        </p:txBody>
      </p:sp>
      <p:sp>
        <p:nvSpPr>
          <p:cNvPr id="15" name="TextBox 14"/>
          <p:cNvSpPr txBox="1"/>
          <p:nvPr/>
        </p:nvSpPr>
        <p:spPr>
          <a:xfrm>
            <a:off x="4880606" y="2348880"/>
            <a:ext cx="1182989" cy="2242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57" dirty="0">
                <a:latin typeface="Times New Roman" charset="0"/>
                <a:ea typeface="Times New Roman" charset="0"/>
                <a:cs typeface="Times New Roman" charset="0"/>
              </a:rPr>
              <a:t>Charles</a:t>
            </a:r>
            <a:r>
              <a:rPr lang="en-US" sz="857">
                <a:latin typeface="Times New Roman" charset="0"/>
                <a:ea typeface="Times New Roman" charset="0"/>
                <a:cs typeface="Times New Roman" charset="0"/>
              </a:rPr>
              <a:t>’ Execution</a:t>
            </a:r>
            <a:endParaRPr lang="en-US" sz="857" dirty="0">
              <a:latin typeface="Times New Roman" charset="0"/>
              <a:ea typeface="Times New Roman" charset="0"/>
              <a:cs typeface="Times New Roman" charset="0"/>
            </a:endParaRPr>
          </a:p>
        </p:txBody>
      </p:sp>
      <p:sp>
        <p:nvSpPr>
          <p:cNvPr id="16" name="TextBox 15"/>
          <p:cNvSpPr txBox="1"/>
          <p:nvPr/>
        </p:nvSpPr>
        <p:spPr>
          <a:xfrm>
            <a:off x="2707816" y="4495509"/>
            <a:ext cx="1182989" cy="2242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857" dirty="0">
                <a:latin typeface="Times New Roman" charset="0"/>
                <a:ea typeface="Times New Roman" charset="0"/>
                <a:cs typeface="Times New Roman" charset="0"/>
              </a:rPr>
              <a:t>Oliver Cromwell</a:t>
            </a:r>
          </a:p>
        </p:txBody>
      </p:sp>
      <p:sp>
        <p:nvSpPr>
          <p:cNvPr id="17" name="TextBox 16"/>
          <p:cNvSpPr txBox="1"/>
          <p:nvPr/>
        </p:nvSpPr>
        <p:spPr>
          <a:xfrm>
            <a:off x="2257457" y="2616275"/>
            <a:ext cx="2083706" cy="16644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122467" indent="-122467">
              <a:buFont typeface="Arial" charset="0"/>
              <a:buChar char="•"/>
            </a:pPr>
            <a:r>
              <a:rPr lang="en-US" sz="786" dirty="0">
                <a:latin typeface="Times New Roman" charset="0"/>
                <a:ea typeface="Times New Roman" charset="0"/>
                <a:cs typeface="Times New Roman" charset="0"/>
              </a:rPr>
              <a:t>Swung the balance of power in Parliament’s </a:t>
            </a:r>
            <a:r>
              <a:rPr lang="en-US" sz="786" dirty="0" err="1">
                <a:latin typeface="Times New Roman" charset="0"/>
                <a:ea typeface="Times New Roman" charset="0"/>
                <a:cs typeface="Times New Roman" charset="0"/>
              </a:rPr>
              <a:t>favour</a:t>
            </a:r>
            <a:r>
              <a:rPr lang="en-US" sz="786" dirty="0">
                <a:latin typeface="Times New Roman" charset="0"/>
                <a:ea typeface="Times New Roman" charset="0"/>
                <a:cs typeface="Times New Roman" charset="0"/>
              </a:rPr>
              <a:t>.</a:t>
            </a:r>
          </a:p>
          <a:p>
            <a:pPr marL="122467" indent="-122467">
              <a:buFont typeface="Arial" charset="0"/>
              <a:buChar char="•"/>
            </a:pPr>
            <a:r>
              <a:rPr lang="en-US" sz="786" dirty="0">
                <a:latin typeface="Times New Roman" charset="0"/>
                <a:ea typeface="Times New Roman" charset="0"/>
                <a:cs typeface="Times New Roman" charset="0"/>
              </a:rPr>
              <a:t>The first fully professional army created by Oliver Cromwell.</a:t>
            </a:r>
          </a:p>
          <a:p>
            <a:pPr marL="122467" indent="-122467">
              <a:buFont typeface="Arial" charset="0"/>
              <a:buChar char="•"/>
            </a:pPr>
            <a:r>
              <a:rPr lang="en-US" sz="786" dirty="0">
                <a:latin typeface="Times New Roman" charset="0"/>
                <a:ea typeface="Times New Roman" charset="0"/>
                <a:cs typeface="Times New Roman" charset="0"/>
              </a:rPr>
              <a:t>Soldiers were veterans from other battles and held strong religious views.</a:t>
            </a:r>
          </a:p>
          <a:p>
            <a:pPr marL="122467" indent="-122467">
              <a:buFont typeface="Arial" charset="0"/>
              <a:buChar char="•"/>
            </a:pPr>
            <a:r>
              <a:rPr lang="en-US" sz="786" dirty="0">
                <a:latin typeface="Times New Roman" charset="0"/>
                <a:ea typeface="Times New Roman" charset="0"/>
                <a:cs typeface="Times New Roman" charset="0"/>
              </a:rPr>
              <a:t>The soldiers believed that God was on their side</a:t>
            </a:r>
          </a:p>
          <a:p>
            <a:pPr marL="122467" indent="-122467">
              <a:buFont typeface="Arial" charset="0"/>
              <a:buChar char="•"/>
            </a:pPr>
            <a:r>
              <a:rPr lang="en-US" sz="786" dirty="0">
                <a:latin typeface="Times New Roman" charset="0"/>
                <a:ea typeface="Times New Roman" charset="0"/>
                <a:cs typeface="Times New Roman" charset="0"/>
              </a:rPr>
              <a:t>Officers were promoted by merit and not class.</a:t>
            </a:r>
          </a:p>
          <a:p>
            <a:pPr marL="122467" indent="-122467">
              <a:buFont typeface="Arial" charset="0"/>
              <a:buChar char="•"/>
            </a:pPr>
            <a:r>
              <a:rPr lang="en-US" sz="786" dirty="0">
                <a:latin typeface="Times New Roman" charset="0"/>
                <a:ea typeface="Times New Roman" charset="0"/>
                <a:cs typeface="Times New Roman" charset="0"/>
              </a:rPr>
              <a:t>Soldiers were well paid </a:t>
            </a:r>
            <a:r>
              <a:rPr lang="mr-IN" sz="786" dirty="0">
                <a:latin typeface="Times New Roman" charset="0"/>
                <a:ea typeface="Times New Roman" charset="0"/>
                <a:cs typeface="Times New Roman" charset="0"/>
              </a:rPr>
              <a:t>–</a:t>
            </a:r>
            <a:r>
              <a:rPr lang="en-US" sz="786" dirty="0">
                <a:latin typeface="Times New Roman" charset="0"/>
                <a:ea typeface="Times New Roman" charset="0"/>
                <a:cs typeface="Times New Roman" charset="0"/>
              </a:rPr>
              <a:t> 8d per day.</a:t>
            </a:r>
          </a:p>
          <a:p>
            <a:pPr marL="122467" indent="-122467">
              <a:buFont typeface="Arial" charset="0"/>
              <a:buChar char="•"/>
            </a:pPr>
            <a:r>
              <a:rPr lang="en-US" sz="786" dirty="0">
                <a:latin typeface="Times New Roman" charset="0"/>
                <a:ea typeface="Times New Roman" charset="0"/>
                <a:cs typeface="Times New Roman" charset="0"/>
              </a:rPr>
              <a:t>Many members believed that all men should have the vote.</a:t>
            </a:r>
          </a:p>
        </p:txBody>
      </p:sp>
      <p:sp>
        <p:nvSpPr>
          <p:cNvPr id="18" name="TextBox 17"/>
          <p:cNvSpPr txBox="1"/>
          <p:nvPr/>
        </p:nvSpPr>
        <p:spPr>
          <a:xfrm>
            <a:off x="4412811" y="2606052"/>
            <a:ext cx="2083706" cy="130163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122467" indent="-122467">
              <a:buFont typeface="Arial" charset="0"/>
              <a:buChar char="•"/>
            </a:pPr>
            <a:r>
              <a:rPr lang="en-GB" sz="786" dirty="0">
                <a:latin typeface="Times New Roman" charset="0"/>
                <a:ea typeface="Times New Roman" charset="0"/>
                <a:cs typeface="Times New Roman" charset="0"/>
              </a:rPr>
              <a:t>MPs were divide about how to treat the King. The army ejected 300 MPs leaving only a Rump who put the King on trial.</a:t>
            </a:r>
          </a:p>
          <a:p>
            <a:pPr marL="122467" indent="-122467">
              <a:buFont typeface="Arial" charset="0"/>
              <a:buChar char="•"/>
            </a:pPr>
            <a:r>
              <a:rPr lang="en-GB" sz="786" dirty="0">
                <a:latin typeface="Times New Roman" charset="0"/>
                <a:ea typeface="Times New Roman" charset="0"/>
                <a:cs typeface="Times New Roman" charset="0"/>
              </a:rPr>
              <a:t>Charles was found guilty of treason. He refused to plea as he did not recognise the power of the court.</a:t>
            </a:r>
          </a:p>
          <a:p>
            <a:pPr marL="122467" indent="-122467">
              <a:buFont typeface="Arial" charset="0"/>
              <a:buChar char="•"/>
            </a:pPr>
            <a:r>
              <a:rPr lang="en-GB" sz="786" dirty="0">
                <a:latin typeface="Times New Roman" charset="0"/>
                <a:ea typeface="Times New Roman" charset="0"/>
                <a:cs typeface="Times New Roman" charset="0"/>
              </a:rPr>
              <a:t>Charles was executed on 30</a:t>
            </a:r>
            <a:r>
              <a:rPr lang="en-GB" sz="786" baseline="30000" dirty="0">
                <a:latin typeface="Times New Roman" charset="0"/>
                <a:ea typeface="Times New Roman" charset="0"/>
                <a:cs typeface="Times New Roman" charset="0"/>
              </a:rPr>
              <a:t>th</a:t>
            </a:r>
            <a:r>
              <a:rPr lang="en-GB" sz="786" dirty="0">
                <a:latin typeface="Times New Roman" charset="0"/>
                <a:ea typeface="Times New Roman" charset="0"/>
                <a:cs typeface="Times New Roman" charset="0"/>
              </a:rPr>
              <a:t> January 1649.</a:t>
            </a:r>
          </a:p>
          <a:p>
            <a:pPr marL="122467" indent="-122467">
              <a:buFont typeface="Arial" charset="0"/>
              <a:buChar char="•"/>
            </a:pPr>
            <a:r>
              <a:rPr lang="en-GB" sz="786" dirty="0">
                <a:latin typeface="Times New Roman" charset="0"/>
                <a:ea typeface="Times New Roman" charset="0"/>
                <a:cs typeface="Times New Roman" charset="0"/>
              </a:rPr>
              <a:t>After his execution Parliament abolished the monarchy and the House of Lords.</a:t>
            </a:r>
          </a:p>
          <a:p>
            <a:pPr marL="122467" indent="-122467">
              <a:buFont typeface="Arial" charset="0"/>
              <a:buChar char="•"/>
            </a:pPr>
            <a:r>
              <a:rPr lang="en-GB" sz="786" dirty="0">
                <a:latin typeface="Times New Roman" charset="0"/>
                <a:ea typeface="Times New Roman" charset="0"/>
                <a:cs typeface="Times New Roman" charset="0"/>
              </a:rPr>
              <a:t>England was declared a Commonwealth.</a:t>
            </a:r>
            <a:endParaRPr lang="en-US" sz="786" dirty="0">
              <a:latin typeface="Times New Roman" charset="0"/>
              <a:ea typeface="Times New Roman" charset="0"/>
              <a:cs typeface="Times New Roman" charset="0"/>
            </a:endParaRPr>
          </a:p>
        </p:txBody>
      </p:sp>
      <p:sp>
        <p:nvSpPr>
          <p:cNvPr id="19" name="TextBox 18"/>
          <p:cNvSpPr txBox="1"/>
          <p:nvPr/>
        </p:nvSpPr>
        <p:spPr>
          <a:xfrm>
            <a:off x="2276282" y="4748328"/>
            <a:ext cx="2450021" cy="202722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p:spPr>
        <p:style>
          <a:lnRef idx="1">
            <a:schemeClr val="accent5"/>
          </a:lnRef>
          <a:fillRef idx="2">
            <a:schemeClr val="accent5"/>
          </a:fillRef>
          <a:effectRef idx="1">
            <a:schemeClr val="accent5"/>
          </a:effectRef>
          <a:fontRef idx="minor">
            <a:schemeClr val="dk1"/>
          </a:fontRef>
        </p:style>
        <p:txBody>
          <a:bodyPr wrap="square" rtlCol="0">
            <a:spAutoFit/>
          </a:bodyPr>
          <a:lstStyle/>
          <a:p>
            <a:pPr marL="122467" indent="-122467">
              <a:buFont typeface="Arial" charset="0"/>
              <a:buChar char="•"/>
            </a:pPr>
            <a:r>
              <a:rPr lang="en-GB" sz="786" dirty="0">
                <a:latin typeface="Times New Roman" charset="0"/>
                <a:ea typeface="Times New Roman" charset="0"/>
                <a:cs typeface="Times New Roman" charset="0"/>
              </a:rPr>
              <a:t>The mastermind behind the New Model army which was used to defeat the Royalist army and capture Charles I</a:t>
            </a:r>
          </a:p>
          <a:p>
            <a:pPr marL="122467" indent="-122467">
              <a:buFont typeface="Arial" charset="0"/>
              <a:buChar char="•"/>
            </a:pPr>
            <a:r>
              <a:rPr lang="en-GB" sz="786" dirty="0">
                <a:latin typeface="Times New Roman" charset="0"/>
                <a:ea typeface="Times New Roman" charset="0"/>
                <a:cs typeface="Times New Roman" charset="0"/>
              </a:rPr>
              <a:t>1649 Cromwell crushed a rebellion in Ireland.</a:t>
            </a:r>
          </a:p>
          <a:p>
            <a:pPr marL="122467" indent="-122467">
              <a:buFont typeface="Arial" charset="0"/>
              <a:buChar char="•"/>
            </a:pPr>
            <a:r>
              <a:rPr lang="en-GB" sz="786" dirty="0">
                <a:latin typeface="Times New Roman" charset="0"/>
                <a:ea typeface="Times New Roman" charset="0"/>
                <a:cs typeface="Times New Roman" charset="0"/>
              </a:rPr>
              <a:t>Groups going against the government were marginalised and their leaders were imprisoned.</a:t>
            </a:r>
          </a:p>
          <a:p>
            <a:pPr marL="122467" indent="-122467">
              <a:buFont typeface="Arial" charset="0"/>
              <a:buChar char="•"/>
            </a:pPr>
            <a:r>
              <a:rPr lang="en-GB" sz="786" dirty="0">
                <a:latin typeface="Times New Roman" charset="0"/>
                <a:ea typeface="Times New Roman" charset="0"/>
                <a:cs typeface="Times New Roman" charset="0"/>
              </a:rPr>
              <a:t>1653 Cromwell, backed with the army, marched into Parliament and took power as Lord Protector.</a:t>
            </a:r>
          </a:p>
          <a:p>
            <a:pPr marL="122467" indent="-122467">
              <a:buFont typeface="Arial" charset="0"/>
              <a:buChar char="•"/>
            </a:pPr>
            <a:r>
              <a:rPr lang="en-GB" sz="786" dirty="0">
                <a:latin typeface="Times New Roman" charset="0"/>
                <a:ea typeface="Times New Roman" charset="0"/>
                <a:cs typeface="Times New Roman" charset="0"/>
              </a:rPr>
              <a:t>Attempted to create a religious settlement that would appeal to all but his puritan views made him unpopular.</a:t>
            </a:r>
          </a:p>
          <a:p>
            <a:pPr marL="122467" indent="-122467">
              <a:buFont typeface="Arial" charset="0"/>
              <a:buChar char="•"/>
            </a:pPr>
            <a:r>
              <a:rPr lang="en-GB" sz="786" dirty="0">
                <a:latin typeface="Times New Roman" charset="0"/>
                <a:ea typeface="Times New Roman" charset="0"/>
                <a:cs typeface="Times New Roman" charset="0"/>
              </a:rPr>
              <a:t>He closed theatres, banned Christmas and stopped women wearing make up.</a:t>
            </a:r>
          </a:p>
          <a:p>
            <a:pPr marL="122467" indent="-122467">
              <a:buFont typeface="Arial" charset="0"/>
              <a:buChar char="•"/>
            </a:pPr>
            <a:r>
              <a:rPr lang="en-GB" sz="786" dirty="0">
                <a:latin typeface="Times New Roman" charset="0"/>
                <a:ea typeface="Times New Roman" charset="0"/>
                <a:cs typeface="Times New Roman" charset="0"/>
              </a:rPr>
              <a:t>After Cromwell’s death Parliament restored the monarchy but it had gained more powers than before the Civil War.</a:t>
            </a:r>
          </a:p>
        </p:txBody>
      </p:sp>
      <p:sp>
        <p:nvSpPr>
          <p:cNvPr id="20" name="Explosion 2 19"/>
          <p:cNvSpPr/>
          <p:nvPr/>
        </p:nvSpPr>
        <p:spPr>
          <a:xfrm>
            <a:off x="6997111" y="1739281"/>
            <a:ext cx="1800200" cy="1080120"/>
          </a:xfrm>
          <a:prstGeom prst="irregularSeal2">
            <a:avLst/>
          </a:prstGeom>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857" dirty="0">
                <a:latin typeface="Times New Roman" panose="02020603050405020304" pitchFamily="18" charset="0"/>
                <a:cs typeface="Times New Roman" panose="02020603050405020304" pitchFamily="18" charset="0"/>
              </a:rPr>
              <a:t>Significance of the English Civil War</a:t>
            </a:r>
          </a:p>
        </p:txBody>
      </p:sp>
      <p:sp>
        <p:nvSpPr>
          <p:cNvPr id="21" name="Rounded Rectangle 20"/>
          <p:cNvSpPr/>
          <p:nvPr/>
        </p:nvSpPr>
        <p:spPr>
          <a:xfrm>
            <a:off x="7452320" y="2966092"/>
            <a:ext cx="1069801" cy="509431"/>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a:latin typeface="Times New Roman" charset="0"/>
                <a:ea typeface="Times New Roman" charset="0"/>
                <a:cs typeface="Times New Roman" charset="0"/>
              </a:rPr>
              <a:t>When the monarchy was restored it did not hold the same power</a:t>
            </a:r>
            <a:endParaRPr lang="en-US" sz="786" dirty="0">
              <a:latin typeface="Times New Roman" charset="0"/>
              <a:ea typeface="Times New Roman" charset="0"/>
              <a:cs typeface="Times New Roman" charset="0"/>
            </a:endParaRPr>
          </a:p>
        </p:txBody>
      </p:sp>
      <p:sp>
        <p:nvSpPr>
          <p:cNvPr id="22" name="Rounded Rectangle 21"/>
          <p:cNvSpPr/>
          <p:nvPr/>
        </p:nvSpPr>
        <p:spPr>
          <a:xfrm>
            <a:off x="6623752" y="3635894"/>
            <a:ext cx="972011" cy="354720"/>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dirty="0">
                <a:latin typeface="Times New Roman" charset="0"/>
                <a:ea typeface="Times New Roman" charset="0"/>
                <a:cs typeface="Times New Roman" charset="0"/>
              </a:rPr>
              <a:t>Parliament asked Charles II to become King</a:t>
            </a:r>
          </a:p>
        </p:txBody>
      </p:sp>
      <p:sp>
        <p:nvSpPr>
          <p:cNvPr id="23" name="Rounded Rectangle 22"/>
          <p:cNvSpPr/>
          <p:nvPr/>
        </p:nvSpPr>
        <p:spPr>
          <a:xfrm>
            <a:off x="8038945" y="3647249"/>
            <a:ext cx="972011" cy="354720"/>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a:latin typeface="Times New Roman" charset="0"/>
                <a:ea typeface="Times New Roman" charset="0"/>
                <a:cs typeface="Times New Roman" charset="0"/>
              </a:rPr>
              <a:t>Parliament met more regularly</a:t>
            </a:r>
            <a:endParaRPr lang="en-US" sz="786" dirty="0">
              <a:latin typeface="Times New Roman" charset="0"/>
              <a:ea typeface="Times New Roman" charset="0"/>
              <a:cs typeface="Times New Roman" charset="0"/>
            </a:endParaRPr>
          </a:p>
        </p:txBody>
      </p:sp>
      <p:sp>
        <p:nvSpPr>
          <p:cNvPr id="25" name="Rounded Rectangle 24"/>
          <p:cNvSpPr/>
          <p:nvPr/>
        </p:nvSpPr>
        <p:spPr>
          <a:xfrm>
            <a:off x="7360341" y="4114655"/>
            <a:ext cx="972011" cy="354720"/>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dirty="0">
                <a:latin typeface="Times New Roman" charset="0"/>
                <a:ea typeface="Times New Roman" charset="0"/>
                <a:cs typeface="Times New Roman" charset="0"/>
              </a:rPr>
              <a:t>Not </a:t>
            </a:r>
            <a:r>
              <a:rPr lang="en-US" sz="786">
                <a:latin typeface="Times New Roman" charset="0"/>
                <a:ea typeface="Times New Roman" charset="0"/>
                <a:cs typeface="Times New Roman" charset="0"/>
              </a:rPr>
              <a:t>as influenced by the abilities of each king</a:t>
            </a:r>
            <a:endParaRPr lang="en-US" sz="786" dirty="0">
              <a:latin typeface="Times New Roman" charset="0"/>
              <a:ea typeface="Times New Roman" charset="0"/>
              <a:cs typeface="Times New Roman" charset="0"/>
            </a:endParaRPr>
          </a:p>
        </p:txBody>
      </p:sp>
      <p:cxnSp>
        <p:nvCxnSpPr>
          <p:cNvPr id="27" name="Straight Connector 26"/>
          <p:cNvCxnSpPr>
            <a:stCxn id="21" idx="0"/>
            <a:endCxn id="20" idx="2"/>
          </p:cNvCxnSpPr>
          <p:nvPr/>
        </p:nvCxnSpPr>
        <p:spPr>
          <a:xfrm flipH="1" flipV="1">
            <a:off x="7964885" y="2681487"/>
            <a:ext cx="22336" cy="2846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1" idx="2"/>
            <a:endCxn id="23" idx="0"/>
          </p:cNvCxnSpPr>
          <p:nvPr/>
        </p:nvCxnSpPr>
        <p:spPr>
          <a:xfrm>
            <a:off x="7987221" y="3475523"/>
            <a:ext cx="537729" cy="171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2"/>
            <a:endCxn id="25" idx="0"/>
          </p:cNvCxnSpPr>
          <p:nvPr/>
        </p:nvCxnSpPr>
        <p:spPr>
          <a:xfrm flipH="1">
            <a:off x="7846347" y="3475522"/>
            <a:ext cx="140874" cy="639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1" idx="2"/>
            <a:endCxn id="22" idx="3"/>
          </p:cNvCxnSpPr>
          <p:nvPr/>
        </p:nvCxnSpPr>
        <p:spPr>
          <a:xfrm flipH="1">
            <a:off x="7595764" y="3475523"/>
            <a:ext cx="391457" cy="337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7964885" y="1043557"/>
            <a:ext cx="1069801" cy="509431"/>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dirty="0">
                <a:latin typeface="Times New Roman" charset="0"/>
                <a:ea typeface="Times New Roman" charset="0"/>
                <a:cs typeface="Times New Roman" charset="0"/>
              </a:rPr>
              <a:t>It was the </a:t>
            </a:r>
            <a:r>
              <a:rPr lang="en-US" sz="786">
                <a:latin typeface="Times New Roman" charset="0"/>
                <a:ea typeface="Times New Roman" charset="0"/>
                <a:cs typeface="Times New Roman" charset="0"/>
              </a:rPr>
              <a:t>first time a King was not replaced by another King</a:t>
            </a:r>
            <a:endParaRPr lang="en-US" sz="786" dirty="0">
              <a:latin typeface="Times New Roman" charset="0"/>
              <a:ea typeface="Times New Roman" charset="0"/>
              <a:cs typeface="Times New Roman" charset="0"/>
            </a:endParaRPr>
          </a:p>
        </p:txBody>
      </p:sp>
      <p:cxnSp>
        <p:nvCxnSpPr>
          <p:cNvPr id="36" name="Straight Connector 35"/>
          <p:cNvCxnSpPr>
            <a:stCxn id="34" idx="2"/>
          </p:cNvCxnSpPr>
          <p:nvPr/>
        </p:nvCxnSpPr>
        <p:spPr>
          <a:xfrm flipH="1">
            <a:off x="8499785" y="1552987"/>
            <a:ext cx="1" cy="3531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6727929" y="1006797"/>
            <a:ext cx="1069801" cy="509431"/>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dirty="0">
                <a:latin typeface="Times New Roman" charset="0"/>
                <a:ea typeface="Times New Roman" charset="0"/>
                <a:cs typeface="Times New Roman" charset="0"/>
              </a:rPr>
              <a:t>Between 1649-60 England tried three ways to rule without a King </a:t>
            </a:r>
            <a:r>
              <a:rPr lang="mr-IN" sz="786" dirty="0">
                <a:latin typeface="Times New Roman" charset="0"/>
                <a:ea typeface="Times New Roman" charset="0"/>
                <a:cs typeface="Times New Roman" charset="0"/>
              </a:rPr>
              <a:t>–</a:t>
            </a:r>
            <a:r>
              <a:rPr lang="en-US" sz="786" dirty="0">
                <a:latin typeface="Times New Roman" charset="0"/>
                <a:ea typeface="Times New Roman" charset="0"/>
                <a:cs typeface="Times New Roman" charset="0"/>
              </a:rPr>
              <a:t> but failed</a:t>
            </a:r>
          </a:p>
        </p:txBody>
      </p:sp>
      <p:sp>
        <p:nvSpPr>
          <p:cNvPr id="38" name="Rounded Rectangle 37"/>
          <p:cNvSpPr/>
          <p:nvPr/>
        </p:nvSpPr>
        <p:spPr>
          <a:xfrm>
            <a:off x="6721692" y="100706"/>
            <a:ext cx="972011" cy="354720"/>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a:latin typeface="Times New Roman" charset="0"/>
                <a:ea typeface="Times New Roman" charset="0"/>
                <a:cs typeface="Times New Roman" charset="0"/>
              </a:rPr>
              <a:t>Rule by Parliament</a:t>
            </a:r>
            <a:endParaRPr lang="en-US" sz="786" dirty="0">
              <a:latin typeface="Times New Roman" charset="0"/>
              <a:ea typeface="Times New Roman" charset="0"/>
              <a:cs typeface="Times New Roman" charset="0"/>
            </a:endParaRPr>
          </a:p>
        </p:txBody>
      </p:sp>
      <p:sp>
        <p:nvSpPr>
          <p:cNvPr id="40" name="Rounded Rectangle 39"/>
          <p:cNvSpPr/>
          <p:nvPr/>
        </p:nvSpPr>
        <p:spPr>
          <a:xfrm>
            <a:off x="7791492" y="87111"/>
            <a:ext cx="972011" cy="354720"/>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a:latin typeface="Times New Roman" charset="0"/>
                <a:ea typeface="Times New Roman" charset="0"/>
                <a:cs typeface="Times New Roman" charset="0"/>
              </a:rPr>
              <a:t>Rule by the army</a:t>
            </a:r>
            <a:endParaRPr lang="en-US" sz="786" dirty="0">
              <a:latin typeface="Times New Roman" charset="0"/>
              <a:ea typeface="Times New Roman" charset="0"/>
              <a:cs typeface="Times New Roman" charset="0"/>
            </a:endParaRPr>
          </a:p>
        </p:txBody>
      </p:sp>
      <p:sp>
        <p:nvSpPr>
          <p:cNvPr id="41" name="Rounded Rectangle 40"/>
          <p:cNvSpPr/>
          <p:nvPr/>
        </p:nvSpPr>
        <p:spPr>
          <a:xfrm>
            <a:off x="8091881" y="529629"/>
            <a:ext cx="972011" cy="354720"/>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786" dirty="0">
                <a:latin typeface="Times New Roman" charset="0"/>
                <a:ea typeface="Times New Roman" charset="0"/>
                <a:cs typeface="Times New Roman" charset="0"/>
              </a:rPr>
              <a:t>Rule by Cromwell</a:t>
            </a:r>
          </a:p>
        </p:txBody>
      </p:sp>
      <p:cxnSp>
        <p:nvCxnSpPr>
          <p:cNvPr id="44" name="Straight Connector 43"/>
          <p:cNvCxnSpPr>
            <a:stCxn id="37" idx="2"/>
          </p:cNvCxnSpPr>
          <p:nvPr/>
        </p:nvCxnSpPr>
        <p:spPr>
          <a:xfrm>
            <a:off x="7262830" y="1516228"/>
            <a:ext cx="189491" cy="4604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7" idx="0"/>
            <a:endCxn id="38" idx="2"/>
          </p:cNvCxnSpPr>
          <p:nvPr/>
        </p:nvCxnSpPr>
        <p:spPr>
          <a:xfrm flipH="1" flipV="1">
            <a:off x="7207698" y="455427"/>
            <a:ext cx="55132" cy="5513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37" idx="0"/>
          </p:cNvCxnSpPr>
          <p:nvPr/>
        </p:nvCxnSpPr>
        <p:spPr>
          <a:xfrm flipV="1">
            <a:off x="7262829" y="403763"/>
            <a:ext cx="653954" cy="603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7" idx="0"/>
            <a:endCxn id="41" idx="1"/>
          </p:cNvCxnSpPr>
          <p:nvPr/>
        </p:nvCxnSpPr>
        <p:spPr>
          <a:xfrm flipV="1">
            <a:off x="7262830" y="706988"/>
            <a:ext cx="829051" cy="2998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366" y="3220807"/>
            <a:ext cx="877089" cy="13481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27" y="3223260"/>
            <a:ext cx="877089" cy="1338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7761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World War I</a:t>
            </a:r>
          </a:p>
        </p:txBody>
      </p:sp>
      <p:graphicFrame>
        <p:nvGraphicFramePr>
          <p:cNvPr id="3" name="Table 2"/>
          <p:cNvGraphicFramePr>
            <a:graphicFrameLocks noGrp="1"/>
          </p:cNvGraphicFramePr>
          <p:nvPr/>
        </p:nvGraphicFramePr>
        <p:xfrm>
          <a:off x="176822" y="893430"/>
          <a:ext cx="8616196" cy="5824733"/>
        </p:xfrm>
        <a:graphic>
          <a:graphicData uri="http://schemas.openxmlformats.org/drawingml/2006/table">
            <a:tbl>
              <a:tblPr firstRow="1" bandRow="1">
                <a:tableStyleId>{5940675A-B579-460E-94D1-54222C63F5DA}</a:tableStyleId>
              </a:tblPr>
              <a:tblGrid>
                <a:gridCol w="614950">
                  <a:extLst>
                    <a:ext uri="{9D8B030D-6E8A-4147-A177-3AD203B41FA5}">
                      <a16:colId xmlns:a16="http://schemas.microsoft.com/office/drawing/2014/main" val="20000"/>
                    </a:ext>
                  </a:extLst>
                </a:gridCol>
                <a:gridCol w="2266181">
                  <a:extLst>
                    <a:ext uri="{9D8B030D-6E8A-4147-A177-3AD203B41FA5}">
                      <a16:colId xmlns:a16="http://schemas.microsoft.com/office/drawing/2014/main" val="20001"/>
                    </a:ext>
                  </a:extLst>
                </a:gridCol>
                <a:gridCol w="5735065">
                  <a:extLst>
                    <a:ext uri="{9D8B030D-6E8A-4147-A177-3AD203B41FA5}">
                      <a16:colId xmlns:a16="http://schemas.microsoft.com/office/drawing/2014/main" val="20002"/>
                    </a:ext>
                  </a:extLst>
                </a:gridCol>
              </a:tblGrid>
              <a:tr h="231005">
                <a:tc>
                  <a:txBody>
                    <a:bodyPr/>
                    <a:lstStyle/>
                    <a:p>
                      <a:r>
                        <a:rPr lang="en-US" sz="1000" b="1" dirty="0"/>
                        <a:t>17</a:t>
                      </a:r>
                    </a:p>
                  </a:txBody>
                  <a:tcPr anchor="ctr">
                    <a:solidFill>
                      <a:schemeClr val="accent3">
                        <a:lumMod val="60000"/>
                        <a:lumOff val="40000"/>
                      </a:schemeClr>
                    </a:solidFill>
                  </a:tcPr>
                </a:tc>
                <a:tc>
                  <a:txBody>
                    <a:bodyPr/>
                    <a:lstStyle/>
                    <a:p>
                      <a:r>
                        <a:rPr lang="en-US" sz="1000" b="1" dirty="0"/>
                        <a:t>The</a:t>
                      </a:r>
                      <a:r>
                        <a:rPr lang="en-US" sz="1000" b="1" baseline="0" dirty="0"/>
                        <a:t> BEF</a:t>
                      </a:r>
                      <a:endParaRPr lang="en-US" sz="1000" b="1" dirty="0"/>
                    </a:p>
                  </a:txBody>
                  <a:tcPr>
                    <a:solidFill>
                      <a:schemeClr val="accent3">
                        <a:lumMod val="60000"/>
                        <a:lumOff val="40000"/>
                      </a:schemeClr>
                    </a:solidFill>
                  </a:tcPr>
                </a:tc>
                <a:tc>
                  <a:txBody>
                    <a:bodyPr/>
                    <a:lstStyle/>
                    <a:p>
                      <a:r>
                        <a:rPr lang="en-US" sz="1000" dirty="0"/>
                        <a:t>The British Expeditionary</a:t>
                      </a:r>
                      <a:r>
                        <a:rPr lang="en-US" sz="1000" baseline="0" dirty="0"/>
                        <a:t> Force, Britain's army in 1914</a:t>
                      </a:r>
                      <a:endParaRPr lang="en-US" sz="1000" dirty="0"/>
                    </a:p>
                  </a:txBody>
                  <a:tcPr>
                    <a:solidFill>
                      <a:schemeClr val="accent3">
                        <a:lumMod val="60000"/>
                        <a:lumOff val="40000"/>
                      </a:schemeClr>
                    </a:solidFill>
                  </a:tcPr>
                </a:tc>
                <a:extLst>
                  <a:ext uri="{0D108BD9-81ED-4DB2-BD59-A6C34878D82A}">
                    <a16:rowId xmlns:a16="http://schemas.microsoft.com/office/drawing/2014/main" val="10000"/>
                  </a:ext>
                </a:extLst>
              </a:tr>
              <a:tr h="231005">
                <a:tc>
                  <a:txBody>
                    <a:bodyPr/>
                    <a:lstStyle/>
                    <a:p>
                      <a:r>
                        <a:rPr lang="en-US" sz="1000" b="1" dirty="0"/>
                        <a:t>18</a:t>
                      </a:r>
                    </a:p>
                  </a:txBody>
                  <a:tcPr anchor="ctr">
                    <a:solidFill>
                      <a:schemeClr val="accent3">
                        <a:lumMod val="60000"/>
                        <a:lumOff val="40000"/>
                      </a:schemeClr>
                    </a:solidFill>
                  </a:tcPr>
                </a:tc>
                <a:tc>
                  <a:txBody>
                    <a:bodyPr/>
                    <a:lstStyle/>
                    <a:p>
                      <a:r>
                        <a:rPr lang="en-US" sz="1000" b="1" dirty="0"/>
                        <a:t>Conscription</a:t>
                      </a:r>
                    </a:p>
                  </a:txBody>
                  <a:tcPr>
                    <a:solidFill>
                      <a:schemeClr val="accent3">
                        <a:lumMod val="60000"/>
                        <a:lumOff val="40000"/>
                      </a:schemeClr>
                    </a:solidFill>
                  </a:tcPr>
                </a:tc>
                <a:tc>
                  <a:txBody>
                    <a:bodyPr/>
                    <a:lstStyle/>
                    <a:p>
                      <a:r>
                        <a:rPr lang="en-US" sz="1000" dirty="0"/>
                        <a:t>Compulsory order for all men 18</a:t>
                      </a:r>
                      <a:r>
                        <a:rPr lang="en-US" sz="1000" baseline="0" dirty="0"/>
                        <a:t> to 41 to join the army</a:t>
                      </a:r>
                      <a:endParaRPr lang="en-US" sz="1000" dirty="0"/>
                    </a:p>
                  </a:txBody>
                  <a:tcPr>
                    <a:solidFill>
                      <a:schemeClr val="accent3">
                        <a:lumMod val="60000"/>
                        <a:lumOff val="40000"/>
                      </a:schemeClr>
                    </a:solidFill>
                  </a:tcPr>
                </a:tc>
                <a:extLst>
                  <a:ext uri="{0D108BD9-81ED-4DB2-BD59-A6C34878D82A}">
                    <a16:rowId xmlns:a16="http://schemas.microsoft.com/office/drawing/2014/main" val="10001"/>
                  </a:ext>
                </a:extLst>
              </a:tr>
              <a:tr h="375383">
                <a:tc>
                  <a:txBody>
                    <a:bodyPr/>
                    <a:lstStyle/>
                    <a:p>
                      <a:r>
                        <a:rPr lang="en-US" sz="1000" b="1" dirty="0"/>
                        <a:t>19</a:t>
                      </a:r>
                    </a:p>
                  </a:txBody>
                  <a:tcPr anchor="ctr">
                    <a:solidFill>
                      <a:schemeClr val="accent3">
                        <a:lumMod val="60000"/>
                        <a:lumOff val="40000"/>
                      </a:schemeClr>
                    </a:solidFill>
                  </a:tcPr>
                </a:tc>
                <a:tc>
                  <a:txBody>
                    <a:bodyPr/>
                    <a:lstStyle/>
                    <a:p>
                      <a:r>
                        <a:rPr lang="en-US" sz="1000" b="1" dirty="0"/>
                        <a:t>Schlieffen Plan</a:t>
                      </a:r>
                    </a:p>
                  </a:txBody>
                  <a:tcPr>
                    <a:solidFill>
                      <a:schemeClr val="accent3">
                        <a:lumMod val="60000"/>
                        <a:lumOff val="40000"/>
                      </a:schemeClr>
                    </a:solidFill>
                  </a:tcPr>
                </a:tc>
                <a:tc>
                  <a:txBody>
                    <a:bodyPr/>
                    <a:lstStyle/>
                    <a:p>
                      <a:r>
                        <a:rPr lang="en-US" sz="1000" dirty="0"/>
                        <a:t>German plan in 1914 to attack and defeat</a:t>
                      </a:r>
                      <a:r>
                        <a:rPr lang="en-US" sz="1000" baseline="0" dirty="0"/>
                        <a:t> France, then attack Russia so they would not have to fight both. </a:t>
                      </a:r>
                      <a:endParaRPr lang="en-US" sz="1000" dirty="0"/>
                    </a:p>
                  </a:txBody>
                  <a:tcPr>
                    <a:solidFill>
                      <a:schemeClr val="accent3">
                        <a:lumMod val="60000"/>
                        <a:lumOff val="40000"/>
                      </a:schemeClr>
                    </a:solidFill>
                  </a:tcPr>
                </a:tc>
                <a:extLst>
                  <a:ext uri="{0D108BD9-81ED-4DB2-BD59-A6C34878D82A}">
                    <a16:rowId xmlns:a16="http://schemas.microsoft.com/office/drawing/2014/main" val="10002"/>
                  </a:ext>
                </a:extLst>
              </a:tr>
              <a:tr h="231005">
                <a:tc>
                  <a:txBody>
                    <a:bodyPr/>
                    <a:lstStyle/>
                    <a:p>
                      <a:r>
                        <a:rPr lang="en-US" sz="1000" b="1" dirty="0"/>
                        <a:t>20</a:t>
                      </a:r>
                    </a:p>
                  </a:txBody>
                  <a:tcPr anchor="ctr">
                    <a:solidFill>
                      <a:schemeClr val="accent3">
                        <a:lumMod val="60000"/>
                        <a:lumOff val="40000"/>
                      </a:schemeClr>
                    </a:solidFill>
                  </a:tcPr>
                </a:tc>
                <a:tc>
                  <a:txBody>
                    <a:bodyPr/>
                    <a:lstStyle/>
                    <a:p>
                      <a:r>
                        <a:rPr lang="en-GB" sz="1000" b="1" i="0" kern="1200" dirty="0">
                          <a:solidFill>
                            <a:schemeClr val="tx1"/>
                          </a:solidFill>
                          <a:effectLst/>
                          <a:latin typeface="+mn-lt"/>
                          <a:ea typeface="+mn-ea"/>
                          <a:cs typeface="+mn-cs"/>
                        </a:rPr>
                        <a:t>Stalemate</a:t>
                      </a:r>
                    </a:p>
                  </a:txBody>
                  <a:tcPr>
                    <a:solidFill>
                      <a:schemeClr val="accent3">
                        <a:lumMod val="60000"/>
                        <a:lumOff val="40000"/>
                      </a:schemeClr>
                    </a:solidFill>
                  </a:tcPr>
                </a:tc>
                <a:tc>
                  <a:txBody>
                    <a:bodyPr/>
                    <a:lstStyle/>
                    <a:p>
                      <a:r>
                        <a:rPr lang="en-US" sz="1000" dirty="0"/>
                        <a:t>A</a:t>
                      </a:r>
                      <a:r>
                        <a:rPr lang="en-US" sz="1000" baseline="0" dirty="0"/>
                        <a:t> deadlock where no side</a:t>
                      </a:r>
                      <a:r>
                        <a:rPr lang="en-US" sz="1000" dirty="0"/>
                        <a:t> is able</a:t>
                      </a:r>
                      <a:r>
                        <a:rPr lang="en-US" sz="1000" baseline="0" dirty="0"/>
                        <a:t> to make progress to win</a:t>
                      </a:r>
                      <a:r>
                        <a:rPr lang="en-US" sz="1000" dirty="0"/>
                        <a:t>.</a:t>
                      </a:r>
                    </a:p>
                  </a:txBody>
                  <a:tcPr>
                    <a:solidFill>
                      <a:schemeClr val="accent3">
                        <a:lumMod val="60000"/>
                        <a:lumOff val="40000"/>
                      </a:schemeClr>
                    </a:solidFill>
                  </a:tcPr>
                </a:tc>
                <a:extLst>
                  <a:ext uri="{0D108BD9-81ED-4DB2-BD59-A6C34878D82A}">
                    <a16:rowId xmlns:a16="http://schemas.microsoft.com/office/drawing/2014/main" val="10003"/>
                  </a:ext>
                </a:extLst>
              </a:tr>
              <a:tr h="231005">
                <a:tc>
                  <a:txBody>
                    <a:bodyPr/>
                    <a:lstStyle/>
                    <a:p>
                      <a:r>
                        <a:rPr lang="en-GB" sz="1000" b="1" i="0" kern="1200" dirty="0">
                          <a:solidFill>
                            <a:schemeClr val="tx1"/>
                          </a:solidFill>
                          <a:effectLst/>
                          <a:latin typeface="+mn-lt"/>
                          <a:ea typeface="+mn-ea"/>
                          <a:cs typeface="+mn-cs"/>
                        </a:rPr>
                        <a:t>21</a:t>
                      </a:r>
                    </a:p>
                  </a:txBody>
                  <a:tcPr anchor="ctr">
                    <a:solidFill>
                      <a:schemeClr val="accent3">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mn-lt"/>
                          <a:ea typeface="+mn-ea"/>
                          <a:cs typeface="+mn-cs"/>
                        </a:rPr>
                        <a:t>No Mans Land</a:t>
                      </a:r>
                      <a:endParaRPr lang="en-US" sz="1000" b="1" dirty="0"/>
                    </a:p>
                  </a:txBody>
                  <a:tcPr>
                    <a:solidFill>
                      <a:schemeClr val="accent3">
                        <a:lumMod val="60000"/>
                        <a:lumOff val="40000"/>
                      </a:schemeClr>
                    </a:solidFill>
                  </a:tcPr>
                </a:tc>
                <a:tc>
                  <a:txBody>
                    <a:bodyPr/>
                    <a:lstStyle/>
                    <a:p>
                      <a:r>
                        <a:rPr lang="en-GB" sz="1000" b="0" i="0" kern="1200" dirty="0">
                          <a:solidFill>
                            <a:schemeClr val="tx1"/>
                          </a:solidFill>
                          <a:effectLst/>
                          <a:latin typeface="+mn-lt"/>
                          <a:ea typeface="+mn-ea"/>
                          <a:cs typeface="+mn-cs"/>
                        </a:rPr>
                        <a:t>Area separating opposing armies in trench warfare.</a:t>
                      </a:r>
                      <a:endParaRPr lang="en-US" sz="1000" dirty="0"/>
                    </a:p>
                  </a:txBody>
                  <a:tcPr>
                    <a:solidFill>
                      <a:schemeClr val="accent3">
                        <a:lumMod val="60000"/>
                        <a:lumOff val="40000"/>
                      </a:schemeClr>
                    </a:solidFill>
                  </a:tcPr>
                </a:tc>
                <a:extLst>
                  <a:ext uri="{0D108BD9-81ED-4DB2-BD59-A6C34878D82A}">
                    <a16:rowId xmlns:a16="http://schemas.microsoft.com/office/drawing/2014/main" val="10004"/>
                  </a:ext>
                </a:extLst>
              </a:tr>
              <a:tr h="2310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22</a:t>
                      </a:r>
                    </a:p>
                  </a:txBody>
                  <a:tcPr anchor="ctr">
                    <a:solidFill>
                      <a:schemeClr val="accent3">
                        <a:lumMod val="60000"/>
                        <a:lumOff val="40000"/>
                      </a:schemeClr>
                    </a:solidFill>
                  </a:tcPr>
                </a:tc>
                <a:tc>
                  <a:txBody>
                    <a:bodyPr/>
                    <a:lstStyle/>
                    <a:p>
                      <a:r>
                        <a:rPr lang="en-US" sz="1000" b="1" dirty="0"/>
                        <a:t>Tommy</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Nickname</a:t>
                      </a:r>
                      <a:r>
                        <a:rPr lang="en-US" sz="1000" baseline="0" dirty="0"/>
                        <a:t> for a British soldier. </a:t>
                      </a:r>
                      <a:endParaRPr lang="en-US" sz="1000" dirty="0"/>
                    </a:p>
                  </a:txBody>
                  <a:tcPr>
                    <a:solidFill>
                      <a:schemeClr val="accent3">
                        <a:lumMod val="60000"/>
                        <a:lumOff val="40000"/>
                      </a:schemeClr>
                    </a:solidFill>
                  </a:tcPr>
                </a:tc>
                <a:extLst>
                  <a:ext uri="{0D108BD9-81ED-4DB2-BD59-A6C34878D82A}">
                    <a16:rowId xmlns:a16="http://schemas.microsoft.com/office/drawing/2014/main" val="10005"/>
                  </a:ext>
                </a:extLst>
              </a:tr>
              <a:tr h="333090">
                <a:tc>
                  <a:txBody>
                    <a:bodyPr/>
                    <a:lstStyle/>
                    <a:p>
                      <a:r>
                        <a:rPr lang="en-US" sz="1000" b="1" dirty="0"/>
                        <a:t>23</a:t>
                      </a:r>
                    </a:p>
                  </a:txBody>
                  <a:tcPr anchor="ctr">
                    <a:solidFill>
                      <a:schemeClr val="accent3">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mn-lt"/>
                          <a:ea typeface="+mn-ea"/>
                          <a:cs typeface="+mn-cs"/>
                        </a:rPr>
                        <a:t>Barbed Wire</a:t>
                      </a:r>
                    </a:p>
                  </a:txBody>
                  <a:tcPr>
                    <a:solidFill>
                      <a:schemeClr val="accent3">
                        <a:lumMod val="60000"/>
                        <a:lumOff val="40000"/>
                      </a:schemeClr>
                    </a:solidFill>
                  </a:tcPr>
                </a:tc>
                <a:tc>
                  <a:txBody>
                    <a:bodyPr/>
                    <a:lstStyle/>
                    <a:p>
                      <a:r>
                        <a:rPr lang="en-GB" sz="1000" b="0" i="0" kern="1200" dirty="0">
                          <a:solidFill>
                            <a:schemeClr val="tx1"/>
                          </a:solidFill>
                          <a:effectLst/>
                          <a:latin typeface="+mn-lt"/>
                          <a:ea typeface="+mn-ea"/>
                          <a:cs typeface="+mn-cs"/>
                        </a:rPr>
                        <a:t>Strong wire with sharp barbs at regular intervals,</a:t>
                      </a:r>
                      <a:r>
                        <a:rPr lang="en-GB" sz="1000" b="0" i="0" kern="1200" baseline="0" dirty="0">
                          <a:solidFill>
                            <a:schemeClr val="tx1"/>
                          </a:solidFill>
                          <a:effectLst/>
                          <a:latin typeface="+mn-lt"/>
                          <a:ea typeface="+mn-ea"/>
                          <a:cs typeface="+mn-cs"/>
                        </a:rPr>
                        <a:t> used to stop people passing</a:t>
                      </a:r>
                      <a:r>
                        <a:rPr lang="en-GB" sz="1000" b="0" i="0" kern="1200" dirty="0">
                          <a:solidFill>
                            <a:schemeClr val="tx1"/>
                          </a:solidFill>
                          <a:effectLst/>
                          <a:latin typeface="+mn-lt"/>
                          <a:ea typeface="+mn-ea"/>
                          <a:cs typeface="+mn-cs"/>
                        </a:rPr>
                        <a:t>.</a:t>
                      </a:r>
                    </a:p>
                  </a:txBody>
                  <a:tcPr>
                    <a:solidFill>
                      <a:schemeClr val="accent3">
                        <a:lumMod val="60000"/>
                        <a:lumOff val="40000"/>
                      </a:schemeClr>
                    </a:solidFill>
                  </a:tcPr>
                </a:tc>
                <a:extLst>
                  <a:ext uri="{0D108BD9-81ED-4DB2-BD59-A6C34878D82A}">
                    <a16:rowId xmlns:a16="http://schemas.microsoft.com/office/drawing/2014/main" val="10006"/>
                  </a:ext>
                </a:extLst>
              </a:tr>
              <a:tr h="231005">
                <a:tc>
                  <a:txBody>
                    <a:bodyPr/>
                    <a:lstStyle/>
                    <a:p>
                      <a:r>
                        <a:rPr lang="en-US" sz="1000" b="1" dirty="0"/>
                        <a:t>24</a:t>
                      </a:r>
                    </a:p>
                  </a:txBody>
                  <a:tcPr anchor="ctr">
                    <a:solidFill>
                      <a:schemeClr val="accent3">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mn-lt"/>
                          <a:ea typeface="+mn-ea"/>
                          <a:cs typeface="+mn-cs"/>
                        </a:rPr>
                        <a:t>Mustard Gas</a:t>
                      </a:r>
                    </a:p>
                  </a:txBody>
                  <a:tcPr>
                    <a:solidFill>
                      <a:schemeClr val="accent3">
                        <a:lumMod val="60000"/>
                        <a:lumOff val="40000"/>
                      </a:schemeClr>
                    </a:solidFill>
                  </a:tcPr>
                </a:tc>
                <a:tc>
                  <a:txBody>
                    <a:bodyPr/>
                    <a:lstStyle/>
                    <a:p>
                      <a:r>
                        <a:rPr lang="en-GB" sz="1000" b="0" i="0" kern="1200" dirty="0">
                          <a:solidFill>
                            <a:schemeClr val="tx1"/>
                          </a:solidFill>
                          <a:effectLst/>
                          <a:latin typeface="+mn-lt"/>
                          <a:ea typeface="+mn-ea"/>
                          <a:cs typeface="+mn-cs"/>
                        </a:rPr>
                        <a:t>Poisonous</a:t>
                      </a:r>
                      <a:r>
                        <a:rPr lang="en-GB" sz="1000" b="0" i="0" kern="1200" baseline="0" dirty="0">
                          <a:solidFill>
                            <a:schemeClr val="tx1"/>
                          </a:solidFill>
                          <a:effectLst/>
                          <a:latin typeface="+mn-lt"/>
                          <a:ea typeface="+mn-ea"/>
                          <a:cs typeface="+mn-cs"/>
                        </a:rPr>
                        <a:t> gas used by the Germans, French and British</a:t>
                      </a:r>
                      <a:endParaRPr lang="en-GB" sz="1000" b="0" i="0" kern="1200" dirty="0">
                        <a:solidFill>
                          <a:schemeClr val="tx1"/>
                        </a:solidFill>
                        <a:effectLst/>
                        <a:latin typeface="+mn-lt"/>
                        <a:ea typeface="+mn-ea"/>
                        <a:cs typeface="+mn-cs"/>
                      </a:endParaRPr>
                    </a:p>
                  </a:txBody>
                  <a:tcPr>
                    <a:solidFill>
                      <a:schemeClr val="accent3">
                        <a:lumMod val="60000"/>
                        <a:lumOff val="40000"/>
                      </a:schemeClr>
                    </a:solidFill>
                  </a:tcPr>
                </a:tc>
                <a:extLst>
                  <a:ext uri="{0D108BD9-81ED-4DB2-BD59-A6C34878D82A}">
                    <a16:rowId xmlns:a16="http://schemas.microsoft.com/office/drawing/2014/main" val="10007"/>
                  </a:ext>
                </a:extLst>
              </a:tr>
              <a:tr h="2310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a:t>25</a:t>
                      </a:r>
                    </a:p>
                  </a:txBody>
                  <a:tcPr anchor="ctr">
                    <a:solidFill>
                      <a:schemeClr val="accent3">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mn-lt"/>
                          <a:ea typeface="+mn-ea"/>
                          <a:cs typeface="+mn-cs"/>
                        </a:rPr>
                        <a:t>Artillery</a:t>
                      </a:r>
                    </a:p>
                  </a:txBody>
                  <a:tcPr>
                    <a:solidFill>
                      <a:schemeClr val="accent3">
                        <a:lumMod val="60000"/>
                        <a:lumOff val="40000"/>
                      </a:schemeClr>
                    </a:solidFill>
                  </a:tcPr>
                </a:tc>
                <a:tc>
                  <a:txBody>
                    <a:bodyPr/>
                    <a:lstStyle/>
                    <a:p>
                      <a:r>
                        <a:rPr lang="en-GB" sz="1000" b="0" i="0" kern="1200" dirty="0">
                          <a:solidFill>
                            <a:schemeClr val="tx1"/>
                          </a:solidFill>
                          <a:effectLst/>
                          <a:latin typeface="+mn-lt"/>
                          <a:ea typeface="+mn-ea"/>
                          <a:cs typeface="+mn-cs"/>
                        </a:rPr>
                        <a:t>Large guns</a:t>
                      </a:r>
                      <a:r>
                        <a:rPr lang="en-GB" sz="1000" b="0" i="0" kern="1200" baseline="0" dirty="0">
                          <a:solidFill>
                            <a:schemeClr val="tx1"/>
                          </a:solidFill>
                          <a:effectLst/>
                          <a:latin typeface="+mn-lt"/>
                          <a:ea typeface="+mn-ea"/>
                          <a:cs typeface="+mn-cs"/>
                        </a:rPr>
                        <a:t> that fire explosive shells over long distances</a:t>
                      </a:r>
                      <a:endParaRPr lang="en-US" sz="1000" dirty="0"/>
                    </a:p>
                  </a:txBody>
                  <a:tcPr>
                    <a:solidFill>
                      <a:schemeClr val="accent3">
                        <a:lumMod val="60000"/>
                        <a:lumOff val="40000"/>
                      </a:schemeClr>
                    </a:solidFill>
                  </a:tcPr>
                </a:tc>
                <a:extLst>
                  <a:ext uri="{0D108BD9-81ED-4DB2-BD59-A6C34878D82A}">
                    <a16:rowId xmlns:a16="http://schemas.microsoft.com/office/drawing/2014/main" val="10008"/>
                  </a:ext>
                </a:extLst>
              </a:tr>
              <a:tr h="375383">
                <a:tc>
                  <a:txBody>
                    <a:bodyPr/>
                    <a:lstStyle/>
                    <a:p>
                      <a:r>
                        <a:rPr lang="en-US" sz="1000" b="1" dirty="0"/>
                        <a:t>26</a:t>
                      </a:r>
                    </a:p>
                  </a:txBody>
                  <a:tcPr anchor="ctr">
                    <a:solidFill>
                      <a:schemeClr val="accent3">
                        <a:lumMod val="60000"/>
                        <a:lumOff val="40000"/>
                      </a:schemeClr>
                    </a:solidFill>
                  </a:tcPr>
                </a:tc>
                <a:tc>
                  <a:txBody>
                    <a:bodyPr/>
                    <a:lstStyle/>
                    <a:p>
                      <a:r>
                        <a:rPr lang="en-US" sz="1000" b="1" dirty="0"/>
                        <a:t>Trench Foot</a:t>
                      </a:r>
                    </a:p>
                  </a:txBody>
                  <a:tcPr>
                    <a:solidFill>
                      <a:schemeClr val="accent3">
                        <a:lumMod val="60000"/>
                        <a:lumOff val="40000"/>
                      </a:schemeClr>
                    </a:solidFill>
                  </a:tcPr>
                </a:tc>
                <a:tc>
                  <a:txBody>
                    <a:bodyPr/>
                    <a:lstStyle/>
                    <a:p>
                      <a:r>
                        <a:rPr lang="en-GB" sz="1000" b="0" i="0" kern="1200" dirty="0">
                          <a:solidFill>
                            <a:schemeClr val="tx1"/>
                          </a:solidFill>
                          <a:effectLst/>
                          <a:latin typeface="+mn-lt"/>
                          <a:ea typeface="+mn-ea"/>
                          <a:cs typeface="+mn-cs"/>
                        </a:rPr>
                        <a:t>A</a:t>
                      </a:r>
                      <a:r>
                        <a:rPr lang="en-GB" sz="1000" b="0" i="0" kern="1200" baseline="0" dirty="0">
                          <a:solidFill>
                            <a:schemeClr val="tx1"/>
                          </a:solidFill>
                          <a:effectLst/>
                          <a:latin typeface="+mn-lt"/>
                          <a:ea typeface="+mn-ea"/>
                          <a:cs typeface="+mn-cs"/>
                        </a:rPr>
                        <a:t> </a:t>
                      </a:r>
                      <a:r>
                        <a:rPr lang="en-GB" sz="1000" b="0" i="0" kern="1200" dirty="0">
                          <a:solidFill>
                            <a:schemeClr val="tx1"/>
                          </a:solidFill>
                          <a:effectLst/>
                          <a:latin typeface="+mn-lt"/>
                          <a:ea typeface="+mn-ea"/>
                          <a:cs typeface="+mn-cs"/>
                        </a:rPr>
                        <a:t>painful condition of the feet caused by long exposure in cold water or mud,</a:t>
                      </a:r>
                      <a:r>
                        <a:rPr lang="en-GB" sz="1000" b="0" i="0" kern="1200" baseline="0" dirty="0">
                          <a:solidFill>
                            <a:schemeClr val="tx1"/>
                          </a:solidFill>
                          <a:effectLst/>
                          <a:latin typeface="+mn-lt"/>
                          <a:ea typeface="+mn-ea"/>
                          <a:cs typeface="+mn-cs"/>
                        </a:rPr>
                        <a:t> as a result some feet were amputated.</a:t>
                      </a:r>
                      <a:endParaRPr lang="en-US" sz="1000" dirty="0"/>
                    </a:p>
                  </a:txBody>
                  <a:tcPr>
                    <a:solidFill>
                      <a:schemeClr val="accent3">
                        <a:lumMod val="60000"/>
                        <a:lumOff val="40000"/>
                      </a:schemeClr>
                    </a:solidFill>
                  </a:tcPr>
                </a:tc>
                <a:extLst>
                  <a:ext uri="{0D108BD9-81ED-4DB2-BD59-A6C34878D82A}">
                    <a16:rowId xmlns:a16="http://schemas.microsoft.com/office/drawing/2014/main" val="10009"/>
                  </a:ext>
                </a:extLst>
              </a:tr>
              <a:tr h="333090">
                <a:tc>
                  <a:txBody>
                    <a:bodyPr/>
                    <a:lstStyle/>
                    <a:p>
                      <a:r>
                        <a:rPr lang="en-US" sz="1000" b="1" dirty="0"/>
                        <a:t>27</a:t>
                      </a:r>
                    </a:p>
                  </a:txBody>
                  <a:tcPr anchor="ctr">
                    <a:solidFill>
                      <a:schemeClr val="accent3">
                        <a:lumMod val="60000"/>
                        <a:lumOff val="40000"/>
                      </a:schemeClr>
                    </a:solidFill>
                  </a:tcPr>
                </a:tc>
                <a:tc>
                  <a:txBody>
                    <a:bodyPr/>
                    <a:lstStyle/>
                    <a:p>
                      <a:r>
                        <a:rPr lang="en-US" sz="1000" b="1" dirty="0"/>
                        <a:t>Trench Fever</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A disease caused by</a:t>
                      </a:r>
                      <a:r>
                        <a:rPr lang="en-US" sz="1000" baseline="0" dirty="0"/>
                        <a:t> lice bites which made soldiers very ill in the trenches.</a:t>
                      </a:r>
                      <a:endParaRPr lang="en-US" sz="1000" dirty="0"/>
                    </a:p>
                  </a:txBody>
                  <a:tcPr>
                    <a:solidFill>
                      <a:schemeClr val="accent3">
                        <a:lumMod val="60000"/>
                        <a:lumOff val="40000"/>
                      </a:schemeClr>
                    </a:solidFill>
                  </a:tcPr>
                </a:tc>
                <a:extLst>
                  <a:ext uri="{0D108BD9-81ED-4DB2-BD59-A6C34878D82A}">
                    <a16:rowId xmlns:a16="http://schemas.microsoft.com/office/drawing/2014/main" val="10010"/>
                  </a:ext>
                </a:extLst>
              </a:tr>
              <a:tr h="2310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28</a:t>
                      </a:r>
                    </a:p>
                  </a:txBody>
                  <a:tcPr anchor="ctr">
                    <a:solidFill>
                      <a:schemeClr val="accent3">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Dugout </a:t>
                      </a:r>
                    </a:p>
                  </a:txBody>
                  <a:tcPr>
                    <a:solidFill>
                      <a:schemeClr val="accent3">
                        <a:lumMod val="60000"/>
                        <a:lumOff val="40000"/>
                      </a:schemeClr>
                    </a:solidFill>
                  </a:tcPr>
                </a:tc>
                <a:tc>
                  <a:txBody>
                    <a:bodyPr/>
                    <a:lstStyle/>
                    <a:p>
                      <a:r>
                        <a:rPr lang="en-US" sz="1000" dirty="0"/>
                        <a:t>Shelter dug into the side of the Trench</a:t>
                      </a:r>
                    </a:p>
                  </a:txBody>
                  <a:tcPr>
                    <a:solidFill>
                      <a:schemeClr val="accent3">
                        <a:lumMod val="60000"/>
                        <a:lumOff val="40000"/>
                      </a:schemeClr>
                    </a:solidFill>
                  </a:tcPr>
                </a:tc>
                <a:extLst>
                  <a:ext uri="{0D108BD9-81ED-4DB2-BD59-A6C34878D82A}">
                    <a16:rowId xmlns:a16="http://schemas.microsoft.com/office/drawing/2014/main" val="10011"/>
                  </a:ext>
                </a:extLst>
              </a:tr>
              <a:tr h="231005">
                <a:tc>
                  <a:txBody>
                    <a:bodyPr/>
                    <a:lstStyle/>
                    <a:p>
                      <a:r>
                        <a:rPr lang="en-US" sz="1000" b="1" dirty="0"/>
                        <a:t>29</a:t>
                      </a:r>
                    </a:p>
                  </a:txBody>
                  <a:tcPr anchor="ctr">
                    <a:solidFill>
                      <a:schemeClr val="accent3">
                        <a:lumMod val="60000"/>
                        <a:lumOff val="40000"/>
                      </a:schemeClr>
                    </a:solidFill>
                  </a:tcPr>
                </a:tc>
                <a:tc>
                  <a:txBody>
                    <a:bodyPr/>
                    <a:lstStyle/>
                    <a:p>
                      <a:r>
                        <a:rPr lang="en-US" sz="1000" b="1" dirty="0"/>
                        <a:t>Bayonet</a:t>
                      </a:r>
                    </a:p>
                  </a:txBody>
                  <a:tcPr>
                    <a:solidFill>
                      <a:schemeClr val="accent3">
                        <a:lumMod val="60000"/>
                        <a:lumOff val="40000"/>
                      </a:schemeClr>
                    </a:solidFill>
                  </a:tcPr>
                </a:tc>
                <a:tc>
                  <a:txBody>
                    <a:bodyPr/>
                    <a:lstStyle/>
                    <a:p>
                      <a:r>
                        <a:rPr lang="en-US" sz="1000" dirty="0"/>
                        <a:t>A blade attached to the end of a soldiers rifle</a:t>
                      </a:r>
                    </a:p>
                  </a:txBody>
                  <a:tcPr>
                    <a:solidFill>
                      <a:schemeClr val="accent3">
                        <a:lumMod val="60000"/>
                        <a:lumOff val="40000"/>
                      </a:schemeClr>
                    </a:solidFill>
                  </a:tcPr>
                </a:tc>
                <a:extLst>
                  <a:ext uri="{0D108BD9-81ED-4DB2-BD59-A6C34878D82A}">
                    <a16:rowId xmlns:a16="http://schemas.microsoft.com/office/drawing/2014/main" val="10012"/>
                  </a:ext>
                </a:extLst>
              </a:tr>
              <a:tr h="231005">
                <a:tc>
                  <a:txBody>
                    <a:bodyPr/>
                    <a:lstStyle/>
                    <a:p>
                      <a:r>
                        <a:rPr lang="en-US" sz="1000" b="1" dirty="0"/>
                        <a:t>30</a:t>
                      </a:r>
                    </a:p>
                  </a:txBody>
                  <a:tcPr anchor="ctr">
                    <a:solidFill>
                      <a:schemeClr val="accent3">
                        <a:lumMod val="60000"/>
                        <a:lumOff val="40000"/>
                      </a:schemeClr>
                    </a:solidFill>
                  </a:tcPr>
                </a:tc>
                <a:tc>
                  <a:txBody>
                    <a:bodyPr/>
                    <a:lstStyle/>
                    <a:p>
                      <a:r>
                        <a:rPr lang="en-US" sz="1000" b="1" dirty="0"/>
                        <a:t>Armistice </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i="0" kern="1200" dirty="0">
                          <a:solidFill>
                            <a:schemeClr val="tx1"/>
                          </a:solidFill>
                          <a:effectLst/>
                          <a:latin typeface="+mn-lt"/>
                          <a:ea typeface="+mn-ea"/>
                          <a:cs typeface="+mn-cs"/>
                        </a:rPr>
                        <a:t>An agreement made by tin a war to stop fighting.</a:t>
                      </a:r>
                      <a:endParaRPr lang="en-US" sz="1000" dirty="0"/>
                    </a:p>
                  </a:txBody>
                  <a:tcPr>
                    <a:solidFill>
                      <a:schemeClr val="accent3">
                        <a:lumMod val="60000"/>
                        <a:lumOff val="40000"/>
                      </a:schemeClr>
                    </a:solidFill>
                  </a:tcPr>
                </a:tc>
                <a:extLst>
                  <a:ext uri="{0D108BD9-81ED-4DB2-BD59-A6C34878D82A}">
                    <a16:rowId xmlns:a16="http://schemas.microsoft.com/office/drawing/2014/main" val="10013"/>
                  </a:ext>
                </a:extLst>
              </a:tr>
              <a:tr h="231005">
                <a:tc>
                  <a:txBody>
                    <a:bodyPr/>
                    <a:lstStyle/>
                    <a:p>
                      <a:r>
                        <a:rPr lang="en-US" sz="1000" b="1" dirty="0"/>
                        <a:t>31</a:t>
                      </a:r>
                    </a:p>
                  </a:txBody>
                  <a:tcPr anchor="ctr">
                    <a:solidFill>
                      <a:schemeClr val="accent3">
                        <a:lumMod val="60000"/>
                        <a:lumOff val="40000"/>
                      </a:schemeClr>
                    </a:solidFill>
                  </a:tcPr>
                </a:tc>
                <a:tc>
                  <a:txBody>
                    <a:bodyPr/>
                    <a:lstStyle/>
                    <a:p>
                      <a:r>
                        <a:rPr lang="en-US" sz="1000" b="1" dirty="0"/>
                        <a:t>War effort</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How people</a:t>
                      </a:r>
                      <a:r>
                        <a:rPr lang="en-US" sz="1000" baseline="0" dirty="0"/>
                        <a:t> at war and at home contribute to the war.</a:t>
                      </a:r>
                      <a:endParaRPr lang="en-US" sz="1000" dirty="0"/>
                    </a:p>
                  </a:txBody>
                  <a:tcPr>
                    <a:solidFill>
                      <a:schemeClr val="accent3">
                        <a:lumMod val="60000"/>
                        <a:lumOff val="40000"/>
                      </a:schemeClr>
                    </a:solidFill>
                  </a:tcPr>
                </a:tc>
                <a:extLst>
                  <a:ext uri="{0D108BD9-81ED-4DB2-BD59-A6C34878D82A}">
                    <a16:rowId xmlns:a16="http://schemas.microsoft.com/office/drawing/2014/main" val="10014"/>
                  </a:ext>
                </a:extLst>
              </a:tr>
              <a:tr h="375383">
                <a:tc>
                  <a:txBody>
                    <a:bodyPr/>
                    <a:lstStyle/>
                    <a:p>
                      <a:r>
                        <a:rPr lang="en-US" sz="1000" b="1" dirty="0"/>
                        <a:t>32</a:t>
                      </a:r>
                    </a:p>
                  </a:txBody>
                  <a:tcPr anchor="ctr">
                    <a:solidFill>
                      <a:schemeClr val="accent3">
                        <a:lumMod val="60000"/>
                        <a:lumOff val="40000"/>
                      </a:schemeClr>
                    </a:solidFill>
                  </a:tcPr>
                </a:tc>
                <a:tc>
                  <a:txBody>
                    <a:bodyPr/>
                    <a:lstStyle/>
                    <a:p>
                      <a:r>
                        <a:rPr lang="en-US" sz="1000" b="1" dirty="0"/>
                        <a:t>Conscientious Objector</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i="0" kern="1200" dirty="0">
                          <a:solidFill>
                            <a:schemeClr val="tx1"/>
                          </a:solidFill>
                          <a:effectLst/>
                          <a:latin typeface="+mn-lt"/>
                          <a:ea typeface="+mn-ea"/>
                          <a:cs typeface="+mn-cs"/>
                        </a:rPr>
                        <a:t>Someone</a:t>
                      </a:r>
                      <a:r>
                        <a:rPr lang="en-GB" sz="1000" b="0" i="0" kern="1200" baseline="0" dirty="0">
                          <a:solidFill>
                            <a:schemeClr val="tx1"/>
                          </a:solidFill>
                          <a:effectLst/>
                          <a:latin typeface="+mn-lt"/>
                          <a:ea typeface="+mn-ea"/>
                          <a:cs typeface="+mn-cs"/>
                        </a:rPr>
                        <a:t> who refuses to fight or be involved in war for religious, moral or political reasons, also called ‘Conchies’</a:t>
                      </a:r>
                      <a:endParaRPr lang="en-US" sz="1000" dirty="0"/>
                    </a:p>
                  </a:txBody>
                  <a:tcPr>
                    <a:solidFill>
                      <a:schemeClr val="accent3">
                        <a:lumMod val="60000"/>
                        <a:lumOff val="40000"/>
                      </a:schemeClr>
                    </a:solidFill>
                  </a:tcPr>
                </a:tc>
                <a:extLst>
                  <a:ext uri="{0D108BD9-81ED-4DB2-BD59-A6C34878D82A}">
                    <a16:rowId xmlns:a16="http://schemas.microsoft.com/office/drawing/2014/main" val="10015"/>
                  </a:ext>
                </a:extLst>
              </a:tr>
              <a:tr h="333090">
                <a:tc>
                  <a:txBody>
                    <a:bodyPr/>
                    <a:lstStyle/>
                    <a:p>
                      <a:r>
                        <a:rPr lang="en-US" sz="1000" b="1" dirty="0"/>
                        <a:t>33</a:t>
                      </a:r>
                    </a:p>
                  </a:txBody>
                  <a:tcPr anchor="ctr">
                    <a:solidFill>
                      <a:schemeClr val="accent3">
                        <a:lumMod val="60000"/>
                        <a:lumOff val="40000"/>
                      </a:schemeClr>
                    </a:solidFill>
                  </a:tcPr>
                </a:tc>
                <a:tc>
                  <a:txBody>
                    <a:bodyPr/>
                    <a:lstStyle/>
                    <a:p>
                      <a:r>
                        <a:rPr lang="en-US" sz="1000" b="1" dirty="0"/>
                        <a:t>Suffragette</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Women who protested,</a:t>
                      </a:r>
                      <a:r>
                        <a:rPr lang="en-US" sz="1000" baseline="0" dirty="0"/>
                        <a:t> using violent methods to achieve equal rights for women, like voting.</a:t>
                      </a:r>
                      <a:endParaRPr lang="en-US" sz="1000" dirty="0"/>
                    </a:p>
                  </a:txBody>
                  <a:tcPr>
                    <a:solidFill>
                      <a:schemeClr val="accent3">
                        <a:lumMod val="60000"/>
                        <a:lumOff val="40000"/>
                      </a:schemeClr>
                    </a:solidFill>
                  </a:tcPr>
                </a:tc>
                <a:extLst>
                  <a:ext uri="{0D108BD9-81ED-4DB2-BD59-A6C34878D82A}">
                    <a16:rowId xmlns:a16="http://schemas.microsoft.com/office/drawing/2014/main" val="10016"/>
                  </a:ext>
                </a:extLst>
              </a:tr>
              <a:tr h="231005">
                <a:tc>
                  <a:txBody>
                    <a:bodyPr/>
                    <a:lstStyle/>
                    <a:p>
                      <a:r>
                        <a:rPr lang="en-US" sz="1000" b="1" dirty="0"/>
                        <a:t>34</a:t>
                      </a:r>
                    </a:p>
                  </a:txBody>
                  <a:tcPr anchor="ctr">
                    <a:solidFill>
                      <a:schemeClr val="accent3">
                        <a:lumMod val="60000"/>
                        <a:lumOff val="40000"/>
                      </a:schemeClr>
                    </a:solidFill>
                  </a:tcPr>
                </a:tc>
                <a:tc>
                  <a:txBody>
                    <a:bodyPr/>
                    <a:lstStyle/>
                    <a:p>
                      <a:r>
                        <a:rPr lang="en-US" sz="1000" b="1" baseline="0" dirty="0"/>
                        <a:t>Suffrage</a:t>
                      </a:r>
                      <a:endParaRPr lang="en-US" sz="1000" b="1" dirty="0"/>
                    </a:p>
                  </a:txBody>
                  <a:tcPr>
                    <a:solidFill>
                      <a:schemeClr val="accent3">
                        <a:lumMod val="60000"/>
                        <a:lumOff val="40000"/>
                      </a:schemeClr>
                    </a:solidFill>
                  </a:tcPr>
                </a:tc>
                <a:tc>
                  <a:txBody>
                    <a:bodyPr/>
                    <a:lstStyle/>
                    <a:p>
                      <a:r>
                        <a:rPr lang="en-US" sz="1000" dirty="0">
                          <a:solidFill>
                            <a:schemeClr val="tx1"/>
                          </a:solidFill>
                          <a:latin typeface="+mn-lt"/>
                          <a:cs typeface="Comic Sans MS"/>
                        </a:rPr>
                        <a:t>The</a:t>
                      </a:r>
                      <a:r>
                        <a:rPr lang="en-US" sz="1000" baseline="0" dirty="0">
                          <a:solidFill>
                            <a:schemeClr val="tx1"/>
                          </a:solidFill>
                          <a:latin typeface="+mn-lt"/>
                          <a:cs typeface="Comic Sans MS"/>
                        </a:rPr>
                        <a:t> right to vote in political elections. </a:t>
                      </a:r>
                      <a:endParaRPr lang="en-US" sz="1000" dirty="0">
                        <a:solidFill>
                          <a:schemeClr val="tx1"/>
                        </a:solidFill>
                        <a:latin typeface="+mn-lt"/>
                        <a:cs typeface="Comic Sans MS"/>
                      </a:endParaRPr>
                    </a:p>
                  </a:txBody>
                  <a:tcPr>
                    <a:solidFill>
                      <a:schemeClr val="accent3">
                        <a:lumMod val="60000"/>
                        <a:lumOff val="40000"/>
                      </a:schemeClr>
                    </a:solidFill>
                  </a:tcPr>
                </a:tc>
                <a:extLst>
                  <a:ext uri="{0D108BD9-81ED-4DB2-BD59-A6C34878D82A}">
                    <a16:rowId xmlns:a16="http://schemas.microsoft.com/office/drawing/2014/main" val="10017"/>
                  </a:ext>
                </a:extLst>
              </a:tr>
              <a:tr h="2310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a:t>35</a:t>
                      </a:r>
                    </a:p>
                  </a:txBody>
                  <a:tcPr anchor="ctr">
                    <a:solidFill>
                      <a:schemeClr val="accent3">
                        <a:lumMod val="60000"/>
                        <a:lumOff val="40000"/>
                      </a:schemeClr>
                    </a:solidFill>
                  </a:tcPr>
                </a:tc>
                <a:tc>
                  <a:txBody>
                    <a:bodyPr/>
                    <a:lstStyle/>
                    <a:p>
                      <a:r>
                        <a:rPr lang="en-US" sz="1000" b="1" dirty="0"/>
                        <a:t>Strike</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Where</a:t>
                      </a:r>
                      <a:r>
                        <a:rPr lang="en-US" sz="1000" baseline="0" dirty="0"/>
                        <a:t> workers refuse to work in protest</a:t>
                      </a:r>
                      <a:endParaRPr lang="en-US" sz="1000" dirty="0"/>
                    </a:p>
                  </a:txBody>
                  <a:tcPr>
                    <a:solidFill>
                      <a:schemeClr val="accent3">
                        <a:lumMod val="60000"/>
                        <a:lumOff val="40000"/>
                      </a:schemeClr>
                    </a:solidFill>
                  </a:tcPr>
                </a:tc>
                <a:extLst>
                  <a:ext uri="{0D108BD9-81ED-4DB2-BD59-A6C34878D82A}">
                    <a16:rowId xmlns:a16="http://schemas.microsoft.com/office/drawing/2014/main" val="10018"/>
                  </a:ext>
                </a:extLst>
              </a:tr>
              <a:tr h="231005">
                <a:tc>
                  <a:txBody>
                    <a:bodyPr/>
                    <a:lstStyle/>
                    <a:p>
                      <a:r>
                        <a:rPr lang="en-US" sz="1000" b="1" dirty="0"/>
                        <a:t>36</a:t>
                      </a:r>
                    </a:p>
                  </a:txBody>
                  <a:tcPr anchor="ctr">
                    <a:solidFill>
                      <a:schemeClr val="accent3">
                        <a:lumMod val="60000"/>
                        <a:lumOff val="40000"/>
                      </a:schemeClr>
                    </a:solidFill>
                  </a:tcPr>
                </a:tc>
                <a:tc>
                  <a:txBody>
                    <a:bodyPr/>
                    <a:lstStyle/>
                    <a:p>
                      <a:r>
                        <a:rPr lang="en-US" sz="1000" b="1" dirty="0"/>
                        <a:t>Munitions</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Military weapons and ammunition</a:t>
                      </a:r>
                    </a:p>
                  </a:txBody>
                  <a:tcPr>
                    <a:solidFill>
                      <a:schemeClr val="accent3">
                        <a:lumMod val="60000"/>
                        <a:lumOff val="40000"/>
                      </a:schemeClr>
                    </a:solidFill>
                  </a:tcPr>
                </a:tc>
                <a:extLst>
                  <a:ext uri="{0D108BD9-81ED-4DB2-BD59-A6C34878D82A}">
                    <a16:rowId xmlns:a16="http://schemas.microsoft.com/office/drawing/2014/main" val="10019"/>
                  </a:ext>
                </a:extLst>
              </a:tr>
              <a:tr h="231005">
                <a:tc>
                  <a:txBody>
                    <a:bodyPr/>
                    <a:lstStyle/>
                    <a:p>
                      <a:r>
                        <a:rPr lang="en-US" sz="1000" b="1" dirty="0"/>
                        <a:t>37</a:t>
                      </a:r>
                    </a:p>
                  </a:txBody>
                  <a:tcPr anchor="ctr">
                    <a:solidFill>
                      <a:schemeClr val="accent3">
                        <a:lumMod val="60000"/>
                        <a:lumOff val="40000"/>
                      </a:schemeClr>
                    </a:solidFill>
                  </a:tcPr>
                </a:tc>
                <a:tc>
                  <a:txBody>
                    <a:bodyPr/>
                    <a:lstStyle/>
                    <a:p>
                      <a:r>
                        <a:rPr lang="en-US" sz="1000" b="1" dirty="0"/>
                        <a:t>David Lloyd George</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Prime Minster of Britain during and after WW1</a:t>
                      </a:r>
                    </a:p>
                  </a:txBody>
                  <a:tcPr>
                    <a:solidFill>
                      <a:schemeClr val="accent3">
                        <a:lumMod val="60000"/>
                        <a:lumOff val="40000"/>
                      </a:schemeClr>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3679276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946" y="10500"/>
            <a:ext cx="2206023" cy="367567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286"/>
          </a:p>
        </p:txBody>
      </p:sp>
      <p:sp>
        <p:nvSpPr>
          <p:cNvPr id="5" name="TextBox 4"/>
          <p:cNvSpPr txBox="1"/>
          <p:nvPr/>
        </p:nvSpPr>
        <p:spPr>
          <a:xfrm>
            <a:off x="10973" y="190709"/>
            <a:ext cx="2206023" cy="3521605"/>
          </a:xfrm>
          <a:prstGeom prst="rect">
            <a:avLst/>
          </a:prstGeom>
          <a:noFill/>
          <a:ln>
            <a:noFill/>
          </a:ln>
        </p:spPr>
        <p:txBody>
          <a:bodyPr wrap="square" rtlCol="0">
            <a:spAutoFit/>
          </a:bodyPr>
          <a:lstStyle/>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In 1776 the thirteen colonies of North America declared their independence from Britain. Most people believed that colonies were unable to exist as a separate country.</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Over the previous 150 years these colonies had been largely self-governing but it was war with France that brought to a head the tensions that led to the American Revolution.</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There are echoes of Magna Carta and other revolts in the words of the Declaration of Independence, words that are still powerful today and which would have a most profound impact on events during the following 200 years.</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The American Revolution and the War of Independence that followed it had important consequences for the way Britain was governed.</a:t>
            </a:r>
          </a:p>
          <a:p>
            <a:pPr marL="122467" indent="-122467">
              <a:buFont typeface="Arial" panose="020B0604020202020204" pitchFamily="34" charset="0"/>
              <a:buChar char="•"/>
            </a:pPr>
            <a:endParaRPr lang="en-GB" sz="857" dirty="0">
              <a:latin typeface="Times New Roman" panose="02020603050405020304" pitchFamily="18" charset="0"/>
              <a:cs typeface="Times New Roman" panose="02020603050405020304" pitchFamily="18" charset="0"/>
            </a:endParaRPr>
          </a:p>
          <a:p>
            <a:pPr marL="122467" indent="-122467">
              <a:buFont typeface="Arial" panose="020B0604020202020204" pitchFamily="34" charset="0"/>
              <a:buChar char="•"/>
            </a:pPr>
            <a:r>
              <a:rPr lang="en-GB" sz="857" dirty="0">
                <a:latin typeface="Times New Roman" panose="02020603050405020304" pitchFamily="18" charset="0"/>
                <a:cs typeface="Times New Roman" panose="02020603050405020304" pitchFamily="18" charset="0"/>
              </a:rPr>
              <a:t>The slogan of the Revolution, ‘no taxation without representation’, remains a strong political rallying cry today</a:t>
            </a:r>
          </a:p>
        </p:txBody>
      </p:sp>
      <p:sp>
        <p:nvSpPr>
          <p:cNvPr id="6" name="TextBox 5"/>
          <p:cNvSpPr txBox="1"/>
          <p:nvPr/>
        </p:nvSpPr>
        <p:spPr>
          <a:xfrm>
            <a:off x="21946" y="10501"/>
            <a:ext cx="2206023" cy="246221"/>
          </a:xfrm>
          <a:prstGeom prst="rect">
            <a:avLst/>
          </a:prstGeom>
          <a:noFill/>
        </p:spPr>
        <p:txBody>
          <a:bodyPr wrap="square" rtlCol="0">
            <a:spAutoFit/>
          </a:bodyPr>
          <a:lstStyle/>
          <a:p>
            <a:pPr algn="ctr"/>
            <a:r>
              <a:rPr lang="en-GB" sz="1000" i="1" u="sng" dirty="0">
                <a:latin typeface="Verdana" panose="020B0604030504040204" pitchFamily="34" charset="0"/>
                <a:ea typeface="Verdana" panose="020B0604030504040204" pitchFamily="34" charset="0"/>
                <a:cs typeface="Verdana" panose="020B0604030504040204" pitchFamily="34" charset="0"/>
              </a:rPr>
              <a:t>Summary</a:t>
            </a:r>
          </a:p>
        </p:txBody>
      </p:sp>
      <p:sp>
        <p:nvSpPr>
          <p:cNvPr id="7" name="Rectangle 6"/>
          <p:cNvSpPr/>
          <p:nvPr/>
        </p:nvSpPr>
        <p:spPr>
          <a:xfrm>
            <a:off x="2227968" y="10500"/>
            <a:ext cx="4349968" cy="21984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786" dirty="0">
                <a:latin typeface="Verdana" panose="020B0604030504040204" pitchFamily="34" charset="0"/>
                <a:ea typeface="Verdana" panose="020B0604030504040204" pitchFamily="34" charset="0"/>
                <a:cs typeface="Verdana" panose="020B0604030504040204" pitchFamily="34" charset="0"/>
              </a:rPr>
              <a:t>Challenging Royal Authority: </a:t>
            </a:r>
            <a:r>
              <a:rPr lang="en-GB" sz="1143" dirty="0">
                <a:latin typeface="Verdana" panose="020B0604030504040204" pitchFamily="34" charset="0"/>
                <a:ea typeface="Verdana" panose="020B0604030504040204" pitchFamily="34" charset="0"/>
                <a:cs typeface="Verdana" panose="020B0604030504040204" pitchFamily="34" charset="0"/>
              </a:rPr>
              <a:t>The American War of Independence</a:t>
            </a:r>
          </a:p>
        </p:txBody>
      </p:sp>
      <p:sp>
        <p:nvSpPr>
          <p:cNvPr id="8" name="Rectangle 7"/>
          <p:cNvSpPr/>
          <p:nvPr/>
        </p:nvSpPr>
        <p:spPr>
          <a:xfrm>
            <a:off x="21946" y="3686172"/>
            <a:ext cx="2206023" cy="3171828"/>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p:spPr>
        <p:style>
          <a:lnRef idx="2">
            <a:schemeClr val="dk1"/>
          </a:lnRef>
          <a:fillRef idx="1">
            <a:schemeClr val="lt1"/>
          </a:fillRef>
          <a:effectRef idx="0">
            <a:schemeClr val="dk1"/>
          </a:effectRef>
          <a:fontRef idx="minor">
            <a:schemeClr val="dk1"/>
          </a:fontRef>
        </p:style>
        <p:txBody>
          <a:bodyPr rtlCol="0" anchor="ctr"/>
          <a:lstStyle/>
          <a:p>
            <a:pPr algn="ctr"/>
            <a:endParaRPr lang="en-GB" sz="1286"/>
          </a:p>
        </p:txBody>
      </p:sp>
      <p:graphicFrame>
        <p:nvGraphicFramePr>
          <p:cNvPr id="9" name="Table 8"/>
          <p:cNvGraphicFramePr>
            <a:graphicFrameLocks noGrp="1"/>
          </p:cNvGraphicFramePr>
          <p:nvPr>
            <p:extLst>
              <p:ext uri="{D42A27DB-BD31-4B8C-83A1-F6EECF244321}">
                <p14:modId xmlns:p14="http://schemas.microsoft.com/office/powerpoint/2010/main" val="670519083"/>
              </p:ext>
            </p:extLst>
          </p:nvPr>
        </p:nvGraphicFramePr>
        <p:xfrm>
          <a:off x="4829171" y="4560554"/>
          <a:ext cx="4314829" cy="2279828"/>
        </p:xfrm>
        <a:graphic>
          <a:graphicData uri="http://schemas.openxmlformats.org/drawingml/2006/table">
            <a:tbl>
              <a:tblPr firstRow="1" bandRow="1">
                <a:tableStyleId>{2D5ABB26-0587-4C30-8999-92F81FD0307C}</a:tableStyleId>
              </a:tblPr>
              <a:tblGrid>
                <a:gridCol w="874383">
                  <a:extLst>
                    <a:ext uri="{9D8B030D-6E8A-4147-A177-3AD203B41FA5}">
                      <a16:colId xmlns:a16="http://schemas.microsoft.com/office/drawing/2014/main" val="20000"/>
                    </a:ext>
                  </a:extLst>
                </a:gridCol>
                <a:gridCol w="3440446">
                  <a:extLst>
                    <a:ext uri="{9D8B030D-6E8A-4147-A177-3AD203B41FA5}">
                      <a16:colId xmlns:a16="http://schemas.microsoft.com/office/drawing/2014/main" val="20001"/>
                    </a:ext>
                  </a:extLst>
                </a:gridCol>
              </a:tblGrid>
              <a:tr h="215931">
                <a:tc>
                  <a:txBody>
                    <a:bodyPr/>
                    <a:lstStyle/>
                    <a:p>
                      <a:pPr algn="ctr"/>
                      <a:r>
                        <a:rPr lang="en-GB" sz="800" dirty="0">
                          <a:latin typeface="Times New Roman" panose="02020603050405020304" pitchFamily="18" charset="0"/>
                          <a:cs typeface="Times New Roman" panose="02020603050405020304" pitchFamily="18" charset="0"/>
                        </a:rPr>
                        <a:t>Factor</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sz="800" dirty="0">
                          <a:latin typeface="Times New Roman" panose="02020603050405020304" pitchFamily="18" charset="0"/>
                          <a:cs typeface="Times New Roman" panose="02020603050405020304" pitchFamily="18" charset="0"/>
                        </a:rPr>
                        <a:t>How it affected</a:t>
                      </a:r>
                      <a:r>
                        <a:rPr lang="en-GB" sz="800" baseline="0" dirty="0">
                          <a:latin typeface="Times New Roman" panose="02020603050405020304" pitchFamily="18" charset="0"/>
                          <a:cs typeface="Times New Roman" panose="02020603050405020304" pitchFamily="18" charset="0"/>
                        </a:rPr>
                        <a:t> the American Civil War story</a:t>
                      </a:r>
                      <a:endParaRPr lang="en-GB" sz="8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497143">
                <a:tc>
                  <a:txBody>
                    <a:bodyPr/>
                    <a:lstStyle/>
                    <a:p>
                      <a:r>
                        <a:rPr lang="en-GB" sz="800" dirty="0">
                          <a:latin typeface="Times New Roman" panose="02020603050405020304" pitchFamily="18" charset="0"/>
                          <a:cs typeface="Times New Roman" panose="02020603050405020304" pitchFamily="18" charset="0"/>
                        </a:rPr>
                        <a:t>War</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800" dirty="0">
                          <a:latin typeface="Times New Roman" panose="02020603050405020304" pitchFamily="18" charset="0"/>
                          <a:cs typeface="Times New Roman" panose="02020603050405020304" pitchFamily="18" charset="0"/>
                        </a:rPr>
                        <a:t>The Seven Years</a:t>
                      </a:r>
                      <a:r>
                        <a:rPr lang="en-GB" sz="800" baseline="0" dirty="0">
                          <a:latin typeface="Times New Roman" panose="02020603050405020304" pitchFamily="18" charset="0"/>
                          <a:cs typeface="Times New Roman" panose="02020603050405020304" pitchFamily="18" charset="0"/>
                        </a:rPr>
                        <a:t> war with France resulted in Britain increasing the taxes on the colonies. This forced the American colonies to declare their independence and fight against British rule.</a:t>
                      </a:r>
                      <a:endParaRPr lang="en-GB" sz="8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497143">
                <a:tc>
                  <a:txBody>
                    <a:bodyPr/>
                    <a:lstStyle/>
                    <a:p>
                      <a:r>
                        <a:rPr lang="en-GB" sz="800" dirty="0">
                          <a:latin typeface="Times New Roman" panose="02020603050405020304" pitchFamily="18" charset="0"/>
                          <a:cs typeface="Times New Roman" panose="02020603050405020304" pitchFamily="18" charset="0"/>
                        </a:rPr>
                        <a:t>Government</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800" dirty="0">
                          <a:latin typeface="Times New Roman" panose="02020603050405020304" pitchFamily="18" charset="0"/>
                          <a:cs typeface="Times New Roman" panose="02020603050405020304" pitchFamily="18" charset="0"/>
                        </a:rPr>
                        <a:t>The British government</a:t>
                      </a:r>
                      <a:r>
                        <a:rPr lang="en-GB" sz="800" baseline="0" dirty="0">
                          <a:latin typeface="Times New Roman" panose="02020603050405020304" pitchFamily="18" charset="0"/>
                          <a:cs typeface="Times New Roman" panose="02020603050405020304" pitchFamily="18" charset="0"/>
                        </a:rPr>
                        <a:t> decided to introduce new taxes to force the Americans to pay for British troops to defend their country, This caused the Americans to declare their independence.</a:t>
                      </a:r>
                      <a:endParaRPr lang="en-GB" sz="8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56537">
                <a:tc>
                  <a:txBody>
                    <a:bodyPr/>
                    <a:lstStyle/>
                    <a:p>
                      <a:r>
                        <a:rPr lang="en-GB" sz="800" dirty="0">
                          <a:latin typeface="Times New Roman" panose="02020603050405020304" pitchFamily="18" charset="0"/>
                          <a:cs typeface="Times New Roman" panose="02020603050405020304" pitchFamily="18" charset="0"/>
                        </a:rPr>
                        <a:t>Communication</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800" dirty="0">
                          <a:latin typeface="Times New Roman" panose="02020603050405020304" pitchFamily="18" charset="0"/>
                          <a:cs typeface="Times New Roman" panose="02020603050405020304" pitchFamily="18" charset="0"/>
                        </a:rPr>
                        <a:t>All of the colonies worked</a:t>
                      </a:r>
                      <a:r>
                        <a:rPr lang="en-GB" sz="800" baseline="0" dirty="0">
                          <a:latin typeface="Times New Roman" panose="02020603050405020304" pitchFamily="18" charset="0"/>
                          <a:cs typeface="Times New Roman" panose="02020603050405020304" pitchFamily="18" charset="0"/>
                        </a:rPr>
                        <a:t> together to battle against British rule. After news spread they were supported by France in their battle for independence.</a:t>
                      </a:r>
                      <a:endParaRPr lang="en-GB" sz="8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56537">
                <a:tc>
                  <a:txBody>
                    <a:bodyPr/>
                    <a:lstStyle/>
                    <a:p>
                      <a:r>
                        <a:rPr lang="en-GB" sz="800" dirty="0">
                          <a:latin typeface="Times New Roman" panose="02020603050405020304" pitchFamily="18" charset="0"/>
                          <a:cs typeface="Times New Roman" panose="02020603050405020304" pitchFamily="18" charset="0"/>
                        </a:rPr>
                        <a:t>Ideas</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800" dirty="0">
                          <a:latin typeface="Times New Roman" panose="02020603050405020304" pitchFamily="18" charset="0"/>
                          <a:cs typeface="Times New Roman" panose="02020603050405020304" pitchFamily="18" charset="0"/>
                        </a:rPr>
                        <a:t>There was a widespread</a:t>
                      </a:r>
                      <a:r>
                        <a:rPr lang="en-GB" sz="800" baseline="0" dirty="0">
                          <a:latin typeface="Times New Roman" panose="02020603050405020304" pitchFamily="18" charset="0"/>
                          <a:cs typeface="Times New Roman" panose="02020603050405020304" pitchFamily="18" charset="0"/>
                        </a:rPr>
                        <a:t> belief within America that they colonies should reject British rule. </a:t>
                      </a:r>
                      <a:endParaRPr lang="en-GB" sz="8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56537">
                <a:tc>
                  <a:txBody>
                    <a:bodyPr/>
                    <a:lstStyle/>
                    <a:p>
                      <a:r>
                        <a:rPr lang="en-GB" sz="800" dirty="0">
                          <a:latin typeface="Times New Roman" panose="02020603050405020304" pitchFamily="18" charset="0"/>
                          <a:cs typeface="Times New Roman" panose="02020603050405020304" pitchFamily="18" charset="0"/>
                        </a:rPr>
                        <a:t>Role of the individual</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sz="800" dirty="0">
                          <a:latin typeface="Times New Roman" panose="02020603050405020304" pitchFamily="18" charset="0"/>
                          <a:cs typeface="Times New Roman" panose="02020603050405020304" pitchFamily="18" charset="0"/>
                        </a:rPr>
                        <a:t>Thomas</a:t>
                      </a:r>
                      <a:r>
                        <a:rPr lang="en-GB" sz="800" baseline="0" dirty="0">
                          <a:latin typeface="Times New Roman" panose="02020603050405020304" pitchFamily="18" charset="0"/>
                          <a:cs typeface="Times New Roman" panose="02020603050405020304" pitchFamily="18" charset="0"/>
                        </a:rPr>
                        <a:t>  Paine and John Adams were key in promoting independence. Adams helped draft the American Constitution.</a:t>
                      </a:r>
                      <a:endParaRPr lang="en-GB" sz="800" dirty="0">
                        <a:latin typeface="Times New Roman" panose="02020603050405020304" pitchFamily="18" charset="0"/>
                        <a:cs typeface="Times New Roman" panose="02020603050405020304" pitchFamily="18"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674373023"/>
              </p:ext>
            </p:extLst>
          </p:nvPr>
        </p:nvGraphicFramePr>
        <p:xfrm>
          <a:off x="2243637" y="246713"/>
          <a:ext cx="4334299" cy="2865119"/>
        </p:xfrm>
        <a:graphic>
          <a:graphicData uri="http://schemas.openxmlformats.org/drawingml/2006/table">
            <a:tbl>
              <a:tblPr firstRow="1" bandRow="1">
                <a:tableStyleId>{2D5ABB26-0587-4C30-8999-92F81FD0307C}</a:tableStyleId>
              </a:tblPr>
              <a:tblGrid>
                <a:gridCol w="2252163">
                  <a:extLst>
                    <a:ext uri="{9D8B030D-6E8A-4147-A177-3AD203B41FA5}">
                      <a16:colId xmlns:a16="http://schemas.microsoft.com/office/drawing/2014/main" val="20000"/>
                    </a:ext>
                  </a:extLst>
                </a:gridCol>
                <a:gridCol w="2082136">
                  <a:extLst>
                    <a:ext uri="{9D8B030D-6E8A-4147-A177-3AD203B41FA5}">
                      <a16:colId xmlns:a16="http://schemas.microsoft.com/office/drawing/2014/main" val="20001"/>
                    </a:ext>
                  </a:extLst>
                </a:gridCol>
              </a:tblGrid>
              <a:tr h="195943">
                <a:tc gridSpan="2">
                  <a:txBody>
                    <a:bodyPr/>
                    <a:lstStyle/>
                    <a:p>
                      <a:pPr algn="ctr"/>
                      <a:r>
                        <a:rPr lang="en-US" sz="900" dirty="0">
                          <a:latin typeface="Times New Roman" charset="0"/>
                          <a:ea typeface="Times New Roman" charset="0"/>
                          <a:cs typeface="Times New Roman" charset="0"/>
                        </a:rPr>
                        <a:t>Causes of the American War of Independence</a:t>
                      </a:r>
                      <a:r>
                        <a:rPr lang="en-US" sz="900" baseline="0" dirty="0">
                          <a:latin typeface="Times New Roman" charset="0"/>
                          <a:ea typeface="Times New Roman" charset="0"/>
                          <a:cs typeface="Times New Roman" charset="0"/>
                        </a:rPr>
                        <a:t> </a:t>
                      </a:r>
                      <a:endParaRPr lang="en-US" sz="900" dirty="0">
                        <a:latin typeface="Times New Roman" charset="0"/>
                        <a:ea typeface="Times New Roman" charset="0"/>
                        <a:cs typeface="Times New Roman"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5943">
                <a:tc>
                  <a:txBody>
                    <a:bodyPr/>
                    <a:lstStyle/>
                    <a:p>
                      <a:pPr algn="ctr"/>
                      <a:r>
                        <a:rPr lang="en-US" sz="900" dirty="0">
                          <a:latin typeface="Times New Roman" charset="0"/>
                          <a:ea typeface="Times New Roman" charset="0"/>
                          <a:cs typeface="Times New Roman" charset="0"/>
                        </a:rPr>
                        <a:t>Taxes and War</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tcPr>
                </a:tc>
                <a:tc>
                  <a:txBody>
                    <a:bodyPr/>
                    <a:lstStyle/>
                    <a:p>
                      <a:pPr algn="ctr"/>
                      <a:r>
                        <a:rPr lang="en-US" sz="900" dirty="0">
                          <a:latin typeface="Times New Roman" charset="0"/>
                          <a:ea typeface="Times New Roman" charset="0"/>
                          <a:cs typeface="Times New Roman" charset="0"/>
                        </a:rPr>
                        <a:t>Powerful</a:t>
                      </a:r>
                      <a:r>
                        <a:rPr lang="en-US" sz="900" baseline="0" dirty="0">
                          <a:latin typeface="Times New Roman" charset="0"/>
                          <a:ea typeface="Times New Roman" charset="0"/>
                          <a:cs typeface="Times New Roman" charset="0"/>
                        </a:rPr>
                        <a:t> ideas &amp; Strong Individuals</a:t>
                      </a:r>
                      <a:endParaRPr lang="en-US" sz="900" dirty="0">
                        <a:latin typeface="Times New Roman" charset="0"/>
                        <a:ea typeface="Times New Roman" charset="0"/>
                        <a:cs typeface="Times New Roman"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tcPr>
                </a:tc>
                <a:extLst>
                  <a:ext uri="{0D108BD9-81ED-4DB2-BD59-A6C34878D82A}">
                    <a16:rowId xmlns:a16="http://schemas.microsoft.com/office/drawing/2014/main" val="10001"/>
                  </a:ext>
                </a:extLst>
              </a:tr>
              <a:tr h="2460171">
                <a:tc>
                  <a:txBody>
                    <a:bodyPr/>
                    <a:lstStyle/>
                    <a:p>
                      <a:pPr marL="171450" indent="-171450">
                        <a:buFont typeface="Arial" charset="0"/>
                        <a:buChar char="•"/>
                      </a:pPr>
                      <a:r>
                        <a:rPr lang="en-US" sz="750" dirty="0">
                          <a:latin typeface="Times New Roman" charset="0"/>
                          <a:ea typeface="Times New Roman" charset="0"/>
                          <a:cs typeface="Times New Roman" charset="0"/>
                        </a:rPr>
                        <a:t>The Seven</a:t>
                      </a:r>
                      <a:r>
                        <a:rPr lang="en-US" sz="750" baseline="0" dirty="0">
                          <a:latin typeface="Times New Roman" charset="0"/>
                          <a:ea typeface="Times New Roman" charset="0"/>
                          <a:cs typeface="Times New Roman" charset="0"/>
                        </a:rPr>
                        <a:t> Years war with France made Britain introduce new taxes in America.</a:t>
                      </a:r>
                    </a:p>
                    <a:p>
                      <a:pPr marL="171450" indent="-171450">
                        <a:buFont typeface="Arial" charset="0"/>
                        <a:buChar char="•"/>
                      </a:pPr>
                      <a:r>
                        <a:rPr lang="en-US" sz="750" baseline="0" dirty="0">
                          <a:latin typeface="Times New Roman" charset="0"/>
                          <a:ea typeface="Times New Roman" charset="0"/>
                          <a:cs typeface="Times New Roman" charset="0"/>
                        </a:rPr>
                        <a:t>Britain sent troops to defend their 13 American colonies but wanted them to pay for their up keep.</a:t>
                      </a:r>
                    </a:p>
                    <a:p>
                      <a:pPr marL="171450" indent="-171450">
                        <a:buFont typeface="Arial" charset="0"/>
                        <a:buChar char="•"/>
                      </a:pPr>
                      <a:r>
                        <a:rPr lang="en-US" sz="750" baseline="0" dirty="0">
                          <a:latin typeface="Times New Roman" charset="0"/>
                          <a:ea typeface="Times New Roman" charset="0"/>
                          <a:cs typeface="Times New Roman" charset="0"/>
                        </a:rPr>
                        <a:t>As a result they introduced new taxes on the 13 colonies including the Stamp Act of 1763.</a:t>
                      </a:r>
                    </a:p>
                    <a:p>
                      <a:pPr marL="171450" indent="-171450">
                        <a:buFont typeface="Arial" charset="0"/>
                        <a:buChar char="•"/>
                      </a:pPr>
                      <a:r>
                        <a:rPr lang="en-US" sz="750" baseline="0" dirty="0">
                          <a:latin typeface="Times New Roman" charset="0"/>
                          <a:ea typeface="Times New Roman" charset="0"/>
                          <a:cs typeface="Times New Roman" charset="0"/>
                        </a:rPr>
                        <a:t>There was wide spread opposition to the new taxes as the Americans felt they as they were not represented in the British Parliament then they should not be taxed.</a:t>
                      </a:r>
                    </a:p>
                    <a:p>
                      <a:pPr marL="171450" indent="-171450">
                        <a:buFont typeface="Arial" charset="0"/>
                        <a:buChar char="•"/>
                      </a:pPr>
                      <a:r>
                        <a:rPr lang="en-US" sz="750" baseline="0" dirty="0">
                          <a:latin typeface="Times New Roman" charset="0"/>
                          <a:ea typeface="Times New Roman" charset="0"/>
                          <a:cs typeface="Times New Roman" charset="0"/>
                        </a:rPr>
                        <a:t>This promoted the slogan of the War of Independence, ‘No taxation without representation’.</a:t>
                      </a:r>
                    </a:p>
                    <a:p>
                      <a:pPr marL="171450" indent="-171450">
                        <a:buFont typeface="Arial" charset="0"/>
                        <a:buChar char="•"/>
                      </a:pPr>
                      <a:r>
                        <a:rPr lang="en-US" sz="750" baseline="0" dirty="0">
                          <a:latin typeface="Times New Roman" charset="0"/>
                          <a:ea typeface="Times New Roman" charset="0"/>
                          <a:cs typeface="Times New Roman" charset="0"/>
                        </a:rPr>
                        <a:t>1773 Boston Tea Party: tipped all the tea on a boat going to Britain into the sea as a protest against British rule.</a:t>
                      </a:r>
                    </a:p>
                    <a:p>
                      <a:pPr marL="171450" indent="-171450">
                        <a:buFont typeface="Arial" charset="0"/>
                        <a:buChar char="•"/>
                      </a:pPr>
                      <a:r>
                        <a:rPr lang="en-US" sz="750" baseline="0" dirty="0">
                          <a:latin typeface="Times New Roman" charset="0"/>
                          <a:ea typeface="Times New Roman" charset="0"/>
                          <a:cs typeface="Times New Roman" charset="0"/>
                        </a:rPr>
                        <a:t>The British responded by closing Boston </a:t>
                      </a:r>
                      <a:r>
                        <a:rPr lang="en-US" sz="750" baseline="0" dirty="0" err="1">
                          <a:latin typeface="Times New Roman" charset="0"/>
                          <a:ea typeface="Times New Roman" charset="0"/>
                          <a:cs typeface="Times New Roman" charset="0"/>
                        </a:rPr>
                        <a:t>Harbour</a:t>
                      </a:r>
                      <a:r>
                        <a:rPr lang="en-US" sz="750" baseline="0" dirty="0">
                          <a:latin typeface="Times New Roman" charset="0"/>
                          <a:ea typeface="Times New Roman" charset="0"/>
                          <a:cs typeface="Times New Roman" charset="0"/>
                        </a:rPr>
                        <a:t> to all shipping until compensation was paid. This angered the Americans more.</a:t>
                      </a:r>
                      <a:endParaRPr lang="en-US" sz="750" dirty="0">
                        <a:latin typeface="Times New Roman" charset="0"/>
                        <a:ea typeface="Times New Roman" charset="0"/>
                        <a:cs typeface="Times New Roman"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71450" indent="-171450">
                        <a:buFont typeface="Arial" charset="0"/>
                        <a:buChar char="•"/>
                      </a:pPr>
                      <a:r>
                        <a:rPr lang="en-US" sz="800" dirty="0">
                          <a:latin typeface="Times New Roman" charset="0"/>
                          <a:ea typeface="Times New Roman" charset="0"/>
                          <a:cs typeface="Times New Roman" charset="0"/>
                        </a:rPr>
                        <a:t>There</a:t>
                      </a:r>
                      <a:r>
                        <a:rPr lang="en-US" sz="800" baseline="0" dirty="0">
                          <a:latin typeface="Times New Roman" charset="0"/>
                          <a:ea typeface="Times New Roman" charset="0"/>
                          <a:cs typeface="Times New Roman" charset="0"/>
                        </a:rPr>
                        <a:t> were three groups which had different ideas:</a:t>
                      </a:r>
                    </a:p>
                    <a:p>
                      <a:pPr marL="811530" lvl="1" indent="-171450">
                        <a:buFont typeface="Arial" charset="0"/>
                        <a:buChar char="•"/>
                      </a:pPr>
                      <a:r>
                        <a:rPr lang="en-US" sz="800" b="1" i="1" baseline="0" dirty="0">
                          <a:latin typeface="Times New Roman" charset="0"/>
                          <a:ea typeface="Times New Roman" charset="0"/>
                          <a:cs typeface="Times New Roman" charset="0"/>
                        </a:rPr>
                        <a:t>Moderates</a:t>
                      </a:r>
                      <a:r>
                        <a:rPr lang="en-US" sz="800" baseline="0" dirty="0">
                          <a:latin typeface="Times New Roman" charset="0"/>
                          <a:ea typeface="Times New Roman" charset="0"/>
                          <a:cs typeface="Times New Roman" charset="0"/>
                        </a:rPr>
                        <a:t>: wanted a compromise with the British.</a:t>
                      </a:r>
                    </a:p>
                    <a:p>
                      <a:pPr marL="811530" lvl="1" indent="-171450">
                        <a:buFont typeface="Arial" charset="0"/>
                        <a:buChar char="•"/>
                      </a:pPr>
                      <a:r>
                        <a:rPr lang="en-US" sz="800" b="1" i="1" baseline="0" dirty="0">
                          <a:latin typeface="Times New Roman" charset="0"/>
                          <a:ea typeface="Times New Roman" charset="0"/>
                          <a:cs typeface="Times New Roman" charset="0"/>
                        </a:rPr>
                        <a:t>Loyalists</a:t>
                      </a:r>
                      <a:r>
                        <a:rPr lang="en-US" sz="800" baseline="0" dirty="0">
                          <a:latin typeface="Times New Roman" charset="0"/>
                          <a:ea typeface="Times New Roman" charset="0"/>
                          <a:cs typeface="Times New Roman" charset="0"/>
                        </a:rPr>
                        <a:t>: wanted to remain part of the British Empire.</a:t>
                      </a:r>
                    </a:p>
                    <a:p>
                      <a:pPr marL="811530" lvl="1" indent="-171450">
                        <a:buFont typeface="Arial" charset="0"/>
                        <a:buChar char="•"/>
                      </a:pPr>
                      <a:r>
                        <a:rPr lang="en-US" sz="800" b="1" i="1" baseline="0" dirty="0">
                          <a:latin typeface="Times New Roman" charset="0"/>
                          <a:ea typeface="Times New Roman" charset="0"/>
                          <a:cs typeface="Times New Roman" charset="0"/>
                        </a:rPr>
                        <a:t>Radicals</a:t>
                      </a:r>
                      <a:r>
                        <a:rPr lang="en-US" sz="800" baseline="0" dirty="0">
                          <a:latin typeface="Times New Roman" charset="0"/>
                          <a:ea typeface="Times New Roman" charset="0"/>
                          <a:cs typeface="Times New Roman" charset="0"/>
                        </a:rPr>
                        <a:t>: Americans should be represented in any law that taxed them.</a:t>
                      </a:r>
                    </a:p>
                    <a:p>
                      <a:pPr marL="171450" lvl="0" indent="-171450">
                        <a:buFont typeface="Arial" charset="0"/>
                        <a:buChar char="•"/>
                      </a:pPr>
                      <a:endParaRPr lang="en-US" sz="800" baseline="0" dirty="0">
                        <a:latin typeface="Times New Roman" charset="0"/>
                        <a:ea typeface="Times New Roman" charset="0"/>
                        <a:cs typeface="Times New Roman" charset="0"/>
                      </a:endParaRPr>
                    </a:p>
                    <a:p>
                      <a:pPr marL="171450" lvl="0" indent="-171450">
                        <a:buFont typeface="Arial" charset="0"/>
                        <a:buChar char="•"/>
                      </a:pPr>
                      <a:r>
                        <a:rPr lang="en-US" sz="800" baseline="0" dirty="0">
                          <a:latin typeface="Times New Roman" charset="0"/>
                          <a:ea typeface="Times New Roman" charset="0"/>
                          <a:cs typeface="Times New Roman" charset="0"/>
                        </a:rPr>
                        <a:t>Thomas Paine was a strong individual:</a:t>
                      </a:r>
                    </a:p>
                    <a:p>
                      <a:pPr marL="811530" lvl="1" indent="-171450">
                        <a:buFont typeface="Arial" charset="0"/>
                        <a:buChar char="•"/>
                      </a:pPr>
                      <a:r>
                        <a:rPr lang="en-US" sz="800" baseline="0" dirty="0">
                          <a:latin typeface="Times New Roman" charset="0"/>
                          <a:ea typeface="Times New Roman" charset="0"/>
                          <a:cs typeface="Times New Roman" charset="0"/>
                        </a:rPr>
                        <a:t>Wrote a pamphlet called ‘Common Sense’ in 1776.</a:t>
                      </a:r>
                    </a:p>
                    <a:p>
                      <a:pPr marL="811530" lvl="1" indent="-171450">
                        <a:buFont typeface="Arial" charset="0"/>
                        <a:buChar char="•"/>
                      </a:pPr>
                      <a:r>
                        <a:rPr lang="en-US" sz="800" baseline="0" dirty="0">
                          <a:latin typeface="Times New Roman" charset="0"/>
                          <a:ea typeface="Times New Roman" charset="0"/>
                          <a:cs typeface="Times New Roman" charset="0"/>
                        </a:rPr>
                        <a:t>The pamphlet urged for American Independence.</a:t>
                      </a:r>
                    </a:p>
                    <a:p>
                      <a:pPr marL="811530" lvl="1" indent="-171450">
                        <a:buFont typeface="Arial" charset="0"/>
                        <a:buChar char="•"/>
                      </a:pPr>
                      <a:r>
                        <a:rPr lang="en-US" sz="800" baseline="0" dirty="0">
                          <a:latin typeface="Times New Roman" charset="0"/>
                          <a:ea typeface="Times New Roman" charset="0"/>
                          <a:cs typeface="Times New Roman" charset="0"/>
                        </a:rPr>
                        <a:t>Sold over 500,000 copies</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bl>
          </a:graphicData>
        </a:graphic>
      </p:graphicFrame>
      <p:graphicFrame>
        <p:nvGraphicFramePr>
          <p:cNvPr id="14" name="Table 13"/>
          <p:cNvGraphicFramePr>
            <a:graphicFrameLocks noGrp="1"/>
          </p:cNvGraphicFramePr>
          <p:nvPr/>
        </p:nvGraphicFramePr>
        <p:xfrm>
          <a:off x="2242683" y="3068961"/>
          <a:ext cx="4340156" cy="1459791"/>
        </p:xfrm>
        <a:graphic>
          <a:graphicData uri="http://schemas.openxmlformats.org/drawingml/2006/table">
            <a:tbl>
              <a:tblPr firstRow="1" bandRow="1">
                <a:tableStyleId>{2D5ABB26-0587-4C30-8999-92F81FD0307C}</a:tableStyleId>
              </a:tblPr>
              <a:tblGrid>
                <a:gridCol w="1085039">
                  <a:extLst>
                    <a:ext uri="{9D8B030D-6E8A-4147-A177-3AD203B41FA5}">
                      <a16:colId xmlns:a16="http://schemas.microsoft.com/office/drawing/2014/main" val="20000"/>
                    </a:ext>
                  </a:extLst>
                </a:gridCol>
                <a:gridCol w="1085039">
                  <a:extLst>
                    <a:ext uri="{9D8B030D-6E8A-4147-A177-3AD203B41FA5}">
                      <a16:colId xmlns:a16="http://schemas.microsoft.com/office/drawing/2014/main" val="20001"/>
                    </a:ext>
                  </a:extLst>
                </a:gridCol>
                <a:gridCol w="1085039">
                  <a:extLst>
                    <a:ext uri="{9D8B030D-6E8A-4147-A177-3AD203B41FA5}">
                      <a16:colId xmlns:a16="http://schemas.microsoft.com/office/drawing/2014/main" val="20002"/>
                    </a:ext>
                  </a:extLst>
                </a:gridCol>
                <a:gridCol w="1085039">
                  <a:extLst>
                    <a:ext uri="{9D8B030D-6E8A-4147-A177-3AD203B41FA5}">
                      <a16:colId xmlns:a16="http://schemas.microsoft.com/office/drawing/2014/main" val="20003"/>
                    </a:ext>
                  </a:extLst>
                </a:gridCol>
              </a:tblGrid>
              <a:tr h="207381">
                <a:tc gridSpan="4">
                  <a:txBody>
                    <a:bodyPr/>
                    <a:lstStyle/>
                    <a:p>
                      <a:pPr algn="ctr"/>
                      <a:r>
                        <a:rPr lang="en-US" sz="900" dirty="0">
                          <a:latin typeface="Times New Roman" charset="0"/>
                          <a:ea typeface="Times New Roman" charset="0"/>
                          <a:cs typeface="Times New Roman" charset="0"/>
                        </a:rPr>
                        <a:t>Consequences</a:t>
                      </a:r>
                      <a:r>
                        <a:rPr lang="en-US" sz="900" baseline="0" dirty="0">
                          <a:latin typeface="Times New Roman" charset="0"/>
                          <a:ea typeface="Times New Roman" charset="0"/>
                          <a:cs typeface="Times New Roman" charset="0"/>
                        </a:rPr>
                        <a:t> of the American War of Independence </a:t>
                      </a:r>
                      <a:endParaRPr lang="en-US" sz="900" dirty="0">
                        <a:latin typeface="Times New Roman" charset="0"/>
                        <a:ea typeface="Times New Roman" charset="0"/>
                        <a:cs typeface="Times New Roman"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8FC"/>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200" dirty="0">
                        <a:latin typeface="Times New Roman" charset="0"/>
                        <a:ea typeface="Times New Roman"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pPr algn="ctr"/>
                      <a:endParaRPr lang="en-US" sz="1200" dirty="0">
                        <a:latin typeface="Times New Roman" charset="0"/>
                        <a:ea typeface="Times New Roman" charset="0"/>
                        <a:cs typeface="Times New Roman"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207381">
                <a:tc>
                  <a:txBody>
                    <a:bodyPr/>
                    <a:lstStyle/>
                    <a:p>
                      <a:pPr algn="ctr"/>
                      <a:r>
                        <a:rPr lang="en-US" sz="900" dirty="0">
                          <a:latin typeface="Times New Roman" charset="0"/>
                          <a:ea typeface="Times New Roman" charset="0"/>
                          <a:cs typeface="Times New Roman" charset="0"/>
                        </a:rPr>
                        <a:t>USA</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tcPr>
                </a:tc>
                <a:tc>
                  <a:txBody>
                    <a:bodyPr/>
                    <a:lstStyle/>
                    <a:p>
                      <a:pPr algn="ctr"/>
                      <a:r>
                        <a:rPr lang="en-US" sz="900" dirty="0">
                          <a:latin typeface="Times New Roman" charset="0"/>
                          <a:ea typeface="Times New Roman" charset="0"/>
                          <a:cs typeface="Times New Roman" charset="0"/>
                        </a:rPr>
                        <a:t>Great</a:t>
                      </a:r>
                      <a:r>
                        <a:rPr lang="en-US" sz="900" baseline="0" dirty="0">
                          <a:latin typeface="Times New Roman" charset="0"/>
                          <a:ea typeface="Times New Roman" charset="0"/>
                          <a:cs typeface="Times New Roman" charset="0"/>
                        </a:rPr>
                        <a:t> Britain</a:t>
                      </a:r>
                      <a:endParaRPr lang="en-US" sz="900" dirty="0">
                        <a:latin typeface="Times New Roman" charset="0"/>
                        <a:ea typeface="Times New Roman" charset="0"/>
                        <a:cs typeface="Times New Roman"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tcPr>
                </a:tc>
                <a:tc>
                  <a:txBody>
                    <a:bodyPr/>
                    <a:lstStyle/>
                    <a:p>
                      <a:pPr algn="ctr"/>
                      <a:r>
                        <a:rPr lang="en-US" sz="900" dirty="0">
                          <a:latin typeface="Times New Roman" charset="0"/>
                          <a:ea typeface="Times New Roman" charset="0"/>
                          <a:cs typeface="Times New Roman" charset="0"/>
                        </a:rPr>
                        <a:t>France</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tcPr>
                </a:tc>
                <a:tc>
                  <a:txBody>
                    <a:bodyPr/>
                    <a:lstStyle/>
                    <a:p>
                      <a:pPr algn="ctr"/>
                      <a:r>
                        <a:rPr lang="en-US" sz="900" dirty="0">
                          <a:latin typeface="Times New Roman" charset="0"/>
                          <a:ea typeface="Times New Roman" charset="0"/>
                          <a:cs typeface="Times New Roman" charset="0"/>
                        </a:rPr>
                        <a:t>Rest of the World</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tcPr>
                </a:tc>
                <a:extLst>
                  <a:ext uri="{0D108BD9-81ED-4DB2-BD59-A6C34878D82A}">
                    <a16:rowId xmlns:a16="http://schemas.microsoft.com/office/drawing/2014/main" val="10001"/>
                  </a:ext>
                </a:extLst>
              </a:tr>
              <a:tr h="1045029">
                <a:tc>
                  <a:txBody>
                    <a:bodyPr/>
                    <a:lstStyle/>
                    <a:p>
                      <a:pPr marL="171450" indent="-171450">
                        <a:buFont typeface="Arial" charset="0"/>
                        <a:buChar char="•"/>
                      </a:pPr>
                      <a:r>
                        <a:rPr lang="en-US" sz="700" dirty="0">
                          <a:latin typeface="Times New Roman" charset="0"/>
                          <a:ea typeface="Times New Roman" charset="0"/>
                          <a:cs typeface="Times New Roman" charset="0"/>
                        </a:rPr>
                        <a:t>Declared independence </a:t>
                      </a:r>
                      <a:r>
                        <a:rPr lang="mr-IN" sz="700" dirty="0">
                          <a:latin typeface="Times New Roman" charset="0"/>
                          <a:ea typeface="Times New Roman" charset="0"/>
                          <a:cs typeface="Times New Roman" charset="0"/>
                        </a:rPr>
                        <a:t>–</a:t>
                      </a:r>
                      <a:r>
                        <a:rPr lang="en-US" sz="700" dirty="0">
                          <a:latin typeface="Times New Roman" charset="0"/>
                          <a:ea typeface="Times New Roman" charset="0"/>
                          <a:cs typeface="Times New Roman" charset="0"/>
                        </a:rPr>
                        <a:t> the</a:t>
                      </a:r>
                      <a:r>
                        <a:rPr lang="en-US" sz="700" baseline="0" dirty="0">
                          <a:latin typeface="Times New Roman" charset="0"/>
                          <a:ea typeface="Times New Roman" charset="0"/>
                          <a:cs typeface="Times New Roman" charset="0"/>
                        </a:rPr>
                        <a:t> declaration reflected the Magna Carta.</a:t>
                      </a:r>
                    </a:p>
                    <a:p>
                      <a:pPr marL="171450" indent="-171450">
                        <a:buFont typeface="Arial" charset="0"/>
                        <a:buChar char="•"/>
                      </a:pPr>
                      <a:r>
                        <a:rPr lang="en-US" sz="700" baseline="0" dirty="0">
                          <a:latin typeface="Times New Roman" charset="0"/>
                          <a:ea typeface="Times New Roman" charset="0"/>
                          <a:cs typeface="Times New Roman" charset="0"/>
                        </a:rPr>
                        <a:t>First time a colony rejected the rule of a European country.</a:t>
                      </a:r>
                      <a:endParaRPr lang="en-US" sz="700" dirty="0">
                        <a:latin typeface="Times New Roman" charset="0"/>
                        <a:ea typeface="Times New Roman" charset="0"/>
                        <a:cs typeface="Times New Roman" charset="0"/>
                      </a:endParaRP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FFF7"/>
                    </a:solidFill>
                  </a:tcPr>
                </a:tc>
                <a:tc>
                  <a:txBody>
                    <a:bodyPr/>
                    <a:lstStyle/>
                    <a:p>
                      <a:pPr marL="171450" indent="-171450">
                        <a:buFont typeface="Arial" charset="0"/>
                        <a:buChar char="•"/>
                      </a:pPr>
                      <a:r>
                        <a:rPr lang="en-US" sz="700" baseline="0" dirty="0">
                          <a:latin typeface="Times New Roman" charset="0"/>
                          <a:ea typeface="Times New Roman" charset="0"/>
                          <a:cs typeface="Times New Roman" charset="0"/>
                        </a:rPr>
                        <a:t>Trading increased with Canada and India.</a:t>
                      </a:r>
                    </a:p>
                    <a:p>
                      <a:pPr marL="171450" indent="-171450">
                        <a:buFont typeface="Arial" charset="0"/>
                        <a:buChar char="•"/>
                      </a:pPr>
                      <a:r>
                        <a:rPr lang="en-US" sz="700" baseline="0" dirty="0">
                          <a:latin typeface="Times New Roman" charset="0"/>
                          <a:ea typeface="Times New Roman" charset="0"/>
                          <a:cs typeface="Times New Roman" charset="0"/>
                        </a:rPr>
                        <a:t>Led to people wanting  change in the voting system and the way power was distributed  in England</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FFF7"/>
                    </a:solidFill>
                  </a:tcPr>
                </a:tc>
                <a:tc>
                  <a:txBody>
                    <a:bodyPr/>
                    <a:lstStyle/>
                    <a:p>
                      <a:pPr marL="171450" lvl="0" indent="-171450">
                        <a:buFont typeface="Arial" charset="0"/>
                        <a:buChar char="•"/>
                      </a:pPr>
                      <a:r>
                        <a:rPr lang="en-US" sz="700" baseline="0" dirty="0">
                          <a:latin typeface="Times New Roman" charset="0"/>
                          <a:ea typeface="Times New Roman" charset="0"/>
                          <a:cs typeface="Times New Roman" charset="0"/>
                        </a:rPr>
                        <a:t>Supported the Americans with troops, ships &amp; money.</a:t>
                      </a:r>
                    </a:p>
                    <a:p>
                      <a:pPr marL="171450" lvl="0" indent="-171450">
                        <a:buFont typeface="Arial" charset="0"/>
                        <a:buChar char="•"/>
                      </a:pPr>
                      <a:r>
                        <a:rPr lang="en-US" sz="700" baseline="0" dirty="0">
                          <a:latin typeface="Times New Roman" charset="0"/>
                          <a:ea typeface="Times New Roman" charset="0"/>
                          <a:cs typeface="Times New Roman" charset="0"/>
                        </a:rPr>
                        <a:t>Erupted into their own revolution six years after.</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FFF7"/>
                    </a:solidFill>
                  </a:tcPr>
                </a:tc>
                <a:tc>
                  <a:txBody>
                    <a:bodyPr/>
                    <a:lstStyle/>
                    <a:p>
                      <a:pPr marL="171450" lvl="0" indent="-171450">
                        <a:buFont typeface="Arial" charset="0"/>
                        <a:buChar char="•"/>
                      </a:pPr>
                      <a:r>
                        <a:rPr lang="en-US" sz="700" baseline="0" dirty="0">
                          <a:latin typeface="Times New Roman" charset="0"/>
                          <a:ea typeface="Times New Roman" charset="0"/>
                          <a:cs typeface="Times New Roman" charset="0"/>
                        </a:rPr>
                        <a:t>People began questioning about the rights of having an empire.</a:t>
                      </a:r>
                    </a:p>
                    <a:p>
                      <a:pPr marL="171450" lvl="0" indent="-171450">
                        <a:buFont typeface="Arial" charset="0"/>
                        <a:buChar char="•"/>
                      </a:pPr>
                      <a:r>
                        <a:rPr lang="en-US" sz="700" baseline="0" dirty="0">
                          <a:latin typeface="Times New Roman" charset="0"/>
                          <a:ea typeface="Times New Roman" charset="0"/>
                          <a:cs typeface="Times New Roman" charset="0"/>
                        </a:rPr>
                        <a:t>Adam Smith believed that trade was more important in generating wealth than having colonies.</a:t>
                      </a:r>
                    </a:p>
                  </a:txBody>
                  <a:tcPr marL="65314" marR="65314" marT="32657" marB="326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FFF7"/>
                    </a:solidFill>
                  </a:tcPr>
                </a:tc>
                <a:extLst>
                  <a:ext uri="{0D108BD9-81ED-4DB2-BD59-A6C34878D82A}">
                    <a16:rowId xmlns:a16="http://schemas.microsoft.com/office/drawing/2014/main" val="10002"/>
                  </a:ext>
                </a:extLst>
              </a:tr>
            </a:tbl>
          </a:graphicData>
        </a:graphic>
      </p:graphicFrame>
      <p:sp>
        <p:nvSpPr>
          <p:cNvPr id="15" name="Rectangle 14"/>
          <p:cNvSpPr/>
          <p:nvPr/>
        </p:nvSpPr>
        <p:spPr>
          <a:xfrm>
            <a:off x="2242683" y="4528751"/>
            <a:ext cx="2586489" cy="23116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86"/>
          </a:p>
        </p:txBody>
      </p:sp>
      <p:sp>
        <p:nvSpPr>
          <p:cNvPr id="17" name="TextBox 16"/>
          <p:cNvSpPr txBox="1"/>
          <p:nvPr/>
        </p:nvSpPr>
        <p:spPr>
          <a:xfrm>
            <a:off x="2243637" y="4562451"/>
            <a:ext cx="2570820" cy="246221"/>
          </a:xfrm>
          <a:prstGeom prst="rect">
            <a:avLst/>
          </a:prstGeom>
          <a:noFill/>
        </p:spPr>
        <p:txBody>
          <a:bodyPr wrap="square" rtlCol="0">
            <a:spAutoFit/>
          </a:bodyPr>
          <a:lstStyle/>
          <a:p>
            <a:pPr algn="ctr"/>
            <a:r>
              <a:rPr lang="en-GB" sz="1000" i="1" u="sng" dirty="0">
                <a:latin typeface="Verdana" panose="020B0604030504040204" pitchFamily="34" charset="0"/>
                <a:ea typeface="Verdana" panose="020B0604030504040204" pitchFamily="34" charset="0"/>
                <a:cs typeface="Verdana" panose="020B0604030504040204" pitchFamily="34" charset="0"/>
              </a:rPr>
              <a:t>The British Surrender at Yorktown</a:t>
            </a:r>
          </a:p>
        </p:txBody>
      </p:sp>
      <p:sp>
        <p:nvSpPr>
          <p:cNvPr id="18" name="TextBox 17"/>
          <p:cNvSpPr txBox="1"/>
          <p:nvPr/>
        </p:nvSpPr>
        <p:spPr>
          <a:xfrm>
            <a:off x="2243637" y="4782292"/>
            <a:ext cx="2570820" cy="1938864"/>
          </a:xfrm>
          <a:prstGeom prst="rect">
            <a:avLst/>
          </a:prstGeom>
          <a:noFill/>
        </p:spPr>
        <p:txBody>
          <a:bodyPr wrap="square" rtlCol="0">
            <a:spAutoFit/>
          </a:bodyPr>
          <a:lstStyle/>
          <a:p>
            <a:pPr marL="122467" indent="-122467">
              <a:buFont typeface="Arial" charset="0"/>
              <a:buChar char="•"/>
            </a:pPr>
            <a:r>
              <a:rPr lang="en-US" sz="857" dirty="0">
                <a:latin typeface="Times New Roman" charset="0"/>
                <a:ea typeface="Times New Roman" charset="0"/>
                <a:cs typeface="Times New Roman" charset="0"/>
              </a:rPr>
              <a:t>The American’s supported by the French surrounded the British army at Yorktown.</a:t>
            </a:r>
          </a:p>
          <a:p>
            <a:pPr marL="122467" indent="-122467">
              <a:buFont typeface="Arial" charset="0"/>
              <a:buChar char="•"/>
            </a:pPr>
            <a:r>
              <a:rPr lang="en-US" sz="857" dirty="0">
                <a:latin typeface="Times New Roman" charset="0"/>
                <a:ea typeface="Times New Roman" charset="0"/>
                <a:cs typeface="Times New Roman" charset="0"/>
              </a:rPr>
              <a:t>The British commander had no choice but to surrender as he could not bring in reinforcements.</a:t>
            </a:r>
          </a:p>
          <a:p>
            <a:pPr marL="122467" indent="-122467">
              <a:buFont typeface="Arial" charset="0"/>
              <a:buChar char="•"/>
            </a:pPr>
            <a:r>
              <a:rPr lang="en-US" sz="857" dirty="0">
                <a:latin typeface="Times New Roman" charset="0"/>
                <a:ea typeface="Times New Roman" charset="0"/>
                <a:cs typeface="Times New Roman" charset="0"/>
              </a:rPr>
              <a:t>They were forced to surrender all of their weapons including 214 artillery pieces and thousands of muskets.</a:t>
            </a:r>
          </a:p>
          <a:p>
            <a:pPr marL="122467" indent="-122467">
              <a:buFont typeface="Arial" charset="0"/>
              <a:buChar char="•"/>
            </a:pPr>
            <a:r>
              <a:rPr lang="en-US" sz="857" dirty="0">
                <a:latin typeface="Times New Roman" charset="0"/>
                <a:ea typeface="Times New Roman" charset="0"/>
                <a:cs typeface="Times New Roman" charset="0"/>
              </a:rPr>
              <a:t>On hearing the surrender the British Government passed a Bill stating that no more attempts to defeat the Americans should be taken.</a:t>
            </a:r>
          </a:p>
          <a:p>
            <a:pPr marL="122467" indent="-122467">
              <a:buFont typeface="Arial" charset="0"/>
              <a:buChar char="•"/>
            </a:pPr>
            <a:r>
              <a:rPr lang="en-US" sz="857" dirty="0">
                <a:latin typeface="Times New Roman" charset="0"/>
                <a:ea typeface="Times New Roman" charset="0"/>
                <a:cs typeface="Times New Roman" charset="0"/>
              </a:rPr>
              <a:t>Britain did not have the political will to continue the fight.</a:t>
            </a:r>
          </a:p>
          <a:p>
            <a:pPr marL="122467" indent="-122467">
              <a:buFont typeface="Arial" charset="0"/>
              <a:buChar char="•"/>
            </a:pPr>
            <a:r>
              <a:rPr lang="en-US" sz="857" dirty="0">
                <a:latin typeface="Times New Roman" charset="0"/>
                <a:ea typeface="Times New Roman" charset="0"/>
                <a:cs typeface="Times New Roman" charset="0"/>
              </a:rPr>
              <a:t>The defeat at Yorktown was a humiliating end and defeat for the  ’superior’ British forces.</a:t>
            </a:r>
          </a:p>
        </p:txBody>
      </p:sp>
      <p:sp>
        <p:nvSpPr>
          <p:cNvPr id="19" name="Explosion 2 18"/>
          <p:cNvSpPr/>
          <p:nvPr/>
        </p:nvSpPr>
        <p:spPr>
          <a:xfrm>
            <a:off x="7008152" y="1892722"/>
            <a:ext cx="2092093" cy="867331"/>
          </a:xfrm>
          <a:prstGeom prst="irregularSeal2">
            <a:avLst/>
          </a:prstGeom>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714" dirty="0">
                <a:latin typeface="Times New Roman" panose="02020603050405020304" pitchFamily="18" charset="0"/>
                <a:cs typeface="Times New Roman" panose="02020603050405020304" pitchFamily="18" charset="0"/>
              </a:rPr>
              <a:t>Significance of the American War of Independence </a:t>
            </a:r>
          </a:p>
        </p:txBody>
      </p:sp>
      <p:sp>
        <p:nvSpPr>
          <p:cNvPr id="20" name="Rounded Rectangle 19"/>
          <p:cNvSpPr/>
          <p:nvPr/>
        </p:nvSpPr>
        <p:spPr>
          <a:xfrm>
            <a:off x="6817547" y="1047110"/>
            <a:ext cx="1069801" cy="509431"/>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786" dirty="0">
                <a:latin typeface="Times New Roman" charset="0"/>
                <a:ea typeface="Times New Roman" charset="0"/>
                <a:cs typeface="Times New Roman" charset="0"/>
              </a:rPr>
              <a:t>Support for radical opinions grew in Britain</a:t>
            </a:r>
            <a:endParaRPr lang="en-US" sz="786" dirty="0">
              <a:latin typeface="Times New Roman" charset="0"/>
              <a:ea typeface="Times New Roman" charset="0"/>
              <a:cs typeface="Times New Roman" charset="0"/>
            </a:endParaRPr>
          </a:p>
        </p:txBody>
      </p:sp>
      <p:sp>
        <p:nvSpPr>
          <p:cNvPr id="21" name="Rounded Rectangle 20"/>
          <p:cNvSpPr/>
          <p:nvPr/>
        </p:nvSpPr>
        <p:spPr>
          <a:xfrm>
            <a:off x="6679908" y="206724"/>
            <a:ext cx="852857" cy="349685"/>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786">
                <a:latin typeface="Times New Roman" charset="0"/>
                <a:ea typeface="Times New Roman" charset="0"/>
                <a:cs typeface="Times New Roman" charset="0"/>
              </a:rPr>
              <a:t>Changes to the voting system</a:t>
            </a:r>
            <a:endParaRPr lang="en-US" sz="786" dirty="0">
              <a:latin typeface="Times New Roman" charset="0"/>
              <a:ea typeface="Times New Roman" charset="0"/>
              <a:cs typeface="Times New Roman" charset="0"/>
            </a:endParaRPr>
          </a:p>
        </p:txBody>
      </p:sp>
      <p:sp>
        <p:nvSpPr>
          <p:cNvPr id="23" name="Rounded Rectangle 22"/>
          <p:cNvSpPr/>
          <p:nvPr/>
        </p:nvSpPr>
        <p:spPr>
          <a:xfrm>
            <a:off x="7712487" y="183348"/>
            <a:ext cx="1098968" cy="349685"/>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786" dirty="0">
                <a:latin typeface="Times New Roman" charset="0"/>
                <a:ea typeface="Times New Roman" charset="0"/>
                <a:cs typeface="Times New Roman" charset="0"/>
              </a:rPr>
              <a:t>Fairer distribution of power in Britain </a:t>
            </a:r>
            <a:endParaRPr lang="en-US" sz="786" dirty="0">
              <a:latin typeface="Times New Roman" charset="0"/>
              <a:ea typeface="Times New Roman" charset="0"/>
              <a:cs typeface="Times New Roman" charset="0"/>
            </a:endParaRPr>
          </a:p>
        </p:txBody>
      </p:sp>
      <p:cxnSp>
        <p:nvCxnSpPr>
          <p:cNvPr id="25" name="Straight Connector 24"/>
          <p:cNvCxnSpPr>
            <a:endCxn id="20" idx="2"/>
          </p:cNvCxnSpPr>
          <p:nvPr/>
        </p:nvCxnSpPr>
        <p:spPr>
          <a:xfrm flipH="1" flipV="1">
            <a:off x="7352447" y="1556540"/>
            <a:ext cx="360040" cy="5140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0" idx="0"/>
            <a:endCxn id="21" idx="2"/>
          </p:cNvCxnSpPr>
          <p:nvPr/>
        </p:nvCxnSpPr>
        <p:spPr>
          <a:xfrm flipH="1" flipV="1">
            <a:off x="7106337" y="556409"/>
            <a:ext cx="246111" cy="490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0" idx="0"/>
            <a:endCxn id="23" idx="2"/>
          </p:cNvCxnSpPr>
          <p:nvPr/>
        </p:nvCxnSpPr>
        <p:spPr>
          <a:xfrm flipV="1">
            <a:off x="7352447" y="533032"/>
            <a:ext cx="786469" cy="5140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8030444" y="1215200"/>
            <a:ext cx="1069801" cy="509431"/>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786" dirty="0">
                <a:latin typeface="Times New Roman" charset="0"/>
                <a:ea typeface="Times New Roman" charset="0"/>
                <a:cs typeface="Times New Roman" charset="0"/>
              </a:rPr>
              <a:t>Re-affirmed democratic beliefs</a:t>
            </a:r>
            <a:endParaRPr lang="en-US" sz="786" dirty="0">
              <a:latin typeface="Times New Roman" charset="0"/>
              <a:ea typeface="Times New Roman" charset="0"/>
              <a:cs typeface="Times New Roman" charset="0"/>
            </a:endParaRPr>
          </a:p>
        </p:txBody>
      </p:sp>
      <p:sp>
        <p:nvSpPr>
          <p:cNvPr id="36" name="Rounded Rectangle 35"/>
          <p:cNvSpPr/>
          <p:nvPr/>
        </p:nvSpPr>
        <p:spPr>
          <a:xfrm>
            <a:off x="8109007" y="648545"/>
            <a:ext cx="852857" cy="349685"/>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786" dirty="0">
                <a:latin typeface="Times New Roman" charset="0"/>
                <a:ea typeface="Times New Roman" charset="0"/>
                <a:cs typeface="Times New Roman" charset="0"/>
              </a:rPr>
              <a:t>Freedom of </a:t>
            </a:r>
            <a:r>
              <a:rPr lang="en-GB" sz="786">
                <a:latin typeface="Times New Roman" charset="0"/>
                <a:ea typeface="Times New Roman" charset="0"/>
                <a:cs typeface="Times New Roman" charset="0"/>
              </a:rPr>
              <a:t>the individual</a:t>
            </a:r>
            <a:endParaRPr lang="en-US" sz="786" dirty="0">
              <a:latin typeface="Times New Roman" charset="0"/>
              <a:ea typeface="Times New Roman" charset="0"/>
              <a:cs typeface="Times New Roman" charset="0"/>
            </a:endParaRPr>
          </a:p>
        </p:txBody>
      </p:sp>
      <p:cxnSp>
        <p:nvCxnSpPr>
          <p:cNvPr id="38" name="Straight Connector 37"/>
          <p:cNvCxnSpPr>
            <a:stCxn id="19" idx="0"/>
            <a:endCxn id="35" idx="2"/>
          </p:cNvCxnSpPr>
          <p:nvPr/>
        </p:nvCxnSpPr>
        <p:spPr>
          <a:xfrm flipV="1">
            <a:off x="8056774" y="1724631"/>
            <a:ext cx="508571" cy="2438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5" idx="0"/>
            <a:endCxn id="36" idx="2"/>
          </p:cNvCxnSpPr>
          <p:nvPr/>
        </p:nvCxnSpPr>
        <p:spPr>
          <a:xfrm flipH="1" flipV="1">
            <a:off x="8535436" y="998230"/>
            <a:ext cx="29909" cy="216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6817546" y="3015401"/>
            <a:ext cx="1069801" cy="509431"/>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786" dirty="0">
                <a:latin typeface="Times New Roman" charset="0"/>
                <a:ea typeface="Times New Roman" charset="0"/>
                <a:cs typeface="Times New Roman" charset="0"/>
              </a:rPr>
              <a:t>Caused other revolutions against powerful leaders</a:t>
            </a:r>
            <a:endParaRPr lang="en-US" sz="786" dirty="0">
              <a:latin typeface="Times New Roman" charset="0"/>
              <a:ea typeface="Times New Roman" charset="0"/>
              <a:cs typeface="Times New Roman" charset="0"/>
            </a:endParaRPr>
          </a:p>
        </p:txBody>
      </p:sp>
      <p:sp>
        <p:nvSpPr>
          <p:cNvPr id="43" name="Rounded Rectangle 42"/>
          <p:cNvSpPr/>
          <p:nvPr/>
        </p:nvSpPr>
        <p:spPr>
          <a:xfrm>
            <a:off x="6788029" y="3883033"/>
            <a:ext cx="852857" cy="349685"/>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786">
                <a:latin typeface="Times New Roman" charset="0"/>
                <a:ea typeface="Times New Roman" charset="0"/>
                <a:cs typeface="Times New Roman" charset="0"/>
              </a:rPr>
              <a:t>French Revolution 17789</a:t>
            </a:r>
            <a:endParaRPr lang="en-US" sz="786" dirty="0">
              <a:latin typeface="Times New Roman" charset="0"/>
              <a:ea typeface="Times New Roman" charset="0"/>
              <a:cs typeface="Times New Roman" charset="0"/>
            </a:endParaRPr>
          </a:p>
        </p:txBody>
      </p:sp>
      <p:cxnSp>
        <p:nvCxnSpPr>
          <p:cNvPr id="45" name="Straight Connector 44"/>
          <p:cNvCxnSpPr>
            <a:endCxn id="42" idx="0"/>
          </p:cNvCxnSpPr>
          <p:nvPr/>
        </p:nvCxnSpPr>
        <p:spPr>
          <a:xfrm flipH="1">
            <a:off x="7352447" y="2760053"/>
            <a:ext cx="360041" cy="2553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2" idx="2"/>
            <a:endCxn id="43" idx="0"/>
          </p:cNvCxnSpPr>
          <p:nvPr/>
        </p:nvCxnSpPr>
        <p:spPr>
          <a:xfrm flipH="1">
            <a:off x="7214458" y="3524832"/>
            <a:ext cx="137989" cy="358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8066668" y="3015401"/>
            <a:ext cx="1069801" cy="509431"/>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786" dirty="0">
                <a:latin typeface="Times New Roman" charset="0"/>
                <a:ea typeface="Times New Roman" charset="0"/>
                <a:cs typeface="Times New Roman" charset="0"/>
              </a:rPr>
              <a:t>The defeat made the British more determined never to experience it again</a:t>
            </a:r>
            <a:endParaRPr lang="en-US" sz="786" dirty="0">
              <a:latin typeface="Times New Roman" charset="0"/>
              <a:ea typeface="Times New Roman" charset="0"/>
              <a:cs typeface="Times New Roman" charset="0"/>
            </a:endParaRPr>
          </a:p>
        </p:txBody>
      </p:sp>
      <p:sp>
        <p:nvSpPr>
          <p:cNvPr id="50" name="Rounded Rectangle 49"/>
          <p:cNvSpPr/>
          <p:nvPr/>
        </p:nvSpPr>
        <p:spPr>
          <a:xfrm>
            <a:off x="8175139" y="3894510"/>
            <a:ext cx="852857" cy="349685"/>
          </a:xfrm>
          <a:prstGeom prst="roundRect">
            <a:avLst/>
          </a:prstGeom>
          <a:gradFill flip="none" rotWithShape="1">
            <a:gsLst>
              <a:gs pos="0">
                <a:srgbClr val="FF98FC">
                  <a:tint val="66000"/>
                  <a:satMod val="160000"/>
                </a:srgbClr>
              </a:gs>
              <a:gs pos="50000">
                <a:srgbClr val="FF98FC">
                  <a:tint val="44500"/>
                  <a:satMod val="160000"/>
                </a:srgbClr>
              </a:gs>
              <a:gs pos="100000">
                <a:srgbClr val="FF98FC">
                  <a:tint val="23500"/>
                  <a:satMod val="160000"/>
                </a:srgbClr>
              </a:gs>
            </a:gsLst>
            <a:path path="circle">
              <a:fillToRect l="100000" t="100000"/>
            </a:path>
            <a:tileRect r="-100000" b="-100000"/>
          </a:gra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786">
                <a:latin typeface="Times New Roman" charset="0"/>
                <a:ea typeface="Times New Roman" charset="0"/>
                <a:cs typeface="Times New Roman" charset="0"/>
              </a:rPr>
              <a:t>Defeated the French in 1815</a:t>
            </a:r>
            <a:endParaRPr lang="en-US" sz="786" dirty="0">
              <a:latin typeface="Times New Roman" charset="0"/>
              <a:ea typeface="Times New Roman" charset="0"/>
              <a:cs typeface="Times New Roman" charset="0"/>
            </a:endParaRPr>
          </a:p>
        </p:txBody>
      </p:sp>
      <p:cxnSp>
        <p:nvCxnSpPr>
          <p:cNvPr id="52" name="Straight Connector 51"/>
          <p:cNvCxnSpPr>
            <a:stCxn id="19" idx="2"/>
            <a:endCxn id="48" idx="0"/>
          </p:cNvCxnSpPr>
          <p:nvPr/>
        </p:nvCxnSpPr>
        <p:spPr>
          <a:xfrm>
            <a:off x="8200790" y="2649307"/>
            <a:ext cx="400779" cy="366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8" idx="2"/>
            <a:endCxn id="50" idx="0"/>
          </p:cNvCxnSpPr>
          <p:nvPr/>
        </p:nvCxnSpPr>
        <p:spPr>
          <a:xfrm flipH="1">
            <a:off x="8601568" y="3524832"/>
            <a:ext cx="1" cy="369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1434" y="3688935"/>
            <a:ext cx="2206023" cy="246221"/>
          </a:xfrm>
          <a:prstGeom prst="rect">
            <a:avLst/>
          </a:prstGeom>
          <a:noFill/>
        </p:spPr>
        <p:txBody>
          <a:bodyPr wrap="square" rtlCol="0">
            <a:spAutoFit/>
          </a:bodyPr>
          <a:lstStyle/>
          <a:p>
            <a:pPr algn="ctr"/>
            <a:r>
              <a:rPr lang="en-GB" sz="1000" i="1" u="sng" dirty="0">
                <a:latin typeface="Verdana" panose="020B0604030504040204" pitchFamily="34" charset="0"/>
                <a:ea typeface="Verdana" panose="020B0604030504040204" pitchFamily="34" charset="0"/>
                <a:cs typeface="Verdana" panose="020B0604030504040204" pitchFamily="34" charset="0"/>
              </a:rPr>
              <a:t>Keywords</a:t>
            </a:r>
          </a:p>
        </p:txBody>
      </p:sp>
      <p:sp>
        <p:nvSpPr>
          <p:cNvPr id="56" name="TextBox 55"/>
          <p:cNvSpPr txBox="1"/>
          <p:nvPr/>
        </p:nvSpPr>
        <p:spPr>
          <a:xfrm>
            <a:off x="69571" y="3923989"/>
            <a:ext cx="2209686" cy="2598340"/>
          </a:xfrm>
          <a:prstGeom prst="rect">
            <a:avLst/>
          </a:prstGeom>
          <a:noFill/>
          <a:ln>
            <a:noFill/>
          </a:ln>
        </p:spPr>
        <p:txBody>
          <a:bodyPr wrap="square" rtlCol="0">
            <a:spAutoFit/>
          </a:bodyPr>
          <a:lstStyle/>
          <a:p>
            <a:pPr marL="122467" indent="-122467">
              <a:buFont typeface="Arial" charset="0"/>
              <a:buChar char="•"/>
            </a:pPr>
            <a:r>
              <a:rPr lang="en-GB" sz="857" dirty="0">
                <a:latin typeface="Verdana" charset="0"/>
                <a:ea typeface="Verdana" charset="0"/>
                <a:cs typeface="Verdana" charset="0"/>
              </a:rPr>
              <a:t>Independence:</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Revolution:</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Declaration:</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Representation:</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Thomas Paine:</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Loyalist:</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Radical:</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Yorktown:</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Boston Tea Party:</a:t>
            </a:r>
          </a:p>
          <a:p>
            <a:pPr marL="122467" indent="-122467">
              <a:buFont typeface="Arial" charset="0"/>
              <a:buChar char="•"/>
            </a:pPr>
            <a:endParaRPr lang="en-GB" sz="857" dirty="0">
              <a:latin typeface="Verdana" charset="0"/>
              <a:ea typeface="Verdana" charset="0"/>
              <a:cs typeface="Verdana" charset="0"/>
            </a:endParaRPr>
          </a:p>
          <a:p>
            <a:pPr marL="122467" indent="-122467">
              <a:buFont typeface="Arial" charset="0"/>
              <a:buChar char="•"/>
            </a:pPr>
            <a:r>
              <a:rPr lang="en-GB" sz="857" dirty="0">
                <a:latin typeface="Verdana" charset="0"/>
                <a:ea typeface="Verdana" charset="0"/>
                <a:cs typeface="Verdana" charset="0"/>
              </a:rPr>
              <a:t>The Seven Years War:</a:t>
            </a:r>
          </a:p>
        </p:txBody>
      </p:sp>
    </p:spTree>
    <p:extLst>
      <p:ext uri="{BB962C8B-B14F-4D97-AF65-F5344CB8AC3E}">
        <p14:creationId xmlns:p14="http://schemas.microsoft.com/office/powerpoint/2010/main" val="2519934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Power and the People, c1170-Present</a:t>
            </a:r>
            <a:endParaRPr lang="en-GB" dirty="0"/>
          </a:p>
        </p:txBody>
      </p:sp>
      <p:sp>
        <p:nvSpPr>
          <p:cNvPr id="12" name="TextBox 11"/>
          <p:cNvSpPr txBox="1"/>
          <p:nvPr/>
        </p:nvSpPr>
        <p:spPr>
          <a:xfrm>
            <a:off x="174171" y="1246618"/>
            <a:ext cx="7957458" cy="5047536"/>
          </a:xfrm>
          <a:prstGeom prst="rect">
            <a:avLst/>
          </a:prstGeom>
          <a:solidFill>
            <a:schemeClr val="bg1"/>
          </a:solidFill>
        </p:spPr>
        <p:txBody>
          <a:bodyPr wrap="square" rtlCol="0">
            <a:spAutoFit/>
          </a:bodyPr>
          <a:lstStyle/>
          <a:p>
            <a:r>
              <a:rPr lang="en-GB" sz="1400" b="1" dirty="0"/>
              <a:t>Pilgrimage of Grace</a:t>
            </a:r>
          </a:p>
          <a:p>
            <a:pPr marL="342900" indent="-342900">
              <a:buAutoNum type="arabicPeriod"/>
            </a:pPr>
            <a:r>
              <a:rPr lang="en-GB" sz="1400" dirty="0"/>
              <a:t>Explain why the Pilgrimage of Grace was a threat to Henry VIII’s rule.</a:t>
            </a:r>
          </a:p>
          <a:p>
            <a:pPr marL="342900" indent="-342900">
              <a:buAutoNum type="arabicPeriod"/>
            </a:pPr>
            <a:r>
              <a:rPr lang="en-GB" sz="1400" dirty="0"/>
              <a:t>Who was Robert Aske and why was he significant?</a:t>
            </a:r>
          </a:p>
          <a:p>
            <a:pPr marL="342900" indent="-342900">
              <a:buAutoNum type="arabicPeriod"/>
            </a:pPr>
            <a:r>
              <a:rPr lang="en-GB" sz="1400" dirty="0"/>
              <a:t>Explain the importance of economic factors in causing the Pilgrimage of Grace.</a:t>
            </a:r>
          </a:p>
          <a:p>
            <a:pPr marL="342900" indent="-342900">
              <a:buAutoNum type="arabicPeriod"/>
            </a:pPr>
            <a:r>
              <a:rPr lang="en-GB" sz="1400" dirty="0"/>
              <a:t>How far was the Duke of Norfolk's role the main reason for the failure of the Pilgrimage of Grace?</a:t>
            </a:r>
          </a:p>
          <a:p>
            <a:pPr marL="342900" indent="-342900">
              <a:buAutoNum type="arabicPeriod"/>
            </a:pPr>
            <a:r>
              <a:rPr lang="en-GB" sz="1400" dirty="0"/>
              <a:t>How significant was the failure of the Pilgrimage of Grace for future rebellions?</a:t>
            </a:r>
          </a:p>
          <a:p>
            <a:endParaRPr lang="en-GB" sz="1400" dirty="0"/>
          </a:p>
          <a:p>
            <a:endParaRPr lang="en-GB" sz="1400" dirty="0"/>
          </a:p>
          <a:p>
            <a:r>
              <a:rPr lang="en-GB" sz="1400" b="1" dirty="0"/>
              <a:t>The English Revolution</a:t>
            </a:r>
          </a:p>
          <a:p>
            <a:pPr marL="342900" indent="-342900">
              <a:buAutoNum type="arabicPeriod"/>
            </a:pPr>
            <a:r>
              <a:rPr lang="en-GB" sz="1400" dirty="0"/>
              <a:t>Explain the main cause of the English Civil War</a:t>
            </a:r>
          </a:p>
          <a:p>
            <a:pPr marL="342900" indent="-342900">
              <a:buAutoNum type="arabicPeriod"/>
            </a:pPr>
            <a:r>
              <a:rPr lang="en-GB" sz="1400" dirty="0"/>
              <a:t>Why was this revolution significant for the course of English history?</a:t>
            </a:r>
          </a:p>
          <a:p>
            <a:pPr marL="342900" indent="-342900">
              <a:buAutoNum type="arabicPeriod"/>
            </a:pPr>
            <a:r>
              <a:rPr lang="en-GB" sz="1400" dirty="0"/>
              <a:t>Create a profile on Oliver Cromwell including further research of his career and influence.</a:t>
            </a:r>
          </a:p>
          <a:p>
            <a:pPr marL="342900" indent="-342900">
              <a:buAutoNum type="arabicPeriod"/>
            </a:pPr>
            <a:r>
              <a:rPr lang="en-GB" sz="1400" dirty="0"/>
              <a:t>Explain why the new model army were a successful fighting force.</a:t>
            </a:r>
          </a:p>
          <a:p>
            <a:pPr marL="342900" indent="-342900">
              <a:buAutoNum type="arabicPeriod"/>
            </a:pPr>
            <a:r>
              <a:rPr lang="en-GB" sz="1400" dirty="0"/>
              <a:t>Research: Can you still see the impact of the Civil War on the relationship between the Monarchy and Parliament today?</a:t>
            </a:r>
          </a:p>
          <a:p>
            <a:pPr marL="342900" indent="-342900">
              <a:buAutoNum type="arabicPeriod"/>
            </a:pPr>
            <a:endParaRPr lang="en-GB" sz="1400" dirty="0"/>
          </a:p>
          <a:p>
            <a:pPr marL="342900" indent="-342900">
              <a:buAutoNum type="arabicPeriod"/>
            </a:pPr>
            <a:endParaRPr lang="en-GB" sz="1400" dirty="0"/>
          </a:p>
          <a:p>
            <a:r>
              <a:rPr lang="en-GB" sz="1400" b="1" dirty="0"/>
              <a:t>The American War of Independence</a:t>
            </a:r>
          </a:p>
          <a:p>
            <a:pPr marL="342900" indent="-342900">
              <a:buAutoNum type="arabicPeriod"/>
            </a:pPr>
            <a:r>
              <a:rPr lang="en-GB" sz="1400" dirty="0"/>
              <a:t>Explain what was a more important cause of the War of Independence: Taxes or Powerful ideas?</a:t>
            </a:r>
          </a:p>
          <a:p>
            <a:pPr marL="342900" indent="-342900">
              <a:buAutoNum type="arabicPeriod"/>
            </a:pPr>
            <a:r>
              <a:rPr lang="en-GB" sz="1400" dirty="0"/>
              <a:t>Why were the British defeated?</a:t>
            </a:r>
          </a:p>
          <a:p>
            <a:pPr marL="342900" indent="-342900">
              <a:buAutoNum type="arabicPeriod"/>
            </a:pPr>
            <a:r>
              <a:rPr lang="en-GB" sz="1400" dirty="0"/>
              <a:t>Which country saw the biggest consequences of the War of Independence?</a:t>
            </a:r>
          </a:p>
          <a:p>
            <a:pPr marL="342900" indent="-342900">
              <a:buAutoNum type="arabicPeriod"/>
            </a:pPr>
            <a:r>
              <a:rPr lang="en-GB" sz="1400" dirty="0"/>
              <a:t>How did the British react to this defeat?</a:t>
            </a:r>
          </a:p>
          <a:p>
            <a:pPr marL="342900" indent="-342900">
              <a:buAutoNum type="arabicPeriod"/>
            </a:pPr>
            <a:r>
              <a:rPr lang="en-GB" sz="1400" dirty="0"/>
              <a:t>Research: How far has independence benefitted America?</a:t>
            </a:r>
          </a:p>
        </p:txBody>
      </p:sp>
      <p:pic>
        <p:nvPicPr>
          <p:cNvPr id="1028"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4495" y="1496391"/>
            <a:ext cx="884661" cy="8809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955" l="5000" r="97308"/>
                    </a14:imgEffect>
                  </a14:imgLayer>
                </a14:imgProps>
              </a:ext>
              <a:ext uri="{28A0092B-C50C-407E-A947-70E740481C1C}">
                <a14:useLocalDpi xmlns:a14="http://schemas.microsoft.com/office/drawing/2010/main" val="0"/>
              </a:ext>
            </a:extLst>
          </a:blip>
          <a:srcRect/>
          <a:stretch>
            <a:fillRect/>
          </a:stretch>
        </p:blipFill>
        <p:spPr bwMode="auto">
          <a:xfrm>
            <a:off x="8082353" y="3079245"/>
            <a:ext cx="816803" cy="13822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0470" y="5392407"/>
            <a:ext cx="1252710" cy="125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190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0509" y="5144655"/>
            <a:ext cx="3685309" cy="369332"/>
          </a:xfrm>
          <a:prstGeom prst="rect">
            <a:avLst/>
          </a:prstGeom>
          <a:noFill/>
        </p:spPr>
        <p:txBody>
          <a:bodyPr wrap="square" rtlCol="0">
            <a:spAutoFit/>
          </a:bodyPr>
          <a:lstStyle/>
          <a:p>
            <a:r>
              <a:rPr lang="en-GB" dirty="0"/>
              <a:t>Year 11 HT1</a:t>
            </a:r>
          </a:p>
        </p:txBody>
      </p:sp>
    </p:spTree>
    <p:extLst>
      <p:ext uri="{BB962C8B-B14F-4D97-AF65-F5344CB8AC3E}">
        <p14:creationId xmlns:p14="http://schemas.microsoft.com/office/powerpoint/2010/main" val="261319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Power and the People (Medieval)</a:t>
            </a:r>
          </a:p>
        </p:txBody>
      </p:sp>
      <p:graphicFrame>
        <p:nvGraphicFramePr>
          <p:cNvPr id="4" name="Table 3"/>
          <p:cNvGraphicFramePr>
            <a:graphicFrameLocks noGrp="1"/>
          </p:cNvGraphicFramePr>
          <p:nvPr>
            <p:extLst>
              <p:ext uri="{D42A27DB-BD31-4B8C-83A1-F6EECF244321}">
                <p14:modId xmlns:p14="http://schemas.microsoft.com/office/powerpoint/2010/main" val="2745031319"/>
              </p:ext>
            </p:extLst>
          </p:nvPr>
        </p:nvGraphicFramePr>
        <p:xfrm>
          <a:off x="144416" y="855618"/>
          <a:ext cx="4519948" cy="3109443"/>
        </p:xfrm>
        <a:graphic>
          <a:graphicData uri="http://schemas.openxmlformats.org/drawingml/2006/table">
            <a:tbl>
              <a:tblPr firstRow="1" bandRow="1">
                <a:tableStyleId>{5940675A-B579-460E-94D1-54222C63F5DA}</a:tableStyleId>
              </a:tblPr>
              <a:tblGrid>
                <a:gridCol w="2266651">
                  <a:extLst>
                    <a:ext uri="{9D8B030D-6E8A-4147-A177-3AD203B41FA5}">
                      <a16:colId xmlns:a16="http://schemas.microsoft.com/office/drawing/2014/main" val="2470478939"/>
                    </a:ext>
                  </a:extLst>
                </a:gridCol>
                <a:gridCol w="2253297">
                  <a:extLst>
                    <a:ext uri="{9D8B030D-6E8A-4147-A177-3AD203B41FA5}">
                      <a16:colId xmlns:a16="http://schemas.microsoft.com/office/drawing/2014/main" val="3283639555"/>
                    </a:ext>
                  </a:extLst>
                </a:gridCol>
              </a:tblGrid>
              <a:tr h="437363">
                <a:tc>
                  <a:txBody>
                    <a:bodyPr/>
                    <a:lstStyle/>
                    <a:p>
                      <a:r>
                        <a:rPr lang="en-GB" sz="1100" dirty="0"/>
                        <a:t>Feudal System</a:t>
                      </a:r>
                    </a:p>
                  </a:txBody>
                  <a:tcPr>
                    <a:solidFill>
                      <a:schemeClr val="bg1"/>
                    </a:solidFill>
                  </a:tcPr>
                </a:tc>
                <a:tc>
                  <a:txBody>
                    <a:bodyPr/>
                    <a:lstStyle/>
                    <a:p>
                      <a:r>
                        <a:rPr lang="en-GB" sz="1100" dirty="0"/>
                        <a:t>A hierarchy of land ownership </a:t>
                      </a:r>
                    </a:p>
                  </a:txBody>
                  <a:tcPr>
                    <a:solidFill>
                      <a:schemeClr val="bg1"/>
                    </a:solidFill>
                  </a:tcPr>
                </a:tc>
                <a:extLst>
                  <a:ext uri="{0D108BD9-81ED-4DB2-BD59-A6C34878D82A}">
                    <a16:rowId xmlns:a16="http://schemas.microsoft.com/office/drawing/2014/main" val="1044095869"/>
                  </a:ext>
                </a:extLst>
              </a:tr>
              <a:tr h="370840">
                <a:tc>
                  <a:txBody>
                    <a:bodyPr/>
                    <a:lstStyle/>
                    <a:p>
                      <a:r>
                        <a:rPr lang="en-GB" sz="1100" dirty="0"/>
                        <a:t>Barons</a:t>
                      </a:r>
                    </a:p>
                  </a:txBody>
                  <a:tcPr>
                    <a:solidFill>
                      <a:schemeClr val="bg1"/>
                    </a:solidFill>
                  </a:tcPr>
                </a:tc>
                <a:tc>
                  <a:txBody>
                    <a:bodyPr/>
                    <a:lstStyle/>
                    <a:p>
                      <a:r>
                        <a:rPr lang="en-GB" sz="1100" dirty="0"/>
                        <a:t>The king’s chief supporters</a:t>
                      </a:r>
                      <a:r>
                        <a:rPr lang="en-GB" sz="1100" baseline="0" dirty="0"/>
                        <a:t> who would own lots of land and grant it to knights.</a:t>
                      </a:r>
                      <a:endParaRPr lang="en-GB" sz="1100" dirty="0"/>
                    </a:p>
                  </a:txBody>
                  <a:tcPr>
                    <a:solidFill>
                      <a:schemeClr val="bg1"/>
                    </a:solidFill>
                  </a:tcPr>
                </a:tc>
                <a:extLst>
                  <a:ext uri="{0D108BD9-81ED-4DB2-BD59-A6C34878D82A}">
                    <a16:rowId xmlns:a16="http://schemas.microsoft.com/office/drawing/2014/main" val="864559869"/>
                  </a:ext>
                </a:extLst>
              </a:tr>
              <a:tr h="370840">
                <a:tc>
                  <a:txBody>
                    <a:bodyPr/>
                    <a:lstStyle/>
                    <a:p>
                      <a:r>
                        <a:rPr lang="en-GB" sz="1100" dirty="0" err="1"/>
                        <a:t>Villeins</a:t>
                      </a:r>
                      <a:r>
                        <a:rPr lang="en-GB" sz="1100" dirty="0"/>
                        <a:t> </a:t>
                      </a:r>
                    </a:p>
                  </a:txBody>
                  <a:tcPr>
                    <a:solidFill>
                      <a:schemeClr val="bg1"/>
                    </a:solidFill>
                  </a:tcPr>
                </a:tc>
                <a:tc>
                  <a:txBody>
                    <a:bodyPr/>
                    <a:lstStyle/>
                    <a:p>
                      <a:r>
                        <a:rPr lang="en-GB" sz="1100" dirty="0"/>
                        <a:t>Peasants who worked the land</a:t>
                      </a:r>
                    </a:p>
                  </a:txBody>
                  <a:tcPr>
                    <a:solidFill>
                      <a:schemeClr val="bg1"/>
                    </a:solidFill>
                  </a:tcPr>
                </a:tc>
                <a:extLst>
                  <a:ext uri="{0D108BD9-81ED-4DB2-BD59-A6C34878D82A}">
                    <a16:rowId xmlns:a16="http://schemas.microsoft.com/office/drawing/2014/main" val="3801609966"/>
                  </a:ext>
                </a:extLst>
              </a:tr>
              <a:tr h="370840">
                <a:tc>
                  <a:txBody>
                    <a:bodyPr/>
                    <a:lstStyle/>
                    <a:p>
                      <a:r>
                        <a:rPr lang="en-GB" sz="1100" dirty="0"/>
                        <a:t>Charter of liberties</a:t>
                      </a:r>
                    </a:p>
                  </a:txBody>
                  <a:tcPr>
                    <a:solidFill>
                      <a:schemeClr val="bg1"/>
                    </a:solidFill>
                  </a:tcPr>
                </a:tc>
                <a:tc>
                  <a:txBody>
                    <a:bodyPr/>
                    <a:lstStyle/>
                    <a:p>
                      <a:r>
                        <a:rPr lang="en-GB" sz="1100" dirty="0"/>
                        <a:t>An agreement which bound the king to certain laws. </a:t>
                      </a:r>
                    </a:p>
                  </a:txBody>
                  <a:tcPr>
                    <a:solidFill>
                      <a:schemeClr val="bg1"/>
                    </a:solidFill>
                  </a:tcPr>
                </a:tc>
                <a:extLst>
                  <a:ext uri="{0D108BD9-81ED-4DB2-BD59-A6C34878D82A}">
                    <a16:rowId xmlns:a16="http://schemas.microsoft.com/office/drawing/2014/main" val="3235801504"/>
                  </a:ext>
                </a:extLst>
              </a:tr>
              <a:tr h="370840">
                <a:tc>
                  <a:txBody>
                    <a:bodyPr/>
                    <a:lstStyle/>
                    <a:p>
                      <a:r>
                        <a:rPr lang="en-GB" sz="1100" dirty="0"/>
                        <a:t>Magna Carta</a:t>
                      </a:r>
                    </a:p>
                  </a:txBody>
                  <a:tcPr>
                    <a:solidFill>
                      <a:schemeClr val="bg1"/>
                    </a:solidFill>
                  </a:tcPr>
                </a:tc>
                <a:tc>
                  <a:txBody>
                    <a:bodyPr/>
                    <a:lstStyle/>
                    <a:p>
                      <a:r>
                        <a:rPr lang="en-GB" sz="1100" dirty="0"/>
                        <a:t>A set of rules which the king had to abide by in ruling England</a:t>
                      </a:r>
                    </a:p>
                  </a:txBody>
                  <a:tcPr>
                    <a:solidFill>
                      <a:schemeClr val="bg1"/>
                    </a:solidFill>
                  </a:tcPr>
                </a:tc>
                <a:extLst>
                  <a:ext uri="{0D108BD9-81ED-4DB2-BD59-A6C34878D82A}">
                    <a16:rowId xmlns:a16="http://schemas.microsoft.com/office/drawing/2014/main" val="3059059102"/>
                  </a:ext>
                </a:extLst>
              </a:tr>
              <a:tr h="370840">
                <a:tc>
                  <a:txBody>
                    <a:bodyPr/>
                    <a:lstStyle/>
                    <a:p>
                      <a:r>
                        <a:rPr lang="en-GB" sz="1100" dirty="0"/>
                        <a:t>Battle of </a:t>
                      </a:r>
                      <a:r>
                        <a:rPr lang="en-GB" sz="1100" dirty="0" err="1"/>
                        <a:t>Bouvines</a:t>
                      </a:r>
                      <a:endParaRPr lang="en-GB" sz="1100" dirty="0"/>
                    </a:p>
                  </a:txBody>
                  <a:tcPr>
                    <a:solidFill>
                      <a:schemeClr val="bg1"/>
                    </a:solidFill>
                  </a:tcPr>
                </a:tc>
                <a:tc>
                  <a:txBody>
                    <a:bodyPr/>
                    <a:lstStyle/>
                    <a:p>
                      <a:r>
                        <a:rPr lang="en-GB" sz="1100" dirty="0"/>
                        <a:t>Victory</a:t>
                      </a:r>
                      <a:r>
                        <a:rPr lang="en-GB" sz="1100" baseline="0" dirty="0"/>
                        <a:t> for France which fuelled opposition to King John. </a:t>
                      </a:r>
                      <a:endParaRPr lang="en-GB" sz="1100" dirty="0"/>
                    </a:p>
                  </a:txBody>
                  <a:tcPr>
                    <a:solidFill>
                      <a:schemeClr val="bg1"/>
                    </a:solidFill>
                  </a:tcPr>
                </a:tc>
                <a:extLst>
                  <a:ext uri="{0D108BD9-81ED-4DB2-BD59-A6C34878D82A}">
                    <a16:rowId xmlns:a16="http://schemas.microsoft.com/office/drawing/2014/main" val="2138650018"/>
                  </a:ext>
                </a:extLst>
              </a:tr>
              <a:tr h="370840">
                <a:tc>
                  <a:txBody>
                    <a:bodyPr/>
                    <a:lstStyle/>
                    <a:p>
                      <a:r>
                        <a:rPr lang="en-GB" sz="1100" dirty="0"/>
                        <a:t>Runnymede</a:t>
                      </a:r>
                    </a:p>
                  </a:txBody>
                  <a:tcPr>
                    <a:solidFill>
                      <a:schemeClr val="bg1"/>
                    </a:solidFill>
                  </a:tcPr>
                </a:tc>
                <a:tc>
                  <a:txBody>
                    <a:bodyPr/>
                    <a:lstStyle/>
                    <a:p>
                      <a:r>
                        <a:rPr lang="en-GB" sz="1100" dirty="0"/>
                        <a:t>The place where the Magna Carta was signed</a:t>
                      </a:r>
                    </a:p>
                  </a:txBody>
                  <a:tcPr>
                    <a:solidFill>
                      <a:schemeClr val="bg1"/>
                    </a:solidFill>
                  </a:tcPr>
                </a:tc>
                <a:extLst>
                  <a:ext uri="{0D108BD9-81ED-4DB2-BD59-A6C34878D82A}">
                    <a16:rowId xmlns:a16="http://schemas.microsoft.com/office/drawing/2014/main" val="10331446"/>
                  </a:ext>
                </a:extLst>
              </a:tr>
            </a:tbl>
          </a:graphicData>
        </a:graphic>
      </p:graphicFrame>
      <p:graphicFrame>
        <p:nvGraphicFramePr>
          <p:cNvPr id="5" name="Table 4"/>
          <p:cNvGraphicFramePr>
            <a:graphicFrameLocks noGrp="1"/>
          </p:cNvGraphicFramePr>
          <p:nvPr/>
        </p:nvGraphicFramePr>
        <p:xfrm>
          <a:off x="144416" y="3965061"/>
          <a:ext cx="4519948" cy="2895600"/>
        </p:xfrm>
        <a:graphic>
          <a:graphicData uri="http://schemas.openxmlformats.org/drawingml/2006/table">
            <a:tbl>
              <a:tblPr firstRow="1" bandRow="1">
                <a:tableStyleId>{5940675A-B579-460E-94D1-54222C63F5DA}</a:tableStyleId>
              </a:tblPr>
              <a:tblGrid>
                <a:gridCol w="2266275">
                  <a:extLst>
                    <a:ext uri="{9D8B030D-6E8A-4147-A177-3AD203B41FA5}">
                      <a16:colId xmlns:a16="http://schemas.microsoft.com/office/drawing/2014/main" val="4128689153"/>
                    </a:ext>
                  </a:extLst>
                </a:gridCol>
                <a:gridCol w="2253673">
                  <a:extLst>
                    <a:ext uri="{9D8B030D-6E8A-4147-A177-3AD203B41FA5}">
                      <a16:colId xmlns:a16="http://schemas.microsoft.com/office/drawing/2014/main" val="2588176654"/>
                    </a:ext>
                  </a:extLst>
                </a:gridCol>
              </a:tblGrid>
              <a:tr h="221704">
                <a:tc>
                  <a:txBody>
                    <a:bodyPr/>
                    <a:lstStyle/>
                    <a:p>
                      <a:r>
                        <a:rPr lang="en-GB" sz="1100" dirty="0"/>
                        <a:t>constitution</a:t>
                      </a:r>
                    </a:p>
                  </a:txBody>
                  <a:tcPr/>
                </a:tc>
                <a:tc>
                  <a:txBody>
                    <a:bodyPr/>
                    <a:lstStyle/>
                    <a:p>
                      <a:r>
                        <a:rPr lang="en-GB" sz="1100" dirty="0"/>
                        <a:t>The laws for governing the land</a:t>
                      </a:r>
                    </a:p>
                  </a:txBody>
                  <a:tcPr/>
                </a:tc>
                <a:extLst>
                  <a:ext uri="{0D108BD9-81ED-4DB2-BD59-A6C34878D82A}">
                    <a16:rowId xmlns:a16="http://schemas.microsoft.com/office/drawing/2014/main" val="3185294891"/>
                  </a:ext>
                </a:extLst>
              </a:tr>
              <a:tr h="665111">
                <a:tc>
                  <a:txBody>
                    <a:bodyPr/>
                    <a:lstStyle/>
                    <a:p>
                      <a:r>
                        <a:rPr lang="en-GB" sz="1100" dirty="0"/>
                        <a:t>The Provisions of Oxford</a:t>
                      </a:r>
                    </a:p>
                  </a:txBody>
                  <a:tcPr/>
                </a:tc>
                <a:tc>
                  <a:txBody>
                    <a:bodyPr/>
                    <a:lstStyle/>
                    <a:p>
                      <a:r>
                        <a:rPr lang="en-GB" sz="1100" dirty="0"/>
                        <a:t>A series of changes in the way England was governed where Henry III lost power over the government to  council of 15</a:t>
                      </a:r>
                    </a:p>
                  </a:txBody>
                  <a:tcPr/>
                </a:tc>
                <a:extLst>
                  <a:ext uri="{0D108BD9-81ED-4DB2-BD59-A6C34878D82A}">
                    <a16:rowId xmlns:a16="http://schemas.microsoft.com/office/drawing/2014/main" val="698836845"/>
                  </a:ext>
                </a:extLst>
              </a:tr>
              <a:tr h="369506">
                <a:tc>
                  <a:txBody>
                    <a:bodyPr/>
                    <a:lstStyle/>
                    <a:p>
                      <a:r>
                        <a:rPr lang="en-GB" sz="1100" dirty="0"/>
                        <a:t>Revolt</a:t>
                      </a:r>
                    </a:p>
                  </a:txBody>
                  <a:tcPr/>
                </a:tc>
                <a:tc>
                  <a:txBody>
                    <a:bodyPr/>
                    <a:lstStyle/>
                    <a:p>
                      <a:r>
                        <a:rPr lang="en-GB" sz="1100" dirty="0"/>
                        <a:t>To take violent action</a:t>
                      </a:r>
                      <a:r>
                        <a:rPr lang="en-GB" sz="1100" baseline="0" dirty="0"/>
                        <a:t> against something or someone</a:t>
                      </a:r>
                      <a:endParaRPr lang="en-GB" sz="1100" dirty="0"/>
                    </a:p>
                  </a:txBody>
                  <a:tcPr/>
                </a:tc>
                <a:extLst>
                  <a:ext uri="{0D108BD9-81ED-4DB2-BD59-A6C34878D82A}">
                    <a16:rowId xmlns:a16="http://schemas.microsoft.com/office/drawing/2014/main" val="4109772392"/>
                  </a:ext>
                </a:extLst>
              </a:tr>
              <a:tr h="369506">
                <a:tc>
                  <a:txBody>
                    <a:bodyPr/>
                    <a:lstStyle/>
                    <a:p>
                      <a:r>
                        <a:rPr lang="en-GB" sz="1100" dirty="0"/>
                        <a:t>Smithfield</a:t>
                      </a:r>
                    </a:p>
                  </a:txBody>
                  <a:tcPr/>
                </a:tc>
                <a:tc>
                  <a:txBody>
                    <a:bodyPr/>
                    <a:lstStyle/>
                    <a:p>
                      <a:r>
                        <a:rPr lang="en-GB" sz="1100" dirty="0"/>
                        <a:t>Where the peasants met the king and Wat Tyler was stabbed</a:t>
                      </a:r>
                    </a:p>
                  </a:txBody>
                  <a:tcPr/>
                </a:tc>
                <a:extLst>
                  <a:ext uri="{0D108BD9-81ED-4DB2-BD59-A6C34878D82A}">
                    <a16:rowId xmlns:a16="http://schemas.microsoft.com/office/drawing/2014/main" val="2623455979"/>
                  </a:ext>
                </a:extLst>
              </a:tr>
              <a:tr h="369506">
                <a:tc>
                  <a:txBody>
                    <a:bodyPr/>
                    <a:lstStyle/>
                    <a:p>
                      <a:r>
                        <a:rPr lang="en-GB" sz="1100" dirty="0"/>
                        <a:t>Poll tax</a:t>
                      </a:r>
                    </a:p>
                  </a:txBody>
                  <a:tcPr/>
                </a:tc>
                <a:tc>
                  <a:txBody>
                    <a:bodyPr/>
                    <a:lstStyle/>
                    <a:p>
                      <a:r>
                        <a:rPr lang="en-GB" sz="1100" dirty="0"/>
                        <a:t>A</a:t>
                      </a:r>
                      <a:r>
                        <a:rPr lang="en-GB" sz="1100" baseline="0" dirty="0"/>
                        <a:t> tax levied by the king to pay for his wars in France.</a:t>
                      </a:r>
                      <a:endParaRPr lang="en-GB" sz="1100" dirty="0"/>
                    </a:p>
                  </a:txBody>
                  <a:tcPr/>
                </a:tc>
                <a:extLst>
                  <a:ext uri="{0D108BD9-81ED-4DB2-BD59-A6C34878D82A}">
                    <a16:rowId xmlns:a16="http://schemas.microsoft.com/office/drawing/2014/main" val="3621177912"/>
                  </a:ext>
                </a:extLst>
              </a:tr>
              <a:tr h="517309">
                <a:tc>
                  <a:txBody>
                    <a:bodyPr/>
                    <a:lstStyle/>
                    <a:p>
                      <a:r>
                        <a:rPr lang="en-GB" sz="1100" dirty="0"/>
                        <a:t>Work Service</a:t>
                      </a:r>
                    </a:p>
                  </a:txBody>
                  <a:tcPr/>
                </a:tc>
                <a:tc>
                  <a:txBody>
                    <a:bodyPr/>
                    <a:lstStyle/>
                    <a:p>
                      <a:r>
                        <a:rPr lang="en-GB" sz="1100" dirty="0"/>
                        <a:t>Where some peasants had to work on the lords land for 2 days without pay</a:t>
                      </a:r>
                    </a:p>
                  </a:txBody>
                  <a:tcPr/>
                </a:tc>
                <a:extLst>
                  <a:ext uri="{0D108BD9-81ED-4DB2-BD59-A6C34878D82A}">
                    <a16:rowId xmlns:a16="http://schemas.microsoft.com/office/drawing/2014/main" val="1430022032"/>
                  </a:ext>
                </a:extLst>
              </a:tr>
            </a:tbl>
          </a:graphicData>
        </a:graphic>
      </p:graphicFrame>
      <p:sp>
        <p:nvSpPr>
          <p:cNvPr id="6" name="TextBox 5"/>
          <p:cNvSpPr txBox="1"/>
          <p:nvPr/>
        </p:nvSpPr>
        <p:spPr>
          <a:xfrm>
            <a:off x="6036686" y="767635"/>
            <a:ext cx="1340462" cy="369332"/>
          </a:xfrm>
          <a:prstGeom prst="rect">
            <a:avLst/>
          </a:prstGeom>
          <a:noFill/>
          <a:ln w="19050">
            <a:solidFill>
              <a:schemeClr val="tx1"/>
            </a:solidFill>
          </a:ln>
        </p:spPr>
        <p:txBody>
          <a:bodyPr wrap="square" rtlCol="0">
            <a:spAutoFit/>
          </a:bodyPr>
          <a:lstStyle/>
          <a:p>
            <a:r>
              <a:rPr lang="en-GB" b="1" dirty="0"/>
              <a:t>Key events </a:t>
            </a:r>
          </a:p>
        </p:txBody>
      </p:sp>
      <p:sp>
        <p:nvSpPr>
          <p:cNvPr id="7" name="Oval 6"/>
          <p:cNvSpPr/>
          <p:nvPr/>
        </p:nvSpPr>
        <p:spPr>
          <a:xfrm>
            <a:off x="4826659" y="1306332"/>
            <a:ext cx="2844800" cy="1777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Magna Carta</a:t>
            </a:r>
          </a:p>
          <a:p>
            <a:pPr algn="ctr"/>
            <a:r>
              <a:rPr lang="en-GB" sz="1000" dirty="0">
                <a:solidFill>
                  <a:schemeClr val="tx1"/>
                </a:solidFill>
              </a:rPr>
              <a:t>The barons challenge the power of the king over his laws and rebel. They manage to get him to sign a charter with rules for governing England at Runnymede in 1215. This represented the beginnings of Parliament</a:t>
            </a:r>
          </a:p>
        </p:txBody>
      </p:sp>
      <p:sp>
        <p:nvSpPr>
          <p:cNvPr id="8" name="Oval 7"/>
          <p:cNvSpPr/>
          <p:nvPr/>
        </p:nvSpPr>
        <p:spPr>
          <a:xfrm>
            <a:off x="5714948" y="2769160"/>
            <a:ext cx="3324400" cy="23918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b="1" dirty="0">
                <a:solidFill>
                  <a:prstClr val="black"/>
                </a:solidFill>
              </a:rPr>
              <a:t>Simon de </a:t>
            </a:r>
            <a:r>
              <a:rPr lang="en-GB" sz="1400" b="1" dirty="0" err="1">
                <a:solidFill>
                  <a:prstClr val="black"/>
                </a:solidFill>
              </a:rPr>
              <a:t>Montford’s</a:t>
            </a:r>
            <a:r>
              <a:rPr lang="en-GB" sz="1400" b="1" dirty="0">
                <a:solidFill>
                  <a:prstClr val="black"/>
                </a:solidFill>
              </a:rPr>
              <a:t> rebellion </a:t>
            </a:r>
          </a:p>
          <a:p>
            <a:pPr lvl="0" algn="ctr"/>
            <a:r>
              <a:rPr lang="en-GB" sz="1000" dirty="0">
                <a:solidFill>
                  <a:prstClr val="black"/>
                </a:solidFill>
              </a:rPr>
              <a:t>When Simon led a rebellion against the misrule of the king and called a Parliament, it was the first Parliament to which representatives from counties and towns were summoned to give advice. </a:t>
            </a:r>
          </a:p>
          <a:p>
            <a:pPr lvl="0" algn="ctr"/>
            <a:r>
              <a:rPr lang="en-GB" sz="1000" dirty="0">
                <a:solidFill>
                  <a:prstClr val="black"/>
                </a:solidFill>
              </a:rPr>
              <a:t>For the first time, it was not just the great barons who were being consulted, but representatives of a much wider section of the community. </a:t>
            </a:r>
          </a:p>
        </p:txBody>
      </p:sp>
      <p:sp>
        <p:nvSpPr>
          <p:cNvPr id="9" name="Oval 8"/>
          <p:cNvSpPr/>
          <p:nvPr/>
        </p:nvSpPr>
        <p:spPr>
          <a:xfrm>
            <a:off x="4826659" y="4871995"/>
            <a:ext cx="3213463" cy="19243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Peasants Revolt</a:t>
            </a:r>
          </a:p>
          <a:p>
            <a:pPr algn="ctr"/>
            <a:r>
              <a:rPr lang="en-GB" sz="1050" dirty="0">
                <a:solidFill>
                  <a:schemeClr val="tx1"/>
                </a:solidFill>
              </a:rPr>
              <a:t>Dissatisfied with their lot in life peasants from the south of England march to London to meet the king to discuss his laws in the hope of forcing a change. It failed when the leaders were arrested and killed and the demands not met. </a:t>
            </a:r>
          </a:p>
        </p:txBody>
      </p:sp>
    </p:spTree>
    <p:extLst>
      <p:ext uri="{BB962C8B-B14F-4D97-AF65-F5344CB8AC3E}">
        <p14:creationId xmlns:p14="http://schemas.microsoft.com/office/powerpoint/2010/main" val="2469587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Power and the People (Medieval)</a:t>
            </a:r>
          </a:p>
        </p:txBody>
      </p:sp>
      <p:sp>
        <p:nvSpPr>
          <p:cNvPr id="3" name="TextBox 2"/>
          <p:cNvSpPr txBox="1"/>
          <p:nvPr/>
        </p:nvSpPr>
        <p:spPr>
          <a:xfrm>
            <a:off x="270196" y="1085740"/>
            <a:ext cx="2334459" cy="369332"/>
          </a:xfrm>
          <a:prstGeom prst="rect">
            <a:avLst/>
          </a:prstGeom>
          <a:solidFill>
            <a:schemeClr val="bg1"/>
          </a:solidFill>
          <a:ln w="12700">
            <a:solidFill>
              <a:schemeClr val="tx1"/>
            </a:solidFill>
          </a:ln>
        </p:spPr>
        <p:txBody>
          <a:bodyPr wrap="square" rtlCol="0">
            <a:spAutoFit/>
          </a:bodyPr>
          <a:lstStyle/>
          <a:p>
            <a:r>
              <a:rPr lang="en-GB" b="1" dirty="0"/>
              <a:t>Key individuals</a:t>
            </a:r>
          </a:p>
        </p:txBody>
      </p:sp>
      <p:graphicFrame>
        <p:nvGraphicFramePr>
          <p:cNvPr id="4" name="Table 3"/>
          <p:cNvGraphicFramePr>
            <a:graphicFrameLocks noGrp="1"/>
          </p:cNvGraphicFramePr>
          <p:nvPr/>
        </p:nvGraphicFramePr>
        <p:xfrm>
          <a:off x="270196" y="1861473"/>
          <a:ext cx="8282675" cy="2381674"/>
        </p:xfrm>
        <a:graphic>
          <a:graphicData uri="http://schemas.openxmlformats.org/drawingml/2006/table">
            <a:tbl>
              <a:tblPr firstRow="1" bandRow="1">
                <a:tableStyleId>{5940675A-B579-460E-94D1-54222C63F5DA}</a:tableStyleId>
              </a:tblPr>
              <a:tblGrid>
                <a:gridCol w="1656535">
                  <a:extLst>
                    <a:ext uri="{9D8B030D-6E8A-4147-A177-3AD203B41FA5}">
                      <a16:colId xmlns:a16="http://schemas.microsoft.com/office/drawing/2014/main" val="2711357293"/>
                    </a:ext>
                  </a:extLst>
                </a:gridCol>
                <a:gridCol w="1656535">
                  <a:extLst>
                    <a:ext uri="{9D8B030D-6E8A-4147-A177-3AD203B41FA5}">
                      <a16:colId xmlns:a16="http://schemas.microsoft.com/office/drawing/2014/main" val="180238741"/>
                    </a:ext>
                  </a:extLst>
                </a:gridCol>
                <a:gridCol w="1656535">
                  <a:extLst>
                    <a:ext uri="{9D8B030D-6E8A-4147-A177-3AD203B41FA5}">
                      <a16:colId xmlns:a16="http://schemas.microsoft.com/office/drawing/2014/main" val="3193078829"/>
                    </a:ext>
                  </a:extLst>
                </a:gridCol>
                <a:gridCol w="1656535">
                  <a:extLst>
                    <a:ext uri="{9D8B030D-6E8A-4147-A177-3AD203B41FA5}">
                      <a16:colId xmlns:a16="http://schemas.microsoft.com/office/drawing/2014/main" val="778572930"/>
                    </a:ext>
                  </a:extLst>
                </a:gridCol>
                <a:gridCol w="1656535">
                  <a:extLst>
                    <a:ext uri="{9D8B030D-6E8A-4147-A177-3AD203B41FA5}">
                      <a16:colId xmlns:a16="http://schemas.microsoft.com/office/drawing/2014/main" val="3636632948"/>
                    </a:ext>
                  </a:extLst>
                </a:gridCol>
              </a:tblGrid>
              <a:tr h="2381674">
                <a:tc>
                  <a:txBody>
                    <a:bodyPr/>
                    <a:lstStyle/>
                    <a:p>
                      <a:r>
                        <a:rPr lang="en-GB" b="1" dirty="0"/>
                        <a:t>King John</a:t>
                      </a:r>
                    </a:p>
                    <a:p>
                      <a:r>
                        <a:rPr lang="en-GB" sz="1200" dirty="0"/>
                        <a:t>Considered to be the worst king of England who </a:t>
                      </a:r>
                      <a:r>
                        <a:rPr lang="en-GB" sz="1200" baseline="0" dirty="0"/>
                        <a:t> was brought to account by the barons and forced to sign the magna Carta in 1215</a:t>
                      </a:r>
                      <a:endParaRPr lang="en-GB" sz="1200" dirty="0"/>
                    </a:p>
                  </a:txBody>
                  <a:tcPr/>
                </a:tc>
                <a:tc>
                  <a:txBody>
                    <a:bodyPr/>
                    <a:lstStyle/>
                    <a:p>
                      <a:r>
                        <a:rPr lang="en-GB" b="1" dirty="0"/>
                        <a:t>Henry III</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He faces a rebellion in Wales and discontent from English barons. The Provisions of Oxford create a Privy Council to advise the king. It also establishes that Parliament is to be held three times a year.</a:t>
                      </a:r>
                    </a:p>
                    <a:p>
                      <a:endParaRPr lang="en-GB" dirty="0"/>
                    </a:p>
                  </a:txBody>
                  <a:tcPr/>
                </a:tc>
                <a:tc>
                  <a:txBody>
                    <a:bodyPr/>
                    <a:lstStyle/>
                    <a:p>
                      <a:r>
                        <a:rPr lang="en-GB" b="1" dirty="0"/>
                        <a:t>Simon de </a:t>
                      </a:r>
                      <a:r>
                        <a:rPr lang="en-GB" b="1" dirty="0" err="1"/>
                        <a:t>Montford</a:t>
                      </a:r>
                      <a:endParaRPr lang="en-GB" b="1" dirty="0"/>
                    </a:p>
                    <a:p>
                      <a:r>
                        <a:rPr lang="en-GB" sz="1200" dirty="0"/>
                        <a:t>Led a rebellion against Henry II </a:t>
                      </a:r>
                      <a:r>
                        <a:rPr lang="en-GB" sz="1200" dirty="0" err="1"/>
                        <a:t>Iand</a:t>
                      </a:r>
                      <a:r>
                        <a:rPr lang="en-GB" sz="1200" baseline="0" dirty="0"/>
                        <a:t> then called a new parliament to decide on a new constitution. He was later killed and mutilated at the battle of Evesham</a:t>
                      </a:r>
                      <a:r>
                        <a:rPr lang="en-GB" baseline="0" dirty="0"/>
                        <a:t>.</a:t>
                      </a:r>
                      <a:endParaRPr lang="en-GB" dirty="0"/>
                    </a:p>
                  </a:txBody>
                  <a:tcPr/>
                </a:tc>
                <a:tc>
                  <a:txBody>
                    <a:bodyPr/>
                    <a:lstStyle/>
                    <a:p>
                      <a:r>
                        <a:rPr lang="en-GB" b="1" dirty="0"/>
                        <a:t>John Ball</a:t>
                      </a:r>
                    </a:p>
                    <a:p>
                      <a:r>
                        <a:rPr lang="en-GB" sz="1200" dirty="0"/>
                        <a:t>Leader of the peasants revolt who intended to march to the king and petition him for a fairer deal. He was later executed for his</a:t>
                      </a:r>
                      <a:r>
                        <a:rPr lang="en-GB" sz="1200" baseline="0" dirty="0"/>
                        <a:t> role in the rebellion.</a:t>
                      </a:r>
                      <a:endParaRPr lang="en-GB" sz="1200" dirty="0"/>
                    </a:p>
                  </a:txBody>
                  <a:tcPr/>
                </a:tc>
                <a:tc>
                  <a:txBody>
                    <a:bodyPr/>
                    <a:lstStyle/>
                    <a:p>
                      <a:r>
                        <a:rPr lang="en-GB" b="1" dirty="0"/>
                        <a:t>Wat Tyler</a:t>
                      </a:r>
                    </a:p>
                    <a:p>
                      <a:r>
                        <a:rPr lang="en-GB" sz="1200" dirty="0"/>
                        <a:t>Leader of the Peasants revolt marching from Canterbury to London to oppose the poll</a:t>
                      </a:r>
                      <a:r>
                        <a:rPr lang="en-GB" sz="1200" baseline="0" dirty="0"/>
                        <a:t> tax. He was stabbed while riding over to speak to the king</a:t>
                      </a:r>
                      <a:r>
                        <a:rPr lang="en-GB" baseline="0" dirty="0"/>
                        <a:t>. </a:t>
                      </a:r>
                      <a:endParaRPr lang="en-GB" dirty="0"/>
                    </a:p>
                    <a:p>
                      <a:endParaRPr lang="en-GB" dirty="0"/>
                    </a:p>
                  </a:txBody>
                  <a:tcPr/>
                </a:tc>
                <a:extLst>
                  <a:ext uri="{0D108BD9-81ED-4DB2-BD59-A6C34878D82A}">
                    <a16:rowId xmlns:a16="http://schemas.microsoft.com/office/drawing/2014/main" val="3767457007"/>
                  </a:ext>
                </a:extLst>
              </a:tr>
            </a:tbl>
          </a:graphicData>
        </a:graphic>
      </p:graphicFrame>
      <p:sp>
        <p:nvSpPr>
          <p:cNvPr id="5" name="TextBox 4"/>
          <p:cNvSpPr txBox="1"/>
          <p:nvPr/>
        </p:nvSpPr>
        <p:spPr>
          <a:xfrm>
            <a:off x="270195" y="4608946"/>
            <a:ext cx="8282675"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a:t>Research</a:t>
            </a:r>
          </a:p>
          <a:p>
            <a:endParaRPr lang="en-GB" b="1" u="sng" dirty="0"/>
          </a:p>
          <a:p>
            <a:r>
              <a:rPr lang="en-GB" b="1" dirty="0"/>
              <a:t>Research what happened at the Battle of Evesham</a:t>
            </a:r>
          </a:p>
          <a:p>
            <a:r>
              <a:rPr lang="en-GB" b="1" dirty="0"/>
              <a:t>What happened to King John’s crown jewels?</a:t>
            </a:r>
          </a:p>
          <a:p>
            <a:r>
              <a:rPr lang="en-GB" b="1" dirty="0"/>
              <a:t>What happened during the reintroduction of a new Poll </a:t>
            </a:r>
            <a:r>
              <a:rPr lang="en-GB" b="1"/>
              <a:t>Tax in 1990?</a:t>
            </a:r>
            <a:endParaRPr lang="en-GB" b="1" dirty="0"/>
          </a:p>
          <a:p>
            <a:endParaRPr lang="en-GB" b="1" dirty="0"/>
          </a:p>
        </p:txBody>
      </p:sp>
    </p:spTree>
    <p:extLst>
      <p:ext uri="{BB962C8B-B14F-4D97-AF65-F5344CB8AC3E}">
        <p14:creationId xmlns:p14="http://schemas.microsoft.com/office/powerpoint/2010/main" val="2212646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984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TotalTime>
  <Words>6162</Words>
  <Application>Microsoft Macintosh PowerPoint</Application>
  <PresentationFormat>On-screen Show (4:3)</PresentationFormat>
  <Paragraphs>528</Paragraphs>
  <Slides>30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Avenir Next Regular</vt:lpstr>
      <vt:lpstr>Calibri</vt:lpstr>
      <vt:lpstr>Times New Roman</vt:lpstr>
      <vt:lpstr>Verdana</vt:lpstr>
      <vt:lpstr>Office Theme</vt:lpstr>
      <vt:lpstr>PowerPoint Presentation</vt:lpstr>
      <vt:lpstr>Power and the People, c1170-Present</vt:lpstr>
      <vt:lpstr>PowerPoint Presentation</vt:lpstr>
      <vt:lpstr>PowerPoint Presentation</vt:lpstr>
      <vt:lpstr>Power and the People, c1170-Present</vt:lpstr>
      <vt:lpstr>PowerPoint Presentation</vt:lpstr>
      <vt:lpstr>Power and the People (Medieval)</vt:lpstr>
      <vt:lpstr>Power and the People (Medieval)</vt:lpstr>
      <vt:lpstr>PowerPoint Presentation</vt:lpstr>
      <vt:lpstr>Knowledge Organiser YR11 HT3 – Power and the People</vt:lpstr>
      <vt:lpstr>Knowledge Organiser YR11 HT3 – Power and the People</vt:lpstr>
      <vt:lpstr>Knowledge Organiser YR11 HT3 – Power and the People</vt:lpstr>
      <vt:lpstr>PowerPoint Presentation</vt:lpstr>
      <vt:lpstr>Germany 1890-1945: Democracy to Dictatorship YR11- HT3</vt:lpstr>
      <vt:lpstr>Germany 1890-1945: Democracy to Dictatorship YR11- HT3</vt:lpstr>
      <vt:lpstr>Germany 1890-1945: Democracy to Dictatorship YR11- HT3</vt:lpstr>
      <vt:lpstr>Germany 1890-1945: Democracy to Dictatorship YR11- HT3</vt:lpstr>
      <vt:lpstr>PowerPoint Presentation</vt:lpstr>
      <vt:lpstr>Germany 1890-1945: Democracy to Dictatorship YR11- HT3</vt:lpstr>
      <vt:lpstr>Germany 1890-1945: Democracy to Dictatorship YR11- HT3</vt:lpstr>
      <vt:lpstr>PowerPoint Presentation</vt:lpstr>
      <vt:lpstr>Germany 1890-1945: Democracy to Dictatorship YR11- HT3</vt:lpstr>
      <vt:lpstr>Germany 1890-1945: Democracy to Dictatorship YR11- HT3</vt:lpstr>
      <vt:lpstr>Germany 1890-1945: Democracy to Dictatorship YR11- HT3</vt:lpstr>
      <vt:lpstr>Germany 1890-1945: Democracy to Dictatorship YR11- HT3</vt:lpstr>
      <vt:lpstr>Germany 1890-1945: Democracy to Dictatorship YR11- HT3</vt:lpstr>
      <vt:lpstr>Germany 1890-1945: Democracy to Dictatorship YR11- HT3</vt:lpstr>
      <vt:lpstr>Origins of WWI</vt:lpstr>
      <vt:lpstr>World War I</vt:lpstr>
      <vt:lpstr>World War 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Caroline Grindrod</dc:creator>
  <cp:lastModifiedBy>Glen Griffiths</cp:lastModifiedBy>
  <cp:revision>21</cp:revision>
  <dcterms:created xsi:type="dcterms:W3CDTF">2020-06-25T14:38:52Z</dcterms:created>
  <dcterms:modified xsi:type="dcterms:W3CDTF">2025-11-23T13:31:47Z</dcterms:modified>
</cp:coreProperties>
</file>