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6"/>
  </p:normalViewPr>
  <p:slideViewPr>
    <p:cSldViewPr snapToGrid="0" snapToObjects="1">
      <p:cViewPr varScale="1">
        <p:scale>
          <a:sx n="96" d="100"/>
          <a:sy n="96" d="100"/>
        </p:scale>
        <p:origin x="208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46BF5-9C24-4444-84BE-A0834CC4D1C3}" type="datetimeFigureOut">
              <a:rPr lang="en-GB" smtClean="0"/>
              <a:t>23/11/2025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B9213-C975-4B0B-81B3-300F0DF3B3F0}" type="slidenum">
              <a:rPr lang="en-GB" smtClean="0"/>
              <a:t>‹#›</a:t>
            </a:fld>
            <a:endParaRPr lang="en-GB"/>
          </a:p>
        </p:txBody>
      </p:sp>
    </p:spTree>
    <p:extLst>
      <p:ext uri="{BB962C8B-B14F-4D97-AF65-F5344CB8AC3E}">
        <p14:creationId xmlns:p14="http://schemas.microsoft.com/office/powerpoint/2010/main" val="2785687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79B71EC-8167-4741-BA0E-0F88B4AB4DDC}" type="slidenum">
              <a:rPr lang="en-GB" smtClean="0"/>
              <a:t>6</a:t>
            </a:fld>
            <a:endParaRPr lang="en-GB"/>
          </a:p>
        </p:txBody>
      </p:sp>
    </p:spTree>
    <p:extLst>
      <p:ext uri="{BB962C8B-B14F-4D97-AF65-F5344CB8AC3E}">
        <p14:creationId xmlns:p14="http://schemas.microsoft.com/office/powerpoint/2010/main" val="2066384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1" descr="A poster of a person's head with icons&#10;&#10;Description automatically generated">
            <a:extLst>
              <a:ext uri="{FF2B5EF4-FFF2-40B4-BE49-F238E27FC236}">
                <a16:creationId xmlns:a16="http://schemas.microsoft.com/office/drawing/2014/main" id="{27929272-AA76-5012-346F-7C7C144D9E66}"/>
              </a:ext>
            </a:extLst>
          </p:cNvPr>
          <p:cNvPicPr>
            <a:picLocks noChangeAspect="1"/>
          </p:cNvPicPr>
          <p:nvPr userDrawn="1"/>
        </p:nvPicPr>
        <p:blipFill>
          <a:blip r:embed="rId2"/>
          <a:srcRect l="7925" r="16793"/>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3" descr="A blue and white screen with a white border&#10;&#10;Description automatically generated with medium confidence">
            <a:extLst>
              <a:ext uri="{FF2B5EF4-FFF2-40B4-BE49-F238E27FC236}">
                <a16:creationId xmlns:a16="http://schemas.microsoft.com/office/drawing/2014/main" id="{FAAA97F8-2B93-CB6B-4937-774FA3114E07}"/>
              </a:ext>
            </a:extLst>
          </p:cNvPr>
          <p:cNvPicPr>
            <a:picLocks noChangeAspect="1"/>
          </p:cNvPicPr>
          <p:nvPr userDrawn="1"/>
        </p:nvPicPr>
        <p:blipFill>
          <a:blip r:embed="rId2"/>
          <a:srcRect l="5585" r="16698"/>
          <a:stretch/>
        </p:blipFill>
        <p:spPr>
          <a:xfrm>
            <a:off x="0" y="0"/>
            <a:ext cx="9144000" cy="6618246"/>
          </a:xfrm>
          <a:prstGeom prst="rect">
            <a:avLst/>
          </a:prstGeom>
        </p:spPr>
      </p:pic>
      <p:sp>
        <p:nvSpPr>
          <p:cNvPr id="5" name="Title 1">
            <a:extLst>
              <a:ext uri="{FF2B5EF4-FFF2-40B4-BE49-F238E27FC236}">
                <a16:creationId xmlns:a16="http://schemas.microsoft.com/office/drawing/2014/main" id="{39F7099E-9517-708E-15C3-B0E4C2A2617E}"/>
              </a:ext>
            </a:extLst>
          </p:cNvPr>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2" name="Picture 1" descr="A blue and white screen with a white border&#10;&#10;Description automatically generated with medium confidence">
            <a:extLst>
              <a:ext uri="{FF2B5EF4-FFF2-40B4-BE49-F238E27FC236}">
                <a16:creationId xmlns:a16="http://schemas.microsoft.com/office/drawing/2014/main" id="{92AF9FE5-7D2F-DCA9-C546-964D8CC42771}"/>
              </a:ext>
            </a:extLst>
          </p:cNvPr>
          <p:cNvPicPr>
            <a:picLocks noChangeAspect="1"/>
          </p:cNvPicPr>
          <p:nvPr userDrawn="1"/>
        </p:nvPicPr>
        <p:blipFill>
          <a:blip r:embed="rId2"/>
          <a:srcRect l="5585" r="16698"/>
          <a:stretch/>
        </p:blipFill>
        <p:spPr>
          <a:xfrm>
            <a:off x="0" y="0"/>
            <a:ext cx="9144000" cy="6618246"/>
          </a:xfrm>
          <a:prstGeom prst="rect">
            <a:avLst/>
          </a:prstGeom>
        </p:spPr>
      </p:pic>
      <p:sp>
        <p:nvSpPr>
          <p:cNvPr id="3" name="Title 1">
            <a:extLst>
              <a:ext uri="{FF2B5EF4-FFF2-40B4-BE49-F238E27FC236}">
                <a16:creationId xmlns:a16="http://schemas.microsoft.com/office/drawing/2014/main" id="{7C11A8A6-A478-234F-D5C2-1A3C64C234C3}"/>
              </a:ext>
            </a:extLst>
          </p:cNvPr>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2490894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Vertical Text">
    <p:spTree>
      <p:nvGrpSpPr>
        <p:cNvPr id="1" name=""/>
        <p:cNvGrpSpPr/>
        <p:nvPr/>
      </p:nvGrpSpPr>
      <p:grpSpPr>
        <a:xfrm>
          <a:off x="0" y="0"/>
          <a:ext cx="0" cy="0"/>
          <a:chOff x="0" y="0"/>
          <a:chExt cx="0" cy="0"/>
        </a:xfrm>
      </p:grpSpPr>
      <p:pic>
        <p:nvPicPr>
          <p:cNvPr id="4" name="Picture 3" descr="A blue and white screen with a white border&#10;&#10;Description automatically generated with medium confidence">
            <a:extLst>
              <a:ext uri="{FF2B5EF4-FFF2-40B4-BE49-F238E27FC236}">
                <a16:creationId xmlns:a16="http://schemas.microsoft.com/office/drawing/2014/main" id="{2E82E600-4BC4-E664-1F55-388C8F5C64C9}"/>
              </a:ext>
            </a:extLst>
          </p:cNvPr>
          <p:cNvPicPr>
            <a:picLocks noChangeAspect="1"/>
          </p:cNvPicPr>
          <p:nvPr userDrawn="1"/>
        </p:nvPicPr>
        <p:blipFill>
          <a:blip r:embed="rId2"/>
          <a:srcRect l="5585" r="16698"/>
          <a:stretch/>
        </p:blipFill>
        <p:spPr>
          <a:xfrm>
            <a:off x="0" y="0"/>
            <a:ext cx="9144000" cy="6618246"/>
          </a:xfrm>
          <a:prstGeom prst="rect">
            <a:avLst/>
          </a:prstGeom>
        </p:spPr>
      </p:pic>
      <p:sp>
        <p:nvSpPr>
          <p:cNvPr id="5" name="Title 1">
            <a:extLst>
              <a:ext uri="{FF2B5EF4-FFF2-40B4-BE49-F238E27FC236}">
                <a16:creationId xmlns:a16="http://schemas.microsoft.com/office/drawing/2014/main" id="{6A945E59-9231-822A-3392-CE21E5354438}"/>
              </a:ext>
            </a:extLst>
          </p:cNvPr>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3249172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42C-8DBD-BC43-8C92-5192EDDB1B7C}" type="datetimeFigureOut">
              <a:rPr lang="en-US" smtClean="0"/>
              <a:t>11/23/25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37C50-25E0-3C4C-BF55-55F786DF3D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9745" y="5181600"/>
            <a:ext cx="3528291" cy="369332"/>
          </a:xfrm>
          <a:prstGeom prst="rect">
            <a:avLst/>
          </a:prstGeom>
          <a:noFill/>
        </p:spPr>
        <p:txBody>
          <a:bodyPr wrap="square" rtlCol="0">
            <a:spAutoFit/>
          </a:bodyPr>
          <a:lstStyle/>
          <a:p>
            <a:r>
              <a:rPr lang="en-GB" dirty="0"/>
              <a:t>Year 10 HT1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4524" y="4771328"/>
            <a:ext cx="3621359" cy="300082"/>
          </a:xfrm>
          <a:prstGeom prst="rect">
            <a:avLst/>
          </a:prstGeom>
          <a:noFill/>
        </p:spPr>
        <p:txBody>
          <a:bodyPr wrap="square" rtlCol="0">
            <a:spAutoFit/>
          </a:bodyPr>
          <a:lstStyle/>
          <a:p>
            <a:r>
              <a:rPr lang="en-GB" sz="1350" dirty="0"/>
              <a:t>YR10 HT4</a:t>
            </a:r>
          </a:p>
        </p:txBody>
      </p:sp>
    </p:spTree>
    <p:extLst>
      <p:ext uri="{BB962C8B-B14F-4D97-AF65-F5344CB8AC3E}">
        <p14:creationId xmlns:p14="http://schemas.microsoft.com/office/powerpoint/2010/main" val="418506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301" y="925532"/>
            <a:ext cx="5606884" cy="303526"/>
          </a:xfrm>
        </p:spPr>
        <p:txBody>
          <a:bodyPr>
            <a:normAutofit fontScale="90000"/>
          </a:bodyPr>
          <a:lstStyle/>
          <a:p>
            <a:r>
              <a:rPr lang="en-GB" sz="1500" dirty="0"/>
              <a:t>Knowledge </a:t>
            </a:r>
            <a:r>
              <a:rPr lang="en-GB" sz="1500"/>
              <a:t>Organiser YR10 </a:t>
            </a:r>
            <a:r>
              <a:rPr lang="en-GB" sz="1500" dirty="0"/>
              <a:t>HT3 – Elizabethan England</a:t>
            </a:r>
          </a:p>
        </p:txBody>
      </p:sp>
      <p:pic>
        <p:nvPicPr>
          <p:cNvPr id="8" name="Picture 7"/>
          <p:cNvPicPr>
            <a:picLocks noChangeAspect="1"/>
          </p:cNvPicPr>
          <p:nvPr/>
        </p:nvPicPr>
        <p:blipFill rotWithShape="1">
          <a:blip r:embed="rId2"/>
          <a:srcRect l="29058" t="19189" r="12103" b="11163"/>
          <a:stretch/>
        </p:blipFill>
        <p:spPr>
          <a:xfrm>
            <a:off x="591207" y="1466819"/>
            <a:ext cx="8032531" cy="4477872"/>
          </a:xfrm>
          <a:prstGeom prst="rect">
            <a:avLst/>
          </a:prstGeom>
        </p:spPr>
      </p:pic>
    </p:spTree>
    <p:extLst>
      <p:ext uri="{BB962C8B-B14F-4D97-AF65-F5344CB8AC3E}">
        <p14:creationId xmlns:p14="http://schemas.microsoft.com/office/powerpoint/2010/main" val="3320634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4784" y="925532"/>
            <a:ext cx="5606884" cy="231263"/>
          </a:xfrm>
        </p:spPr>
        <p:txBody>
          <a:bodyPr>
            <a:normAutofit fontScale="90000"/>
          </a:bodyPr>
          <a:lstStyle/>
          <a:p>
            <a:r>
              <a:rPr lang="en-GB" sz="1500" dirty="0"/>
              <a:t>Knowledge Organiser YR10 HT3 – Elizabethan England</a:t>
            </a:r>
          </a:p>
        </p:txBody>
      </p:sp>
      <p:pic>
        <p:nvPicPr>
          <p:cNvPr id="4" name="Picture 3"/>
          <p:cNvPicPr>
            <a:picLocks noChangeAspect="1"/>
          </p:cNvPicPr>
          <p:nvPr/>
        </p:nvPicPr>
        <p:blipFill rotWithShape="1">
          <a:blip r:embed="rId2"/>
          <a:srcRect l="29679" t="19097" r="12538" b="11067"/>
          <a:stretch/>
        </p:blipFill>
        <p:spPr>
          <a:xfrm>
            <a:off x="425670" y="1298685"/>
            <a:ext cx="8324192" cy="4702065"/>
          </a:xfrm>
          <a:prstGeom prst="rect">
            <a:avLst/>
          </a:prstGeom>
        </p:spPr>
      </p:pic>
    </p:spTree>
    <p:extLst>
      <p:ext uri="{BB962C8B-B14F-4D97-AF65-F5344CB8AC3E}">
        <p14:creationId xmlns:p14="http://schemas.microsoft.com/office/powerpoint/2010/main" val="584406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301" y="925532"/>
            <a:ext cx="5606884" cy="303526"/>
          </a:xfrm>
        </p:spPr>
        <p:txBody>
          <a:bodyPr>
            <a:normAutofit fontScale="90000"/>
          </a:bodyPr>
          <a:lstStyle/>
          <a:p>
            <a:r>
              <a:rPr lang="en-GB" sz="1500" dirty="0"/>
              <a:t>Knowledge Organiser YR10 HT3 – Elizabethan England</a:t>
            </a:r>
          </a:p>
        </p:txBody>
      </p:sp>
      <p:pic>
        <p:nvPicPr>
          <p:cNvPr id="4" name="Picture 3"/>
          <p:cNvPicPr>
            <a:picLocks noChangeAspect="1"/>
          </p:cNvPicPr>
          <p:nvPr/>
        </p:nvPicPr>
        <p:blipFill rotWithShape="1">
          <a:blip r:embed="rId2"/>
          <a:srcRect l="30682" t="28070" r="13695" b="6298"/>
          <a:stretch/>
        </p:blipFill>
        <p:spPr>
          <a:xfrm>
            <a:off x="197070" y="1306568"/>
            <a:ext cx="8466083" cy="4595648"/>
          </a:xfrm>
          <a:prstGeom prst="rect">
            <a:avLst/>
          </a:prstGeom>
        </p:spPr>
      </p:pic>
    </p:spTree>
    <p:extLst>
      <p:ext uri="{BB962C8B-B14F-4D97-AF65-F5344CB8AC3E}">
        <p14:creationId xmlns:p14="http://schemas.microsoft.com/office/powerpoint/2010/main" val="39491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55" y="274639"/>
            <a:ext cx="7475845" cy="404701"/>
          </a:xfrm>
        </p:spPr>
        <p:txBody>
          <a:bodyPr>
            <a:normAutofit fontScale="90000"/>
          </a:bodyPr>
          <a:lstStyle/>
          <a:p>
            <a:endParaRPr lang="en-GB"/>
          </a:p>
        </p:txBody>
      </p:sp>
      <p:pic>
        <p:nvPicPr>
          <p:cNvPr id="4" name="Picture 3"/>
          <p:cNvPicPr>
            <a:picLocks noChangeAspect="1"/>
          </p:cNvPicPr>
          <p:nvPr/>
        </p:nvPicPr>
        <p:blipFill rotWithShape="1">
          <a:blip r:embed="rId2"/>
          <a:srcRect l="30824" t="26687" r="13792" b="7054"/>
          <a:stretch/>
        </p:blipFill>
        <p:spPr>
          <a:xfrm>
            <a:off x="236483" y="1366755"/>
            <a:ext cx="8513380" cy="4517006"/>
          </a:xfrm>
          <a:prstGeom prst="rect">
            <a:avLst/>
          </a:prstGeom>
        </p:spPr>
      </p:pic>
    </p:spTree>
    <p:extLst>
      <p:ext uri="{BB962C8B-B14F-4D97-AF65-F5344CB8AC3E}">
        <p14:creationId xmlns:p14="http://schemas.microsoft.com/office/powerpoint/2010/main" val="3747880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614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54" y="274638"/>
            <a:ext cx="7475845" cy="404701"/>
          </a:xfrm>
        </p:spPr>
        <p:txBody>
          <a:bodyPr>
            <a:normAutofit fontScale="90000"/>
          </a:bodyPr>
          <a:lstStyle/>
          <a:p>
            <a:r>
              <a:rPr lang="en-US" dirty="0"/>
              <a:t>Poverty</a:t>
            </a:r>
          </a:p>
        </p:txBody>
      </p:sp>
      <p:sp>
        <p:nvSpPr>
          <p:cNvPr id="4" name="TextBox 3"/>
          <p:cNvSpPr txBox="1"/>
          <p:nvPr/>
        </p:nvSpPr>
        <p:spPr>
          <a:xfrm>
            <a:off x="24384" y="764024"/>
            <a:ext cx="3279648" cy="6078587"/>
          </a:xfrm>
          <a:prstGeom prst="rect">
            <a:avLst/>
          </a:prstGeom>
          <a:solidFill>
            <a:schemeClr val="bg1"/>
          </a:solidFill>
          <a:ln>
            <a:solidFill>
              <a:schemeClr val="tx1"/>
            </a:solidFill>
          </a:ln>
        </p:spPr>
        <p:txBody>
          <a:bodyPr wrap="square" rtlCol="0">
            <a:spAutoFit/>
          </a:bodyPr>
          <a:lstStyle/>
          <a:p>
            <a:r>
              <a:rPr lang="en-GB" sz="1400" b="1" u="sng" dirty="0"/>
              <a:t>Why did Poverty levels increase?</a:t>
            </a:r>
            <a:br>
              <a:rPr lang="en-GB" sz="1600" dirty="0"/>
            </a:br>
            <a:r>
              <a:rPr lang="en-GB" sz="1200" b="1" dirty="0"/>
              <a:t>Debasement:</a:t>
            </a:r>
          </a:p>
          <a:p>
            <a:pPr marL="285750" indent="-285750">
              <a:buFont typeface="Arial" panose="020B0604020202020204" pitchFamily="34" charset="0"/>
              <a:buChar char="•"/>
            </a:pPr>
            <a:r>
              <a:rPr lang="en-GB" sz="1100" dirty="0"/>
              <a:t>Debasement means mixing more of a common metal with the precious metal (usually gold or silver) </a:t>
            </a:r>
          </a:p>
          <a:p>
            <a:pPr marL="285750" indent="-285750">
              <a:buFont typeface="Arial" panose="020B0604020202020204" pitchFamily="34" charset="0"/>
              <a:buChar char="•"/>
            </a:pPr>
            <a:r>
              <a:rPr lang="en-GB" sz="1100" dirty="0"/>
              <a:t>More coins could therefore be made which meant more money. However, the side effect was inflation and rising prices</a:t>
            </a:r>
          </a:p>
          <a:p>
            <a:pPr marL="285750" indent="-285750">
              <a:buFont typeface="Arial" panose="020B0604020202020204" pitchFamily="34" charset="0"/>
              <a:buChar char="•"/>
            </a:pPr>
            <a:r>
              <a:rPr lang="en-GB" sz="1100" dirty="0"/>
              <a:t>This also meant an increase in poor people unable to pay for the rising cost of food </a:t>
            </a:r>
          </a:p>
          <a:p>
            <a:r>
              <a:rPr lang="en-GB" sz="1100" b="1" dirty="0"/>
              <a:t>Bad Harvests:</a:t>
            </a:r>
          </a:p>
          <a:p>
            <a:pPr marL="285750" indent="-285750">
              <a:buFont typeface="Arial" panose="020B0604020202020204" pitchFamily="34" charset="0"/>
              <a:buChar char="•"/>
            </a:pPr>
            <a:r>
              <a:rPr lang="en-GB" sz="1100" dirty="0"/>
              <a:t>England was hit by bad harvests between 159 and 1598 which led to food shortages and some people died of starvation.</a:t>
            </a:r>
          </a:p>
          <a:p>
            <a:pPr marL="285750" indent="-285750">
              <a:buFont typeface="Arial" panose="020B0604020202020204" pitchFamily="34" charset="0"/>
              <a:buChar char="•"/>
            </a:pPr>
            <a:r>
              <a:rPr lang="en-GB" sz="1100" dirty="0"/>
              <a:t>More landowners started to enclose their land with hedges for sheep and cattle farming</a:t>
            </a:r>
          </a:p>
          <a:p>
            <a:pPr marL="285750" indent="-285750">
              <a:buFont typeface="Arial" panose="020B0604020202020204" pitchFamily="34" charset="0"/>
              <a:buChar char="•"/>
            </a:pPr>
            <a:r>
              <a:rPr lang="en-GB" sz="1100" dirty="0"/>
              <a:t>This meant less land was used for arable crops which also meant fewer workers were needed.</a:t>
            </a:r>
          </a:p>
          <a:p>
            <a:pPr marL="285750" indent="-285750">
              <a:buFont typeface="Arial" panose="020B0604020202020204" pitchFamily="34" charset="0"/>
              <a:buChar char="•"/>
            </a:pPr>
            <a:r>
              <a:rPr lang="en-GB" sz="1100" dirty="0"/>
              <a:t>This left people jobless and homeless.</a:t>
            </a:r>
          </a:p>
          <a:p>
            <a:r>
              <a:rPr lang="en-GB" sz="1100" b="1" dirty="0"/>
              <a:t>Dissolution of the Monasteries:</a:t>
            </a:r>
          </a:p>
          <a:p>
            <a:pPr marL="171450" indent="-171450">
              <a:buFont typeface="Arial" panose="020B0604020202020204" pitchFamily="34" charset="0"/>
              <a:buChar char="•"/>
            </a:pPr>
            <a:r>
              <a:rPr lang="en-GB" sz="1100" dirty="0"/>
              <a:t>Henry closed all the monasteries in England and many people who had worked for the Church lost their jobs.</a:t>
            </a:r>
          </a:p>
          <a:p>
            <a:pPr marL="171450" indent="-171450">
              <a:buFont typeface="Arial" panose="020B0604020202020204" pitchFamily="34" charset="0"/>
              <a:buChar char="•"/>
            </a:pPr>
            <a:r>
              <a:rPr lang="en-GB" sz="1100" dirty="0"/>
              <a:t>Furthermore the poor had been looked after by the monks and nuns. They now had nowhere to go.</a:t>
            </a:r>
          </a:p>
          <a:p>
            <a:r>
              <a:rPr lang="en-GB" sz="1100" b="1" dirty="0"/>
              <a:t>Rising Population: </a:t>
            </a:r>
          </a:p>
          <a:p>
            <a:pPr marL="171450" indent="-171450">
              <a:buFont typeface="Arial" panose="020B0604020202020204" pitchFamily="34" charset="0"/>
              <a:buChar char="•"/>
            </a:pPr>
            <a:r>
              <a:rPr lang="en-GB" sz="1100" dirty="0"/>
              <a:t>The population in Elizabethan England grew from 2.8 million to 4 million. Limited places to live gave landlords more power who unfairly increased rents.</a:t>
            </a:r>
          </a:p>
          <a:p>
            <a:pPr marL="171450" indent="-171450">
              <a:buFont typeface="Arial" panose="020B0604020202020204" pitchFamily="34" charset="0"/>
              <a:buChar char="•"/>
            </a:pPr>
            <a:r>
              <a:rPr lang="en-GB" sz="1100" dirty="0"/>
              <a:t>Bad harvests, inflation, less food and a terrible outbreak of flu in 1556 killed around 200,000 workers who produced food.</a:t>
            </a:r>
          </a:p>
          <a:p>
            <a:pPr marL="171450" indent="-171450">
              <a:buFont typeface="Arial" panose="020B0604020202020204" pitchFamily="34" charset="0"/>
              <a:buChar char="•"/>
            </a:pPr>
            <a:r>
              <a:rPr lang="en-GB" sz="1100" dirty="0"/>
              <a:t>All of these factors create a very poor group of people at the bottom of Elizabethan society.</a:t>
            </a:r>
          </a:p>
        </p:txBody>
      </p:sp>
      <p:sp>
        <p:nvSpPr>
          <p:cNvPr id="5" name="TextBox 4"/>
          <p:cNvSpPr txBox="1"/>
          <p:nvPr/>
        </p:nvSpPr>
        <p:spPr>
          <a:xfrm>
            <a:off x="3401568" y="764024"/>
            <a:ext cx="5559552" cy="1661993"/>
          </a:xfrm>
          <a:prstGeom prst="rect">
            <a:avLst/>
          </a:prstGeom>
          <a:noFill/>
          <a:ln>
            <a:solidFill>
              <a:schemeClr val="tx1"/>
            </a:solidFill>
          </a:ln>
        </p:spPr>
        <p:txBody>
          <a:bodyPr wrap="square" rtlCol="0">
            <a:spAutoFit/>
          </a:bodyPr>
          <a:lstStyle/>
          <a:p>
            <a:r>
              <a:rPr lang="en-GB" sz="1400" b="1" u="sng" dirty="0"/>
              <a:t>Types of Vagabond:</a:t>
            </a:r>
          </a:p>
          <a:p>
            <a:r>
              <a:rPr lang="en-GB" sz="1100" u="sng" dirty="0" err="1"/>
              <a:t>Counterfiet</a:t>
            </a:r>
            <a:r>
              <a:rPr lang="en-GB" sz="1100" u="sng" dirty="0"/>
              <a:t> Crank: </a:t>
            </a:r>
            <a:r>
              <a:rPr lang="en-GB" sz="1100" dirty="0"/>
              <a:t>Bite on soap to froth at the mouth and pretend to have a fit. People </a:t>
            </a:r>
            <a:br>
              <a:rPr lang="en-GB" sz="1100" dirty="0"/>
            </a:br>
            <a:r>
              <a:rPr lang="en-GB" sz="1100" dirty="0"/>
              <a:t>would hopefully feel sorry for him and give him money.</a:t>
            </a:r>
          </a:p>
          <a:p>
            <a:r>
              <a:rPr lang="en-GB" sz="1100" u="sng" dirty="0" err="1"/>
              <a:t>Baretop</a:t>
            </a:r>
            <a:r>
              <a:rPr lang="en-GB" sz="1100" u="sng" dirty="0"/>
              <a:t> Trickster: </a:t>
            </a:r>
            <a:r>
              <a:rPr lang="en-GB" sz="1100" dirty="0"/>
              <a:t>A woman who would trick men into following them by removing items of clothing. The man would then be beaten and robbed by the woman’s accomplices.</a:t>
            </a:r>
          </a:p>
          <a:p>
            <a:r>
              <a:rPr lang="en-GB" sz="1100" u="sng" dirty="0"/>
              <a:t>Clapper Dudgeon: </a:t>
            </a:r>
            <a:r>
              <a:rPr lang="en-GB" sz="1100" dirty="0"/>
              <a:t>Cut himself and tie dirty bandages around the wound. People would feel sympathy and give him money.</a:t>
            </a:r>
          </a:p>
          <a:p>
            <a:r>
              <a:rPr lang="en-GB" sz="1100" u="sng" dirty="0"/>
              <a:t>Tom </a:t>
            </a:r>
            <a:r>
              <a:rPr lang="en-GB" sz="1100" u="sng" dirty="0" err="1"/>
              <a:t>O’Bedlam</a:t>
            </a:r>
            <a:r>
              <a:rPr lang="en-GB" sz="1100" u="sng" dirty="0"/>
              <a:t>: </a:t>
            </a:r>
            <a:r>
              <a:rPr lang="en-GB" sz="1100" dirty="0"/>
              <a:t>Pretend to be mad to get money. Bark like a dog for hours, follow people around or stick a chicken’s head in his ear.</a:t>
            </a:r>
            <a:endParaRPr lang="en-GB" sz="1000" u="sng" dirty="0"/>
          </a:p>
        </p:txBody>
      </p:sp>
      <p:sp>
        <p:nvSpPr>
          <p:cNvPr id="6" name="TextBox 5"/>
          <p:cNvSpPr txBox="1"/>
          <p:nvPr/>
        </p:nvSpPr>
        <p:spPr>
          <a:xfrm>
            <a:off x="3401568" y="2458922"/>
            <a:ext cx="5559552" cy="3308598"/>
          </a:xfrm>
          <a:prstGeom prst="rect">
            <a:avLst/>
          </a:prstGeom>
          <a:noFill/>
          <a:ln>
            <a:solidFill>
              <a:schemeClr val="tx1"/>
            </a:solidFill>
          </a:ln>
        </p:spPr>
        <p:txBody>
          <a:bodyPr wrap="square" rtlCol="0">
            <a:spAutoFit/>
          </a:bodyPr>
          <a:lstStyle/>
          <a:p>
            <a:r>
              <a:rPr lang="en-GB" sz="1100" b="1" dirty="0"/>
              <a:t>The Poor Laws</a:t>
            </a:r>
          </a:p>
          <a:p>
            <a:r>
              <a:rPr lang="en-GB" sz="1100" dirty="0"/>
              <a:t>Poverty was mostly considered to be your own fault in Elizabethan times, but attitudes started to change towards the end of Elizabeth’s reign and the government decided to take action. This was because of:</a:t>
            </a:r>
          </a:p>
          <a:p>
            <a:pPr marL="171450" indent="-171450">
              <a:buFont typeface="Arial" panose="020B0604020202020204" pitchFamily="34" charset="0"/>
              <a:buChar char="•"/>
            </a:pPr>
            <a:r>
              <a:rPr lang="en-GB" sz="1100" dirty="0"/>
              <a:t>fears that the ‘social order’ might be threatened if the growing number of poor people ganged together and started a rebellion</a:t>
            </a:r>
          </a:p>
          <a:p>
            <a:pPr marL="171450" indent="-171450">
              <a:buFont typeface="Arial" panose="020B0604020202020204" pitchFamily="34" charset="0"/>
              <a:buChar char="•"/>
            </a:pPr>
            <a:r>
              <a:rPr lang="en-GB" sz="1100" dirty="0"/>
              <a:t>the risk that </a:t>
            </a:r>
            <a:r>
              <a:rPr lang="en-GB" sz="1100" b="1" dirty="0"/>
              <a:t>vagabonds</a:t>
            </a:r>
            <a:r>
              <a:rPr lang="en-GB" sz="1100" dirty="0"/>
              <a:t> and beggars might turn to crime</a:t>
            </a:r>
          </a:p>
          <a:p>
            <a:pPr marL="171450" indent="-171450">
              <a:buFont typeface="Arial" panose="020B0604020202020204" pitchFamily="34" charset="0"/>
              <a:buChar char="•"/>
            </a:pPr>
            <a:r>
              <a:rPr lang="en-GB" sz="1100" dirty="0"/>
              <a:t>fears that the poor might spread disease</a:t>
            </a:r>
          </a:p>
          <a:p>
            <a:r>
              <a:rPr lang="en-GB" sz="1100" b="1" dirty="0"/>
              <a:t>What actions were taken?</a:t>
            </a:r>
          </a:p>
          <a:p>
            <a:r>
              <a:rPr lang="en-GB" sz="1100" b="1" dirty="0"/>
              <a:t>Local level</a:t>
            </a:r>
          </a:p>
          <a:p>
            <a:r>
              <a:rPr lang="en-GB" sz="1100" dirty="0"/>
              <a:t>Justices of the Peace were made responsible for poverty in their parish. They collected taxes in order to help the poor. Authorities grouped people into either the ‘impotent poor’ or the able-bodied poor’:</a:t>
            </a:r>
          </a:p>
          <a:p>
            <a:r>
              <a:rPr lang="en-GB" sz="1100" b="1" dirty="0"/>
              <a:t>Impotent poor</a:t>
            </a:r>
            <a:r>
              <a:rPr lang="en-GB" sz="1100" dirty="0"/>
              <a:t> – Unable to work due to age, disability or other infirmity. Limited relief was provided by the community.</a:t>
            </a:r>
          </a:p>
          <a:p>
            <a:r>
              <a:rPr lang="en-GB" sz="1100" b="1" dirty="0"/>
              <a:t>Able-bodied poor</a:t>
            </a:r>
            <a:r>
              <a:rPr lang="en-GB" sz="1100" dirty="0"/>
              <a:t> - physically able to work and were forced to, to prevent them from becoming beggar. It was thought many able-bodied poor were lazy and idle. The 1572 Vagabonds Act introduced severe action against vagrants who could now be whipped, bored through the ear and put to death if they were repeatedly caught begging.</a:t>
            </a:r>
          </a:p>
        </p:txBody>
      </p:sp>
      <p:sp>
        <p:nvSpPr>
          <p:cNvPr id="8" name="TextBox 7"/>
          <p:cNvSpPr txBox="1"/>
          <p:nvPr/>
        </p:nvSpPr>
        <p:spPr>
          <a:xfrm>
            <a:off x="3401568" y="5802257"/>
            <a:ext cx="5559552" cy="1032591"/>
          </a:xfrm>
          <a:prstGeom prst="rect">
            <a:avLst/>
          </a:prstGeom>
          <a:noFill/>
          <a:ln>
            <a:solidFill>
              <a:schemeClr val="tx1"/>
            </a:solidFill>
          </a:ln>
        </p:spPr>
        <p:txBody>
          <a:bodyPr wrap="square" rtlCol="0">
            <a:spAutoFit/>
          </a:bodyPr>
          <a:lstStyle/>
          <a:p>
            <a:r>
              <a:rPr lang="en-GB" sz="1100" b="1" u="sng" dirty="0"/>
              <a:t>1601 Poor Law:</a:t>
            </a:r>
          </a:p>
          <a:p>
            <a:pPr marL="171450" indent="-171450">
              <a:buFont typeface="Arial" panose="020B0604020202020204" pitchFamily="34" charset="0"/>
              <a:buChar char="•"/>
            </a:pPr>
            <a:r>
              <a:rPr lang="en-GB" sz="1100" dirty="0"/>
              <a:t>Brought in a compulsory Poor Rate system.</a:t>
            </a:r>
          </a:p>
          <a:p>
            <a:pPr marL="171450" indent="-171450">
              <a:buFont typeface="Arial" panose="020B0604020202020204" pitchFamily="34" charset="0"/>
              <a:buChar char="•"/>
            </a:pPr>
            <a:r>
              <a:rPr lang="en-GB" sz="1100" dirty="0"/>
              <a:t>Everyone had to contribute and those who refused would go to jail.</a:t>
            </a:r>
          </a:p>
          <a:p>
            <a:pPr marL="171450" indent="-171450">
              <a:buFont typeface="Arial" panose="020B0604020202020204" pitchFamily="34" charset="0"/>
              <a:buChar char="•"/>
            </a:pPr>
            <a:r>
              <a:rPr lang="en-GB" sz="1100" dirty="0"/>
              <a:t>Begging was banned and anyone caught was whipped and sent back to their place of birth.</a:t>
            </a:r>
          </a:p>
          <a:p>
            <a:pPr marL="171450" indent="-171450">
              <a:buFont typeface="Arial" panose="020B0604020202020204" pitchFamily="34" charset="0"/>
              <a:buChar char="•"/>
            </a:pPr>
            <a:r>
              <a:rPr lang="en-GB" sz="1100" dirty="0"/>
              <a:t>Alms-houses were established to look after the impotent poor.</a:t>
            </a:r>
          </a:p>
        </p:txBody>
      </p:sp>
    </p:spTree>
    <p:extLst>
      <p:ext uri="{BB962C8B-B14F-4D97-AF65-F5344CB8AC3E}">
        <p14:creationId xmlns:p14="http://schemas.microsoft.com/office/powerpoint/2010/main" val="2333728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54" y="274638"/>
            <a:ext cx="7475845" cy="404701"/>
          </a:xfrm>
        </p:spPr>
        <p:txBody>
          <a:bodyPr>
            <a:normAutofit fontScale="90000"/>
          </a:bodyPr>
          <a:lstStyle/>
          <a:p>
            <a:r>
              <a:rPr lang="en-US" dirty="0"/>
              <a:t>Explorers</a:t>
            </a:r>
          </a:p>
        </p:txBody>
      </p:sp>
      <p:sp>
        <p:nvSpPr>
          <p:cNvPr id="4" name="TextBox 3"/>
          <p:cNvSpPr txBox="1"/>
          <p:nvPr/>
        </p:nvSpPr>
        <p:spPr>
          <a:xfrm>
            <a:off x="1" y="728107"/>
            <a:ext cx="9144000" cy="6463308"/>
          </a:xfrm>
          <a:prstGeom prst="rect">
            <a:avLst/>
          </a:prstGeom>
          <a:solidFill>
            <a:schemeClr val="bg1"/>
          </a:solidFill>
        </p:spPr>
        <p:txBody>
          <a:bodyPr wrap="square" rtlCol="0">
            <a:spAutoFit/>
          </a:bodyPr>
          <a:lstStyle/>
          <a:p>
            <a:r>
              <a:rPr lang="en-GB" sz="1600" b="1" u="sng" dirty="0"/>
              <a:t>Sir Francis Drake</a:t>
            </a:r>
          </a:p>
          <a:p>
            <a:r>
              <a:rPr lang="en-GB" sz="1200" dirty="0"/>
              <a:t>He grew up as a </a:t>
            </a:r>
            <a:r>
              <a:rPr lang="en-GB" sz="1200" b="1" dirty="0"/>
              <a:t>Puritan</a:t>
            </a:r>
            <a:r>
              <a:rPr lang="en-GB" sz="1200" dirty="0"/>
              <a:t> who hated Catholics and he was very anti-Spanish. His first voyage in 1566 was as a slave trader. He was attacked in 1568 by the Spanish at San Juan de </a:t>
            </a:r>
            <a:r>
              <a:rPr lang="en-GB" sz="1200" dirty="0" err="1"/>
              <a:t>Ulua</a:t>
            </a:r>
            <a:r>
              <a:rPr lang="en-GB" sz="1200" dirty="0"/>
              <a:t> in Mexico, losing four ships and over 300 men. He sought to take revenge on the Spanish after this.</a:t>
            </a:r>
          </a:p>
          <a:p>
            <a:r>
              <a:rPr lang="en-GB" sz="1200" b="1" dirty="0"/>
              <a:t>Notable expeditions</a:t>
            </a:r>
          </a:p>
          <a:p>
            <a:r>
              <a:rPr lang="en-GB" sz="1200" dirty="0"/>
              <a:t>Drake was the first Englishman to sail around the world, </a:t>
            </a:r>
            <a:r>
              <a:rPr lang="en-GB" sz="1200" b="1" dirty="0"/>
              <a:t>circumnavigating</a:t>
            </a:r>
            <a:r>
              <a:rPr lang="en-GB" sz="1200" dirty="0"/>
              <a:t> the globe between 1577 and 1580. He went on to play a role in the Spanish Armada by attacking Cadiz in 1587 and delaying preparations. He was also vice-admiral during the Armada.</a:t>
            </a:r>
          </a:p>
          <a:p>
            <a:r>
              <a:rPr lang="en-GB" sz="1200" b="1" dirty="0"/>
              <a:t>Impact</a:t>
            </a:r>
          </a:p>
          <a:p>
            <a:r>
              <a:rPr lang="en-GB" sz="1200" dirty="0"/>
              <a:t>Launched successful attacks on the Spanish empire, bringing back gold, silver and jewels, making a huge profit.</a:t>
            </a:r>
          </a:p>
          <a:p>
            <a:r>
              <a:rPr lang="en-GB" sz="1200" dirty="0"/>
              <a:t>Claimed new lands for England and made valuable trading contacts with the Spice Islands.</a:t>
            </a:r>
          </a:p>
          <a:p>
            <a:r>
              <a:rPr lang="en-GB" sz="1200" dirty="0"/>
              <a:t>Knighted by Elizabeth and made an admiral.</a:t>
            </a:r>
          </a:p>
          <a:p>
            <a:r>
              <a:rPr lang="en-GB" sz="1600" b="1" u="sng" dirty="0"/>
              <a:t>John Hawkins</a:t>
            </a:r>
          </a:p>
          <a:p>
            <a:r>
              <a:rPr lang="en-GB" sz="1200" dirty="0"/>
              <a:t>He was a navigator and slave trader who was Sir Francis Drake’s cousin.</a:t>
            </a:r>
          </a:p>
          <a:p>
            <a:r>
              <a:rPr lang="en-GB" sz="1200" b="1" dirty="0"/>
              <a:t>Notable expeditions</a:t>
            </a:r>
          </a:p>
          <a:p>
            <a:r>
              <a:rPr lang="en-GB" sz="1200" dirty="0"/>
              <a:t>He made three voyages during the 1560s, capturing Africans and selling them into slavery in Central America to Spanish settlers.</a:t>
            </a:r>
          </a:p>
          <a:p>
            <a:r>
              <a:rPr lang="en-GB" sz="1200" dirty="0"/>
              <a:t>After this he returned to England and designed and built ships for the navy. Elizabeth appointed him as a vice-admiral fighting against the Spanish Armada.</a:t>
            </a:r>
          </a:p>
          <a:p>
            <a:r>
              <a:rPr lang="en-GB" sz="1200" b="1" dirty="0"/>
              <a:t>Impact</a:t>
            </a:r>
          </a:p>
          <a:p>
            <a:r>
              <a:rPr lang="en-GB" sz="1200" dirty="0"/>
              <a:t>Developed a new type of fighting galleon which was faster, lighter and better able to withstand harsh weather conditions than ships in the Spanish fleet.</a:t>
            </a:r>
          </a:p>
          <a:p>
            <a:r>
              <a:rPr lang="en-GB" sz="1200" dirty="0"/>
              <a:t>His innovative designs were important in helping to lead England to victory.</a:t>
            </a:r>
          </a:p>
          <a:p>
            <a:r>
              <a:rPr lang="en-GB" sz="1600" b="1" u="sng" dirty="0"/>
              <a:t>Walter Raleigh</a:t>
            </a:r>
          </a:p>
          <a:p>
            <a:r>
              <a:rPr lang="en-GB" sz="1200" dirty="0"/>
              <a:t>The queen invested in his privateering expeditions against the Spanish. He wanted to establish </a:t>
            </a:r>
            <a:r>
              <a:rPr lang="en-GB" sz="1200" b="1" dirty="0"/>
              <a:t>colonies</a:t>
            </a:r>
            <a:r>
              <a:rPr lang="en-GB" sz="1200" dirty="0"/>
              <a:t> for Elizabeth in North America. The area was thought to have an inexhaustible supply of wine, oil, sugar and flax.</a:t>
            </a:r>
          </a:p>
          <a:p>
            <a:r>
              <a:rPr lang="en-GB" sz="1200" b="1" dirty="0"/>
              <a:t>Notable expeditions</a:t>
            </a:r>
          </a:p>
          <a:p>
            <a:r>
              <a:rPr lang="en-GB" sz="1200" dirty="0"/>
              <a:t>In 1584 he obtained a royal </a:t>
            </a:r>
            <a:r>
              <a:rPr lang="en-GB" sz="1200" b="1" dirty="0"/>
              <a:t>charter</a:t>
            </a:r>
            <a:r>
              <a:rPr lang="en-GB" sz="1200" dirty="0"/>
              <a:t> to establish a colony on Roanoke Island off the coast of North Carolina. He organised two expeditions to take settlers to the colony. The first group came home after a year; the second were left there but later disappeared. The reasons for their disappearance are unclear and Roanoke is sometimes given the name ‘The Lost Colony’.</a:t>
            </a:r>
          </a:p>
          <a:p>
            <a:r>
              <a:rPr lang="en-GB" sz="1200" b="1" dirty="0"/>
              <a:t>Impact</a:t>
            </a:r>
          </a:p>
          <a:p>
            <a:r>
              <a:rPr lang="en-GB" sz="1200" dirty="0"/>
              <a:t>Raleigh was imprisoned in the Tower of London in June 1592 for marrying one of Elizabeth’s ladies-in-waiting, He was released in August 1592 to lead a very successful naval attack against the Spanish. Following the attack, Raleigh was sent back to the Tower but was released the following year and became a Member of Parliament.</a:t>
            </a:r>
          </a:p>
          <a:p>
            <a:r>
              <a:rPr lang="en-GB" sz="1200" dirty="0"/>
              <a:t>Whilst imprisoned in the Tower, Raleigh wrote many poems and even wrote a history of the world.</a:t>
            </a:r>
          </a:p>
          <a:p>
            <a:endParaRPr lang="en-GB" dirty="0"/>
          </a:p>
        </p:txBody>
      </p:sp>
    </p:spTree>
    <p:extLst>
      <p:ext uri="{BB962C8B-B14F-4D97-AF65-F5344CB8AC3E}">
        <p14:creationId xmlns:p14="http://schemas.microsoft.com/office/powerpoint/2010/main" val="3390226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6802" y="4707796"/>
            <a:ext cx="3787629" cy="300082"/>
          </a:xfrm>
          <a:prstGeom prst="rect">
            <a:avLst/>
          </a:prstGeom>
          <a:noFill/>
        </p:spPr>
        <p:txBody>
          <a:bodyPr wrap="square" rtlCol="0">
            <a:spAutoFit/>
          </a:bodyPr>
          <a:lstStyle/>
          <a:p>
            <a:r>
              <a:rPr lang="en-GB" sz="1350" dirty="0"/>
              <a:t>History - Year 10 HT6</a:t>
            </a:r>
          </a:p>
        </p:txBody>
      </p:sp>
    </p:spTree>
    <p:extLst>
      <p:ext uri="{BB962C8B-B14F-4D97-AF65-F5344CB8AC3E}">
        <p14:creationId xmlns:p14="http://schemas.microsoft.com/office/powerpoint/2010/main" val="1186246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0955" y="274639"/>
            <a:ext cx="7475845" cy="404701"/>
          </a:xfrm>
        </p:spPr>
        <p:txBody>
          <a:bodyPr>
            <a:normAutofit fontScale="90000"/>
          </a:bodyPr>
          <a:lstStyle/>
          <a:p>
            <a:r>
              <a:rPr lang="en-GB" dirty="0"/>
              <a:t>Power and the People YR10 –HT6</a:t>
            </a:r>
          </a:p>
        </p:txBody>
      </p:sp>
      <p:sp>
        <p:nvSpPr>
          <p:cNvPr id="2" name="TextBox 1"/>
          <p:cNvSpPr txBox="1"/>
          <p:nvPr/>
        </p:nvSpPr>
        <p:spPr>
          <a:xfrm>
            <a:off x="300445" y="1608364"/>
            <a:ext cx="4140926" cy="2908489"/>
          </a:xfrm>
          <a:prstGeom prst="rect">
            <a:avLst/>
          </a:prstGeom>
          <a:noFill/>
        </p:spPr>
        <p:txBody>
          <a:bodyPr wrap="square" rtlCol="0">
            <a:spAutoFit/>
          </a:bodyPr>
          <a:lstStyle/>
          <a:p>
            <a:r>
              <a:rPr lang="en-GB" sz="1500" b="1" u="sng" dirty="0"/>
              <a:t>Medieval Society</a:t>
            </a:r>
          </a:p>
          <a:p>
            <a:endParaRPr lang="en-GB" sz="1200" dirty="0"/>
          </a:p>
          <a:p>
            <a:r>
              <a:rPr lang="en-GB" sz="1200" dirty="0"/>
              <a:t>Medieval society was built on the Feudal System.  This meant that the King and the Barons were at the top.  After them came the knights and finally the lowly peasants.  </a:t>
            </a:r>
          </a:p>
          <a:p>
            <a:endParaRPr lang="en-GB" sz="1200" dirty="0"/>
          </a:p>
          <a:p>
            <a:r>
              <a:rPr lang="en-GB" sz="1200" dirty="0"/>
              <a:t>The king was in complete charge of running the country, although he would have advisors to help him.  People believed the king had been appointed by God.</a:t>
            </a:r>
          </a:p>
          <a:p>
            <a:endParaRPr lang="en-GB" sz="1200" dirty="0"/>
          </a:p>
          <a:p>
            <a:r>
              <a:rPr lang="en-GB" sz="1200" b="1" u="sng" dirty="0"/>
              <a:t>A medieval king was supposed to:</a:t>
            </a:r>
          </a:p>
          <a:p>
            <a:pPr marL="214313" indent="-214313">
              <a:buFont typeface="Arial" panose="020B0604020202020204" pitchFamily="34" charset="0"/>
              <a:buChar char="•"/>
            </a:pPr>
            <a:r>
              <a:rPr lang="en-GB" sz="1200" dirty="0"/>
              <a:t>Defend the people by leading the army well</a:t>
            </a:r>
          </a:p>
          <a:p>
            <a:pPr marL="214313" indent="-214313">
              <a:buFont typeface="Arial" panose="020B0604020202020204" pitchFamily="34" charset="0"/>
              <a:buChar char="•"/>
            </a:pPr>
            <a:r>
              <a:rPr lang="en-GB" sz="1200" dirty="0"/>
              <a:t>Keep the country peaceful</a:t>
            </a:r>
          </a:p>
          <a:p>
            <a:pPr marL="214313" indent="-214313">
              <a:buFont typeface="Arial" panose="020B0604020202020204" pitchFamily="34" charset="0"/>
              <a:buChar char="•"/>
            </a:pPr>
            <a:r>
              <a:rPr lang="en-GB" sz="1200" dirty="0"/>
              <a:t>Successfully deal with any rebellions</a:t>
            </a:r>
          </a:p>
          <a:p>
            <a:pPr marL="214313" indent="-214313">
              <a:buFont typeface="Arial" panose="020B0604020202020204" pitchFamily="34" charset="0"/>
              <a:buChar char="•"/>
            </a:pPr>
            <a:r>
              <a:rPr lang="en-GB" sz="1200" dirty="0"/>
              <a:t>Maintain good relations with the church</a:t>
            </a:r>
          </a:p>
        </p:txBody>
      </p:sp>
      <p:sp>
        <p:nvSpPr>
          <p:cNvPr id="5" name="TextBox 4"/>
          <p:cNvSpPr txBox="1"/>
          <p:nvPr/>
        </p:nvSpPr>
        <p:spPr>
          <a:xfrm>
            <a:off x="4547149" y="1608364"/>
            <a:ext cx="3990703" cy="2677656"/>
          </a:xfrm>
          <a:prstGeom prst="rect">
            <a:avLst/>
          </a:prstGeom>
          <a:noFill/>
        </p:spPr>
        <p:txBody>
          <a:bodyPr wrap="square" rtlCol="0">
            <a:spAutoFit/>
          </a:bodyPr>
          <a:lstStyle/>
          <a:p>
            <a:r>
              <a:rPr lang="en-GB" sz="1200" b="1" u="sng" dirty="0"/>
              <a:t>King John and the Magna Carta</a:t>
            </a:r>
          </a:p>
          <a:p>
            <a:endParaRPr lang="en-GB" sz="1200" dirty="0"/>
          </a:p>
          <a:p>
            <a:r>
              <a:rPr lang="en-GB" sz="1200" dirty="0"/>
              <a:t>King John fell out with his barons.  The 3 main reasons were: </a:t>
            </a:r>
          </a:p>
          <a:p>
            <a:endParaRPr lang="en-GB" sz="1200" dirty="0"/>
          </a:p>
          <a:p>
            <a:r>
              <a:rPr lang="en-GB" sz="1200" dirty="0"/>
              <a:t>John’s record in fighting wars was poor.  He lost land that Barons owned in France</a:t>
            </a:r>
          </a:p>
          <a:p>
            <a:endParaRPr lang="en-GB" sz="1200" dirty="0"/>
          </a:p>
          <a:p>
            <a:r>
              <a:rPr lang="en-GB" sz="1200" dirty="0"/>
              <a:t>He placed a high tax on the Barons (</a:t>
            </a:r>
            <a:r>
              <a:rPr lang="en-GB" sz="1200" dirty="0" err="1"/>
              <a:t>scutage</a:t>
            </a:r>
            <a:r>
              <a:rPr lang="en-GB" sz="1200" dirty="0"/>
              <a:t>)</a:t>
            </a:r>
          </a:p>
          <a:p>
            <a:endParaRPr lang="en-GB" sz="1200" dirty="0"/>
          </a:p>
          <a:p>
            <a:r>
              <a:rPr lang="en-GB" sz="1200" dirty="0"/>
              <a:t>He fell out with the Pope, who excommunicated John and England from the church, meaning no one could get married or buried!!!</a:t>
            </a:r>
          </a:p>
          <a:p>
            <a:endParaRPr lang="en-GB" sz="1200" dirty="0"/>
          </a:p>
          <a:p>
            <a:r>
              <a:rPr lang="en-GB" sz="1200" dirty="0"/>
              <a:t>This ultimately led to a rebellion by the Barons.</a:t>
            </a:r>
          </a:p>
        </p:txBody>
      </p:sp>
      <p:pic>
        <p:nvPicPr>
          <p:cNvPr id="6" name="Picture 5"/>
          <p:cNvPicPr>
            <a:picLocks noChangeAspect="1"/>
          </p:cNvPicPr>
          <p:nvPr/>
        </p:nvPicPr>
        <p:blipFill>
          <a:blip r:embed="rId2"/>
          <a:stretch>
            <a:fillRect/>
          </a:stretch>
        </p:blipFill>
        <p:spPr>
          <a:xfrm>
            <a:off x="1210955" y="4604059"/>
            <a:ext cx="1647160" cy="1233780"/>
          </a:xfrm>
          <a:prstGeom prst="rect">
            <a:avLst/>
          </a:prstGeom>
        </p:spPr>
      </p:pic>
      <p:pic>
        <p:nvPicPr>
          <p:cNvPr id="7" name="Picture 6"/>
          <p:cNvPicPr>
            <a:picLocks noChangeAspect="1"/>
          </p:cNvPicPr>
          <p:nvPr/>
        </p:nvPicPr>
        <p:blipFill>
          <a:blip r:embed="rId3"/>
          <a:stretch>
            <a:fillRect/>
          </a:stretch>
        </p:blipFill>
        <p:spPr>
          <a:xfrm>
            <a:off x="5183052" y="4604059"/>
            <a:ext cx="2300288" cy="1121569"/>
          </a:xfrm>
          <a:prstGeom prst="rect">
            <a:avLst/>
          </a:prstGeom>
        </p:spPr>
      </p:pic>
    </p:spTree>
    <p:extLst>
      <p:ext uri="{BB962C8B-B14F-4D97-AF65-F5344CB8AC3E}">
        <p14:creationId xmlns:p14="http://schemas.microsoft.com/office/powerpoint/2010/main" val="510036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54" y="274638"/>
            <a:ext cx="7475845" cy="404701"/>
          </a:xfrm>
        </p:spPr>
        <p:txBody>
          <a:bodyPr>
            <a:normAutofit fontScale="90000"/>
          </a:bodyPr>
          <a:lstStyle/>
          <a:p>
            <a:r>
              <a:rPr lang="en-US"/>
              <a:t>Origins of WWI</a:t>
            </a:r>
            <a:endParaRPr lang="en-US" dirty="0"/>
          </a:p>
        </p:txBody>
      </p:sp>
      <p:pic>
        <p:nvPicPr>
          <p:cNvPr id="3" name="Picture 2"/>
          <p:cNvPicPr>
            <a:picLocks noChangeAspect="1"/>
          </p:cNvPicPr>
          <p:nvPr/>
        </p:nvPicPr>
        <p:blipFill rotWithShape="1">
          <a:blip r:embed="rId2"/>
          <a:srcRect l="20067" t="15992" r="19585" b="6925"/>
          <a:stretch/>
        </p:blipFill>
        <p:spPr>
          <a:xfrm>
            <a:off x="147782" y="671120"/>
            <a:ext cx="8903854" cy="61843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873" y="1708220"/>
            <a:ext cx="3618412" cy="3993401"/>
          </a:xfrm>
          <a:prstGeom prst="rect">
            <a:avLst/>
          </a:prstGeom>
        </p:spPr>
        <p:txBody>
          <a:bodyPr wrap="square">
            <a:spAutoFit/>
          </a:bodyPr>
          <a:lstStyle/>
          <a:p>
            <a:r>
              <a:rPr lang="en-GB" sz="1200" b="1" u="sng" dirty="0">
                <a:solidFill>
                  <a:srgbClr val="333333"/>
                </a:solidFill>
                <a:latin typeface="Arial" panose="020B0604020202020204" pitchFamily="34" charset="0"/>
                <a:cs typeface="Arial" panose="020B0604020202020204" pitchFamily="34" charset="0"/>
              </a:rPr>
              <a:t>Magna Carta</a:t>
            </a:r>
          </a:p>
          <a:p>
            <a:endParaRPr lang="en-GB" sz="1050" dirty="0">
              <a:solidFill>
                <a:srgbClr val="333333"/>
              </a:solidFill>
              <a:latin typeface="Arial" panose="020B0604020202020204" pitchFamily="34" charset="0"/>
              <a:cs typeface="Arial" panose="020B0604020202020204" pitchFamily="34" charset="0"/>
            </a:endParaRPr>
          </a:p>
          <a:p>
            <a:r>
              <a:rPr lang="en-GB" sz="1050" dirty="0">
                <a:solidFill>
                  <a:srgbClr val="333333"/>
                </a:solidFill>
                <a:latin typeface="Arial" panose="020B0604020202020204" pitchFamily="34" charset="0"/>
                <a:cs typeface="Arial" panose="020B0604020202020204" pitchFamily="34" charset="0"/>
              </a:rPr>
              <a:t>To try and stop the rebellion by the Barons, John agreed to sign the Magna Carta (Great Charter).  The Magna Carta promised the following for all freemen:</a:t>
            </a:r>
          </a:p>
          <a:p>
            <a:endParaRPr lang="en-GB" sz="1050" dirty="0">
              <a:solidFill>
                <a:srgbClr val="333333"/>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1050" dirty="0">
                <a:solidFill>
                  <a:srgbClr val="333333"/>
                </a:solidFill>
                <a:latin typeface="Arial" panose="020B0604020202020204" pitchFamily="34" charset="0"/>
                <a:cs typeface="Arial" panose="020B0604020202020204" pitchFamily="34" charset="0"/>
              </a:rPr>
              <a:t>Unfair taxes (such as </a:t>
            </a:r>
            <a:r>
              <a:rPr lang="en-GB" sz="1050" dirty="0" err="1">
                <a:solidFill>
                  <a:srgbClr val="333333"/>
                </a:solidFill>
                <a:latin typeface="Arial" panose="020B0604020202020204" pitchFamily="34" charset="0"/>
                <a:cs typeface="Arial" panose="020B0604020202020204" pitchFamily="34" charset="0"/>
              </a:rPr>
              <a:t>scutage</a:t>
            </a:r>
            <a:r>
              <a:rPr lang="en-GB" sz="1050" dirty="0">
                <a:solidFill>
                  <a:srgbClr val="333333"/>
                </a:solidFill>
                <a:latin typeface="Arial" panose="020B0604020202020204" pitchFamily="34" charset="0"/>
                <a:cs typeface="Arial" panose="020B0604020202020204" pitchFamily="34" charset="0"/>
              </a:rPr>
              <a:t>) would not be allowed.</a:t>
            </a:r>
          </a:p>
          <a:p>
            <a:endParaRPr lang="en-GB" sz="1050" dirty="0">
              <a:solidFill>
                <a:srgbClr val="333333"/>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1050" dirty="0">
                <a:solidFill>
                  <a:srgbClr val="333333"/>
                </a:solidFill>
                <a:latin typeface="Arial" panose="020B0604020202020204" pitchFamily="34" charset="0"/>
                <a:cs typeface="Arial" panose="020B0604020202020204" pitchFamily="34" charset="0"/>
              </a:rPr>
              <a:t>All freemen had the right to proper trial</a:t>
            </a:r>
          </a:p>
          <a:p>
            <a:endParaRPr lang="en-GB" sz="1050" dirty="0">
              <a:solidFill>
                <a:srgbClr val="333333"/>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1050" dirty="0">
                <a:solidFill>
                  <a:srgbClr val="333333"/>
                </a:solidFill>
                <a:latin typeface="Arial" panose="020B0604020202020204" pitchFamily="34" charset="0"/>
                <a:cs typeface="Arial" panose="020B0604020202020204" pitchFamily="34" charset="0"/>
              </a:rPr>
              <a:t>The church will be free to make its own appointments</a:t>
            </a:r>
          </a:p>
          <a:p>
            <a:endParaRPr lang="en-GB" sz="1050" dirty="0">
              <a:solidFill>
                <a:srgbClr val="333333"/>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1050" dirty="0">
                <a:solidFill>
                  <a:srgbClr val="333333"/>
                </a:solidFill>
                <a:latin typeface="Arial" panose="020B0604020202020204" pitchFamily="34" charset="0"/>
                <a:cs typeface="Arial" panose="020B0604020202020204" pitchFamily="34" charset="0"/>
              </a:rPr>
              <a:t>A group of barons will be created to monitor the king and make sure he sticks to the Magna Carta.</a:t>
            </a:r>
          </a:p>
          <a:p>
            <a:endParaRPr lang="en-GB" sz="1050" dirty="0">
              <a:solidFill>
                <a:srgbClr val="333333"/>
              </a:solidFill>
              <a:latin typeface="Arial" panose="020B0604020202020204" pitchFamily="34" charset="0"/>
              <a:cs typeface="Arial" panose="020B0604020202020204" pitchFamily="34" charset="0"/>
            </a:endParaRPr>
          </a:p>
          <a:p>
            <a:r>
              <a:rPr lang="en-GB" sz="1050" dirty="0">
                <a:solidFill>
                  <a:srgbClr val="333333"/>
                </a:solidFill>
                <a:latin typeface="Arial" panose="020B0604020202020204" pitchFamily="34" charset="0"/>
                <a:cs typeface="Arial" panose="020B0604020202020204" pitchFamily="34" charset="0"/>
              </a:rPr>
              <a:t>However, the king quickly went back on his word, leading to the First Barons’ War.  </a:t>
            </a:r>
          </a:p>
          <a:p>
            <a:endParaRPr lang="en-GB" sz="1050" dirty="0">
              <a:solidFill>
                <a:srgbClr val="333333"/>
              </a:solidFill>
              <a:latin typeface="Arial" panose="020B0604020202020204" pitchFamily="34" charset="0"/>
              <a:cs typeface="Arial" panose="020B0604020202020204" pitchFamily="34" charset="0"/>
            </a:endParaRPr>
          </a:p>
          <a:p>
            <a:r>
              <a:rPr lang="en-GB" sz="1050" dirty="0">
                <a:solidFill>
                  <a:srgbClr val="333333"/>
                </a:solidFill>
                <a:latin typeface="Arial" panose="020B0604020202020204" pitchFamily="34" charset="0"/>
                <a:cs typeface="Arial" panose="020B0604020202020204" pitchFamily="34" charset="0"/>
              </a:rPr>
              <a:t>The Baron’s gained the support of the French and promised the throne to a French prince called Louis.</a:t>
            </a:r>
          </a:p>
          <a:p>
            <a:endParaRPr lang="en-GB" sz="1050" dirty="0">
              <a:solidFill>
                <a:srgbClr val="333333"/>
              </a:solidFill>
              <a:latin typeface="Arial" panose="020B0604020202020204" pitchFamily="34" charset="0"/>
              <a:cs typeface="Arial" panose="020B0604020202020204" pitchFamily="34" charset="0"/>
            </a:endParaRPr>
          </a:p>
          <a:p>
            <a:r>
              <a:rPr lang="en-GB" sz="1050" dirty="0">
                <a:solidFill>
                  <a:srgbClr val="333333"/>
                </a:solidFill>
                <a:latin typeface="Arial" panose="020B0604020202020204" pitchFamily="34" charset="0"/>
                <a:cs typeface="Arial" panose="020B0604020202020204" pitchFamily="34" charset="0"/>
              </a:rPr>
              <a:t>However, John dies of eating too many peaches!!! And the throne passes to his son, Henry, who agrees to the terms of the Magna Carta</a:t>
            </a:r>
            <a:endParaRPr lang="en-GB" sz="1050" dirty="0">
              <a:latin typeface="Arial" panose="020B0604020202020204" pitchFamily="34" charset="0"/>
              <a:cs typeface="Arial" panose="020B0604020202020204" pitchFamily="34" charset="0"/>
            </a:endParaRPr>
          </a:p>
        </p:txBody>
      </p:sp>
      <p:sp>
        <p:nvSpPr>
          <p:cNvPr id="2" name="TextBox 1"/>
          <p:cNvSpPr txBox="1"/>
          <p:nvPr/>
        </p:nvSpPr>
        <p:spPr>
          <a:xfrm>
            <a:off x="4313611" y="1785670"/>
            <a:ext cx="4193177" cy="3000821"/>
          </a:xfrm>
          <a:prstGeom prst="rect">
            <a:avLst/>
          </a:prstGeom>
          <a:noFill/>
        </p:spPr>
        <p:txBody>
          <a:bodyPr wrap="square" rtlCol="0">
            <a:spAutoFit/>
          </a:bodyPr>
          <a:lstStyle/>
          <a:p>
            <a:r>
              <a:rPr lang="en-GB" sz="1350" b="1" u="sng" dirty="0">
                <a:latin typeface="Arial" panose="020B0604020202020204" pitchFamily="34" charset="0"/>
                <a:cs typeface="Arial" panose="020B0604020202020204" pitchFamily="34" charset="0"/>
              </a:rPr>
              <a:t>Long-term impacts of the Magna Carta</a:t>
            </a:r>
          </a:p>
          <a:p>
            <a:endParaRPr lang="en-GB" sz="1350" dirty="0"/>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Magna Carta introduced the concept that the King had to follow certain rules and laws</a:t>
            </a:r>
          </a:p>
          <a:p>
            <a:endParaRPr lang="en-GB"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Eventually more people gained their freedom</a:t>
            </a:r>
          </a:p>
          <a:p>
            <a:endParaRPr lang="en-GB"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Kings after John signed similar versions of Magna Carta</a:t>
            </a:r>
          </a:p>
          <a:p>
            <a:endParaRPr lang="en-GB" sz="1350" dirty="0">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GB" sz="1350" dirty="0">
                <a:latin typeface="Arial" panose="020B0604020202020204" pitchFamily="34" charset="0"/>
                <a:cs typeface="Arial" panose="020B0604020202020204" pitchFamily="34" charset="0"/>
              </a:rPr>
              <a:t>It was viewed as the first step in Britain becoming a democracy</a:t>
            </a:r>
          </a:p>
          <a:p>
            <a:endParaRPr lang="en-GB" sz="1350" dirty="0"/>
          </a:p>
          <a:p>
            <a:endParaRPr lang="en-GB" sz="1350" dirty="0"/>
          </a:p>
        </p:txBody>
      </p:sp>
      <p:sp>
        <p:nvSpPr>
          <p:cNvPr id="12" name="Title 3"/>
          <p:cNvSpPr>
            <a:spLocks noGrp="1"/>
          </p:cNvSpPr>
          <p:nvPr>
            <p:ph type="title"/>
          </p:nvPr>
        </p:nvSpPr>
        <p:spPr>
          <a:xfrm>
            <a:off x="1210955" y="1063230"/>
            <a:ext cx="7475845" cy="303526"/>
          </a:xfrm>
        </p:spPr>
        <p:txBody>
          <a:bodyPr>
            <a:normAutofit fontScale="90000"/>
          </a:bodyPr>
          <a:lstStyle/>
          <a:p>
            <a:r>
              <a:rPr lang="en-GB" dirty="0"/>
              <a:t>Power and the People YR10 –HT6</a:t>
            </a:r>
          </a:p>
        </p:txBody>
      </p:sp>
    </p:spTree>
    <p:extLst>
      <p:ext uri="{BB962C8B-B14F-4D97-AF65-F5344CB8AC3E}">
        <p14:creationId xmlns:p14="http://schemas.microsoft.com/office/powerpoint/2010/main" val="347687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560" y="1538642"/>
            <a:ext cx="4585063" cy="3046988"/>
          </a:xfrm>
          <a:prstGeom prst="rect">
            <a:avLst/>
          </a:prstGeom>
          <a:noFill/>
        </p:spPr>
        <p:txBody>
          <a:bodyPr wrap="square" rtlCol="0">
            <a:spAutoFit/>
          </a:bodyPr>
          <a:lstStyle/>
          <a:p>
            <a:r>
              <a:rPr lang="en-GB" sz="1200" b="1" u="sng" dirty="0">
                <a:latin typeface="Arial" panose="020B0604020202020204" pitchFamily="34" charset="0"/>
                <a:cs typeface="Arial" panose="020B0604020202020204" pitchFamily="34" charset="0"/>
              </a:rPr>
              <a:t>The Origins of Parliament</a:t>
            </a:r>
          </a:p>
          <a:p>
            <a:endParaRPr lang="en-GB" sz="1050" u="sng"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Henry III came to the throne in 1216.  But he had problems just like his father.  Henry’s relationship with the Pope was not good, as the Pope wanted him to fight in wars in Sicily.  Along with this Henry wanted to win land back which John had lost in France.  He, therefore, sent his brother-in-law, Simon de Montfort to win back the lost land.  Montfort did win some of the land back, but there were reports that he had been too harsh, so Henry sent his son, Edward to keep an eye on things.  Finally, Henry upset many Barons as he seemed to favour foreigners over the Barons, especially when it came to high government positions.</a:t>
            </a:r>
          </a:p>
          <a:p>
            <a:endParaRPr lang="en-GB" sz="1050" dirty="0">
              <a:latin typeface="Arial" panose="020B0604020202020204" pitchFamily="34" charset="0"/>
              <a:cs typeface="Arial" panose="020B0604020202020204" pitchFamily="34" charset="0"/>
            </a:endParaRPr>
          </a:p>
          <a:p>
            <a:endParaRPr lang="en-GB" sz="1050" dirty="0">
              <a:latin typeface="Arial" panose="020B0604020202020204" pitchFamily="34" charset="0"/>
              <a:cs typeface="Arial" panose="020B0604020202020204" pitchFamily="34" charset="0"/>
            </a:endParaRPr>
          </a:p>
          <a:p>
            <a:r>
              <a:rPr lang="en-GB" sz="1200" b="1" u="sng" dirty="0">
                <a:latin typeface="Arial" panose="020B0604020202020204" pitchFamily="34" charset="0"/>
                <a:cs typeface="Arial" panose="020B0604020202020204" pitchFamily="34" charset="0"/>
              </a:rPr>
              <a:t>The Provisions of Oxford</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Due to these issues the barons refused to support the king.  Simon de Montfort led the barons to call a Great Council.  Here, in 1258, the king had to agree to the Provisions of Oxford.</a:t>
            </a:r>
            <a:endParaRPr lang="en-GB" sz="825" dirty="0">
              <a:latin typeface="Arial" panose="020B0604020202020204" pitchFamily="34" charset="0"/>
              <a:cs typeface="Arial" panose="020B0604020202020204" pitchFamily="34" charset="0"/>
            </a:endParaRPr>
          </a:p>
        </p:txBody>
      </p:sp>
      <p:sp>
        <p:nvSpPr>
          <p:cNvPr id="4" name="TextBox 3"/>
          <p:cNvSpPr txBox="1"/>
          <p:nvPr/>
        </p:nvSpPr>
        <p:spPr>
          <a:xfrm>
            <a:off x="4603623" y="1538642"/>
            <a:ext cx="4225834" cy="4362733"/>
          </a:xfrm>
          <a:prstGeom prst="rect">
            <a:avLst/>
          </a:prstGeom>
          <a:noFill/>
        </p:spPr>
        <p:txBody>
          <a:bodyPr wrap="square" rtlCol="0">
            <a:spAutoFit/>
          </a:bodyPr>
          <a:lstStyle/>
          <a:p>
            <a:r>
              <a:rPr lang="en-GB" sz="1050" b="1" u="sng" dirty="0">
                <a:latin typeface="Arial" panose="020B0604020202020204" pitchFamily="34" charset="0"/>
                <a:cs typeface="Arial" panose="020B0604020202020204" pitchFamily="34" charset="0"/>
              </a:rPr>
              <a:t>Some of the Provisions</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A council of 15 barons would help the king to rule the country.  They would be elected by the king and barons</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Foreign members of the royal household would be banished</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Castles would be held by Englishmen</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Each county would have a sheriff and taxes would be decided locally.</a:t>
            </a:r>
          </a:p>
          <a:p>
            <a:endParaRPr lang="en-GB" sz="900" dirty="0">
              <a:latin typeface="Arial" panose="020B0604020202020204" pitchFamily="34" charset="0"/>
              <a:cs typeface="Arial" panose="020B0604020202020204" pitchFamily="34" charset="0"/>
            </a:endParaRPr>
          </a:p>
          <a:p>
            <a:r>
              <a:rPr lang="en-GB" sz="1050" b="1" u="sng" dirty="0">
                <a:latin typeface="Arial" panose="020B0604020202020204" pitchFamily="34" charset="0"/>
                <a:cs typeface="Arial" panose="020B0604020202020204" pitchFamily="34" charset="0"/>
              </a:rPr>
              <a:t>Second Barons’ War</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Henry did not like the Provisions of Oxford and asked for the Pope to cancel them, which he did.  However, Henry carried on running the country just as badly as before.  Therefore, the barons revolted against the King, choosing Simon de Montfort as their leader.  </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At the Battle of Lewes in 1264 de Montfort captured the king and imprisoned his son, Prince Edward.  Simon de Montfort was now in charge.  </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In 1265 de Montfort summoned the first ever parliament, where barons as well as the common people were represented.  This helped to develop democracy in England</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However, some barons were concerned that de Montfort was becoming an autocrat so they put their support back behind the king.  With the release of Prince Edward, de Montfort was defeated at the Battle of Evesham, where his body was cut to pieces.  The monarchy was back in charge!!!</a:t>
            </a:r>
          </a:p>
          <a:p>
            <a:endParaRPr lang="en-GB" sz="1350" dirty="0"/>
          </a:p>
        </p:txBody>
      </p:sp>
      <p:sp>
        <p:nvSpPr>
          <p:cNvPr id="7" name="Title 3"/>
          <p:cNvSpPr>
            <a:spLocks noGrp="1"/>
          </p:cNvSpPr>
          <p:nvPr>
            <p:ph type="title"/>
          </p:nvPr>
        </p:nvSpPr>
        <p:spPr>
          <a:xfrm>
            <a:off x="1210955" y="1063230"/>
            <a:ext cx="7475845" cy="303526"/>
          </a:xfrm>
        </p:spPr>
        <p:txBody>
          <a:bodyPr>
            <a:normAutofit fontScale="90000"/>
          </a:bodyPr>
          <a:lstStyle/>
          <a:p>
            <a:r>
              <a:rPr lang="en-GB" dirty="0"/>
              <a:t>Power and the People YR10 –HT6</a:t>
            </a:r>
          </a:p>
        </p:txBody>
      </p:sp>
      <p:pic>
        <p:nvPicPr>
          <p:cNvPr id="8" name="Picture 7"/>
          <p:cNvPicPr>
            <a:picLocks noChangeAspect="1"/>
          </p:cNvPicPr>
          <p:nvPr/>
        </p:nvPicPr>
        <p:blipFill>
          <a:blip r:embed="rId2"/>
          <a:stretch>
            <a:fillRect/>
          </a:stretch>
        </p:blipFill>
        <p:spPr>
          <a:xfrm>
            <a:off x="1341544" y="4631060"/>
            <a:ext cx="2178844" cy="1178719"/>
          </a:xfrm>
          <a:prstGeom prst="rect">
            <a:avLst/>
          </a:prstGeom>
        </p:spPr>
      </p:pic>
    </p:spTree>
    <p:extLst>
      <p:ext uri="{BB962C8B-B14F-4D97-AF65-F5344CB8AC3E}">
        <p14:creationId xmlns:p14="http://schemas.microsoft.com/office/powerpoint/2010/main" val="1470412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718" y="1568768"/>
            <a:ext cx="4022802" cy="3970318"/>
          </a:xfrm>
          <a:prstGeom prst="rect">
            <a:avLst/>
          </a:prstGeom>
          <a:noFill/>
        </p:spPr>
        <p:txBody>
          <a:bodyPr wrap="square" rtlCol="0">
            <a:spAutoFit/>
          </a:bodyPr>
          <a:lstStyle/>
          <a:p>
            <a:r>
              <a:rPr lang="en-GB" sz="1200" b="1" u="sng" dirty="0">
                <a:latin typeface="Arial" panose="020B0604020202020204" pitchFamily="34" charset="0"/>
                <a:cs typeface="Arial" panose="020B0604020202020204" pitchFamily="34" charset="0"/>
              </a:rPr>
              <a:t>The Peasants Revolt</a:t>
            </a:r>
          </a:p>
          <a:p>
            <a:endParaRPr lang="en-GB" sz="1200" b="1" u="sng" dirty="0">
              <a:latin typeface="Arial" panose="020B0604020202020204" pitchFamily="34" charset="0"/>
              <a:cs typeface="Arial" panose="020B0604020202020204" pitchFamily="34" charset="0"/>
            </a:endParaRPr>
          </a:p>
          <a:p>
            <a:r>
              <a:rPr lang="en-GB" sz="1200" b="1" u="sng" dirty="0">
                <a:latin typeface="Arial" panose="020B0604020202020204" pitchFamily="34" charset="0"/>
                <a:cs typeface="Arial" panose="020B0604020202020204" pitchFamily="34" charset="0"/>
              </a:rPr>
              <a:t>Reasons for the uprising:</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Black Death arrived in England in 1348, killing a third of the population, this meant that there were fewer workers so the peasants started to demand higher wages.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This allowed many peasants to buy their freedom from a lord.  However, in 1351 the Statute of Labourers was passed which was a way to control the peasants and their rising wages.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King Richard II was also fighting a war in France and needed money.  He introduced a poll tax, which many peasants thought was unfair and would ruin them.  </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Some churchmen e.g. John Ball, started to preach about how the church and state had been exploiting the poor, again this led to anger.</a:t>
            </a:r>
          </a:p>
        </p:txBody>
      </p:sp>
      <p:sp>
        <p:nvSpPr>
          <p:cNvPr id="4" name="TextBox 3"/>
          <p:cNvSpPr txBox="1"/>
          <p:nvPr/>
        </p:nvSpPr>
        <p:spPr>
          <a:xfrm>
            <a:off x="4708603" y="1568768"/>
            <a:ext cx="3721719" cy="4154984"/>
          </a:xfrm>
          <a:prstGeom prst="rect">
            <a:avLst/>
          </a:prstGeom>
          <a:noFill/>
        </p:spPr>
        <p:txBody>
          <a:bodyPr wrap="square" rtlCol="0">
            <a:spAutoFit/>
          </a:bodyPr>
          <a:lstStyle/>
          <a:p>
            <a:r>
              <a:rPr lang="en-GB" sz="1200" b="1" u="sng" dirty="0">
                <a:latin typeface="Arial" panose="020B0604020202020204" pitchFamily="34" charset="0"/>
                <a:cs typeface="Arial" panose="020B0604020202020204" pitchFamily="34" charset="0"/>
              </a:rPr>
              <a:t>Key events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There were uprisings in Essex and Kent against bad priests and evil landowners in the spring of 1381.</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Wat Tyler became the leader of the revolt and the peasants marched to London.</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peasants killed the King’s Chancellor, Simon of Sudbury.</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king agreed to speak with the rebels but there was too much violence at first.  He eventually met with Wat Tyler, and agreed to his demands.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Wat Tyler was killed on 15 June 1381, possibly by one of the king’s men.</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King Richard went back on his word.  In the short term the revolt ended in favour of the king, but it had a lasting impact on land ownership, wages taxes and freedom</a:t>
            </a:r>
          </a:p>
        </p:txBody>
      </p:sp>
      <p:sp>
        <p:nvSpPr>
          <p:cNvPr id="5" name="Title 3"/>
          <p:cNvSpPr>
            <a:spLocks noGrp="1"/>
          </p:cNvSpPr>
          <p:nvPr>
            <p:ph type="title"/>
          </p:nvPr>
        </p:nvSpPr>
        <p:spPr>
          <a:xfrm>
            <a:off x="1210955" y="1063230"/>
            <a:ext cx="7475845" cy="303526"/>
          </a:xfrm>
        </p:spPr>
        <p:txBody>
          <a:bodyPr>
            <a:normAutofit fontScale="90000"/>
          </a:bodyPr>
          <a:lstStyle/>
          <a:p>
            <a:r>
              <a:rPr lang="en-GB" dirty="0"/>
              <a:t>Power and the People YR10 –HT6</a:t>
            </a:r>
          </a:p>
        </p:txBody>
      </p:sp>
    </p:spTree>
    <p:extLst>
      <p:ext uri="{BB962C8B-B14F-4D97-AF65-F5344CB8AC3E}">
        <p14:creationId xmlns:p14="http://schemas.microsoft.com/office/powerpoint/2010/main" val="149057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2036" y="5200073"/>
            <a:ext cx="3629891" cy="369332"/>
          </a:xfrm>
          <a:prstGeom prst="rect">
            <a:avLst/>
          </a:prstGeom>
          <a:noFill/>
        </p:spPr>
        <p:txBody>
          <a:bodyPr wrap="square" rtlCol="0">
            <a:spAutoFit/>
          </a:bodyPr>
          <a:lstStyle/>
          <a:p>
            <a:r>
              <a:rPr lang="en-GB" dirty="0"/>
              <a:t>Year 10 – HT2</a:t>
            </a:r>
          </a:p>
        </p:txBody>
      </p:sp>
    </p:spTree>
    <p:extLst>
      <p:ext uri="{BB962C8B-B14F-4D97-AF65-F5344CB8AC3E}">
        <p14:creationId xmlns:p14="http://schemas.microsoft.com/office/powerpoint/2010/main" val="1288434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54" y="274638"/>
            <a:ext cx="7475845" cy="404701"/>
          </a:xfrm>
        </p:spPr>
        <p:txBody>
          <a:bodyPr>
            <a:normAutofit fontScale="90000"/>
          </a:bodyPr>
          <a:lstStyle/>
          <a:p>
            <a:r>
              <a:rPr lang="en-US" dirty="0"/>
              <a:t>World War I</a:t>
            </a:r>
          </a:p>
        </p:txBody>
      </p:sp>
      <p:pic>
        <p:nvPicPr>
          <p:cNvPr id="3" name="Picture 2"/>
          <p:cNvPicPr>
            <a:picLocks noChangeAspect="1"/>
          </p:cNvPicPr>
          <p:nvPr/>
        </p:nvPicPr>
        <p:blipFill rotWithShape="1">
          <a:blip r:embed="rId2"/>
          <a:srcRect l="18093" t="13648" r="18247" b="6887"/>
          <a:stretch/>
        </p:blipFill>
        <p:spPr>
          <a:xfrm>
            <a:off x="153925" y="840509"/>
            <a:ext cx="8935965" cy="5910882"/>
          </a:xfrm>
          <a:prstGeom prst="rect">
            <a:avLst/>
          </a:prstGeom>
        </p:spPr>
      </p:pic>
    </p:spTree>
    <p:extLst>
      <p:ext uri="{BB962C8B-B14F-4D97-AF65-F5344CB8AC3E}">
        <p14:creationId xmlns:p14="http://schemas.microsoft.com/office/powerpoint/2010/main" val="1622438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54" y="274638"/>
            <a:ext cx="7475845" cy="404701"/>
          </a:xfrm>
        </p:spPr>
        <p:txBody>
          <a:bodyPr>
            <a:normAutofit fontScale="90000"/>
          </a:bodyPr>
          <a:lstStyle/>
          <a:p>
            <a:r>
              <a:rPr lang="en-US" dirty="0"/>
              <a:t>World War I</a:t>
            </a:r>
          </a:p>
        </p:txBody>
      </p:sp>
      <p:sp>
        <p:nvSpPr>
          <p:cNvPr id="3" name="TextBox 2"/>
          <p:cNvSpPr txBox="1"/>
          <p:nvPr/>
        </p:nvSpPr>
        <p:spPr>
          <a:xfrm>
            <a:off x="0" y="917109"/>
            <a:ext cx="483547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u="sng" dirty="0"/>
              <a:t> Timeline</a:t>
            </a:r>
          </a:p>
        </p:txBody>
      </p:sp>
      <p:graphicFrame>
        <p:nvGraphicFramePr>
          <p:cNvPr id="4" name="Table 3"/>
          <p:cNvGraphicFramePr>
            <a:graphicFrameLocks noGrp="1"/>
          </p:cNvGraphicFramePr>
          <p:nvPr/>
        </p:nvGraphicFramePr>
        <p:xfrm>
          <a:off x="0" y="1224945"/>
          <a:ext cx="4835470" cy="3472587"/>
        </p:xfrm>
        <a:graphic>
          <a:graphicData uri="http://schemas.openxmlformats.org/drawingml/2006/table">
            <a:tbl>
              <a:tblPr firstRow="1" bandRow="1">
                <a:tableStyleId>{5940675A-B579-460E-94D1-54222C63F5DA}</a:tableStyleId>
              </a:tblPr>
              <a:tblGrid>
                <a:gridCol w="332825">
                  <a:extLst>
                    <a:ext uri="{9D8B030D-6E8A-4147-A177-3AD203B41FA5}">
                      <a16:colId xmlns:a16="http://schemas.microsoft.com/office/drawing/2014/main" val="20000"/>
                    </a:ext>
                  </a:extLst>
                </a:gridCol>
                <a:gridCol w="4502645">
                  <a:extLst>
                    <a:ext uri="{9D8B030D-6E8A-4147-A177-3AD203B41FA5}">
                      <a16:colId xmlns:a16="http://schemas.microsoft.com/office/drawing/2014/main" val="20001"/>
                    </a:ext>
                  </a:extLst>
                </a:gridCol>
              </a:tblGrid>
              <a:tr h="232693">
                <a:tc>
                  <a:txBody>
                    <a:bodyPr/>
                    <a:lstStyle/>
                    <a:p>
                      <a:pPr algn="ctr"/>
                      <a:r>
                        <a:rPr lang="en-US" sz="1000" b="1" dirty="0"/>
                        <a:t>1</a:t>
                      </a:r>
                    </a:p>
                  </a:txBody>
                  <a:tcPr anchor="ctr">
                    <a:solidFill>
                      <a:schemeClr val="accent3">
                        <a:lumMod val="60000"/>
                        <a:lumOff val="40000"/>
                      </a:schemeClr>
                    </a:solidFill>
                  </a:tcPr>
                </a:tc>
                <a:tc>
                  <a:txBody>
                    <a:bodyPr/>
                    <a:lstStyle/>
                    <a:p>
                      <a:r>
                        <a:rPr lang="en-US" sz="900" b="1" dirty="0"/>
                        <a:t>28</a:t>
                      </a:r>
                      <a:r>
                        <a:rPr lang="en-US" sz="900" b="1" baseline="30000" dirty="0"/>
                        <a:t>th</a:t>
                      </a:r>
                      <a:r>
                        <a:rPr lang="en-US" sz="900" b="1" dirty="0"/>
                        <a:t> June</a:t>
                      </a:r>
                      <a:r>
                        <a:rPr lang="en-US" sz="900" b="1" baseline="0" dirty="0"/>
                        <a:t> 1914 - </a:t>
                      </a:r>
                      <a:r>
                        <a:rPr lang="en-US" sz="900" dirty="0"/>
                        <a:t> Archduke</a:t>
                      </a:r>
                      <a:r>
                        <a:rPr lang="en-US" sz="900" baseline="0" dirty="0"/>
                        <a:t> Franz Ferdinand is assassinated in Bosnia</a:t>
                      </a:r>
                      <a:endParaRPr lang="en-US" sz="900" dirty="0"/>
                    </a:p>
                  </a:txBody>
                  <a:tcPr>
                    <a:solidFill>
                      <a:schemeClr val="accent3">
                        <a:lumMod val="60000"/>
                        <a:lumOff val="40000"/>
                      </a:schemeClr>
                    </a:solidFill>
                  </a:tcPr>
                </a:tc>
                <a:extLst>
                  <a:ext uri="{0D108BD9-81ED-4DB2-BD59-A6C34878D82A}">
                    <a16:rowId xmlns:a16="http://schemas.microsoft.com/office/drawing/2014/main" val="10000"/>
                  </a:ext>
                </a:extLst>
              </a:tr>
              <a:tr h="232693">
                <a:tc>
                  <a:txBody>
                    <a:bodyPr/>
                    <a:lstStyle/>
                    <a:p>
                      <a:pPr algn="ctr"/>
                      <a:r>
                        <a:rPr lang="en-US" sz="1000" b="1" dirty="0"/>
                        <a:t>2</a:t>
                      </a:r>
                    </a:p>
                  </a:txBody>
                  <a:tcPr anchor="ct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t>4th August 1914 – </a:t>
                      </a:r>
                      <a:r>
                        <a:rPr lang="en-US" sz="900" b="0" dirty="0"/>
                        <a:t>Britain declares war on Germany</a:t>
                      </a:r>
                    </a:p>
                  </a:txBody>
                  <a:tcPr>
                    <a:solidFill>
                      <a:schemeClr val="accent3">
                        <a:lumMod val="60000"/>
                        <a:lumOff val="40000"/>
                      </a:schemeClr>
                    </a:solidFill>
                  </a:tcPr>
                </a:tc>
                <a:extLst>
                  <a:ext uri="{0D108BD9-81ED-4DB2-BD59-A6C34878D82A}">
                    <a16:rowId xmlns:a16="http://schemas.microsoft.com/office/drawing/2014/main" val="10001"/>
                  </a:ext>
                </a:extLst>
              </a:tr>
              <a:tr h="232693">
                <a:tc>
                  <a:txBody>
                    <a:bodyPr/>
                    <a:lstStyle/>
                    <a:p>
                      <a:pPr algn="ctr"/>
                      <a:r>
                        <a:rPr lang="en-US" sz="1000" b="1" dirty="0"/>
                        <a:t>3</a:t>
                      </a:r>
                    </a:p>
                  </a:txBody>
                  <a:tcPr anchor="ct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t>8</a:t>
                      </a:r>
                      <a:r>
                        <a:rPr lang="en-US" sz="900" b="1" baseline="30000" dirty="0"/>
                        <a:t>th</a:t>
                      </a:r>
                      <a:r>
                        <a:rPr lang="en-US" sz="900" b="1" dirty="0"/>
                        <a:t> August 1914  </a:t>
                      </a:r>
                      <a:r>
                        <a:rPr lang="en-US" sz="900" b="0" dirty="0"/>
                        <a:t>Britain</a:t>
                      </a:r>
                      <a:r>
                        <a:rPr lang="en-US" sz="900" b="0" baseline="0" dirty="0"/>
                        <a:t> passes </a:t>
                      </a:r>
                      <a:r>
                        <a:rPr lang="en-US" sz="900" b="1" baseline="0" dirty="0"/>
                        <a:t>DORA</a:t>
                      </a:r>
                      <a:r>
                        <a:rPr lang="en-US" sz="900" b="0" baseline="0" dirty="0"/>
                        <a:t> (the Defence of the Realm Act) which gives the government powers such as to ration food, control the news and use factories.</a:t>
                      </a:r>
                      <a:endParaRPr lang="en-US" sz="900" b="0" dirty="0"/>
                    </a:p>
                  </a:txBody>
                  <a:tcPr>
                    <a:solidFill>
                      <a:schemeClr val="accent3">
                        <a:lumMod val="60000"/>
                        <a:lumOff val="40000"/>
                      </a:schemeClr>
                    </a:solidFill>
                  </a:tcPr>
                </a:tc>
                <a:extLst>
                  <a:ext uri="{0D108BD9-81ED-4DB2-BD59-A6C34878D82A}">
                    <a16:rowId xmlns:a16="http://schemas.microsoft.com/office/drawing/2014/main" val="10002"/>
                  </a:ext>
                </a:extLst>
              </a:tr>
              <a:tr h="378126">
                <a:tc>
                  <a:txBody>
                    <a:bodyPr/>
                    <a:lstStyle/>
                    <a:p>
                      <a:pPr algn="ctr"/>
                      <a:r>
                        <a:rPr lang="en-US" sz="1000" b="1" dirty="0"/>
                        <a:t>4</a:t>
                      </a:r>
                    </a:p>
                  </a:txBody>
                  <a:tcPr anchor="ctr">
                    <a:solidFill>
                      <a:schemeClr val="accent3">
                        <a:lumMod val="60000"/>
                        <a:lumOff val="40000"/>
                      </a:schemeClr>
                    </a:solidFill>
                  </a:tcPr>
                </a:tc>
                <a:tc>
                  <a:txBody>
                    <a:bodyPr/>
                    <a:lstStyle/>
                    <a:p>
                      <a:r>
                        <a:rPr lang="en-US" sz="900" b="1" baseline="0" dirty="0"/>
                        <a:t>September 1914 </a:t>
                      </a:r>
                      <a:r>
                        <a:rPr lang="en-US" sz="900" b="0" baseline="0" dirty="0"/>
                        <a:t>The French stop the German attack at Marne, leading to the start of Trench Warfare on the Western Front</a:t>
                      </a:r>
                      <a:endParaRPr lang="en-US" sz="900" b="1" dirty="0"/>
                    </a:p>
                  </a:txBody>
                  <a:tcPr>
                    <a:solidFill>
                      <a:schemeClr val="accent3">
                        <a:lumMod val="60000"/>
                        <a:lumOff val="40000"/>
                      </a:schemeClr>
                    </a:solidFill>
                  </a:tcPr>
                </a:tc>
                <a:extLst>
                  <a:ext uri="{0D108BD9-81ED-4DB2-BD59-A6C34878D82A}">
                    <a16:rowId xmlns:a16="http://schemas.microsoft.com/office/drawing/2014/main" val="10003"/>
                  </a:ext>
                </a:extLst>
              </a:tr>
              <a:tr h="151502">
                <a:tc>
                  <a:txBody>
                    <a:bodyPr/>
                    <a:lstStyle/>
                    <a:p>
                      <a:pPr algn="ctr"/>
                      <a:r>
                        <a:rPr lang="en-US" sz="1000" b="1" dirty="0"/>
                        <a:t>5</a:t>
                      </a:r>
                    </a:p>
                  </a:txBody>
                  <a:tcPr anchor="ct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t>April 1915 – </a:t>
                      </a:r>
                      <a:r>
                        <a:rPr lang="en-US" sz="900" b="0" dirty="0"/>
                        <a:t>Poison</a:t>
                      </a:r>
                      <a:r>
                        <a:rPr lang="en-US" sz="900" b="0" baseline="0" dirty="0"/>
                        <a:t> gas is used for the first time at the Second Battle of Ypres</a:t>
                      </a:r>
                      <a:endParaRPr lang="en-US" sz="900" dirty="0"/>
                    </a:p>
                  </a:txBody>
                  <a:tcPr>
                    <a:solidFill>
                      <a:schemeClr val="accent3">
                        <a:lumMod val="60000"/>
                        <a:lumOff val="40000"/>
                      </a:schemeClr>
                    </a:solidFill>
                  </a:tcPr>
                </a:tc>
                <a:extLst>
                  <a:ext uri="{0D108BD9-81ED-4DB2-BD59-A6C34878D82A}">
                    <a16:rowId xmlns:a16="http://schemas.microsoft.com/office/drawing/2014/main" val="10004"/>
                  </a:ext>
                </a:extLst>
              </a:tr>
              <a:tr h="232693">
                <a:tc>
                  <a:txBody>
                    <a:bodyPr/>
                    <a:lstStyle/>
                    <a:p>
                      <a:pPr algn="ctr"/>
                      <a:r>
                        <a:rPr lang="en-US" sz="1000" b="1" dirty="0"/>
                        <a:t>6</a:t>
                      </a:r>
                    </a:p>
                  </a:txBody>
                  <a:tcPr anchor="ctr">
                    <a:solidFill>
                      <a:schemeClr val="accent3">
                        <a:lumMod val="60000"/>
                        <a:lumOff val="40000"/>
                      </a:schemeClr>
                    </a:solidFill>
                  </a:tcPr>
                </a:tc>
                <a:tc>
                  <a:txBody>
                    <a:bodyPr/>
                    <a:lstStyle/>
                    <a:p>
                      <a:r>
                        <a:rPr lang="en-US" sz="900" b="1" dirty="0"/>
                        <a:t>June 1915 – </a:t>
                      </a:r>
                      <a:r>
                        <a:rPr lang="en-US" sz="900" b="0" dirty="0"/>
                        <a:t>The first ever</a:t>
                      </a:r>
                      <a:r>
                        <a:rPr lang="en-US" sz="900" b="0" baseline="0" dirty="0"/>
                        <a:t> ‘dog fight’ between German and British airplanes </a:t>
                      </a:r>
                      <a:endParaRPr lang="en-US" sz="900" dirty="0"/>
                    </a:p>
                  </a:txBody>
                  <a:tcPr>
                    <a:solidFill>
                      <a:schemeClr val="accent3">
                        <a:lumMod val="60000"/>
                        <a:lumOff val="40000"/>
                      </a:schemeClr>
                    </a:solidFill>
                  </a:tcPr>
                </a:tc>
                <a:extLst>
                  <a:ext uri="{0D108BD9-81ED-4DB2-BD59-A6C34878D82A}">
                    <a16:rowId xmlns:a16="http://schemas.microsoft.com/office/drawing/2014/main" val="10005"/>
                  </a:ext>
                </a:extLst>
              </a:tr>
              <a:tr h="232693">
                <a:tc>
                  <a:txBody>
                    <a:bodyPr/>
                    <a:lstStyle/>
                    <a:p>
                      <a:pPr algn="ctr"/>
                      <a:r>
                        <a:rPr lang="en-US" sz="1000" b="1" dirty="0"/>
                        <a:t>7</a:t>
                      </a:r>
                    </a:p>
                  </a:txBody>
                  <a:tcPr anchor="ct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t>July 1916 – </a:t>
                      </a:r>
                      <a:r>
                        <a:rPr lang="en-US" sz="900" b="0" baseline="0" dirty="0"/>
                        <a:t>Battle of the Somme, the largest battle of the war.</a:t>
                      </a:r>
                      <a:endParaRPr lang="en-US" sz="900" b="0" dirty="0"/>
                    </a:p>
                  </a:txBody>
                  <a:tcPr>
                    <a:solidFill>
                      <a:schemeClr val="accent3">
                        <a:lumMod val="60000"/>
                        <a:lumOff val="40000"/>
                      </a:schemeClr>
                    </a:solidFill>
                  </a:tcPr>
                </a:tc>
                <a:extLst>
                  <a:ext uri="{0D108BD9-81ED-4DB2-BD59-A6C34878D82A}">
                    <a16:rowId xmlns:a16="http://schemas.microsoft.com/office/drawing/2014/main" val="10006"/>
                  </a:ext>
                </a:extLst>
              </a:tr>
              <a:tr h="232693">
                <a:tc>
                  <a:txBody>
                    <a:bodyPr/>
                    <a:lstStyle/>
                    <a:p>
                      <a:pPr algn="ctr"/>
                      <a:r>
                        <a:rPr lang="en-US" sz="1000" b="1" dirty="0"/>
                        <a:t>8</a:t>
                      </a:r>
                    </a:p>
                  </a:txBody>
                  <a:tcPr anchor="ct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t>Sept 1916 </a:t>
                      </a:r>
                      <a:r>
                        <a:rPr lang="en-US" sz="900" b="0" dirty="0"/>
                        <a:t>– </a:t>
                      </a:r>
                      <a:r>
                        <a:rPr lang="en-US" sz="900" b="0" baseline="0" dirty="0"/>
                        <a:t>The ever first tank is used in the Battle of the Somme</a:t>
                      </a:r>
                      <a:endParaRPr lang="en-US" sz="900" b="0" dirty="0"/>
                    </a:p>
                  </a:txBody>
                  <a:tcPr>
                    <a:solidFill>
                      <a:schemeClr val="accent3">
                        <a:lumMod val="60000"/>
                        <a:lumOff val="40000"/>
                      </a:schemeClr>
                    </a:solidFill>
                  </a:tcPr>
                </a:tc>
                <a:extLst>
                  <a:ext uri="{0D108BD9-81ED-4DB2-BD59-A6C34878D82A}">
                    <a16:rowId xmlns:a16="http://schemas.microsoft.com/office/drawing/2014/main" val="10007"/>
                  </a:ext>
                </a:extLst>
              </a:tr>
              <a:tr h="232693">
                <a:tc>
                  <a:txBody>
                    <a:bodyPr/>
                    <a:lstStyle/>
                    <a:p>
                      <a:pPr algn="ctr"/>
                      <a:r>
                        <a:rPr lang="en-US" sz="1000" b="1" dirty="0"/>
                        <a:t>9</a:t>
                      </a:r>
                    </a:p>
                  </a:txBody>
                  <a:tcPr anchor="ctr">
                    <a:solidFill>
                      <a:schemeClr val="accent3">
                        <a:lumMod val="60000"/>
                        <a:lumOff val="40000"/>
                      </a:schemeClr>
                    </a:solidFill>
                  </a:tcPr>
                </a:tc>
                <a:tc>
                  <a:txBody>
                    <a:bodyPr/>
                    <a:lstStyle/>
                    <a:p>
                      <a:r>
                        <a:rPr lang="en-US" sz="900" b="1" dirty="0"/>
                        <a:t>January 1917 – </a:t>
                      </a:r>
                      <a:r>
                        <a:rPr lang="en-US" sz="900" b="0" dirty="0"/>
                        <a:t>Conscription introduced in Britain</a:t>
                      </a:r>
                      <a:endParaRPr lang="en-US" sz="900" dirty="0"/>
                    </a:p>
                  </a:txBody>
                  <a:tcPr>
                    <a:solidFill>
                      <a:schemeClr val="accent3">
                        <a:lumMod val="60000"/>
                        <a:lumOff val="40000"/>
                      </a:schemeClr>
                    </a:solidFill>
                  </a:tcPr>
                </a:tc>
                <a:extLst>
                  <a:ext uri="{0D108BD9-81ED-4DB2-BD59-A6C34878D82A}">
                    <a16:rowId xmlns:a16="http://schemas.microsoft.com/office/drawing/2014/main" val="10008"/>
                  </a:ext>
                </a:extLst>
              </a:tr>
              <a:tr h="378126">
                <a:tc>
                  <a:txBody>
                    <a:bodyPr/>
                    <a:lstStyle/>
                    <a:p>
                      <a:pPr algn="ctr"/>
                      <a:r>
                        <a:rPr lang="en-US" sz="1000" b="1" dirty="0"/>
                        <a:t>10</a:t>
                      </a:r>
                    </a:p>
                  </a:txBody>
                  <a:tcPr anchor="ctr">
                    <a:solidFill>
                      <a:schemeClr val="accent3">
                        <a:lumMod val="60000"/>
                        <a:lumOff val="40000"/>
                      </a:schemeClr>
                    </a:solidFill>
                  </a:tcPr>
                </a:tc>
                <a:tc>
                  <a:txBody>
                    <a:bodyPr/>
                    <a:lstStyle/>
                    <a:p>
                      <a:r>
                        <a:rPr lang="en-US" sz="900" b="1" dirty="0"/>
                        <a:t>February 1918</a:t>
                      </a:r>
                      <a:r>
                        <a:rPr lang="en-US" sz="900" b="1" baseline="0" dirty="0"/>
                        <a:t> </a:t>
                      </a:r>
                      <a:r>
                        <a:rPr lang="en-US" sz="900" b="0" dirty="0"/>
                        <a:t>– </a:t>
                      </a:r>
                      <a:r>
                        <a:rPr lang="en-US" sz="900" b="1" dirty="0"/>
                        <a:t>Representation of the People Act</a:t>
                      </a:r>
                      <a:r>
                        <a:rPr lang="en-US" sz="900" b="0" dirty="0"/>
                        <a:t>,</a:t>
                      </a:r>
                      <a:r>
                        <a:rPr lang="en-US" sz="900" b="0" baseline="0" dirty="0"/>
                        <a:t> this gives the first time vote to men over 21 and women over 30</a:t>
                      </a:r>
                      <a:endParaRPr lang="en-US" sz="900" b="0" dirty="0"/>
                    </a:p>
                  </a:txBody>
                  <a:tcPr>
                    <a:solidFill>
                      <a:schemeClr val="accent3">
                        <a:lumMod val="60000"/>
                        <a:lumOff val="40000"/>
                      </a:schemeClr>
                    </a:solidFill>
                  </a:tcPr>
                </a:tc>
                <a:extLst>
                  <a:ext uri="{0D108BD9-81ED-4DB2-BD59-A6C34878D82A}">
                    <a16:rowId xmlns:a16="http://schemas.microsoft.com/office/drawing/2014/main" val="10009"/>
                  </a:ext>
                </a:extLst>
              </a:tr>
              <a:tr h="212462">
                <a:tc>
                  <a:txBody>
                    <a:bodyPr/>
                    <a:lstStyle/>
                    <a:p>
                      <a:pPr algn="ctr"/>
                      <a:r>
                        <a:rPr lang="en-US" sz="1000" b="1" dirty="0"/>
                        <a:t>11</a:t>
                      </a:r>
                    </a:p>
                  </a:txBody>
                  <a:tcPr anchor="ct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t>11</a:t>
                      </a:r>
                      <a:r>
                        <a:rPr lang="en-US" sz="900" b="1" baseline="30000" dirty="0"/>
                        <a:t>th</a:t>
                      </a:r>
                      <a:r>
                        <a:rPr lang="en-US" sz="900" b="1" dirty="0"/>
                        <a:t> November 1918  – </a:t>
                      </a:r>
                      <a:r>
                        <a:rPr lang="en-US" sz="900" b="0" dirty="0"/>
                        <a:t>An armistice</a:t>
                      </a:r>
                      <a:r>
                        <a:rPr lang="en-US" sz="900" b="0" baseline="0" dirty="0"/>
                        <a:t> is signed, Germany surrenders and WW1 ends</a:t>
                      </a:r>
                      <a:endParaRPr lang="en-US" sz="900" b="0" dirty="0"/>
                    </a:p>
                  </a:txBody>
                  <a:tcPr>
                    <a:solidFill>
                      <a:schemeClr val="accent3">
                        <a:lumMod val="60000"/>
                        <a:lumOff val="40000"/>
                      </a:schemeClr>
                    </a:solidFill>
                  </a:tcPr>
                </a:tc>
                <a:extLst>
                  <a:ext uri="{0D108BD9-81ED-4DB2-BD59-A6C34878D82A}">
                    <a16:rowId xmlns:a16="http://schemas.microsoft.com/office/drawing/2014/main" val="10010"/>
                  </a:ext>
                </a:extLst>
              </a:tr>
              <a:tr h="399855">
                <a:tc>
                  <a:txBody>
                    <a:bodyPr/>
                    <a:lstStyle/>
                    <a:p>
                      <a:pPr algn="ctr"/>
                      <a:r>
                        <a:rPr lang="en-US" sz="1000" b="1" dirty="0"/>
                        <a:t>12</a:t>
                      </a:r>
                    </a:p>
                  </a:txBody>
                  <a:tcPr anchor="ct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b="1" dirty="0"/>
                        <a:t>1919</a:t>
                      </a:r>
                      <a:r>
                        <a:rPr lang="en-US" sz="900" b="0" dirty="0"/>
                        <a:t> </a:t>
                      </a:r>
                      <a:r>
                        <a:rPr lang="en-US" sz="900" b="1" dirty="0"/>
                        <a:t>–  </a:t>
                      </a:r>
                      <a:r>
                        <a:rPr lang="en-US" sz="900" b="0" baseline="0" dirty="0"/>
                        <a:t>Government passes a law forcing women to leave their war time jobs as men return from the war and factories were not needed for wartime production</a:t>
                      </a:r>
                      <a:endParaRPr lang="en-US" sz="900" b="0" dirty="0"/>
                    </a:p>
                  </a:txBody>
                  <a:tcPr>
                    <a:solidFill>
                      <a:schemeClr val="accent3">
                        <a:lumMod val="60000"/>
                        <a:lumOff val="40000"/>
                      </a:schemeClr>
                    </a:solidFill>
                  </a:tcPr>
                </a:tc>
                <a:extLst>
                  <a:ext uri="{0D108BD9-81ED-4DB2-BD59-A6C34878D82A}">
                    <a16:rowId xmlns:a16="http://schemas.microsoft.com/office/drawing/2014/main" val="10011"/>
                  </a:ext>
                </a:extLst>
              </a:tr>
            </a:tbl>
          </a:graphicData>
        </a:graphic>
      </p:graphicFrame>
      <p:sp>
        <p:nvSpPr>
          <p:cNvPr id="5" name="TextBox 4"/>
          <p:cNvSpPr txBox="1"/>
          <p:nvPr/>
        </p:nvSpPr>
        <p:spPr>
          <a:xfrm>
            <a:off x="0" y="4767635"/>
            <a:ext cx="4835470"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u="sng" dirty="0"/>
              <a:t>Key Concepts</a:t>
            </a:r>
          </a:p>
        </p:txBody>
      </p:sp>
      <p:graphicFrame>
        <p:nvGraphicFramePr>
          <p:cNvPr id="6" name="Table 5"/>
          <p:cNvGraphicFramePr>
            <a:graphicFrameLocks noGrp="1"/>
          </p:cNvGraphicFramePr>
          <p:nvPr/>
        </p:nvGraphicFramePr>
        <p:xfrm>
          <a:off x="0" y="5145516"/>
          <a:ext cx="9014690" cy="1578558"/>
        </p:xfrm>
        <a:graphic>
          <a:graphicData uri="http://schemas.openxmlformats.org/drawingml/2006/table">
            <a:tbl>
              <a:tblPr firstRow="1" bandRow="1">
                <a:tableStyleId>{5940675A-B579-460E-94D1-54222C63F5DA}</a:tableStyleId>
              </a:tblPr>
              <a:tblGrid>
                <a:gridCol w="650357">
                  <a:extLst>
                    <a:ext uri="{9D8B030D-6E8A-4147-A177-3AD203B41FA5}">
                      <a16:colId xmlns:a16="http://schemas.microsoft.com/office/drawing/2014/main" val="20000"/>
                    </a:ext>
                  </a:extLst>
                </a:gridCol>
                <a:gridCol w="1387825">
                  <a:extLst>
                    <a:ext uri="{9D8B030D-6E8A-4147-A177-3AD203B41FA5}">
                      <a16:colId xmlns:a16="http://schemas.microsoft.com/office/drawing/2014/main" val="20001"/>
                    </a:ext>
                  </a:extLst>
                </a:gridCol>
                <a:gridCol w="6976508">
                  <a:extLst>
                    <a:ext uri="{9D8B030D-6E8A-4147-A177-3AD203B41FA5}">
                      <a16:colId xmlns:a16="http://schemas.microsoft.com/office/drawing/2014/main" val="20002"/>
                    </a:ext>
                  </a:extLst>
                </a:gridCol>
              </a:tblGrid>
              <a:tr h="494910">
                <a:tc>
                  <a:txBody>
                    <a:bodyPr/>
                    <a:lstStyle/>
                    <a:p>
                      <a:pPr algn="ctr"/>
                      <a:r>
                        <a:rPr lang="en-US" sz="1000" b="1" dirty="0"/>
                        <a:t>13</a:t>
                      </a:r>
                    </a:p>
                  </a:txBody>
                  <a:tcPr anchor="ctr">
                    <a:solidFill>
                      <a:srgbClr val="FFFF00"/>
                    </a:solidFill>
                  </a:tcPr>
                </a:tc>
                <a:tc>
                  <a:txBody>
                    <a:bodyPr/>
                    <a:lstStyle/>
                    <a:p>
                      <a:r>
                        <a:rPr lang="en-US" sz="1000" b="1" dirty="0"/>
                        <a:t>Trench Warfare</a:t>
                      </a:r>
                    </a:p>
                  </a:txBody>
                  <a:tcPr>
                    <a:solidFill>
                      <a:srgbClr val="FFFF00"/>
                    </a:solidFill>
                  </a:tcPr>
                </a:tc>
                <a:tc>
                  <a:txBody>
                    <a:bodyPr/>
                    <a:lstStyle/>
                    <a:p>
                      <a:r>
                        <a:rPr lang="en-GB" sz="900" b="0" i="0" kern="1200" dirty="0">
                          <a:solidFill>
                            <a:schemeClr val="tx1"/>
                          </a:solidFill>
                          <a:effectLst/>
                          <a:latin typeface="+mn-lt"/>
                          <a:ea typeface="+mn-ea"/>
                          <a:cs typeface="+mn-cs"/>
                        </a:rPr>
                        <a:t>Trench warfare is a type of fighting where both sides build deep trenches as a defence against the enemy. These trenches can stretch for many miles and make it nearly impossible for one side to advance. </a:t>
                      </a:r>
                      <a:endParaRPr lang="en-US" sz="900" dirty="0"/>
                    </a:p>
                  </a:txBody>
                  <a:tcPr>
                    <a:solidFill>
                      <a:srgbClr val="FFFF00"/>
                    </a:solidFill>
                  </a:tcPr>
                </a:tc>
                <a:extLst>
                  <a:ext uri="{0D108BD9-81ED-4DB2-BD59-A6C34878D82A}">
                    <a16:rowId xmlns:a16="http://schemas.microsoft.com/office/drawing/2014/main" val="10000"/>
                  </a:ext>
                </a:extLst>
              </a:tr>
              <a:tr h="384930">
                <a:tc>
                  <a:txBody>
                    <a:bodyPr/>
                    <a:lstStyle/>
                    <a:p>
                      <a:pPr algn="ctr"/>
                      <a:r>
                        <a:rPr lang="en-US" sz="1000" b="1" dirty="0"/>
                        <a:t>14</a:t>
                      </a:r>
                    </a:p>
                  </a:txBody>
                  <a:tcPr anchor="ctr">
                    <a:solidFill>
                      <a:srgbClr val="FFFF00"/>
                    </a:solidFill>
                  </a:tcPr>
                </a:tc>
                <a:tc>
                  <a:txBody>
                    <a:bodyPr/>
                    <a:lstStyle/>
                    <a:p>
                      <a:r>
                        <a:rPr lang="en-US" sz="1000" b="1" dirty="0"/>
                        <a:t>Western Front</a:t>
                      </a:r>
                    </a:p>
                  </a:txBody>
                  <a:tcPr>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0" i="0" kern="1200" dirty="0">
                          <a:solidFill>
                            <a:schemeClr val="tx1"/>
                          </a:solidFill>
                          <a:effectLst/>
                          <a:latin typeface="+mn-lt"/>
                          <a:ea typeface="+mn-ea"/>
                          <a:cs typeface="+mn-cs"/>
                        </a:rPr>
                        <a:t>The</a:t>
                      </a:r>
                      <a:r>
                        <a:rPr lang="en-GB" sz="900" b="0" i="0" kern="1200" baseline="0" dirty="0">
                          <a:solidFill>
                            <a:schemeClr val="tx1"/>
                          </a:solidFill>
                          <a:effectLst/>
                          <a:latin typeface="+mn-lt"/>
                          <a:ea typeface="+mn-ea"/>
                          <a:cs typeface="+mn-cs"/>
                        </a:rPr>
                        <a:t> area </a:t>
                      </a:r>
                      <a:r>
                        <a:rPr lang="en-GB" sz="900" b="0" i="0" kern="1200" dirty="0">
                          <a:solidFill>
                            <a:schemeClr val="tx1"/>
                          </a:solidFill>
                          <a:effectLst/>
                          <a:latin typeface="+mn-lt"/>
                          <a:ea typeface="+mn-ea"/>
                          <a:cs typeface="+mn-cs"/>
                        </a:rPr>
                        <a:t>of fighting in western Europe in the First World War. A</a:t>
                      </a:r>
                      <a:r>
                        <a:rPr lang="en-GB" sz="900" b="0" i="0" kern="1200" baseline="0" dirty="0">
                          <a:solidFill>
                            <a:schemeClr val="tx1"/>
                          </a:solidFill>
                          <a:effectLst/>
                          <a:latin typeface="+mn-lt"/>
                          <a:ea typeface="+mn-ea"/>
                          <a:cs typeface="+mn-cs"/>
                        </a:rPr>
                        <a:t> majority of fighting was done in</a:t>
                      </a:r>
                      <a:r>
                        <a:rPr lang="en-GB" sz="900" b="0" i="0" kern="1200" dirty="0">
                          <a:solidFill>
                            <a:schemeClr val="tx1"/>
                          </a:solidFill>
                          <a:effectLst/>
                          <a:latin typeface="+mn-lt"/>
                          <a:ea typeface="+mn-ea"/>
                          <a:cs typeface="+mn-cs"/>
                        </a:rPr>
                        <a:t> North</a:t>
                      </a:r>
                      <a:r>
                        <a:rPr lang="en-US" sz="900" b="0" dirty="0"/>
                        <a:t>–Eastern</a:t>
                      </a:r>
                      <a:r>
                        <a:rPr lang="en-GB" sz="900" b="0" i="0" kern="1200" dirty="0">
                          <a:solidFill>
                            <a:schemeClr val="tx1"/>
                          </a:solidFill>
                          <a:effectLst/>
                          <a:latin typeface="+mn-lt"/>
                          <a:ea typeface="+mn-ea"/>
                          <a:cs typeface="+mn-cs"/>
                        </a:rPr>
                        <a:t> France and</a:t>
                      </a:r>
                      <a:r>
                        <a:rPr lang="en-GB" sz="900" b="0" i="0" kern="1200" baseline="0" dirty="0">
                          <a:solidFill>
                            <a:schemeClr val="tx1"/>
                          </a:solidFill>
                          <a:effectLst/>
                          <a:latin typeface="+mn-lt"/>
                          <a:ea typeface="+mn-ea"/>
                          <a:cs typeface="+mn-cs"/>
                        </a:rPr>
                        <a:t> </a:t>
                      </a:r>
                      <a:r>
                        <a:rPr lang="en-GB" sz="900" b="0" i="0" kern="1200" dirty="0">
                          <a:solidFill>
                            <a:schemeClr val="tx1"/>
                          </a:solidFill>
                          <a:effectLst/>
                          <a:latin typeface="+mn-lt"/>
                          <a:ea typeface="+mn-ea"/>
                          <a:cs typeface="+mn-cs"/>
                        </a:rPr>
                        <a:t>Belgium in trenches</a:t>
                      </a:r>
                      <a:endParaRPr lang="en-US" sz="900" b="0" dirty="0"/>
                    </a:p>
                  </a:txBody>
                  <a:tcPr>
                    <a:solidFill>
                      <a:srgbClr val="FFFF00"/>
                    </a:solidFill>
                  </a:tcPr>
                </a:tc>
                <a:extLst>
                  <a:ext uri="{0D108BD9-81ED-4DB2-BD59-A6C34878D82A}">
                    <a16:rowId xmlns:a16="http://schemas.microsoft.com/office/drawing/2014/main" val="10001"/>
                  </a:ext>
                </a:extLst>
              </a:tr>
              <a:tr h="45209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1" dirty="0"/>
                        <a:t>15</a:t>
                      </a:r>
                    </a:p>
                    <a:p>
                      <a:pPr algn="ctr"/>
                      <a:endParaRPr lang="en-US" sz="1000" b="1" dirty="0"/>
                    </a:p>
                  </a:txBody>
                  <a:tcPr anchor="ctr">
                    <a:solidFill>
                      <a:srgbClr val="FFFF00"/>
                    </a:solidFill>
                  </a:tcPr>
                </a:tc>
                <a:tc>
                  <a:txBody>
                    <a:bodyPr/>
                    <a:lstStyle/>
                    <a:p>
                      <a:r>
                        <a:rPr lang="en-US" sz="1000" b="1" dirty="0"/>
                        <a:t>Alliance</a:t>
                      </a:r>
                    </a:p>
                  </a:txBody>
                  <a:tcPr>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t>An</a:t>
                      </a:r>
                      <a:r>
                        <a:rPr lang="en-US" sz="900" baseline="0" dirty="0"/>
                        <a:t> agreement</a:t>
                      </a:r>
                      <a:r>
                        <a:rPr lang="en-US" sz="900" dirty="0"/>
                        <a:t> between countries to protect each other in war. This was major</a:t>
                      </a:r>
                      <a:r>
                        <a:rPr lang="en-US" sz="900" baseline="0" dirty="0"/>
                        <a:t> cause of WW1, there were two main alliance in 1914. The Triple Entente (France,  Britain and Russia) and the Triple Alliance (Germany, Austria-Hungary and Italy)</a:t>
                      </a:r>
                      <a:endParaRPr lang="en-US" sz="900" dirty="0"/>
                    </a:p>
                  </a:txBody>
                  <a:tcPr>
                    <a:solidFill>
                      <a:srgbClr val="FFFF00"/>
                    </a:solidFill>
                  </a:tcPr>
                </a:tc>
                <a:extLst>
                  <a:ext uri="{0D108BD9-81ED-4DB2-BD59-A6C34878D82A}">
                    <a16:rowId xmlns:a16="http://schemas.microsoft.com/office/drawing/2014/main" val="10002"/>
                  </a:ext>
                </a:extLst>
              </a:tr>
              <a:tr h="246620">
                <a:tc>
                  <a:txBody>
                    <a:bodyPr/>
                    <a:lstStyle/>
                    <a:p>
                      <a:pPr algn="ctr"/>
                      <a:r>
                        <a:rPr lang="en-US" sz="1000" b="1" dirty="0"/>
                        <a:t>16</a:t>
                      </a:r>
                    </a:p>
                  </a:txBody>
                  <a:tcPr anchor="ctr">
                    <a:solidFill>
                      <a:srgbClr val="FFFF00"/>
                    </a:solidFill>
                  </a:tcPr>
                </a:tc>
                <a:tc>
                  <a:txBody>
                    <a:bodyPr/>
                    <a:lstStyle/>
                    <a:p>
                      <a:r>
                        <a:rPr lang="en-US" sz="1000" b="1" dirty="0"/>
                        <a:t>War of Attrition</a:t>
                      </a:r>
                    </a:p>
                  </a:txBody>
                  <a:tcPr>
                    <a:solidFill>
                      <a:srgbClr val="FF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900" dirty="0"/>
                        <a:t>A war</a:t>
                      </a:r>
                      <a:r>
                        <a:rPr lang="en-US" sz="900" baseline="0" dirty="0"/>
                        <a:t> based on winning by wearing down the enemies armies, economy and morale. This happened in the  First World War</a:t>
                      </a:r>
                      <a:endParaRPr lang="en-US" sz="900" dirty="0"/>
                    </a:p>
                  </a:txBody>
                  <a:tcPr>
                    <a:solidFill>
                      <a:srgbClr val="FFFF00"/>
                    </a:solidFill>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rotWithShape="1">
          <a:blip r:embed="rId2"/>
          <a:srcRect l="15370" t="24831" r="16227" b="22987"/>
          <a:stretch/>
        </p:blipFill>
        <p:spPr>
          <a:xfrm>
            <a:off x="5166662" y="953684"/>
            <a:ext cx="3164537" cy="4121728"/>
          </a:xfrm>
          <a:prstGeom prst="rect">
            <a:avLst/>
          </a:prstGeom>
          <a:ln>
            <a:solidFill>
              <a:schemeClr val="tx1"/>
            </a:solidFill>
          </a:ln>
        </p:spPr>
      </p:pic>
    </p:spTree>
    <p:extLst>
      <p:ext uri="{BB962C8B-B14F-4D97-AF65-F5344CB8AC3E}">
        <p14:creationId xmlns:p14="http://schemas.microsoft.com/office/powerpoint/2010/main" val="674116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54" y="274638"/>
            <a:ext cx="7475845" cy="404701"/>
          </a:xfrm>
        </p:spPr>
        <p:txBody>
          <a:bodyPr>
            <a:normAutofit fontScale="90000"/>
          </a:bodyPr>
          <a:lstStyle/>
          <a:p>
            <a:r>
              <a:rPr lang="en-US" dirty="0"/>
              <a:t>World War I</a:t>
            </a:r>
          </a:p>
        </p:txBody>
      </p:sp>
      <p:graphicFrame>
        <p:nvGraphicFramePr>
          <p:cNvPr id="3" name="Table 2"/>
          <p:cNvGraphicFramePr>
            <a:graphicFrameLocks noGrp="1"/>
          </p:cNvGraphicFramePr>
          <p:nvPr/>
        </p:nvGraphicFramePr>
        <p:xfrm>
          <a:off x="176822" y="893430"/>
          <a:ext cx="8616196" cy="5824733"/>
        </p:xfrm>
        <a:graphic>
          <a:graphicData uri="http://schemas.openxmlformats.org/drawingml/2006/table">
            <a:tbl>
              <a:tblPr firstRow="1" bandRow="1">
                <a:tableStyleId>{5940675A-B579-460E-94D1-54222C63F5DA}</a:tableStyleId>
              </a:tblPr>
              <a:tblGrid>
                <a:gridCol w="614950">
                  <a:extLst>
                    <a:ext uri="{9D8B030D-6E8A-4147-A177-3AD203B41FA5}">
                      <a16:colId xmlns:a16="http://schemas.microsoft.com/office/drawing/2014/main" val="20000"/>
                    </a:ext>
                  </a:extLst>
                </a:gridCol>
                <a:gridCol w="2266181">
                  <a:extLst>
                    <a:ext uri="{9D8B030D-6E8A-4147-A177-3AD203B41FA5}">
                      <a16:colId xmlns:a16="http://schemas.microsoft.com/office/drawing/2014/main" val="20001"/>
                    </a:ext>
                  </a:extLst>
                </a:gridCol>
                <a:gridCol w="5735065">
                  <a:extLst>
                    <a:ext uri="{9D8B030D-6E8A-4147-A177-3AD203B41FA5}">
                      <a16:colId xmlns:a16="http://schemas.microsoft.com/office/drawing/2014/main" val="20002"/>
                    </a:ext>
                  </a:extLst>
                </a:gridCol>
              </a:tblGrid>
              <a:tr h="231005">
                <a:tc>
                  <a:txBody>
                    <a:bodyPr/>
                    <a:lstStyle/>
                    <a:p>
                      <a:r>
                        <a:rPr lang="en-US" sz="1000" b="1" dirty="0"/>
                        <a:t>17</a:t>
                      </a:r>
                    </a:p>
                  </a:txBody>
                  <a:tcPr anchor="ctr">
                    <a:solidFill>
                      <a:schemeClr val="accent3">
                        <a:lumMod val="60000"/>
                        <a:lumOff val="40000"/>
                      </a:schemeClr>
                    </a:solidFill>
                  </a:tcPr>
                </a:tc>
                <a:tc>
                  <a:txBody>
                    <a:bodyPr/>
                    <a:lstStyle/>
                    <a:p>
                      <a:r>
                        <a:rPr lang="en-US" sz="1000" b="1" dirty="0"/>
                        <a:t>The</a:t>
                      </a:r>
                      <a:r>
                        <a:rPr lang="en-US" sz="1000" b="1" baseline="0" dirty="0"/>
                        <a:t> BEF</a:t>
                      </a:r>
                      <a:endParaRPr lang="en-US" sz="1000" b="1" dirty="0"/>
                    </a:p>
                  </a:txBody>
                  <a:tcPr>
                    <a:solidFill>
                      <a:schemeClr val="accent3">
                        <a:lumMod val="60000"/>
                        <a:lumOff val="40000"/>
                      </a:schemeClr>
                    </a:solidFill>
                  </a:tcPr>
                </a:tc>
                <a:tc>
                  <a:txBody>
                    <a:bodyPr/>
                    <a:lstStyle/>
                    <a:p>
                      <a:r>
                        <a:rPr lang="en-US" sz="1000" dirty="0"/>
                        <a:t>The British Expeditionary</a:t>
                      </a:r>
                      <a:r>
                        <a:rPr lang="en-US" sz="1000" baseline="0" dirty="0"/>
                        <a:t> Force, Britain's army in 1914</a:t>
                      </a:r>
                      <a:endParaRPr lang="en-US" sz="1000" dirty="0"/>
                    </a:p>
                  </a:txBody>
                  <a:tcPr>
                    <a:solidFill>
                      <a:schemeClr val="accent3">
                        <a:lumMod val="60000"/>
                        <a:lumOff val="40000"/>
                      </a:schemeClr>
                    </a:solidFill>
                  </a:tcPr>
                </a:tc>
                <a:extLst>
                  <a:ext uri="{0D108BD9-81ED-4DB2-BD59-A6C34878D82A}">
                    <a16:rowId xmlns:a16="http://schemas.microsoft.com/office/drawing/2014/main" val="10000"/>
                  </a:ext>
                </a:extLst>
              </a:tr>
              <a:tr h="231005">
                <a:tc>
                  <a:txBody>
                    <a:bodyPr/>
                    <a:lstStyle/>
                    <a:p>
                      <a:r>
                        <a:rPr lang="en-US" sz="1000" b="1" dirty="0"/>
                        <a:t>18</a:t>
                      </a:r>
                    </a:p>
                  </a:txBody>
                  <a:tcPr anchor="ctr">
                    <a:solidFill>
                      <a:schemeClr val="accent3">
                        <a:lumMod val="60000"/>
                        <a:lumOff val="40000"/>
                      </a:schemeClr>
                    </a:solidFill>
                  </a:tcPr>
                </a:tc>
                <a:tc>
                  <a:txBody>
                    <a:bodyPr/>
                    <a:lstStyle/>
                    <a:p>
                      <a:r>
                        <a:rPr lang="en-US" sz="1000" b="1" dirty="0"/>
                        <a:t>Conscription</a:t>
                      </a:r>
                    </a:p>
                  </a:txBody>
                  <a:tcPr>
                    <a:solidFill>
                      <a:schemeClr val="accent3">
                        <a:lumMod val="60000"/>
                        <a:lumOff val="40000"/>
                      </a:schemeClr>
                    </a:solidFill>
                  </a:tcPr>
                </a:tc>
                <a:tc>
                  <a:txBody>
                    <a:bodyPr/>
                    <a:lstStyle/>
                    <a:p>
                      <a:r>
                        <a:rPr lang="en-US" sz="1000" dirty="0"/>
                        <a:t>Compulsory order for all men 18</a:t>
                      </a:r>
                      <a:r>
                        <a:rPr lang="en-US" sz="1000" baseline="0" dirty="0"/>
                        <a:t> to 41 to join the army</a:t>
                      </a:r>
                      <a:endParaRPr lang="en-US" sz="1000" dirty="0"/>
                    </a:p>
                  </a:txBody>
                  <a:tcPr>
                    <a:solidFill>
                      <a:schemeClr val="accent3">
                        <a:lumMod val="60000"/>
                        <a:lumOff val="40000"/>
                      </a:schemeClr>
                    </a:solidFill>
                  </a:tcPr>
                </a:tc>
                <a:extLst>
                  <a:ext uri="{0D108BD9-81ED-4DB2-BD59-A6C34878D82A}">
                    <a16:rowId xmlns:a16="http://schemas.microsoft.com/office/drawing/2014/main" val="10001"/>
                  </a:ext>
                </a:extLst>
              </a:tr>
              <a:tr h="375383">
                <a:tc>
                  <a:txBody>
                    <a:bodyPr/>
                    <a:lstStyle/>
                    <a:p>
                      <a:r>
                        <a:rPr lang="en-US" sz="1000" b="1" dirty="0"/>
                        <a:t>19</a:t>
                      </a:r>
                    </a:p>
                  </a:txBody>
                  <a:tcPr anchor="ctr">
                    <a:solidFill>
                      <a:schemeClr val="accent3">
                        <a:lumMod val="60000"/>
                        <a:lumOff val="40000"/>
                      </a:schemeClr>
                    </a:solidFill>
                  </a:tcPr>
                </a:tc>
                <a:tc>
                  <a:txBody>
                    <a:bodyPr/>
                    <a:lstStyle/>
                    <a:p>
                      <a:r>
                        <a:rPr lang="en-US" sz="1000" b="1" dirty="0"/>
                        <a:t>Schlieffen Plan</a:t>
                      </a:r>
                    </a:p>
                  </a:txBody>
                  <a:tcPr>
                    <a:solidFill>
                      <a:schemeClr val="accent3">
                        <a:lumMod val="60000"/>
                        <a:lumOff val="40000"/>
                      </a:schemeClr>
                    </a:solidFill>
                  </a:tcPr>
                </a:tc>
                <a:tc>
                  <a:txBody>
                    <a:bodyPr/>
                    <a:lstStyle/>
                    <a:p>
                      <a:r>
                        <a:rPr lang="en-US" sz="1000" dirty="0"/>
                        <a:t>German plan in 1914 to attack and defeat</a:t>
                      </a:r>
                      <a:r>
                        <a:rPr lang="en-US" sz="1000" baseline="0" dirty="0"/>
                        <a:t> France, then attack Russia so they would not have to fight both. </a:t>
                      </a:r>
                      <a:endParaRPr lang="en-US" sz="1000" dirty="0"/>
                    </a:p>
                  </a:txBody>
                  <a:tcPr>
                    <a:solidFill>
                      <a:schemeClr val="accent3">
                        <a:lumMod val="60000"/>
                        <a:lumOff val="40000"/>
                      </a:schemeClr>
                    </a:solidFill>
                  </a:tcPr>
                </a:tc>
                <a:extLst>
                  <a:ext uri="{0D108BD9-81ED-4DB2-BD59-A6C34878D82A}">
                    <a16:rowId xmlns:a16="http://schemas.microsoft.com/office/drawing/2014/main" val="10002"/>
                  </a:ext>
                </a:extLst>
              </a:tr>
              <a:tr h="231005">
                <a:tc>
                  <a:txBody>
                    <a:bodyPr/>
                    <a:lstStyle/>
                    <a:p>
                      <a:r>
                        <a:rPr lang="en-US" sz="1000" b="1" dirty="0"/>
                        <a:t>20</a:t>
                      </a:r>
                    </a:p>
                  </a:txBody>
                  <a:tcPr anchor="ctr">
                    <a:solidFill>
                      <a:schemeClr val="accent3">
                        <a:lumMod val="60000"/>
                        <a:lumOff val="40000"/>
                      </a:schemeClr>
                    </a:solidFill>
                  </a:tcPr>
                </a:tc>
                <a:tc>
                  <a:txBody>
                    <a:bodyPr/>
                    <a:lstStyle/>
                    <a:p>
                      <a:r>
                        <a:rPr lang="en-GB" sz="1000" b="1" i="0" kern="1200" dirty="0">
                          <a:solidFill>
                            <a:schemeClr val="tx1"/>
                          </a:solidFill>
                          <a:effectLst/>
                          <a:latin typeface="+mn-lt"/>
                          <a:ea typeface="+mn-ea"/>
                          <a:cs typeface="+mn-cs"/>
                        </a:rPr>
                        <a:t>Stalemate</a:t>
                      </a:r>
                    </a:p>
                  </a:txBody>
                  <a:tcPr>
                    <a:solidFill>
                      <a:schemeClr val="accent3">
                        <a:lumMod val="60000"/>
                        <a:lumOff val="40000"/>
                      </a:schemeClr>
                    </a:solidFill>
                  </a:tcPr>
                </a:tc>
                <a:tc>
                  <a:txBody>
                    <a:bodyPr/>
                    <a:lstStyle/>
                    <a:p>
                      <a:r>
                        <a:rPr lang="en-US" sz="1000" dirty="0"/>
                        <a:t>A</a:t>
                      </a:r>
                      <a:r>
                        <a:rPr lang="en-US" sz="1000" baseline="0" dirty="0"/>
                        <a:t> deadlock where no side</a:t>
                      </a:r>
                      <a:r>
                        <a:rPr lang="en-US" sz="1000" dirty="0"/>
                        <a:t> is able</a:t>
                      </a:r>
                      <a:r>
                        <a:rPr lang="en-US" sz="1000" baseline="0" dirty="0"/>
                        <a:t> to make progress to win</a:t>
                      </a:r>
                      <a:r>
                        <a:rPr lang="en-US" sz="1000" dirty="0"/>
                        <a:t>.</a:t>
                      </a:r>
                    </a:p>
                  </a:txBody>
                  <a:tcPr>
                    <a:solidFill>
                      <a:schemeClr val="accent3">
                        <a:lumMod val="60000"/>
                        <a:lumOff val="40000"/>
                      </a:schemeClr>
                    </a:solidFill>
                  </a:tcPr>
                </a:tc>
                <a:extLst>
                  <a:ext uri="{0D108BD9-81ED-4DB2-BD59-A6C34878D82A}">
                    <a16:rowId xmlns:a16="http://schemas.microsoft.com/office/drawing/2014/main" val="10003"/>
                  </a:ext>
                </a:extLst>
              </a:tr>
              <a:tr h="231005">
                <a:tc>
                  <a:txBody>
                    <a:bodyPr/>
                    <a:lstStyle/>
                    <a:p>
                      <a:r>
                        <a:rPr lang="en-GB" sz="1000" b="1" i="0" kern="1200" dirty="0">
                          <a:solidFill>
                            <a:schemeClr val="tx1"/>
                          </a:solidFill>
                          <a:effectLst/>
                          <a:latin typeface="+mn-lt"/>
                          <a:ea typeface="+mn-ea"/>
                          <a:cs typeface="+mn-cs"/>
                        </a:rPr>
                        <a:t>21</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mn-lt"/>
                          <a:ea typeface="+mn-ea"/>
                          <a:cs typeface="+mn-cs"/>
                        </a:rPr>
                        <a:t>No Mans Land</a:t>
                      </a:r>
                      <a:endParaRPr lang="en-US" sz="1000" b="1" dirty="0"/>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Area separating opposing armies in trench warfare.</a:t>
                      </a:r>
                      <a:endParaRPr lang="en-US" sz="1000" dirty="0"/>
                    </a:p>
                  </a:txBody>
                  <a:tcPr>
                    <a:solidFill>
                      <a:schemeClr val="accent3">
                        <a:lumMod val="60000"/>
                        <a:lumOff val="40000"/>
                      </a:schemeClr>
                    </a:solidFill>
                  </a:tcPr>
                </a:tc>
                <a:extLst>
                  <a:ext uri="{0D108BD9-81ED-4DB2-BD59-A6C34878D82A}">
                    <a16:rowId xmlns:a16="http://schemas.microsoft.com/office/drawing/2014/main" val="10004"/>
                  </a:ext>
                </a:extLst>
              </a:tr>
              <a:tr h="2310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22</a:t>
                      </a:r>
                    </a:p>
                  </a:txBody>
                  <a:tcPr anchor="ctr">
                    <a:solidFill>
                      <a:schemeClr val="accent3">
                        <a:lumMod val="60000"/>
                        <a:lumOff val="40000"/>
                      </a:schemeClr>
                    </a:solidFill>
                  </a:tcPr>
                </a:tc>
                <a:tc>
                  <a:txBody>
                    <a:bodyPr/>
                    <a:lstStyle/>
                    <a:p>
                      <a:r>
                        <a:rPr lang="en-US" sz="1000" b="1" dirty="0"/>
                        <a:t>Tommy</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Nickname</a:t>
                      </a:r>
                      <a:r>
                        <a:rPr lang="en-US" sz="1000" baseline="0" dirty="0"/>
                        <a:t> for a British soldier. </a:t>
                      </a:r>
                      <a:endParaRPr lang="en-US" sz="1000" dirty="0"/>
                    </a:p>
                  </a:txBody>
                  <a:tcPr>
                    <a:solidFill>
                      <a:schemeClr val="accent3">
                        <a:lumMod val="60000"/>
                        <a:lumOff val="40000"/>
                      </a:schemeClr>
                    </a:solidFill>
                  </a:tcPr>
                </a:tc>
                <a:extLst>
                  <a:ext uri="{0D108BD9-81ED-4DB2-BD59-A6C34878D82A}">
                    <a16:rowId xmlns:a16="http://schemas.microsoft.com/office/drawing/2014/main" val="10005"/>
                  </a:ext>
                </a:extLst>
              </a:tr>
              <a:tr h="333090">
                <a:tc>
                  <a:txBody>
                    <a:bodyPr/>
                    <a:lstStyle/>
                    <a:p>
                      <a:r>
                        <a:rPr lang="en-US" sz="1000" b="1" dirty="0"/>
                        <a:t>23</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mn-lt"/>
                          <a:ea typeface="+mn-ea"/>
                          <a:cs typeface="+mn-cs"/>
                        </a:rPr>
                        <a:t>Barbed Wire</a:t>
                      </a:r>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Strong wire with sharp barbs at regular intervals,</a:t>
                      </a:r>
                      <a:r>
                        <a:rPr lang="en-GB" sz="1000" b="0" i="0" kern="1200" baseline="0" dirty="0">
                          <a:solidFill>
                            <a:schemeClr val="tx1"/>
                          </a:solidFill>
                          <a:effectLst/>
                          <a:latin typeface="+mn-lt"/>
                          <a:ea typeface="+mn-ea"/>
                          <a:cs typeface="+mn-cs"/>
                        </a:rPr>
                        <a:t> used to stop people passing</a:t>
                      </a:r>
                      <a:r>
                        <a:rPr lang="en-GB" sz="1000" b="0" i="0" kern="1200" dirty="0">
                          <a:solidFill>
                            <a:schemeClr val="tx1"/>
                          </a:solidFill>
                          <a:effectLst/>
                          <a:latin typeface="+mn-lt"/>
                          <a:ea typeface="+mn-ea"/>
                          <a:cs typeface="+mn-cs"/>
                        </a:rPr>
                        <a:t>.</a:t>
                      </a:r>
                    </a:p>
                  </a:txBody>
                  <a:tcPr>
                    <a:solidFill>
                      <a:schemeClr val="accent3">
                        <a:lumMod val="60000"/>
                        <a:lumOff val="40000"/>
                      </a:schemeClr>
                    </a:solidFill>
                  </a:tcPr>
                </a:tc>
                <a:extLst>
                  <a:ext uri="{0D108BD9-81ED-4DB2-BD59-A6C34878D82A}">
                    <a16:rowId xmlns:a16="http://schemas.microsoft.com/office/drawing/2014/main" val="10006"/>
                  </a:ext>
                </a:extLst>
              </a:tr>
              <a:tr h="231005">
                <a:tc>
                  <a:txBody>
                    <a:bodyPr/>
                    <a:lstStyle/>
                    <a:p>
                      <a:r>
                        <a:rPr lang="en-US" sz="1000" b="1" dirty="0"/>
                        <a:t>24</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mn-lt"/>
                          <a:ea typeface="+mn-ea"/>
                          <a:cs typeface="+mn-cs"/>
                        </a:rPr>
                        <a:t>Mustard Gas</a:t>
                      </a:r>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Poisonous</a:t>
                      </a:r>
                      <a:r>
                        <a:rPr lang="en-GB" sz="1000" b="0" i="0" kern="1200" baseline="0" dirty="0">
                          <a:solidFill>
                            <a:schemeClr val="tx1"/>
                          </a:solidFill>
                          <a:effectLst/>
                          <a:latin typeface="+mn-lt"/>
                          <a:ea typeface="+mn-ea"/>
                          <a:cs typeface="+mn-cs"/>
                        </a:rPr>
                        <a:t> gas used by the Germans, French and British</a:t>
                      </a:r>
                      <a:endParaRPr lang="en-GB" sz="1000" b="0" i="0" kern="1200" dirty="0">
                        <a:solidFill>
                          <a:schemeClr val="tx1"/>
                        </a:solidFill>
                        <a:effectLst/>
                        <a:latin typeface="+mn-lt"/>
                        <a:ea typeface="+mn-ea"/>
                        <a:cs typeface="+mn-cs"/>
                      </a:endParaRPr>
                    </a:p>
                  </a:txBody>
                  <a:tcPr>
                    <a:solidFill>
                      <a:schemeClr val="accent3">
                        <a:lumMod val="60000"/>
                        <a:lumOff val="40000"/>
                      </a:schemeClr>
                    </a:solidFill>
                  </a:tcPr>
                </a:tc>
                <a:extLst>
                  <a:ext uri="{0D108BD9-81ED-4DB2-BD59-A6C34878D82A}">
                    <a16:rowId xmlns:a16="http://schemas.microsoft.com/office/drawing/2014/main" val="10007"/>
                  </a:ext>
                </a:extLst>
              </a:tr>
              <a:tr h="2310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t>25</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i="0" kern="1200" dirty="0">
                          <a:solidFill>
                            <a:schemeClr val="tx1"/>
                          </a:solidFill>
                          <a:effectLst/>
                          <a:latin typeface="+mn-lt"/>
                          <a:ea typeface="+mn-ea"/>
                          <a:cs typeface="+mn-cs"/>
                        </a:rPr>
                        <a:t>Artillery</a:t>
                      </a:r>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Large guns</a:t>
                      </a:r>
                      <a:r>
                        <a:rPr lang="en-GB" sz="1000" b="0" i="0" kern="1200" baseline="0" dirty="0">
                          <a:solidFill>
                            <a:schemeClr val="tx1"/>
                          </a:solidFill>
                          <a:effectLst/>
                          <a:latin typeface="+mn-lt"/>
                          <a:ea typeface="+mn-ea"/>
                          <a:cs typeface="+mn-cs"/>
                        </a:rPr>
                        <a:t> that fire explosive shells over long distances</a:t>
                      </a:r>
                      <a:endParaRPr lang="en-US" sz="1000" dirty="0"/>
                    </a:p>
                  </a:txBody>
                  <a:tcPr>
                    <a:solidFill>
                      <a:schemeClr val="accent3">
                        <a:lumMod val="60000"/>
                        <a:lumOff val="40000"/>
                      </a:schemeClr>
                    </a:solidFill>
                  </a:tcPr>
                </a:tc>
                <a:extLst>
                  <a:ext uri="{0D108BD9-81ED-4DB2-BD59-A6C34878D82A}">
                    <a16:rowId xmlns:a16="http://schemas.microsoft.com/office/drawing/2014/main" val="10008"/>
                  </a:ext>
                </a:extLst>
              </a:tr>
              <a:tr h="375383">
                <a:tc>
                  <a:txBody>
                    <a:bodyPr/>
                    <a:lstStyle/>
                    <a:p>
                      <a:r>
                        <a:rPr lang="en-US" sz="1000" b="1" dirty="0"/>
                        <a:t>26</a:t>
                      </a:r>
                    </a:p>
                  </a:txBody>
                  <a:tcPr anchor="ctr">
                    <a:solidFill>
                      <a:schemeClr val="accent3">
                        <a:lumMod val="60000"/>
                        <a:lumOff val="40000"/>
                      </a:schemeClr>
                    </a:solidFill>
                  </a:tcPr>
                </a:tc>
                <a:tc>
                  <a:txBody>
                    <a:bodyPr/>
                    <a:lstStyle/>
                    <a:p>
                      <a:r>
                        <a:rPr lang="en-US" sz="1000" b="1" dirty="0"/>
                        <a:t>Trench Foot</a:t>
                      </a:r>
                    </a:p>
                  </a:txBody>
                  <a:tcPr>
                    <a:solidFill>
                      <a:schemeClr val="accent3">
                        <a:lumMod val="60000"/>
                        <a:lumOff val="40000"/>
                      </a:schemeClr>
                    </a:solidFill>
                  </a:tcPr>
                </a:tc>
                <a:tc>
                  <a:txBody>
                    <a:bodyPr/>
                    <a:lstStyle/>
                    <a:p>
                      <a:r>
                        <a:rPr lang="en-GB" sz="1000" b="0" i="0" kern="1200" dirty="0">
                          <a:solidFill>
                            <a:schemeClr val="tx1"/>
                          </a:solidFill>
                          <a:effectLst/>
                          <a:latin typeface="+mn-lt"/>
                          <a:ea typeface="+mn-ea"/>
                          <a:cs typeface="+mn-cs"/>
                        </a:rPr>
                        <a:t>A</a:t>
                      </a:r>
                      <a:r>
                        <a:rPr lang="en-GB" sz="1000" b="0" i="0" kern="1200" baseline="0" dirty="0">
                          <a:solidFill>
                            <a:schemeClr val="tx1"/>
                          </a:solidFill>
                          <a:effectLst/>
                          <a:latin typeface="+mn-lt"/>
                          <a:ea typeface="+mn-ea"/>
                          <a:cs typeface="+mn-cs"/>
                        </a:rPr>
                        <a:t> </a:t>
                      </a:r>
                      <a:r>
                        <a:rPr lang="en-GB" sz="1000" b="0" i="0" kern="1200" dirty="0">
                          <a:solidFill>
                            <a:schemeClr val="tx1"/>
                          </a:solidFill>
                          <a:effectLst/>
                          <a:latin typeface="+mn-lt"/>
                          <a:ea typeface="+mn-ea"/>
                          <a:cs typeface="+mn-cs"/>
                        </a:rPr>
                        <a:t>painful condition of the feet caused by long exposure in cold water or mud,</a:t>
                      </a:r>
                      <a:r>
                        <a:rPr lang="en-GB" sz="1000" b="0" i="0" kern="1200" baseline="0" dirty="0">
                          <a:solidFill>
                            <a:schemeClr val="tx1"/>
                          </a:solidFill>
                          <a:effectLst/>
                          <a:latin typeface="+mn-lt"/>
                          <a:ea typeface="+mn-ea"/>
                          <a:cs typeface="+mn-cs"/>
                        </a:rPr>
                        <a:t> as a result some feet were amputated.</a:t>
                      </a:r>
                      <a:endParaRPr lang="en-US" sz="1000" dirty="0"/>
                    </a:p>
                  </a:txBody>
                  <a:tcPr>
                    <a:solidFill>
                      <a:schemeClr val="accent3">
                        <a:lumMod val="60000"/>
                        <a:lumOff val="40000"/>
                      </a:schemeClr>
                    </a:solidFill>
                  </a:tcPr>
                </a:tc>
                <a:extLst>
                  <a:ext uri="{0D108BD9-81ED-4DB2-BD59-A6C34878D82A}">
                    <a16:rowId xmlns:a16="http://schemas.microsoft.com/office/drawing/2014/main" val="10009"/>
                  </a:ext>
                </a:extLst>
              </a:tr>
              <a:tr h="333090">
                <a:tc>
                  <a:txBody>
                    <a:bodyPr/>
                    <a:lstStyle/>
                    <a:p>
                      <a:r>
                        <a:rPr lang="en-US" sz="1000" b="1" dirty="0"/>
                        <a:t>27</a:t>
                      </a:r>
                    </a:p>
                  </a:txBody>
                  <a:tcPr anchor="ctr">
                    <a:solidFill>
                      <a:schemeClr val="accent3">
                        <a:lumMod val="60000"/>
                        <a:lumOff val="40000"/>
                      </a:schemeClr>
                    </a:solidFill>
                  </a:tcPr>
                </a:tc>
                <a:tc>
                  <a:txBody>
                    <a:bodyPr/>
                    <a:lstStyle/>
                    <a:p>
                      <a:r>
                        <a:rPr lang="en-US" sz="1000" b="1" dirty="0"/>
                        <a:t>Trench Fever</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A disease caused by</a:t>
                      </a:r>
                      <a:r>
                        <a:rPr lang="en-US" sz="1000" baseline="0" dirty="0"/>
                        <a:t> lice bites which made soldiers very ill in the trenches.</a:t>
                      </a:r>
                      <a:endParaRPr lang="en-US" sz="1000" dirty="0"/>
                    </a:p>
                  </a:txBody>
                  <a:tcPr>
                    <a:solidFill>
                      <a:schemeClr val="accent3">
                        <a:lumMod val="60000"/>
                        <a:lumOff val="40000"/>
                      </a:schemeClr>
                    </a:solidFill>
                  </a:tcPr>
                </a:tc>
                <a:extLst>
                  <a:ext uri="{0D108BD9-81ED-4DB2-BD59-A6C34878D82A}">
                    <a16:rowId xmlns:a16="http://schemas.microsoft.com/office/drawing/2014/main" val="10010"/>
                  </a:ext>
                </a:extLst>
              </a:tr>
              <a:tr h="23100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28</a:t>
                      </a:r>
                    </a:p>
                  </a:txBody>
                  <a:tcPr anchor="ct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dirty="0"/>
                        <a:t>Dugout </a:t>
                      </a:r>
                    </a:p>
                  </a:txBody>
                  <a:tcPr>
                    <a:solidFill>
                      <a:schemeClr val="accent3">
                        <a:lumMod val="60000"/>
                        <a:lumOff val="40000"/>
                      </a:schemeClr>
                    </a:solidFill>
                  </a:tcPr>
                </a:tc>
                <a:tc>
                  <a:txBody>
                    <a:bodyPr/>
                    <a:lstStyle/>
                    <a:p>
                      <a:r>
                        <a:rPr lang="en-US" sz="1000" dirty="0"/>
                        <a:t>Shelter dug into the side of the Trench</a:t>
                      </a:r>
                    </a:p>
                  </a:txBody>
                  <a:tcPr>
                    <a:solidFill>
                      <a:schemeClr val="accent3">
                        <a:lumMod val="60000"/>
                        <a:lumOff val="40000"/>
                      </a:schemeClr>
                    </a:solidFill>
                  </a:tcPr>
                </a:tc>
                <a:extLst>
                  <a:ext uri="{0D108BD9-81ED-4DB2-BD59-A6C34878D82A}">
                    <a16:rowId xmlns:a16="http://schemas.microsoft.com/office/drawing/2014/main" val="10011"/>
                  </a:ext>
                </a:extLst>
              </a:tr>
              <a:tr h="231005">
                <a:tc>
                  <a:txBody>
                    <a:bodyPr/>
                    <a:lstStyle/>
                    <a:p>
                      <a:r>
                        <a:rPr lang="en-US" sz="1000" b="1" dirty="0"/>
                        <a:t>29</a:t>
                      </a:r>
                    </a:p>
                  </a:txBody>
                  <a:tcPr anchor="ctr">
                    <a:solidFill>
                      <a:schemeClr val="accent3">
                        <a:lumMod val="60000"/>
                        <a:lumOff val="40000"/>
                      </a:schemeClr>
                    </a:solidFill>
                  </a:tcPr>
                </a:tc>
                <a:tc>
                  <a:txBody>
                    <a:bodyPr/>
                    <a:lstStyle/>
                    <a:p>
                      <a:r>
                        <a:rPr lang="en-US" sz="1000" b="1" dirty="0"/>
                        <a:t>Bayonet</a:t>
                      </a:r>
                    </a:p>
                  </a:txBody>
                  <a:tcPr>
                    <a:solidFill>
                      <a:schemeClr val="accent3">
                        <a:lumMod val="60000"/>
                        <a:lumOff val="40000"/>
                      </a:schemeClr>
                    </a:solidFill>
                  </a:tcPr>
                </a:tc>
                <a:tc>
                  <a:txBody>
                    <a:bodyPr/>
                    <a:lstStyle/>
                    <a:p>
                      <a:r>
                        <a:rPr lang="en-US" sz="1000" dirty="0"/>
                        <a:t>A blade attached to the end of a soldiers rifle</a:t>
                      </a:r>
                    </a:p>
                  </a:txBody>
                  <a:tcPr>
                    <a:solidFill>
                      <a:schemeClr val="accent3">
                        <a:lumMod val="60000"/>
                        <a:lumOff val="40000"/>
                      </a:schemeClr>
                    </a:solidFill>
                  </a:tcPr>
                </a:tc>
                <a:extLst>
                  <a:ext uri="{0D108BD9-81ED-4DB2-BD59-A6C34878D82A}">
                    <a16:rowId xmlns:a16="http://schemas.microsoft.com/office/drawing/2014/main" val="10012"/>
                  </a:ext>
                </a:extLst>
              </a:tr>
              <a:tr h="231005">
                <a:tc>
                  <a:txBody>
                    <a:bodyPr/>
                    <a:lstStyle/>
                    <a:p>
                      <a:r>
                        <a:rPr lang="en-US" sz="1000" b="1" dirty="0"/>
                        <a:t>30</a:t>
                      </a:r>
                    </a:p>
                  </a:txBody>
                  <a:tcPr anchor="ctr">
                    <a:solidFill>
                      <a:schemeClr val="accent3">
                        <a:lumMod val="60000"/>
                        <a:lumOff val="40000"/>
                      </a:schemeClr>
                    </a:solidFill>
                  </a:tcPr>
                </a:tc>
                <a:tc>
                  <a:txBody>
                    <a:bodyPr/>
                    <a:lstStyle/>
                    <a:p>
                      <a:r>
                        <a:rPr lang="en-US" sz="1000" b="1" dirty="0"/>
                        <a:t>Armistice </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i="0" kern="1200" dirty="0">
                          <a:solidFill>
                            <a:schemeClr val="tx1"/>
                          </a:solidFill>
                          <a:effectLst/>
                          <a:latin typeface="+mn-lt"/>
                          <a:ea typeface="+mn-ea"/>
                          <a:cs typeface="+mn-cs"/>
                        </a:rPr>
                        <a:t>An agreement made by tin a war to stop fighting.</a:t>
                      </a:r>
                      <a:endParaRPr lang="en-US" sz="1000" dirty="0"/>
                    </a:p>
                  </a:txBody>
                  <a:tcPr>
                    <a:solidFill>
                      <a:schemeClr val="accent3">
                        <a:lumMod val="60000"/>
                        <a:lumOff val="40000"/>
                      </a:schemeClr>
                    </a:solidFill>
                  </a:tcPr>
                </a:tc>
                <a:extLst>
                  <a:ext uri="{0D108BD9-81ED-4DB2-BD59-A6C34878D82A}">
                    <a16:rowId xmlns:a16="http://schemas.microsoft.com/office/drawing/2014/main" val="10013"/>
                  </a:ext>
                </a:extLst>
              </a:tr>
              <a:tr h="231005">
                <a:tc>
                  <a:txBody>
                    <a:bodyPr/>
                    <a:lstStyle/>
                    <a:p>
                      <a:r>
                        <a:rPr lang="en-US" sz="1000" b="1" dirty="0"/>
                        <a:t>31</a:t>
                      </a:r>
                    </a:p>
                  </a:txBody>
                  <a:tcPr anchor="ctr">
                    <a:solidFill>
                      <a:schemeClr val="accent3">
                        <a:lumMod val="60000"/>
                        <a:lumOff val="40000"/>
                      </a:schemeClr>
                    </a:solidFill>
                  </a:tcPr>
                </a:tc>
                <a:tc>
                  <a:txBody>
                    <a:bodyPr/>
                    <a:lstStyle/>
                    <a:p>
                      <a:r>
                        <a:rPr lang="en-US" sz="1000" b="1" dirty="0"/>
                        <a:t>War effort</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How people</a:t>
                      </a:r>
                      <a:r>
                        <a:rPr lang="en-US" sz="1000" baseline="0" dirty="0"/>
                        <a:t> at war and at home contribute to the war.</a:t>
                      </a:r>
                      <a:endParaRPr lang="en-US" sz="1000" dirty="0"/>
                    </a:p>
                  </a:txBody>
                  <a:tcPr>
                    <a:solidFill>
                      <a:schemeClr val="accent3">
                        <a:lumMod val="60000"/>
                        <a:lumOff val="40000"/>
                      </a:schemeClr>
                    </a:solidFill>
                  </a:tcPr>
                </a:tc>
                <a:extLst>
                  <a:ext uri="{0D108BD9-81ED-4DB2-BD59-A6C34878D82A}">
                    <a16:rowId xmlns:a16="http://schemas.microsoft.com/office/drawing/2014/main" val="10014"/>
                  </a:ext>
                </a:extLst>
              </a:tr>
              <a:tr h="375383">
                <a:tc>
                  <a:txBody>
                    <a:bodyPr/>
                    <a:lstStyle/>
                    <a:p>
                      <a:r>
                        <a:rPr lang="en-US" sz="1000" b="1" dirty="0"/>
                        <a:t>32</a:t>
                      </a:r>
                    </a:p>
                  </a:txBody>
                  <a:tcPr anchor="ctr">
                    <a:solidFill>
                      <a:schemeClr val="accent3">
                        <a:lumMod val="60000"/>
                        <a:lumOff val="40000"/>
                      </a:schemeClr>
                    </a:solidFill>
                  </a:tcPr>
                </a:tc>
                <a:tc>
                  <a:txBody>
                    <a:bodyPr/>
                    <a:lstStyle/>
                    <a:p>
                      <a:r>
                        <a:rPr lang="en-US" sz="1000" b="1" dirty="0"/>
                        <a:t>Conscientious Objector</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i="0" kern="1200" dirty="0">
                          <a:solidFill>
                            <a:schemeClr val="tx1"/>
                          </a:solidFill>
                          <a:effectLst/>
                          <a:latin typeface="+mn-lt"/>
                          <a:ea typeface="+mn-ea"/>
                          <a:cs typeface="+mn-cs"/>
                        </a:rPr>
                        <a:t>Someone</a:t>
                      </a:r>
                      <a:r>
                        <a:rPr lang="en-GB" sz="1000" b="0" i="0" kern="1200" baseline="0" dirty="0">
                          <a:solidFill>
                            <a:schemeClr val="tx1"/>
                          </a:solidFill>
                          <a:effectLst/>
                          <a:latin typeface="+mn-lt"/>
                          <a:ea typeface="+mn-ea"/>
                          <a:cs typeface="+mn-cs"/>
                        </a:rPr>
                        <a:t> who refuses to fight or be involved in war for religious, moral or political reasons, also called ‘Conchies’</a:t>
                      </a:r>
                      <a:endParaRPr lang="en-US" sz="1000" dirty="0"/>
                    </a:p>
                  </a:txBody>
                  <a:tcPr>
                    <a:solidFill>
                      <a:schemeClr val="accent3">
                        <a:lumMod val="60000"/>
                        <a:lumOff val="40000"/>
                      </a:schemeClr>
                    </a:solidFill>
                  </a:tcPr>
                </a:tc>
                <a:extLst>
                  <a:ext uri="{0D108BD9-81ED-4DB2-BD59-A6C34878D82A}">
                    <a16:rowId xmlns:a16="http://schemas.microsoft.com/office/drawing/2014/main" val="10015"/>
                  </a:ext>
                </a:extLst>
              </a:tr>
              <a:tr h="333090">
                <a:tc>
                  <a:txBody>
                    <a:bodyPr/>
                    <a:lstStyle/>
                    <a:p>
                      <a:r>
                        <a:rPr lang="en-US" sz="1000" b="1" dirty="0"/>
                        <a:t>33</a:t>
                      </a:r>
                    </a:p>
                  </a:txBody>
                  <a:tcPr anchor="ctr">
                    <a:solidFill>
                      <a:schemeClr val="accent3">
                        <a:lumMod val="60000"/>
                        <a:lumOff val="40000"/>
                      </a:schemeClr>
                    </a:solidFill>
                  </a:tcPr>
                </a:tc>
                <a:tc>
                  <a:txBody>
                    <a:bodyPr/>
                    <a:lstStyle/>
                    <a:p>
                      <a:r>
                        <a:rPr lang="en-US" sz="1000" b="1" dirty="0"/>
                        <a:t>Suffragette</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Women who protested,</a:t>
                      </a:r>
                      <a:r>
                        <a:rPr lang="en-US" sz="1000" baseline="0" dirty="0"/>
                        <a:t> using violent methods to achieve equal rights for women, like voting.</a:t>
                      </a:r>
                      <a:endParaRPr lang="en-US" sz="1000" dirty="0"/>
                    </a:p>
                  </a:txBody>
                  <a:tcPr>
                    <a:solidFill>
                      <a:schemeClr val="accent3">
                        <a:lumMod val="60000"/>
                        <a:lumOff val="40000"/>
                      </a:schemeClr>
                    </a:solidFill>
                  </a:tcPr>
                </a:tc>
                <a:extLst>
                  <a:ext uri="{0D108BD9-81ED-4DB2-BD59-A6C34878D82A}">
                    <a16:rowId xmlns:a16="http://schemas.microsoft.com/office/drawing/2014/main" val="10016"/>
                  </a:ext>
                </a:extLst>
              </a:tr>
              <a:tr h="231005">
                <a:tc>
                  <a:txBody>
                    <a:bodyPr/>
                    <a:lstStyle/>
                    <a:p>
                      <a:r>
                        <a:rPr lang="en-US" sz="1000" b="1" dirty="0"/>
                        <a:t>34</a:t>
                      </a:r>
                    </a:p>
                  </a:txBody>
                  <a:tcPr anchor="ctr">
                    <a:solidFill>
                      <a:schemeClr val="accent3">
                        <a:lumMod val="60000"/>
                        <a:lumOff val="40000"/>
                      </a:schemeClr>
                    </a:solidFill>
                  </a:tcPr>
                </a:tc>
                <a:tc>
                  <a:txBody>
                    <a:bodyPr/>
                    <a:lstStyle/>
                    <a:p>
                      <a:r>
                        <a:rPr lang="en-US" sz="1000" b="1" baseline="0" dirty="0"/>
                        <a:t>Suffrage</a:t>
                      </a:r>
                      <a:endParaRPr lang="en-US" sz="1000" b="1" dirty="0"/>
                    </a:p>
                  </a:txBody>
                  <a:tcPr>
                    <a:solidFill>
                      <a:schemeClr val="accent3">
                        <a:lumMod val="60000"/>
                        <a:lumOff val="40000"/>
                      </a:schemeClr>
                    </a:solidFill>
                  </a:tcPr>
                </a:tc>
                <a:tc>
                  <a:txBody>
                    <a:bodyPr/>
                    <a:lstStyle/>
                    <a:p>
                      <a:r>
                        <a:rPr lang="en-US" sz="1000" dirty="0">
                          <a:solidFill>
                            <a:schemeClr val="tx1"/>
                          </a:solidFill>
                          <a:latin typeface="+mn-lt"/>
                          <a:cs typeface="Comic Sans MS"/>
                        </a:rPr>
                        <a:t>The</a:t>
                      </a:r>
                      <a:r>
                        <a:rPr lang="en-US" sz="1000" baseline="0" dirty="0">
                          <a:solidFill>
                            <a:schemeClr val="tx1"/>
                          </a:solidFill>
                          <a:latin typeface="+mn-lt"/>
                          <a:cs typeface="Comic Sans MS"/>
                        </a:rPr>
                        <a:t> right to vote in political elections. </a:t>
                      </a:r>
                      <a:endParaRPr lang="en-US" sz="1000" dirty="0">
                        <a:solidFill>
                          <a:schemeClr val="tx1"/>
                        </a:solidFill>
                        <a:latin typeface="+mn-lt"/>
                        <a:cs typeface="Comic Sans MS"/>
                      </a:endParaRPr>
                    </a:p>
                  </a:txBody>
                  <a:tcPr>
                    <a:solidFill>
                      <a:schemeClr val="accent3">
                        <a:lumMod val="60000"/>
                        <a:lumOff val="40000"/>
                      </a:schemeClr>
                    </a:solidFill>
                  </a:tcPr>
                </a:tc>
                <a:extLst>
                  <a:ext uri="{0D108BD9-81ED-4DB2-BD59-A6C34878D82A}">
                    <a16:rowId xmlns:a16="http://schemas.microsoft.com/office/drawing/2014/main" val="10017"/>
                  </a:ext>
                </a:extLst>
              </a:tr>
              <a:tr h="23100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a:t>35</a:t>
                      </a:r>
                    </a:p>
                  </a:txBody>
                  <a:tcPr anchor="ctr">
                    <a:solidFill>
                      <a:schemeClr val="accent3">
                        <a:lumMod val="60000"/>
                        <a:lumOff val="40000"/>
                      </a:schemeClr>
                    </a:solidFill>
                  </a:tcPr>
                </a:tc>
                <a:tc>
                  <a:txBody>
                    <a:bodyPr/>
                    <a:lstStyle/>
                    <a:p>
                      <a:r>
                        <a:rPr lang="en-US" sz="1000" b="1" dirty="0"/>
                        <a:t>Strike</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Where</a:t>
                      </a:r>
                      <a:r>
                        <a:rPr lang="en-US" sz="1000" baseline="0" dirty="0"/>
                        <a:t> workers refuse to work in protest</a:t>
                      </a:r>
                      <a:endParaRPr lang="en-US" sz="1000" dirty="0"/>
                    </a:p>
                  </a:txBody>
                  <a:tcPr>
                    <a:solidFill>
                      <a:schemeClr val="accent3">
                        <a:lumMod val="60000"/>
                        <a:lumOff val="40000"/>
                      </a:schemeClr>
                    </a:solidFill>
                  </a:tcPr>
                </a:tc>
                <a:extLst>
                  <a:ext uri="{0D108BD9-81ED-4DB2-BD59-A6C34878D82A}">
                    <a16:rowId xmlns:a16="http://schemas.microsoft.com/office/drawing/2014/main" val="10018"/>
                  </a:ext>
                </a:extLst>
              </a:tr>
              <a:tr h="231005">
                <a:tc>
                  <a:txBody>
                    <a:bodyPr/>
                    <a:lstStyle/>
                    <a:p>
                      <a:r>
                        <a:rPr lang="en-US" sz="1000" b="1" dirty="0"/>
                        <a:t>36</a:t>
                      </a:r>
                    </a:p>
                  </a:txBody>
                  <a:tcPr anchor="ctr">
                    <a:solidFill>
                      <a:schemeClr val="accent3">
                        <a:lumMod val="60000"/>
                        <a:lumOff val="40000"/>
                      </a:schemeClr>
                    </a:solidFill>
                  </a:tcPr>
                </a:tc>
                <a:tc>
                  <a:txBody>
                    <a:bodyPr/>
                    <a:lstStyle/>
                    <a:p>
                      <a:r>
                        <a:rPr lang="en-US" sz="1000" b="1" dirty="0"/>
                        <a:t>Munitions</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Military weapons and ammunition</a:t>
                      </a:r>
                    </a:p>
                  </a:txBody>
                  <a:tcPr>
                    <a:solidFill>
                      <a:schemeClr val="accent3">
                        <a:lumMod val="60000"/>
                        <a:lumOff val="40000"/>
                      </a:schemeClr>
                    </a:solidFill>
                  </a:tcPr>
                </a:tc>
                <a:extLst>
                  <a:ext uri="{0D108BD9-81ED-4DB2-BD59-A6C34878D82A}">
                    <a16:rowId xmlns:a16="http://schemas.microsoft.com/office/drawing/2014/main" val="10019"/>
                  </a:ext>
                </a:extLst>
              </a:tr>
              <a:tr h="231005">
                <a:tc>
                  <a:txBody>
                    <a:bodyPr/>
                    <a:lstStyle/>
                    <a:p>
                      <a:r>
                        <a:rPr lang="en-US" sz="1000" b="1" dirty="0"/>
                        <a:t>37</a:t>
                      </a:r>
                    </a:p>
                  </a:txBody>
                  <a:tcPr anchor="ctr">
                    <a:solidFill>
                      <a:schemeClr val="accent3">
                        <a:lumMod val="60000"/>
                        <a:lumOff val="40000"/>
                      </a:schemeClr>
                    </a:solidFill>
                  </a:tcPr>
                </a:tc>
                <a:tc>
                  <a:txBody>
                    <a:bodyPr/>
                    <a:lstStyle/>
                    <a:p>
                      <a:r>
                        <a:rPr lang="en-US" sz="1000" b="1" dirty="0"/>
                        <a:t>David Lloyd George</a:t>
                      </a:r>
                    </a:p>
                  </a:txBody>
                  <a:tcPr>
                    <a:solidFill>
                      <a:schemeClr val="accent3">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t>Prime Minster of Britain during and after WW1</a:t>
                      </a:r>
                    </a:p>
                  </a:txBody>
                  <a:tcPr>
                    <a:solidFill>
                      <a:schemeClr val="accent3">
                        <a:lumMod val="60000"/>
                        <a:lumOff val="40000"/>
                      </a:schemeClr>
                    </a:solid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513357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9615" y="4829872"/>
            <a:ext cx="3704993" cy="300082"/>
          </a:xfrm>
          <a:prstGeom prst="rect">
            <a:avLst/>
          </a:prstGeom>
          <a:noFill/>
        </p:spPr>
        <p:txBody>
          <a:bodyPr wrap="square" rtlCol="0">
            <a:spAutoFit/>
          </a:bodyPr>
          <a:lstStyle/>
          <a:p>
            <a:r>
              <a:rPr lang="en-GB" sz="1350" dirty="0"/>
              <a:t>YR10 HT3</a:t>
            </a:r>
          </a:p>
        </p:txBody>
      </p:sp>
    </p:spTree>
    <p:extLst>
      <p:ext uri="{BB962C8B-B14F-4D97-AF65-F5344CB8AC3E}">
        <p14:creationId xmlns:p14="http://schemas.microsoft.com/office/powerpoint/2010/main" val="1363741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867" y="917169"/>
            <a:ext cx="5606884" cy="303526"/>
          </a:xfrm>
        </p:spPr>
        <p:txBody>
          <a:bodyPr>
            <a:normAutofit fontScale="90000"/>
          </a:bodyPr>
          <a:lstStyle/>
          <a:p>
            <a:r>
              <a:rPr lang="en-GB" sz="1500" dirty="0"/>
              <a:t>Knowledge Organiser YR 10 HT3 – Elizabethan England (Overview)</a:t>
            </a:r>
          </a:p>
        </p:txBody>
      </p:sp>
      <p:pic>
        <p:nvPicPr>
          <p:cNvPr id="3" name="Picture 2"/>
          <p:cNvPicPr>
            <a:picLocks noChangeAspect="1"/>
          </p:cNvPicPr>
          <p:nvPr/>
        </p:nvPicPr>
        <p:blipFill rotWithShape="1">
          <a:blip r:embed="rId2"/>
          <a:srcRect l="15709" t="12933" r="15407" b="4431"/>
          <a:stretch/>
        </p:blipFill>
        <p:spPr>
          <a:xfrm>
            <a:off x="200723" y="1158334"/>
            <a:ext cx="8781585" cy="4811270"/>
          </a:xfrm>
          <a:prstGeom prst="rect">
            <a:avLst/>
          </a:prstGeom>
        </p:spPr>
      </p:pic>
    </p:spTree>
    <p:extLst>
      <p:ext uri="{BB962C8B-B14F-4D97-AF65-F5344CB8AC3E}">
        <p14:creationId xmlns:p14="http://schemas.microsoft.com/office/powerpoint/2010/main" val="1073544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150" t="12835" r="15738" b="4505"/>
          <a:stretch/>
        </p:blipFill>
        <p:spPr>
          <a:xfrm>
            <a:off x="158904" y="949248"/>
            <a:ext cx="8739770" cy="4889036"/>
          </a:xfrm>
          <a:prstGeom prst="rect">
            <a:avLst/>
          </a:prstGeom>
        </p:spPr>
      </p:pic>
    </p:spTree>
    <p:extLst>
      <p:ext uri="{BB962C8B-B14F-4D97-AF65-F5344CB8AC3E}">
        <p14:creationId xmlns:p14="http://schemas.microsoft.com/office/powerpoint/2010/main" val="1070047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TotalTime>
  <Words>2890</Words>
  <Application>Microsoft Macintosh PowerPoint</Application>
  <PresentationFormat>On-screen Show (4:3)</PresentationFormat>
  <Paragraphs>279</Paragraphs>
  <Slides>22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Avenir Next Regular</vt:lpstr>
      <vt:lpstr>Calibri</vt:lpstr>
      <vt:lpstr>Office Theme</vt:lpstr>
      <vt:lpstr>PowerPoint Presentation</vt:lpstr>
      <vt:lpstr>Origins of WWI</vt:lpstr>
      <vt:lpstr>PowerPoint Presentation</vt:lpstr>
      <vt:lpstr>World War I</vt:lpstr>
      <vt:lpstr>World War I</vt:lpstr>
      <vt:lpstr>World War I</vt:lpstr>
      <vt:lpstr>PowerPoint Presentation</vt:lpstr>
      <vt:lpstr>Knowledge Organiser YR 10 HT3 – Elizabethan England (Overview)</vt:lpstr>
      <vt:lpstr>PowerPoint Presentation</vt:lpstr>
      <vt:lpstr>PowerPoint Presentation</vt:lpstr>
      <vt:lpstr>Knowledge Organiser YR10 HT3 – Elizabethan England</vt:lpstr>
      <vt:lpstr>Knowledge Organiser YR10 HT3 – Elizabethan England</vt:lpstr>
      <vt:lpstr>Knowledge Organiser YR10 HT3 – Elizabethan England</vt:lpstr>
      <vt:lpstr>PowerPoint Presentation</vt:lpstr>
      <vt:lpstr>PowerPoint Presentation</vt:lpstr>
      <vt:lpstr>Poverty</vt:lpstr>
      <vt:lpstr>Explorers</vt:lpstr>
      <vt:lpstr>PowerPoint Presentation</vt:lpstr>
      <vt:lpstr>Power and the People YR10 –HT6</vt:lpstr>
      <vt:lpstr>Power and the People YR10 –HT6</vt:lpstr>
      <vt:lpstr>Power and the People YR10 –HT6</vt:lpstr>
      <vt:lpstr>Power and the People YR10 –HT6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 Grindrod</dc:creator>
  <cp:lastModifiedBy>Glen Griffiths</cp:lastModifiedBy>
  <cp:revision>14</cp:revision>
  <dcterms:created xsi:type="dcterms:W3CDTF">2020-06-25T14:38:52Z</dcterms:created>
  <dcterms:modified xsi:type="dcterms:W3CDTF">2025-11-23T13:28:36Z</dcterms:modified>
</cp:coreProperties>
</file>