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02" d="100"/>
          <a:sy n="102" d="100"/>
        </p:scale>
        <p:origin x="9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2" name="Picture 1" descr="A poster of a person's head with icons&#10;&#10;Description automatically generated">
            <a:extLst>
              <a:ext uri="{FF2B5EF4-FFF2-40B4-BE49-F238E27FC236}">
                <a16:creationId xmlns:a16="http://schemas.microsoft.com/office/drawing/2014/main" id="{80B7AA6C-0BBF-7BED-768B-246B6C944435}"/>
              </a:ext>
            </a:extLst>
          </p:cNvPr>
          <p:cNvPicPr>
            <a:picLocks noChangeAspect="1"/>
          </p:cNvPicPr>
          <p:nvPr userDrawn="1"/>
        </p:nvPicPr>
        <p:blipFill>
          <a:blip r:embed="rId2"/>
          <a:srcRect l="7925" r="16793"/>
          <a:stretch/>
        </p:blipFill>
        <p:spPr>
          <a:xfrm>
            <a:off x="0" y="0"/>
            <a:ext cx="12192000" cy="6858000"/>
          </a:xfrm>
          <a:prstGeom prst="rect">
            <a:avLst/>
          </a:prstGeom>
        </p:spPr>
      </p:pic>
    </p:spTree>
    <p:extLst>
      <p:ext uri="{BB962C8B-B14F-4D97-AF65-F5344CB8AC3E}">
        <p14:creationId xmlns:p14="http://schemas.microsoft.com/office/powerpoint/2010/main" val="2730230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2" name="Picture 1" descr="A blue and white screen with a white border&#10;&#10;Description automatically generated with medium confidence">
            <a:extLst>
              <a:ext uri="{FF2B5EF4-FFF2-40B4-BE49-F238E27FC236}">
                <a16:creationId xmlns:a16="http://schemas.microsoft.com/office/drawing/2014/main" id="{B253E96D-E539-6F8B-8CD1-E4348CB3453E}"/>
              </a:ext>
            </a:extLst>
          </p:cNvPr>
          <p:cNvPicPr>
            <a:picLocks noChangeAspect="1"/>
          </p:cNvPicPr>
          <p:nvPr userDrawn="1"/>
        </p:nvPicPr>
        <p:blipFill>
          <a:blip r:embed="rId2"/>
          <a:srcRect l="5585" r="16698"/>
          <a:stretch/>
        </p:blipFill>
        <p:spPr>
          <a:xfrm>
            <a:off x="0" y="0"/>
            <a:ext cx="12192000" cy="6618246"/>
          </a:xfrm>
          <a:prstGeom prst="rect">
            <a:avLst/>
          </a:prstGeom>
        </p:spPr>
      </p:pic>
      <p:sp>
        <p:nvSpPr>
          <p:cNvPr id="8" name="Title 1"/>
          <p:cNvSpPr>
            <a:spLocks noGrp="1"/>
          </p:cNvSpPr>
          <p:nvPr>
            <p:ph type="title"/>
          </p:nvPr>
        </p:nvSpPr>
        <p:spPr>
          <a:xfrm>
            <a:off x="1614606" y="274639"/>
            <a:ext cx="9967793" cy="404701"/>
          </a:xfrm>
        </p:spPr>
        <p:txBody>
          <a:bodyPr>
            <a:normAutofit/>
          </a:bodyPr>
          <a:lstStyle>
            <a:lvl1pPr algn="l">
              <a:defRPr sz="2400" b="0" i="0">
                <a:solidFill>
                  <a:schemeClr val="bg1"/>
                </a:solidFill>
                <a:latin typeface="Avenir Next Regular"/>
                <a:cs typeface="Avenir Next Regular"/>
              </a:defRPr>
            </a:lvl1pPr>
          </a:lstStyle>
          <a:p>
            <a:r>
              <a:rPr lang="en-GB" dirty="0"/>
              <a:t>Click to edit Master title style</a:t>
            </a:r>
            <a:endParaRPr lang="en-US" dirty="0"/>
          </a:p>
        </p:txBody>
      </p:sp>
    </p:spTree>
    <p:extLst>
      <p:ext uri="{BB962C8B-B14F-4D97-AF65-F5344CB8AC3E}">
        <p14:creationId xmlns:p14="http://schemas.microsoft.com/office/powerpoint/2010/main" val="45049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Vertical Text">
    <p:spTree>
      <p:nvGrpSpPr>
        <p:cNvPr id="1" name=""/>
        <p:cNvGrpSpPr/>
        <p:nvPr/>
      </p:nvGrpSpPr>
      <p:grpSpPr>
        <a:xfrm>
          <a:off x="0" y="0"/>
          <a:ext cx="0" cy="0"/>
          <a:chOff x="0" y="0"/>
          <a:chExt cx="0" cy="0"/>
        </a:xfrm>
      </p:grpSpPr>
      <p:pic>
        <p:nvPicPr>
          <p:cNvPr id="2" name="Picture 1" descr="A blue and white screen with a white border&#10;&#10;Description automatically generated with medium confidence">
            <a:extLst>
              <a:ext uri="{FF2B5EF4-FFF2-40B4-BE49-F238E27FC236}">
                <a16:creationId xmlns:a16="http://schemas.microsoft.com/office/drawing/2014/main" id="{7F6691E7-F493-4342-B200-D52D5E53B018}"/>
              </a:ext>
            </a:extLst>
          </p:cNvPr>
          <p:cNvPicPr>
            <a:picLocks noChangeAspect="1"/>
          </p:cNvPicPr>
          <p:nvPr userDrawn="1"/>
        </p:nvPicPr>
        <p:blipFill>
          <a:blip r:embed="rId2"/>
          <a:srcRect l="5585" r="16698"/>
          <a:stretch/>
        </p:blipFill>
        <p:spPr>
          <a:xfrm>
            <a:off x="0" y="0"/>
            <a:ext cx="12192000" cy="6618246"/>
          </a:xfrm>
          <a:prstGeom prst="rect">
            <a:avLst/>
          </a:prstGeom>
        </p:spPr>
      </p:pic>
      <p:sp>
        <p:nvSpPr>
          <p:cNvPr id="3" name="Title 1">
            <a:extLst>
              <a:ext uri="{FF2B5EF4-FFF2-40B4-BE49-F238E27FC236}">
                <a16:creationId xmlns:a16="http://schemas.microsoft.com/office/drawing/2014/main" id="{1B9A1ED0-C497-03F7-8057-9444AA99DAE7}"/>
              </a:ext>
            </a:extLst>
          </p:cNvPr>
          <p:cNvSpPr>
            <a:spLocks noGrp="1"/>
          </p:cNvSpPr>
          <p:nvPr>
            <p:ph type="title"/>
          </p:nvPr>
        </p:nvSpPr>
        <p:spPr>
          <a:xfrm>
            <a:off x="1614606" y="274639"/>
            <a:ext cx="9967793" cy="404701"/>
          </a:xfrm>
        </p:spPr>
        <p:txBody>
          <a:bodyPr>
            <a:normAutofit/>
          </a:bodyPr>
          <a:lstStyle>
            <a:lvl1pPr algn="l">
              <a:defRPr sz="2400" b="0" i="0">
                <a:solidFill>
                  <a:schemeClr val="bg1"/>
                </a:solidFill>
                <a:latin typeface="Avenir Next Regular"/>
                <a:cs typeface="Avenir Next Regular"/>
              </a:defRPr>
            </a:lvl1pPr>
          </a:lstStyle>
          <a:p>
            <a:r>
              <a:rPr lang="en-GB" dirty="0"/>
              <a:t>Click to edit Master title style</a:t>
            </a:r>
            <a:endParaRPr lang="en-US" dirty="0"/>
          </a:p>
        </p:txBody>
      </p:sp>
    </p:spTree>
    <p:extLst>
      <p:ext uri="{BB962C8B-B14F-4D97-AF65-F5344CB8AC3E}">
        <p14:creationId xmlns:p14="http://schemas.microsoft.com/office/powerpoint/2010/main" val="330987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itle and Vertical Text">
    <p:spTree>
      <p:nvGrpSpPr>
        <p:cNvPr id="1" name=""/>
        <p:cNvGrpSpPr/>
        <p:nvPr/>
      </p:nvGrpSpPr>
      <p:grpSpPr>
        <a:xfrm>
          <a:off x="0" y="0"/>
          <a:ext cx="0" cy="0"/>
          <a:chOff x="0" y="0"/>
          <a:chExt cx="0" cy="0"/>
        </a:xfrm>
      </p:grpSpPr>
      <p:pic>
        <p:nvPicPr>
          <p:cNvPr id="2" name="Picture 1" descr="A blue and white screen with a white border&#10;&#10;Description automatically generated with medium confidence">
            <a:extLst>
              <a:ext uri="{FF2B5EF4-FFF2-40B4-BE49-F238E27FC236}">
                <a16:creationId xmlns:a16="http://schemas.microsoft.com/office/drawing/2014/main" id="{2C2315D7-51DB-D420-AC81-E55F04DFC1FF}"/>
              </a:ext>
            </a:extLst>
          </p:cNvPr>
          <p:cNvPicPr>
            <a:picLocks noChangeAspect="1"/>
          </p:cNvPicPr>
          <p:nvPr userDrawn="1"/>
        </p:nvPicPr>
        <p:blipFill>
          <a:blip r:embed="rId2"/>
          <a:srcRect l="5585" r="16698"/>
          <a:stretch/>
        </p:blipFill>
        <p:spPr>
          <a:xfrm>
            <a:off x="0" y="0"/>
            <a:ext cx="12192000" cy="6618246"/>
          </a:xfrm>
          <a:prstGeom prst="rect">
            <a:avLst/>
          </a:prstGeom>
        </p:spPr>
      </p:pic>
      <p:sp>
        <p:nvSpPr>
          <p:cNvPr id="3" name="Title 1">
            <a:extLst>
              <a:ext uri="{FF2B5EF4-FFF2-40B4-BE49-F238E27FC236}">
                <a16:creationId xmlns:a16="http://schemas.microsoft.com/office/drawing/2014/main" id="{1D99E098-7159-E7E9-B110-73B9B60A6F25}"/>
              </a:ext>
            </a:extLst>
          </p:cNvPr>
          <p:cNvSpPr>
            <a:spLocks noGrp="1"/>
          </p:cNvSpPr>
          <p:nvPr>
            <p:ph type="title"/>
          </p:nvPr>
        </p:nvSpPr>
        <p:spPr>
          <a:xfrm>
            <a:off x="1614606" y="274639"/>
            <a:ext cx="9967793" cy="404701"/>
          </a:xfrm>
        </p:spPr>
        <p:txBody>
          <a:bodyPr>
            <a:normAutofit/>
          </a:bodyPr>
          <a:lstStyle>
            <a:lvl1pPr algn="l">
              <a:defRPr sz="2400" b="0" i="0">
                <a:solidFill>
                  <a:schemeClr val="bg1"/>
                </a:solidFill>
                <a:latin typeface="Avenir Next Regular"/>
                <a:cs typeface="Avenir Next Regular"/>
              </a:defRPr>
            </a:lvl1pPr>
          </a:lstStyle>
          <a:p>
            <a:r>
              <a:rPr lang="en-GB" dirty="0"/>
              <a:t>Click to edit Master title style</a:t>
            </a:r>
            <a:endParaRPr lang="en-US" dirty="0"/>
          </a:p>
        </p:txBody>
      </p:sp>
    </p:spTree>
    <p:extLst>
      <p:ext uri="{BB962C8B-B14F-4D97-AF65-F5344CB8AC3E}">
        <p14:creationId xmlns:p14="http://schemas.microsoft.com/office/powerpoint/2010/main" val="32295076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43060-7E10-4A69-A267-1596A6EF1C4C}" type="datetimeFigureOut">
              <a:rPr lang="en-GB" smtClean="0"/>
              <a:t>23/11/2025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B1F71-B92D-45C1-86AD-F72A4386977B}" type="slidenum">
              <a:rPr lang="en-GB" smtClean="0"/>
              <a:t>‹#›</a:t>
            </a:fld>
            <a:endParaRPr lang="en-GB"/>
          </a:p>
        </p:txBody>
      </p:sp>
    </p:spTree>
    <p:extLst>
      <p:ext uri="{BB962C8B-B14F-4D97-AF65-F5344CB8AC3E}">
        <p14:creationId xmlns:p14="http://schemas.microsoft.com/office/powerpoint/2010/main" val="156212152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www.iwm.org.uk/history/the-german-response-to-d-day" TargetMode="External"/><Relationship Id="rId2" Type="http://schemas.openxmlformats.org/officeDocument/2006/relationships/hyperlink" Target="http://www.iwm.org.uk/history/what-you-need-to-know-about-the-d-day-beaches"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www.iwm.org.uk/history/d-day-s-parachuting-dummies-and-inflatable-tank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history.com/topics/world-war-ii/adolf-hitler" TargetMode="External"/><Relationship Id="rId2" Type="http://schemas.openxmlformats.org/officeDocument/2006/relationships/hyperlink" Target="https://www.history.com/topics/world-war-ii/german-soviet-nonaggression-pact"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history.com/topics/joseph-stalin"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iwm.org.uk/collections/item/object/205125451" TargetMode="External"/><Relationship Id="rId7" Type="http://schemas.openxmlformats.org/officeDocument/2006/relationships/hyperlink" Target="https://www.iwm.org.uk/collections/item/object/205021957" TargetMode="External"/><Relationship Id="rId2" Type="http://schemas.openxmlformats.org/officeDocument/2006/relationships/hyperlink" Target="https://www.iwm.org.uk/collections/item/object/205193814" TargetMode="External"/><Relationship Id="rId1" Type="http://schemas.openxmlformats.org/officeDocument/2006/relationships/slideLayout" Target="../slideLayouts/slideLayout2.xml"/><Relationship Id="rId6" Type="http://schemas.openxmlformats.org/officeDocument/2006/relationships/hyperlink" Target="https://www.iwm.org.uk/history/how-the-potsdam-conference-shaped-the-future-of-post-war-europe" TargetMode="External"/><Relationship Id="rId5" Type="http://schemas.openxmlformats.org/officeDocument/2006/relationships/hyperlink" Target="https://www.iwm.org.uk/history/11-photos-of-vj-day-celebrations" TargetMode="External"/><Relationship Id="rId10" Type="http://schemas.openxmlformats.org/officeDocument/2006/relationships/image" Target="../media/image10.png"/><Relationship Id="rId4" Type="http://schemas.openxmlformats.org/officeDocument/2006/relationships/hyperlink" Target="https://www.iwm.org.uk/collections/item/object/205193815" TargetMode="Externa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495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4887" y="265403"/>
            <a:ext cx="7475845" cy="404701"/>
          </a:xfrm>
        </p:spPr>
        <p:txBody>
          <a:bodyPr>
            <a:normAutofit fontScale="90000"/>
          </a:bodyPr>
          <a:lstStyle/>
          <a:p>
            <a:r>
              <a:rPr lang="en-US" dirty="0"/>
              <a:t>Knowledge </a:t>
            </a:r>
            <a:r>
              <a:rPr lang="en-US" dirty="0" err="1"/>
              <a:t>Organiser</a:t>
            </a:r>
            <a:r>
              <a:rPr lang="en-US" dirty="0"/>
              <a:t> – HT4 (Holocaust)</a:t>
            </a:r>
          </a:p>
        </p:txBody>
      </p:sp>
      <p:sp>
        <p:nvSpPr>
          <p:cNvPr id="4" name="TextBox 3"/>
          <p:cNvSpPr txBox="1"/>
          <p:nvPr/>
        </p:nvSpPr>
        <p:spPr>
          <a:xfrm>
            <a:off x="1524000" y="911511"/>
            <a:ext cx="2901696" cy="1954381"/>
          </a:xfrm>
          <a:prstGeom prst="rect">
            <a:avLst/>
          </a:prstGeom>
          <a:noFill/>
        </p:spPr>
        <p:txBody>
          <a:bodyPr wrap="square" rtlCol="0">
            <a:spAutoFit/>
          </a:bodyPr>
          <a:lstStyle/>
          <a:p>
            <a:r>
              <a:rPr lang="en-GB" sz="1100" b="1" u="sng" dirty="0"/>
              <a:t>Nazi Ideology</a:t>
            </a:r>
            <a:r>
              <a:rPr lang="en-GB" sz="1100" dirty="0"/>
              <a:t>:</a:t>
            </a:r>
            <a:br>
              <a:rPr lang="en-GB" sz="1100" dirty="0"/>
            </a:br>
            <a:r>
              <a:rPr lang="en-GB" sz="1100" dirty="0"/>
              <a:t> The success of Hitler and the Nazi party did not come from nowhere. The party developed and established itself in a Germany devastated by defeat in World War One and suffering an economic crisis. Antisemitism was present in societies across Europe, and there was a rise in pseudo-scientific ideas of eugenics and ‘race theory’. Right-wing extremists blamed the country’s defeat in World War One on a conspiracy between communists and Jews.</a:t>
            </a:r>
          </a:p>
        </p:txBody>
      </p:sp>
      <p:sp>
        <p:nvSpPr>
          <p:cNvPr id="18" name="TextBox 17"/>
          <p:cNvSpPr txBox="1"/>
          <p:nvPr/>
        </p:nvSpPr>
        <p:spPr>
          <a:xfrm>
            <a:off x="1524000" y="3090787"/>
            <a:ext cx="2901696" cy="3647152"/>
          </a:xfrm>
          <a:prstGeom prst="rect">
            <a:avLst/>
          </a:prstGeom>
          <a:noFill/>
        </p:spPr>
        <p:txBody>
          <a:bodyPr wrap="square" rtlCol="0">
            <a:spAutoFit/>
          </a:bodyPr>
          <a:lstStyle/>
          <a:p>
            <a:r>
              <a:rPr lang="en-GB" sz="1100" b="1" u="sng" dirty="0"/>
              <a:t>Nazi persecution of the Jews:</a:t>
            </a:r>
            <a:br>
              <a:rPr lang="en-GB" sz="1100" b="1" u="sng" dirty="0"/>
            </a:br>
            <a:r>
              <a:rPr lang="en-GB" sz="1100" dirty="0"/>
              <a:t> Once the Nazis came to power they introduced laws that denied Jews many freedoms and restricted their rights. Boycotts of Jewish doctors, lawyers and shops began in 1933 and by 1935 Jews were not allowed to join the civil service or the army. The introduction of the Nuremberg laws in September 1935 meant Jews were banned from marrying non-Jews and their citizenship was removed, including their right to vote. On 9 November 1938 the Nazis initiated attacks against the Jews. 91 Jews were murdered, 30,000 were arrested and sent to concentration camps and 267 synagogues were destroyed. This night became known as Kristallnacht – the ‘Night of Broken Glass’. These attacks sparked debate in the House of Commons which led to Britain supporting the </a:t>
            </a:r>
            <a:r>
              <a:rPr lang="en-GB" sz="1100" dirty="0" err="1"/>
              <a:t>Kindertransport</a:t>
            </a:r>
            <a:r>
              <a:rPr lang="en-GB" sz="1100" dirty="0"/>
              <a:t> – a programme that rescued 10,000 children, the majority of whom were Jewish. </a:t>
            </a:r>
          </a:p>
        </p:txBody>
      </p:sp>
      <p:sp>
        <p:nvSpPr>
          <p:cNvPr id="19" name="TextBox 18"/>
          <p:cNvSpPr txBox="1"/>
          <p:nvPr/>
        </p:nvSpPr>
        <p:spPr>
          <a:xfrm>
            <a:off x="4706112" y="722532"/>
            <a:ext cx="5291328" cy="1446550"/>
          </a:xfrm>
          <a:prstGeom prst="rect">
            <a:avLst/>
          </a:prstGeom>
          <a:noFill/>
        </p:spPr>
        <p:txBody>
          <a:bodyPr wrap="square" rtlCol="0">
            <a:spAutoFit/>
          </a:bodyPr>
          <a:lstStyle/>
          <a:p>
            <a:r>
              <a:rPr lang="en-GB" sz="1100" b="1" u="sng" dirty="0"/>
              <a:t>Ghettos:</a:t>
            </a:r>
          </a:p>
          <a:p>
            <a:r>
              <a:rPr lang="en-GB" sz="1100" dirty="0"/>
              <a:t> Nazi Germany invaded Poland on 1 September 1939 and as a result, the UK and France declared war. In spring 1940, the Nazis established ghettos – segregated parts of the larger towns and cities across Poland where Jews were forced to live. The largest ghetto was in Warsaw, where 400,000 Jews were crowded into 1.3 square miles of the city. Jews responded to the ghetto restrictions with a variety of resistance efforts. Hundreds of thousands of people died in the ghettos, from starvation, disease and executions carried out by the Nazis.</a:t>
            </a:r>
          </a:p>
        </p:txBody>
      </p:sp>
      <p:sp>
        <p:nvSpPr>
          <p:cNvPr id="20" name="TextBox 19"/>
          <p:cNvSpPr txBox="1"/>
          <p:nvPr/>
        </p:nvSpPr>
        <p:spPr>
          <a:xfrm>
            <a:off x="4706112" y="2136167"/>
            <a:ext cx="5839968" cy="1785104"/>
          </a:xfrm>
          <a:prstGeom prst="rect">
            <a:avLst/>
          </a:prstGeom>
          <a:noFill/>
        </p:spPr>
        <p:txBody>
          <a:bodyPr wrap="square" rtlCol="0">
            <a:spAutoFit/>
          </a:bodyPr>
          <a:lstStyle/>
          <a:p>
            <a:r>
              <a:rPr lang="en-GB" sz="1100" b="1" u="sng" dirty="0"/>
              <a:t>The ‘Final Solution’:</a:t>
            </a:r>
            <a:br>
              <a:rPr lang="en-GB" sz="1100" b="1" u="sng" dirty="0"/>
            </a:br>
            <a:r>
              <a:rPr lang="en-GB" sz="1100" dirty="0"/>
              <a:t> In 1941 the Nazis stepped up their persecution of the Jews through murder on an industrial scale. This began with mass shootings across eastern Europe, carried out by killing units called the Einsatzgruppen (task forces), after the Nazi invasion of the USSR in June 1941. By December 1941 over 1.5 million Jews had been killed by beatings, starvation or mass shootings. The </a:t>
            </a:r>
            <a:r>
              <a:rPr lang="en-GB" sz="1100" dirty="0" err="1"/>
              <a:t>Wannsee</a:t>
            </a:r>
            <a:r>
              <a:rPr lang="en-GB" sz="1100" dirty="0"/>
              <a:t> Conference was held in Berlin on 20 January 1942 and was attended by high-ranking Nazis. Here they planned the mass-deportation of European Jews to extermination camps in German-occupied Poland, where they would be murdered. This ‘Final Solution’ aimed to exterminate all Jews in Europe. Deportation on this scale required organisation and coordination from collaborators across Europe. </a:t>
            </a:r>
          </a:p>
        </p:txBody>
      </p:sp>
      <p:sp>
        <p:nvSpPr>
          <p:cNvPr id="28" name="TextBox 27"/>
          <p:cNvSpPr txBox="1"/>
          <p:nvPr/>
        </p:nvSpPr>
        <p:spPr>
          <a:xfrm>
            <a:off x="4706112" y="3863972"/>
            <a:ext cx="5839968" cy="1107996"/>
          </a:xfrm>
          <a:prstGeom prst="rect">
            <a:avLst/>
          </a:prstGeom>
          <a:noFill/>
        </p:spPr>
        <p:txBody>
          <a:bodyPr wrap="square" rtlCol="0">
            <a:spAutoFit/>
          </a:bodyPr>
          <a:lstStyle/>
          <a:p>
            <a:r>
              <a:rPr lang="en-GB" sz="1100" b="1" u="sng" dirty="0"/>
              <a:t>The camps:</a:t>
            </a:r>
            <a:br>
              <a:rPr lang="en-GB" sz="1100" b="1" u="sng" dirty="0"/>
            </a:br>
            <a:r>
              <a:rPr lang="en-GB" sz="1100" dirty="0"/>
              <a:t> The Nazis created more than 40,000 camps throughout German-occupied countries. There, inmates were subjected to slave labour, overcrowding, poor sanitary conditions, starvation and cruel treatment, with a high death rate. After initial attempts to commit mass murder through shootings proved ‘inefficient’, the Nazis extended the camp system to include six extermination camps, including Auschwitz-</a:t>
            </a:r>
            <a:r>
              <a:rPr lang="en-GB" sz="1100" dirty="0" err="1"/>
              <a:t>Birkenau</a:t>
            </a:r>
            <a:r>
              <a:rPr lang="en-GB" sz="1100" dirty="0"/>
              <a:t>. Their purpose was to carry out genocide using gas chambers</a:t>
            </a:r>
          </a:p>
        </p:txBody>
      </p:sp>
      <p:sp>
        <p:nvSpPr>
          <p:cNvPr id="29" name="TextBox 28"/>
          <p:cNvSpPr txBox="1"/>
          <p:nvPr/>
        </p:nvSpPr>
        <p:spPr>
          <a:xfrm>
            <a:off x="4706112" y="4917976"/>
            <a:ext cx="5839968" cy="938719"/>
          </a:xfrm>
          <a:prstGeom prst="rect">
            <a:avLst/>
          </a:prstGeom>
          <a:noFill/>
        </p:spPr>
        <p:txBody>
          <a:bodyPr wrap="square" rtlCol="0">
            <a:spAutoFit/>
          </a:bodyPr>
          <a:lstStyle/>
          <a:p>
            <a:r>
              <a:rPr lang="en-GB" sz="1100" b="1" u="sng" dirty="0"/>
              <a:t>Liberation:</a:t>
            </a:r>
            <a:br>
              <a:rPr lang="en-GB" sz="1100" dirty="0"/>
            </a:br>
            <a:r>
              <a:rPr lang="en-GB" sz="1100" dirty="0"/>
              <a:t> As Allied troops made progress across Nazi-occupied Europe, they discovered and liberated concentration and extermination camps. The camp of </a:t>
            </a:r>
            <a:r>
              <a:rPr lang="en-GB" sz="1100" dirty="0" err="1"/>
              <a:t>Majdanek</a:t>
            </a:r>
            <a:r>
              <a:rPr lang="en-GB" sz="1100" dirty="0"/>
              <a:t> in Poland was the first to be liberated, in the summer of 1944. On 8 May 1945, following the invasion of Germany and Hitler’s suicide, Germany surrendered. Two thirds of Europe’s Jews had been murdered.</a:t>
            </a:r>
          </a:p>
        </p:txBody>
      </p:sp>
      <p:sp>
        <p:nvSpPr>
          <p:cNvPr id="30" name="TextBox 29"/>
          <p:cNvSpPr txBox="1"/>
          <p:nvPr/>
        </p:nvSpPr>
        <p:spPr>
          <a:xfrm>
            <a:off x="4706112" y="5781620"/>
            <a:ext cx="5839968" cy="1107996"/>
          </a:xfrm>
          <a:prstGeom prst="rect">
            <a:avLst/>
          </a:prstGeom>
          <a:noFill/>
        </p:spPr>
        <p:txBody>
          <a:bodyPr wrap="square" rtlCol="0">
            <a:spAutoFit/>
          </a:bodyPr>
          <a:lstStyle/>
          <a:p>
            <a:r>
              <a:rPr lang="en-GB" sz="1100" b="1" u="sng" dirty="0"/>
              <a:t>Justice:</a:t>
            </a:r>
            <a:br>
              <a:rPr lang="en-GB" sz="1100" b="1" u="sng" dirty="0"/>
            </a:br>
            <a:r>
              <a:rPr lang="en-GB" sz="1100" dirty="0"/>
              <a:t> Many senior Nazi war criminals were never sentenced for their roles during the Holocaust. After the war, the Allies brought 22 of the most senior Nazis to trial in Nuremberg, Germany between 1945 and 1946. The Nuremberg Trials were one of the most important innovations in the history of international law and helped lead to the establishment of the International Criminal Court over 50 years later, in 2002. </a:t>
            </a:r>
          </a:p>
        </p:txBody>
      </p:sp>
    </p:spTree>
    <p:extLst>
      <p:ext uri="{BB962C8B-B14F-4D97-AF65-F5344CB8AC3E}">
        <p14:creationId xmlns:p14="http://schemas.microsoft.com/office/powerpoint/2010/main" val="2023498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9086" y="5055590"/>
            <a:ext cx="2451663" cy="369332"/>
          </a:xfrm>
          <a:prstGeom prst="rect">
            <a:avLst/>
          </a:prstGeom>
          <a:noFill/>
        </p:spPr>
        <p:txBody>
          <a:bodyPr wrap="square" rtlCol="0">
            <a:spAutoFit/>
          </a:bodyPr>
          <a:lstStyle/>
          <a:p>
            <a:r>
              <a:rPr lang="en-US" dirty="0"/>
              <a:t>YR9 HT5</a:t>
            </a:r>
          </a:p>
        </p:txBody>
      </p:sp>
    </p:spTree>
    <p:extLst>
      <p:ext uri="{BB962C8B-B14F-4D97-AF65-F5344CB8AC3E}">
        <p14:creationId xmlns:p14="http://schemas.microsoft.com/office/powerpoint/2010/main" val="1644943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068" y="91042"/>
            <a:ext cx="7475845" cy="404701"/>
          </a:xfrm>
        </p:spPr>
        <p:txBody>
          <a:bodyPr>
            <a:normAutofit/>
          </a:bodyPr>
          <a:lstStyle/>
          <a:p>
            <a:r>
              <a:rPr lang="en-GB" sz="2000" dirty="0"/>
              <a:t>Knowledge Organiser YR9 HT5 – Cold War (Rise of the USA)</a:t>
            </a:r>
          </a:p>
        </p:txBody>
      </p:sp>
      <p:pic>
        <p:nvPicPr>
          <p:cNvPr id="3" name="Picture 2" descr="Screen Shot 2022-07-10 at 18.08.41.png"/>
          <p:cNvPicPr>
            <a:picLocks noChangeAspect="1"/>
          </p:cNvPicPr>
          <p:nvPr/>
        </p:nvPicPr>
        <p:blipFill rotWithShape="1">
          <a:blip r:embed="rId2">
            <a:extLst>
              <a:ext uri="{28A0092B-C50C-407E-A947-70E740481C1C}">
                <a14:useLocalDpi xmlns:a14="http://schemas.microsoft.com/office/drawing/2010/main" val="0"/>
              </a:ext>
            </a:extLst>
          </a:blip>
          <a:srcRect l="6649" t="10024" r="6554" b="13217"/>
          <a:stretch/>
        </p:blipFill>
        <p:spPr>
          <a:xfrm>
            <a:off x="1167378" y="581861"/>
            <a:ext cx="10311227" cy="6173568"/>
          </a:xfrm>
          <a:prstGeom prst="rect">
            <a:avLst/>
          </a:prstGeom>
        </p:spPr>
      </p:pic>
      <p:sp>
        <p:nvSpPr>
          <p:cNvPr id="4" name="TextBox 3"/>
          <p:cNvSpPr txBox="1"/>
          <p:nvPr/>
        </p:nvSpPr>
        <p:spPr>
          <a:xfrm>
            <a:off x="6470783" y="4742127"/>
            <a:ext cx="635021" cy="553998"/>
          </a:xfrm>
          <a:prstGeom prst="rect">
            <a:avLst/>
          </a:prstGeom>
          <a:noFill/>
        </p:spPr>
        <p:txBody>
          <a:bodyPr wrap="square" rtlCol="0">
            <a:spAutoFit/>
          </a:bodyPr>
          <a:lstStyle/>
          <a:p>
            <a:r>
              <a:rPr lang="en-US" sz="1000" i="1" dirty="0"/>
              <a:t>Cuban Missile Crisis</a:t>
            </a:r>
          </a:p>
        </p:txBody>
      </p:sp>
    </p:spTree>
    <p:extLst>
      <p:ext uri="{BB962C8B-B14F-4D97-AF65-F5344CB8AC3E}">
        <p14:creationId xmlns:p14="http://schemas.microsoft.com/office/powerpoint/2010/main" val="4159642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9086" y="5055590"/>
            <a:ext cx="2451663" cy="369332"/>
          </a:xfrm>
          <a:prstGeom prst="rect">
            <a:avLst/>
          </a:prstGeom>
          <a:noFill/>
        </p:spPr>
        <p:txBody>
          <a:bodyPr wrap="square" rtlCol="0">
            <a:spAutoFit/>
          </a:bodyPr>
          <a:lstStyle/>
          <a:p>
            <a:r>
              <a:rPr lang="en-US" dirty="0"/>
              <a:t>YR9 HT6</a:t>
            </a:r>
          </a:p>
        </p:txBody>
      </p:sp>
    </p:spTree>
    <p:extLst>
      <p:ext uri="{BB962C8B-B14F-4D97-AF65-F5344CB8AC3E}">
        <p14:creationId xmlns:p14="http://schemas.microsoft.com/office/powerpoint/2010/main" val="720990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068" y="91042"/>
            <a:ext cx="7475845" cy="404701"/>
          </a:xfrm>
        </p:spPr>
        <p:txBody>
          <a:bodyPr>
            <a:normAutofit/>
          </a:bodyPr>
          <a:lstStyle/>
          <a:p>
            <a:r>
              <a:rPr lang="en-GB" sz="2000" dirty="0"/>
              <a:t>Knowledge Organiser YR9 HT6 – Post 1945</a:t>
            </a:r>
          </a:p>
        </p:txBody>
      </p:sp>
      <p:sp>
        <p:nvSpPr>
          <p:cNvPr id="7" name="TextBox 6"/>
          <p:cNvSpPr txBox="1"/>
          <p:nvPr/>
        </p:nvSpPr>
        <p:spPr>
          <a:xfrm>
            <a:off x="932435" y="779637"/>
            <a:ext cx="9927226" cy="2862323"/>
          </a:xfrm>
          <a:prstGeom prst="rect">
            <a:avLst/>
          </a:prstGeom>
          <a:solidFill>
            <a:schemeClr val="bg1"/>
          </a:solidFill>
        </p:spPr>
        <p:txBody>
          <a:bodyPr wrap="square" rtlCol="0">
            <a:spAutoFit/>
          </a:bodyPr>
          <a:lstStyle/>
          <a:p>
            <a:r>
              <a:rPr lang="en-US" b="1" u="sng" dirty="0"/>
              <a:t>Assassination of JFK</a:t>
            </a:r>
          </a:p>
          <a:p>
            <a:endParaRPr lang="en-US" dirty="0"/>
          </a:p>
          <a:p>
            <a:r>
              <a:rPr lang="en-US" dirty="0"/>
              <a:t>John Fitzgerald Kennedy was the youngest President of the USA.  He was 43 when he was elected.  JFK had fought in WWII and narrowly defeated his presidential opponent, Richard Nixon in 1960. JFK was tough on communism and wanted to contain its influence.  This led to the Cuban Missile Crisis where the world came the closest ever to a full nuclear war.  </a:t>
            </a:r>
          </a:p>
          <a:p>
            <a:endParaRPr lang="en-US" dirty="0"/>
          </a:p>
          <a:p>
            <a:endParaRPr lang="en-US" dirty="0"/>
          </a:p>
          <a:p>
            <a:endParaRPr lang="en-US" dirty="0"/>
          </a:p>
          <a:p>
            <a:endParaRPr lang="en-US" dirty="0"/>
          </a:p>
        </p:txBody>
      </p:sp>
      <p:pic>
        <p:nvPicPr>
          <p:cNvPr id="8" name="Picture 7" descr="Unknown-16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656" y="2735572"/>
            <a:ext cx="2501900" cy="3251200"/>
          </a:xfrm>
          <a:prstGeom prst="rect">
            <a:avLst/>
          </a:prstGeom>
        </p:spPr>
      </p:pic>
      <p:pic>
        <p:nvPicPr>
          <p:cNvPr id="9" name="Picture 8" descr="Unknown-16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1357" y="2781900"/>
            <a:ext cx="3822700" cy="3021178"/>
          </a:xfrm>
          <a:prstGeom prst="rect">
            <a:avLst/>
          </a:prstGeom>
        </p:spPr>
      </p:pic>
      <p:sp>
        <p:nvSpPr>
          <p:cNvPr id="10" name="TextBox 9"/>
          <p:cNvSpPr txBox="1"/>
          <p:nvPr/>
        </p:nvSpPr>
        <p:spPr>
          <a:xfrm>
            <a:off x="3705629" y="2756864"/>
            <a:ext cx="3914622" cy="3416320"/>
          </a:xfrm>
          <a:prstGeom prst="rect">
            <a:avLst/>
          </a:prstGeom>
          <a:noFill/>
        </p:spPr>
        <p:txBody>
          <a:bodyPr wrap="square" rtlCol="0">
            <a:spAutoFit/>
          </a:bodyPr>
          <a:lstStyle/>
          <a:p>
            <a:r>
              <a:rPr lang="en-US" dirty="0"/>
              <a:t>In November 1963, JFK visited Dallas, Texas, with his wife.  When he was travelling along Dealy Plaza in down time Dallas, several shots rang out.  One of them fatally hit JFK leading to shock and horror throughout the world. Although the assassin was quickly captured, Lee Harvey Oswald, doubt has always surrounded the assassination.  With many believing that a wider conspiracy was at work and a cover up had occurred.</a:t>
            </a:r>
          </a:p>
        </p:txBody>
      </p:sp>
    </p:spTree>
    <p:extLst>
      <p:ext uri="{BB962C8B-B14F-4D97-AF65-F5344CB8AC3E}">
        <p14:creationId xmlns:p14="http://schemas.microsoft.com/office/powerpoint/2010/main" val="2211604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068" y="91042"/>
            <a:ext cx="7475845" cy="404701"/>
          </a:xfrm>
        </p:spPr>
        <p:txBody>
          <a:bodyPr>
            <a:normAutofit/>
          </a:bodyPr>
          <a:lstStyle/>
          <a:p>
            <a:r>
              <a:rPr lang="en-GB" sz="2000" dirty="0"/>
              <a:t>Knowledge Organiser YR9 HT6 – Post 1945</a:t>
            </a:r>
          </a:p>
        </p:txBody>
      </p:sp>
      <p:pic>
        <p:nvPicPr>
          <p:cNvPr id="5" name="Picture 4" descr="Screen Shot 2022-07-10 at 18.17.51.png"/>
          <p:cNvPicPr>
            <a:picLocks noChangeAspect="1"/>
          </p:cNvPicPr>
          <p:nvPr/>
        </p:nvPicPr>
        <p:blipFill rotWithShape="1">
          <a:blip r:embed="rId2">
            <a:extLst>
              <a:ext uri="{28A0092B-C50C-407E-A947-70E740481C1C}">
                <a14:useLocalDpi xmlns:a14="http://schemas.microsoft.com/office/drawing/2010/main" val="0"/>
              </a:ext>
            </a:extLst>
          </a:blip>
          <a:srcRect l="4406" t="4454" r="4354" b="11632"/>
          <a:stretch/>
        </p:blipFill>
        <p:spPr>
          <a:xfrm>
            <a:off x="1079156" y="500333"/>
            <a:ext cx="9812659" cy="6357667"/>
          </a:xfrm>
          <a:prstGeom prst="rect">
            <a:avLst/>
          </a:prstGeom>
        </p:spPr>
      </p:pic>
    </p:spTree>
    <p:extLst>
      <p:ext uri="{BB962C8B-B14F-4D97-AF65-F5344CB8AC3E}">
        <p14:creationId xmlns:p14="http://schemas.microsoft.com/office/powerpoint/2010/main" val="3727482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529" y="129964"/>
            <a:ext cx="9967793" cy="404701"/>
          </a:xfrm>
        </p:spPr>
        <p:txBody>
          <a:bodyPr>
            <a:normAutofit fontScale="90000"/>
          </a:bodyPr>
          <a:lstStyle/>
          <a:p>
            <a:r>
              <a:rPr lang="en-US" dirty="0"/>
              <a:t>Knowledge Organiser YR9 HT6 </a:t>
            </a:r>
            <a:r>
              <a:rPr lang="mr-IN" dirty="0"/>
              <a:t>–</a:t>
            </a:r>
            <a:r>
              <a:rPr lang="en-US" dirty="0"/>
              <a:t> Post 1945</a:t>
            </a:r>
          </a:p>
        </p:txBody>
      </p:sp>
      <p:pic>
        <p:nvPicPr>
          <p:cNvPr id="3" name="Picture 2" descr="Screen Shot 2022-07-10 at 18.28.43.png"/>
          <p:cNvPicPr>
            <a:picLocks noChangeAspect="1"/>
          </p:cNvPicPr>
          <p:nvPr/>
        </p:nvPicPr>
        <p:blipFill rotWithShape="1">
          <a:blip r:embed="rId2">
            <a:extLst>
              <a:ext uri="{28A0092B-C50C-407E-A947-70E740481C1C}">
                <a14:useLocalDpi xmlns:a14="http://schemas.microsoft.com/office/drawing/2010/main" val="0"/>
              </a:ext>
            </a:extLst>
          </a:blip>
          <a:srcRect l="6396" t="2119" r="4862" b="1913"/>
          <a:stretch/>
        </p:blipFill>
        <p:spPr>
          <a:xfrm>
            <a:off x="1093200" y="534620"/>
            <a:ext cx="10497941" cy="6251043"/>
          </a:xfrm>
          <a:prstGeom prst="rect">
            <a:avLst/>
          </a:prstGeom>
        </p:spPr>
      </p:pic>
      <p:sp>
        <p:nvSpPr>
          <p:cNvPr id="4" name="TextBox 3"/>
          <p:cNvSpPr txBox="1"/>
          <p:nvPr/>
        </p:nvSpPr>
        <p:spPr>
          <a:xfrm>
            <a:off x="6462745" y="3134626"/>
            <a:ext cx="659135" cy="369332"/>
          </a:xfrm>
          <a:prstGeom prst="rect">
            <a:avLst/>
          </a:prstGeom>
          <a:noFill/>
        </p:spPr>
        <p:txBody>
          <a:bodyPr wrap="square" rtlCol="0">
            <a:spAutoFit/>
          </a:bodyPr>
          <a:lstStyle/>
          <a:p>
            <a:r>
              <a:rPr lang="en-US" dirty="0"/>
              <a:t>9/11</a:t>
            </a:r>
          </a:p>
        </p:txBody>
      </p:sp>
    </p:spTree>
    <p:extLst>
      <p:ext uri="{BB962C8B-B14F-4D97-AF65-F5344CB8AC3E}">
        <p14:creationId xmlns:p14="http://schemas.microsoft.com/office/powerpoint/2010/main" val="112636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t>How did Hitler become the Leader of Germany?</a:t>
            </a:r>
          </a:p>
        </p:txBody>
      </p:sp>
      <p:pic>
        <p:nvPicPr>
          <p:cNvPr id="13" name="Picture 12"/>
          <p:cNvPicPr>
            <a:picLocks noChangeAspect="1"/>
          </p:cNvPicPr>
          <p:nvPr/>
        </p:nvPicPr>
        <p:blipFill rotWithShape="1">
          <a:blip r:embed="rId2"/>
          <a:srcRect l="25025" t="28915" r="25746" b="24666"/>
          <a:stretch/>
        </p:blipFill>
        <p:spPr>
          <a:xfrm>
            <a:off x="0" y="844732"/>
            <a:ext cx="6200503" cy="5617030"/>
          </a:xfrm>
          <a:prstGeom prst="rect">
            <a:avLst/>
          </a:prstGeom>
        </p:spPr>
      </p:pic>
      <p:pic>
        <p:nvPicPr>
          <p:cNvPr id="15" name="Picture 14"/>
          <p:cNvPicPr>
            <a:picLocks noChangeAspect="1"/>
          </p:cNvPicPr>
          <p:nvPr/>
        </p:nvPicPr>
        <p:blipFill rotWithShape="1">
          <a:blip r:embed="rId3"/>
          <a:srcRect l="23860" t="21083" r="25806" b="2215"/>
          <a:stretch/>
        </p:blipFill>
        <p:spPr>
          <a:xfrm>
            <a:off x="6096000" y="966651"/>
            <a:ext cx="5957265" cy="5712823"/>
          </a:xfrm>
          <a:prstGeom prst="rect">
            <a:avLst/>
          </a:prstGeom>
        </p:spPr>
      </p:pic>
    </p:spTree>
    <p:extLst>
      <p:ext uri="{BB962C8B-B14F-4D97-AF65-F5344CB8AC3E}">
        <p14:creationId xmlns:p14="http://schemas.microsoft.com/office/powerpoint/2010/main" val="2093614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8062" y="5134707"/>
            <a:ext cx="3880338" cy="369332"/>
          </a:xfrm>
          <a:prstGeom prst="rect">
            <a:avLst/>
          </a:prstGeom>
          <a:noFill/>
        </p:spPr>
        <p:txBody>
          <a:bodyPr wrap="square" rtlCol="0">
            <a:spAutoFit/>
          </a:bodyPr>
          <a:lstStyle/>
          <a:p>
            <a:r>
              <a:rPr lang="en-GB" dirty="0"/>
              <a:t>Year 9 HT2</a:t>
            </a:r>
          </a:p>
        </p:txBody>
      </p:sp>
    </p:spTree>
    <p:extLst>
      <p:ext uri="{BB962C8B-B14F-4D97-AF65-F5344CB8AC3E}">
        <p14:creationId xmlns:p14="http://schemas.microsoft.com/office/powerpoint/2010/main" val="3510520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606" y="274639"/>
            <a:ext cx="9967793" cy="404701"/>
          </a:xfrm>
        </p:spPr>
        <p:txBody>
          <a:bodyPr>
            <a:normAutofit fontScale="90000"/>
          </a:bodyPr>
          <a:lstStyle/>
          <a:p>
            <a:r>
              <a:rPr lang="en-US"/>
              <a:t>World War II</a:t>
            </a:r>
            <a:endParaRPr lang="en-US" dirty="0"/>
          </a:p>
        </p:txBody>
      </p:sp>
      <p:pic>
        <p:nvPicPr>
          <p:cNvPr id="3" name="Picture 2"/>
          <p:cNvPicPr>
            <a:picLocks noChangeAspect="1"/>
          </p:cNvPicPr>
          <p:nvPr/>
        </p:nvPicPr>
        <p:blipFill rotWithShape="1">
          <a:blip r:embed="rId2"/>
          <a:srcRect l="17000" t="17467" r="17975" b="6796"/>
          <a:stretch/>
        </p:blipFill>
        <p:spPr>
          <a:xfrm>
            <a:off x="1635246" y="847493"/>
            <a:ext cx="8969848" cy="5876693"/>
          </a:xfrm>
          <a:prstGeom prst="rect">
            <a:avLst/>
          </a:prstGeom>
        </p:spPr>
      </p:pic>
    </p:spTree>
    <p:extLst>
      <p:ext uri="{BB962C8B-B14F-4D97-AF65-F5344CB8AC3E}">
        <p14:creationId xmlns:p14="http://schemas.microsoft.com/office/powerpoint/2010/main" val="2310079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736" y="5134062"/>
            <a:ext cx="5050172" cy="369332"/>
          </a:xfrm>
          <a:prstGeom prst="rect">
            <a:avLst/>
          </a:prstGeom>
          <a:noFill/>
        </p:spPr>
        <p:txBody>
          <a:bodyPr wrap="square" rtlCol="0">
            <a:spAutoFit/>
          </a:bodyPr>
          <a:lstStyle/>
          <a:p>
            <a:r>
              <a:rPr lang="en-GB" dirty="0"/>
              <a:t>History - Year 9 HT3</a:t>
            </a:r>
          </a:p>
        </p:txBody>
      </p:sp>
    </p:spTree>
    <p:extLst>
      <p:ext uri="{BB962C8B-B14F-4D97-AF65-F5344CB8AC3E}">
        <p14:creationId xmlns:p14="http://schemas.microsoft.com/office/powerpoint/2010/main" val="4246175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t>How did WWII end? YR9 – HT3</a:t>
            </a:r>
          </a:p>
        </p:txBody>
      </p:sp>
      <p:sp>
        <p:nvSpPr>
          <p:cNvPr id="2" name="TextBox 1"/>
          <p:cNvSpPr txBox="1"/>
          <p:nvPr/>
        </p:nvSpPr>
        <p:spPr>
          <a:xfrm>
            <a:off x="400594" y="1001485"/>
            <a:ext cx="5521234" cy="4462760"/>
          </a:xfrm>
          <a:prstGeom prst="rect">
            <a:avLst/>
          </a:prstGeom>
          <a:solidFill>
            <a:schemeClr val="bg1"/>
          </a:solidFill>
        </p:spPr>
        <p:txBody>
          <a:bodyPr wrap="square" rtlCol="0">
            <a:spAutoFit/>
          </a:bodyPr>
          <a:lstStyle/>
          <a:p>
            <a:r>
              <a:rPr lang="en-GB" sz="2000" b="1" u="sng" dirty="0"/>
              <a:t>Why was D-Day important?</a:t>
            </a:r>
          </a:p>
          <a:p>
            <a:endParaRPr lang="en-GB" sz="1600" dirty="0"/>
          </a:p>
          <a:p>
            <a:r>
              <a:rPr lang="en-GB" dirty="0"/>
              <a:t>On 6 June 1944 – 'D-Day' – </a:t>
            </a:r>
            <a:r>
              <a:rPr lang="en-GB" b="1" dirty="0"/>
              <a:t>Allied forces launched the largest amphibious invasion in the history of warfare</a:t>
            </a:r>
            <a:r>
              <a:rPr lang="en-GB" dirty="0"/>
              <a:t>. Codenamed Operation 'Overlord', the Allied landings on the beaches of Normandy marked the start of a long and costly campaign to liberate north-west Europe from Nazi occupation.</a:t>
            </a:r>
          </a:p>
          <a:p>
            <a:endParaRPr lang="en-GB" sz="1600" dirty="0"/>
          </a:p>
          <a:p>
            <a:r>
              <a:rPr lang="en-GB" dirty="0"/>
              <a:t>Early on 6 June, Allied airborne forces parachuted into drop zones across northern France. Ground troops then landed across </a:t>
            </a:r>
            <a:r>
              <a:rPr lang="en-GB" b="1" dirty="0">
                <a:hlinkClick r:id="rId2"/>
              </a:rPr>
              <a:t>five assault beaches</a:t>
            </a:r>
            <a:r>
              <a:rPr lang="en-GB" dirty="0"/>
              <a:t> - Utah, Omaha, Gold, Juno and Sword. By the end of the day, the Allies had established a foothold along the coast and could begin their advance into France.</a:t>
            </a:r>
          </a:p>
          <a:p>
            <a:endParaRPr lang="en-GB" sz="1600" dirty="0"/>
          </a:p>
        </p:txBody>
      </p:sp>
      <p:sp>
        <p:nvSpPr>
          <p:cNvPr id="5" name="TextBox 4"/>
          <p:cNvSpPr txBox="1"/>
          <p:nvPr/>
        </p:nvSpPr>
        <p:spPr>
          <a:xfrm>
            <a:off x="6174377" y="1524705"/>
            <a:ext cx="5320937" cy="3416320"/>
          </a:xfrm>
          <a:prstGeom prst="rect">
            <a:avLst/>
          </a:prstGeom>
          <a:noFill/>
        </p:spPr>
        <p:txBody>
          <a:bodyPr wrap="square" rtlCol="0">
            <a:spAutoFit/>
          </a:bodyPr>
          <a:lstStyle/>
          <a:p>
            <a:r>
              <a:rPr lang="en-GB" dirty="0"/>
              <a:t>Germany tried to defend the northern coast of France with a series of fortifications known as the 'Atlantic Wall'. However, </a:t>
            </a:r>
            <a:r>
              <a:rPr lang="en-GB" b="1" dirty="0">
                <a:hlinkClick r:id="rId3"/>
              </a:rPr>
              <a:t>German defences</a:t>
            </a:r>
            <a:r>
              <a:rPr lang="en-GB" dirty="0"/>
              <a:t> were often incomplete and insufficiently manned. </a:t>
            </a:r>
          </a:p>
          <a:p>
            <a:r>
              <a:rPr lang="en-GB" dirty="0"/>
              <a:t>Members of the French Resistance and the British Special Operations Executive (SOE) provided intelligence and helped weaken defences through sabotage. The </a:t>
            </a:r>
            <a:r>
              <a:rPr lang="en-GB" b="1" dirty="0">
                <a:hlinkClick r:id="rId4"/>
              </a:rPr>
              <a:t>Allied deception campaigns</a:t>
            </a:r>
            <a:r>
              <a:rPr lang="en-GB" dirty="0"/>
              <a:t> succeeded in convincing the Germans as late as July 1944 that the main invasion force would still land elsewhere. The threat of this larger, second invasion kept German reinforcements tied down away from Normandy.</a:t>
            </a:r>
          </a:p>
        </p:txBody>
      </p:sp>
      <p:pic>
        <p:nvPicPr>
          <p:cNvPr id="3" name="Picture 2"/>
          <p:cNvPicPr>
            <a:picLocks noChangeAspect="1"/>
          </p:cNvPicPr>
          <p:nvPr/>
        </p:nvPicPr>
        <p:blipFill>
          <a:blip r:embed="rId5"/>
          <a:stretch>
            <a:fillRect/>
          </a:stretch>
        </p:blipFill>
        <p:spPr>
          <a:xfrm>
            <a:off x="4361225" y="4941025"/>
            <a:ext cx="2581275" cy="1771650"/>
          </a:xfrm>
          <a:prstGeom prst="rect">
            <a:avLst/>
          </a:prstGeom>
        </p:spPr>
      </p:pic>
    </p:spTree>
    <p:extLst>
      <p:ext uri="{BB962C8B-B14F-4D97-AF65-F5344CB8AC3E}">
        <p14:creationId xmlns:p14="http://schemas.microsoft.com/office/powerpoint/2010/main" val="2538063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746" y="908523"/>
            <a:ext cx="6113417" cy="3477875"/>
          </a:xfrm>
          <a:prstGeom prst="rect">
            <a:avLst/>
          </a:prstGeom>
          <a:solidFill>
            <a:schemeClr val="bg1"/>
          </a:solidFill>
        </p:spPr>
        <p:txBody>
          <a:bodyPr wrap="square" rtlCol="0">
            <a:spAutoFit/>
          </a:bodyPr>
          <a:lstStyle/>
          <a:p>
            <a:r>
              <a:rPr lang="en-GB" sz="1600" b="1" u="sng" dirty="0"/>
              <a:t>Stalingrad</a:t>
            </a:r>
          </a:p>
          <a:p>
            <a:endParaRPr lang="en-GB" sz="1200" dirty="0"/>
          </a:p>
          <a:p>
            <a:r>
              <a:rPr lang="en-GB" sz="1200" dirty="0"/>
              <a:t>On June 22, 1941, despite the terms of the </a:t>
            </a:r>
            <a:r>
              <a:rPr lang="en-GB" sz="1200" u="sng" dirty="0">
                <a:hlinkClick r:id="rId2"/>
              </a:rPr>
              <a:t>Nazi-Soviet Pact of 1939</a:t>
            </a:r>
            <a:r>
              <a:rPr lang="en-GB" sz="1200" dirty="0"/>
              <a:t>, Nazi Germany launched a massive invasion against the USSR. Aided by its greatly superior air force, the German army raced across the Russian plains, inflicting terrible casualties on the Red Army and the Soviet population. With the assistance of troops from their Axis allies, the Germans conquered vast territory, and by mid-October the great Russian cities of Leningrad and Moscow were under siege. However, the Soviets held on, and the coming of winter forced a pause to the German offensive.</a:t>
            </a:r>
          </a:p>
          <a:p>
            <a:endParaRPr lang="en-GB" sz="1200" dirty="0"/>
          </a:p>
          <a:p>
            <a:r>
              <a:rPr lang="en-GB" sz="1200" dirty="0"/>
              <a:t>For the 1942 summer offensive, </a:t>
            </a:r>
            <a:r>
              <a:rPr lang="en-GB" sz="1200" u="sng" dirty="0">
                <a:hlinkClick r:id="rId3"/>
              </a:rPr>
              <a:t>Adolf Hitler</a:t>
            </a:r>
            <a:r>
              <a:rPr lang="en-GB" sz="1200" dirty="0"/>
              <a:t> ordered the Sixth Army, under General Friedrich von Paulus, to take Stalingrad in the south, an industrial </a:t>
            </a:r>
            <a:r>
              <a:rPr lang="en-GB" sz="1200" dirty="0" err="1"/>
              <a:t>center</a:t>
            </a:r>
            <a:r>
              <a:rPr lang="en-GB" sz="1200" dirty="0"/>
              <a:t> and obstacle to Nazi control of the precious Caucasian oil wells. In August, the German Sixth Army made advances across the Volga River while the German Fourth Air Fleet reduced Stalingrad to a burning rubble, killing over 40,000 civilians. In early September, General Paulus ordered the first offensives into Stalingrad, estimating that it would take his army about 10 days to capture the city. Thus began one of the most horrific battles of World War II and arguably the most important because it was the turning point in the war between Germany and the USSR.</a:t>
            </a:r>
          </a:p>
        </p:txBody>
      </p:sp>
      <p:sp>
        <p:nvSpPr>
          <p:cNvPr id="4" name="TextBox 3"/>
          <p:cNvSpPr txBox="1"/>
          <p:nvPr/>
        </p:nvSpPr>
        <p:spPr>
          <a:xfrm>
            <a:off x="6138163" y="1194031"/>
            <a:ext cx="5634445" cy="5878532"/>
          </a:xfrm>
          <a:prstGeom prst="rect">
            <a:avLst/>
          </a:prstGeom>
          <a:noFill/>
        </p:spPr>
        <p:txBody>
          <a:bodyPr wrap="square" rtlCol="0">
            <a:spAutoFit/>
          </a:bodyPr>
          <a:lstStyle/>
          <a:p>
            <a:r>
              <a:rPr lang="en-GB" sz="1200" dirty="0"/>
              <a:t>In their attempt to take Stalingrad, the German Sixth Army faced a bitter Red Army under General </a:t>
            </a:r>
            <a:r>
              <a:rPr lang="en-GB" sz="1200" dirty="0" err="1"/>
              <a:t>Vasily</a:t>
            </a:r>
            <a:r>
              <a:rPr lang="en-GB" sz="1200" dirty="0"/>
              <a:t> Zhukov employing the ruined city to their advantage, transforming destroyed buildings and rubble into natural defensive fortifications. In a method of fighting the Germans began to call the </a:t>
            </a:r>
            <a:r>
              <a:rPr lang="en-GB" sz="1200" i="1" dirty="0" err="1"/>
              <a:t>Rattenkrieg</a:t>
            </a:r>
            <a:r>
              <a:rPr lang="en-GB" sz="1200" i="1" dirty="0"/>
              <a:t>,</a:t>
            </a:r>
            <a:r>
              <a:rPr lang="en-GB" sz="1200" dirty="0"/>
              <a:t> or “Rat’s War,” the opposing forces broke into squads eight or 10 strong and fought each other for every house and yard of territory. The battle saw rapid advances in street-fighting technology, such as a German machine gun that shot around corners and a light Russian plane that glided silently over German positions at night, dropping lethal bombs without warning. However, both sides lacked necessary food, water, or medical supplies, and tens of thousands perished every week</a:t>
            </a:r>
            <a:r>
              <a:rPr lang="en-GB" sz="1600" dirty="0"/>
              <a:t>.</a:t>
            </a:r>
          </a:p>
          <a:p>
            <a:endParaRPr lang="en-GB" dirty="0"/>
          </a:p>
          <a:p>
            <a:r>
              <a:rPr lang="en-GB" sz="1200" dirty="0"/>
              <a:t>Soviet leader </a:t>
            </a:r>
            <a:r>
              <a:rPr lang="en-GB" sz="1200" u="sng" dirty="0">
                <a:hlinkClick r:id="rId4"/>
              </a:rPr>
              <a:t>Joseph Stalin</a:t>
            </a:r>
            <a:r>
              <a:rPr lang="en-GB" sz="1200" dirty="0"/>
              <a:t> was determined to liberate the city named after him, and in November he ordered massive reinforcements to the area. On November 19, General Zhukov launched a great Soviet counteroffensive. German command underestimated the scale of the counterattack, and the Sixth Army was quickly overwhelmed by the offensive, which involved 500,000 Soviet troops, 900 tanks, and 1,400 aircraft. Within three days, the entire German force of more than 200,000 men was encircled.</a:t>
            </a:r>
          </a:p>
          <a:p>
            <a:endParaRPr lang="en-GB" sz="1200" dirty="0"/>
          </a:p>
          <a:p>
            <a:r>
              <a:rPr lang="en-GB" sz="1200" dirty="0"/>
              <a:t>Italian and Romanian troops at Stalingrad surrendered, but the Germans hung on, receiving limited supplies by air and waiting for reinforcements. Hitler ordered Von Paulus to remain in place and promoted him to field marshal, as no Nazi field marshal had ever surrendered. Starvation and the bitter Russian winter took as many lives as the merciless Soviet troops, and on January 21, 1943, the last of the airports held by the Germans fell to the Soviets, completely cutting the Germans off from supplies. On January 31, Von Paulus surrendered German forces in the southern sector, and on February 2 the remaining German troops surrendered. Only 90,000 German soldiers were still alive, and of these only 5,000 troops would survive the Soviet prisoner-of-war camps and make it back to Germany.</a:t>
            </a:r>
          </a:p>
          <a:p>
            <a:endParaRPr lang="en-GB" dirty="0"/>
          </a:p>
        </p:txBody>
      </p:sp>
      <p:sp>
        <p:nvSpPr>
          <p:cNvPr id="5" name="Title 3"/>
          <p:cNvSpPr>
            <a:spLocks noGrp="1"/>
          </p:cNvSpPr>
          <p:nvPr>
            <p:ph type="title"/>
          </p:nvPr>
        </p:nvSpPr>
        <p:spPr>
          <a:xfrm>
            <a:off x="1614606" y="274639"/>
            <a:ext cx="9967793" cy="404701"/>
          </a:xfrm>
        </p:spPr>
        <p:txBody>
          <a:bodyPr>
            <a:normAutofit fontScale="90000"/>
          </a:bodyPr>
          <a:lstStyle/>
          <a:p>
            <a:r>
              <a:rPr lang="en-GB" dirty="0"/>
              <a:t>How did WWII end? YR9 – HT3</a:t>
            </a:r>
          </a:p>
        </p:txBody>
      </p:sp>
      <p:pic>
        <p:nvPicPr>
          <p:cNvPr id="6" name="Picture 5"/>
          <p:cNvPicPr>
            <a:picLocks noChangeAspect="1"/>
          </p:cNvPicPr>
          <p:nvPr/>
        </p:nvPicPr>
        <p:blipFill>
          <a:blip r:embed="rId5"/>
          <a:stretch>
            <a:fillRect/>
          </a:stretch>
        </p:blipFill>
        <p:spPr>
          <a:xfrm>
            <a:off x="1729019" y="4615581"/>
            <a:ext cx="2466975" cy="1847850"/>
          </a:xfrm>
          <a:prstGeom prst="rect">
            <a:avLst/>
          </a:prstGeom>
        </p:spPr>
      </p:pic>
    </p:spTree>
    <p:extLst>
      <p:ext uri="{BB962C8B-B14F-4D97-AF65-F5344CB8AC3E}">
        <p14:creationId xmlns:p14="http://schemas.microsoft.com/office/powerpoint/2010/main" val="1839304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954088"/>
            <a:ext cx="2929054" cy="954107"/>
          </a:xfrm>
          <a:prstGeom prst="rect">
            <a:avLst/>
          </a:prstGeom>
          <a:solidFill>
            <a:schemeClr val="bg1"/>
          </a:solidFill>
        </p:spPr>
        <p:txBody>
          <a:bodyPr wrap="square" rtlCol="0">
            <a:spAutoFit/>
          </a:bodyPr>
          <a:lstStyle/>
          <a:p>
            <a:r>
              <a:rPr lang="en-GB" sz="2000" b="1" u="sng" dirty="0"/>
              <a:t>Atomic Bomb</a:t>
            </a:r>
          </a:p>
          <a:p>
            <a:endParaRPr lang="en-GB" dirty="0"/>
          </a:p>
          <a:p>
            <a:endParaRPr lang="en-GB" dirty="0"/>
          </a:p>
        </p:txBody>
      </p:sp>
      <p:sp>
        <p:nvSpPr>
          <p:cNvPr id="4" name="Rectangle 3"/>
          <p:cNvSpPr/>
          <p:nvPr/>
        </p:nvSpPr>
        <p:spPr>
          <a:xfrm>
            <a:off x="304800" y="1550126"/>
            <a:ext cx="4824549" cy="1938992"/>
          </a:xfrm>
          <a:prstGeom prst="rect">
            <a:avLst/>
          </a:prstGeom>
        </p:spPr>
        <p:txBody>
          <a:bodyPr wrap="square">
            <a:spAutoFit/>
          </a:bodyPr>
          <a:lstStyle/>
          <a:p>
            <a:r>
              <a:rPr lang="en-GB" sz="1200" dirty="0">
                <a:solidFill>
                  <a:srgbClr val="333333"/>
                </a:solidFill>
                <a:latin typeface="Arial" panose="020B0604020202020204" pitchFamily="34" charset="0"/>
                <a:cs typeface="Arial" panose="020B0604020202020204" pitchFamily="34" charset="0"/>
              </a:rPr>
              <a:t>At 8.15 on the morning of 6th August 1945, the Japanese city of Hiroshima was devastated by the first atomic bomb to be used as a weapon of war. The bomb, nicknamed </a:t>
            </a:r>
            <a:r>
              <a:rPr lang="en-GB" sz="1200" b="1" dirty="0">
                <a:solidFill>
                  <a:srgbClr val="D1153C"/>
                </a:solidFill>
                <a:latin typeface="Arial" panose="020B0604020202020204" pitchFamily="34" charset="0"/>
                <a:cs typeface="Arial" panose="020B0604020202020204" pitchFamily="34" charset="0"/>
                <a:hlinkClick r:id="rId2"/>
              </a:rPr>
              <a:t>`Little Boy’</a:t>
            </a:r>
            <a:r>
              <a:rPr lang="en-GB" sz="1200" dirty="0">
                <a:solidFill>
                  <a:srgbClr val="333333"/>
                </a:solidFill>
                <a:latin typeface="Arial" panose="020B0604020202020204" pitchFamily="34" charset="0"/>
                <a:cs typeface="Arial" panose="020B0604020202020204" pitchFamily="34" charset="0"/>
              </a:rPr>
              <a:t>, was dropped from the USAAF </a:t>
            </a:r>
            <a:r>
              <a:rPr lang="en-GB" sz="1200" b="1" dirty="0">
                <a:solidFill>
                  <a:srgbClr val="D1153C"/>
                </a:solidFill>
                <a:latin typeface="Arial" panose="020B0604020202020204" pitchFamily="34" charset="0"/>
                <a:cs typeface="Arial" panose="020B0604020202020204" pitchFamily="34" charset="0"/>
                <a:hlinkClick r:id="rId3"/>
              </a:rPr>
              <a:t>B29 bomber `Enola Gay’</a:t>
            </a:r>
            <a:r>
              <a:rPr lang="en-GB" sz="1200" dirty="0">
                <a:solidFill>
                  <a:srgbClr val="333333"/>
                </a:solidFill>
                <a:latin typeface="Arial" panose="020B0604020202020204" pitchFamily="34" charset="0"/>
                <a:cs typeface="Arial" panose="020B0604020202020204" pitchFamily="34" charset="0"/>
              </a:rPr>
              <a:t> and exploded some 1,800 feet above the city. Delivering the equivalent of around 12.5 kilotons of TNT, the bomb reduced 5 square miles of the city centre to ashes and caused the deaths of an estimated 120,000 people within the first four days following the blast. Many were instantly vaporised by the explosion, others died afterwards from the effects of burns and radiation.</a:t>
            </a:r>
            <a:endParaRPr lang="en-GB" sz="1200" dirty="0">
              <a:latin typeface="Arial" panose="020B0604020202020204" pitchFamily="34" charset="0"/>
              <a:cs typeface="Arial" panose="020B0604020202020204" pitchFamily="34" charset="0"/>
            </a:endParaRPr>
          </a:p>
        </p:txBody>
      </p:sp>
      <p:sp>
        <p:nvSpPr>
          <p:cNvPr id="5" name="TextBox 4"/>
          <p:cNvSpPr txBox="1"/>
          <p:nvPr/>
        </p:nvSpPr>
        <p:spPr>
          <a:xfrm>
            <a:off x="304800" y="3655263"/>
            <a:ext cx="4458789" cy="1754326"/>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Three days later, just after 11 on the morning of 9th August, a second </a:t>
            </a:r>
            <a:r>
              <a:rPr lang="en-GB" sz="1200" b="1" dirty="0">
                <a:latin typeface="Arial" panose="020B0604020202020204" pitchFamily="34" charset="0"/>
                <a:cs typeface="Arial" panose="020B0604020202020204" pitchFamily="34" charset="0"/>
                <a:hlinkClick r:id="rId4"/>
              </a:rPr>
              <a:t>atomic bomb nicknamed `Fat Man’ </a:t>
            </a:r>
            <a:r>
              <a:rPr lang="en-GB" sz="1200" dirty="0">
                <a:latin typeface="Arial" panose="020B0604020202020204" pitchFamily="34" charset="0"/>
                <a:cs typeface="Arial" panose="020B0604020202020204" pitchFamily="34" charset="0"/>
              </a:rPr>
              <a:t>exploded above the city of Nagasaki. Although it was even more powerful than `Little Boy’, the destruction caused by this bomb was less than at Hiroshima due to the nature of the terrain (the original target had been the city of Kokura, but the B29 carrying the bomb had been diverted to Nagasaki because of heavy cloud cover). Nonetheless, over 2 square miles of the city were pulverised and some 73,000 people killed</a:t>
            </a:r>
            <a:r>
              <a:rPr lang="en-GB" sz="1200" dirty="0"/>
              <a:t>.</a:t>
            </a:r>
          </a:p>
        </p:txBody>
      </p:sp>
      <p:sp>
        <p:nvSpPr>
          <p:cNvPr id="6" name="TextBox 5"/>
          <p:cNvSpPr txBox="1"/>
          <p:nvPr/>
        </p:nvSpPr>
        <p:spPr>
          <a:xfrm>
            <a:off x="5518898" y="1114544"/>
            <a:ext cx="5505939" cy="3785652"/>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The two atomic explosions had the effects desired by the Allies. On 10th August the Japanese government indicated its readiness to accept defeat, subject to certain conditions. On 14th August it finally accepted the demand for unconditional surrender. The following day was declared </a:t>
            </a:r>
            <a:r>
              <a:rPr lang="en-GB" sz="1200" b="1" dirty="0">
                <a:latin typeface="Arial" panose="020B0604020202020204" pitchFamily="34" charset="0"/>
                <a:cs typeface="Arial" panose="020B0604020202020204" pitchFamily="34" charset="0"/>
                <a:hlinkClick r:id="rId5"/>
              </a:rPr>
              <a:t>`Victory over Japan’ or VJ Day</a:t>
            </a:r>
            <a:r>
              <a:rPr lang="en-GB" sz="1200" dirty="0">
                <a:latin typeface="Arial" panose="020B0604020202020204" pitchFamily="34" charset="0"/>
                <a:cs typeface="Arial" panose="020B0604020202020204" pitchFamily="34" charset="0"/>
              </a:rPr>
              <a:t>, although it was not until 2nd September that the final Japanese surrender was signed, thereby bringing the Second World War to a formal close.</a:t>
            </a:r>
          </a:p>
          <a:p>
            <a:r>
              <a:rPr lang="en-GB" sz="1200" dirty="0">
                <a:latin typeface="Arial" panose="020B0604020202020204" pitchFamily="34" charset="0"/>
                <a:cs typeface="Arial" panose="020B0604020202020204" pitchFamily="34" charset="0"/>
              </a:rPr>
              <a:t>Why had the Allied powers considered it necessary to inflict such unprecedented destruction on Japanese civilians in order to bring the war to an end?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At the </a:t>
            </a:r>
            <a:r>
              <a:rPr lang="en-GB" sz="1200" b="1" dirty="0">
                <a:latin typeface="Arial" panose="020B0604020202020204" pitchFamily="34" charset="0"/>
                <a:cs typeface="Arial" panose="020B0604020202020204" pitchFamily="34" charset="0"/>
                <a:hlinkClick r:id="rId6"/>
              </a:rPr>
              <a:t>Potsdam Conference</a:t>
            </a:r>
            <a:r>
              <a:rPr lang="en-GB" sz="1200" dirty="0">
                <a:latin typeface="Arial" panose="020B0604020202020204" pitchFamily="34" charset="0"/>
                <a:cs typeface="Arial" panose="020B0604020202020204" pitchFamily="34" charset="0"/>
              </a:rPr>
              <a:t> (17th July – 2nd August 1945) the Allies formulated their terms for ending the war with Japan, which centred on that country’s acceptance of unconditional surrender, as had been the case with Nazi Germany in May. However, the Allies were also aware that whilst the </a:t>
            </a:r>
            <a:r>
              <a:rPr lang="en-GB" sz="1200" b="1" dirty="0">
                <a:latin typeface="Arial" panose="020B0604020202020204" pitchFamily="34" charset="0"/>
                <a:cs typeface="Arial" panose="020B0604020202020204" pitchFamily="34" charset="0"/>
                <a:hlinkClick r:id="rId7"/>
              </a:rPr>
              <a:t>Japanese Emperor Hirohito</a:t>
            </a:r>
            <a:r>
              <a:rPr lang="en-GB" sz="1200" dirty="0">
                <a:latin typeface="Arial" panose="020B0604020202020204" pitchFamily="34" charset="0"/>
                <a:cs typeface="Arial" panose="020B0604020202020204" pitchFamily="34" charset="0"/>
              </a:rPr>
              <a:t> desired an end to hostilities, and would probably accept the unconditional capitulation demanded, the `hawks’ of the Japanese military and civilian leadership were totally opposed to such a humiliating condition and were ready to fight to the finish – whatever that might look like.</a:t>
            </a:r>
          </a:p>
        </p:txBody>
      </p:sp>
      <p:sp>
        <p:nvSpPr>
          <p:cNvPr id="7" name="Title 3"/>
          <p:cNvSpPr>
            <a:spLocks noGrp="1"/>
          </p:cNvSpPr>
          <p:nvPr>
            <p:ph type="title"/>
          </p:nvPr>
        </p:nvSpPr>
        <p:spPr>
          <a:xfrm>
            <a:off x="1614606" y="274639"/>
            <a:ext cx="9967793" cy="404701"/>
          </a:xfrm>
        </p:spPr>
        <p:txBody>
          <a:bodyPr>
            <a:normAutofit fontScale="90000"/>
          </a:bodyPr>
          <a:lstStyle/>
          <a:p>
            <a:r>
              <a:rPr lang="en-GB" dirty="0"/>
              <a:t>How did WWII end? YR9 – HT3</a:t>
            </a:r>
          </a:p>
        </p:txBody>
      </p:sp>
      <p:pic>
        <p:nvPicPr>
          <p:cNvPr id="8" name="Picture 7"/>
          <p:cNvPicPr>
            <a:picLocks noChangeAspect="1"/>
          </p:cNvPicPr>
          <p:nvPr/>
        </p:nvPicPr>
        <p:blipFill>
          <a:blip r:embed="rId8"/>
          <a:stretch>
            <a:fillRect/>
          </a:stretch>
        </p:blipFill>
        <p:spPr>
          <a:xfrm>
            <a:off x="4577756" y="5496234"/>
            <a:ext cx="2065139" cy="1223524"/>
          </a:xfrm>
          <a:prstGeom prst="rect">
            <a:avLst/>
          </a:prstGeom>
        </p:spPr>
      </p:pic>
      <p:pic>
        <p:nvPicPr>
          <p:cNvPr id="9" name="Picture 8"/>
          <p:cNvPicPr>
            <a:picLocks noChangeAspect="1"/>
          </p:cNvPicPr>
          <p:nvPr/>
        </p:nvPicPr>
        <p:blipFill>
          <a:blip r:embed="rId9"/>
          <a:stretch>
            <a:fillRect/>
          </a:stretch>
        </p:blipFill>
        <p:spPr>
          <a:xfrm>
            <a:off x="8024929" y="4880513"/>
            <a:ext cx="2609850" cy="1752600"/>
          </a:xfrm>
          <a:prstGeom prst="rect">
            <a:avLst/>
          </a:prstGeom>
        </p:spPr>
      </p:pic>
      <p:pic>
        <p:nvPicPr>
          <p:cNvPr id="10" name="Picture 9"/>
          <p:cNvPicPr>
            <a:picLocks noChangeAspect="1"/>
          </p:cNvPicPr>
          <p:nvPr/>
        </p:nvPicPr>
        <p:blipFill>
          <a:blip r:embed="rId10"/>
          <a:stretch>
            <a:fillRect/>
          </a:stretch>
        </p:blipFill>
        <p:spPr>
          <a:xfrm>
            <a:off x="1223983" y="5409589"/>
            <a:ext cx="1631675" cy="1271936"/>
          </a:xfrm>
          <a:prstGeom prst="rect">
            <a:avLst/>
          </a:prstGeom>
        </p:spPr>
      </p:pic>
    </p:spTree>
    <p:extLst>
      <p:ext uri="{BB962C8B-B14F-4D97-AF65-F5344CB8AC3E}">
        <p14:creationId xmlns:p14="http://schemas.microsoft.com/office/powerpoint/2010/main" val="681612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4615" y="5181600"/>
            <a:ext cx="4021016" cy="369332"/>
          </a:xfrm>
          <a:prstGeom prst="rect">
            <a:avLst/>
          </a:prstGeom>
          <a:noFill/>
        </p:spPr>
        <p:txBody>
          <a:bodyPr wrap="square" rtlCol="0">
            <a:spAutoFit/>
          </a:bodyPr>
          <a:lstStyle/>
          <a:p>
            <a:r>
              <a:rPr lang="en-GB" dirty="0"/>
              <a:t>YR9 </a:t>
            </a:r>
            <a:r>
              <a:rPr lang="en-GB"/>
              <a:t>– HT4</a:t>
            </a:r>
            <a:endParaRPr lang="en-GB" dirty="0"/>
          </a:p>
        </p:txBody>
      </p:sp>
    </p:spTree>
    <p:extLst>
      <p:ext uri="{BB962C8B-B14F-4D97-AF65-F5344CB8AC3E}">
        <p14:creationId xmlns:p14="http://schemas.microsoft.com/office/powerpoint/2010/main" val="201560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2213</Words>
  <Application>Microsoft Macintosh PowerPoint</Application>
  <PresentationFormat>Widescreen</PresentationFormat>
  <Paragraphs>55</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Avenir Next Regular</vt:lpstr>
      <vt:lpstr>Calibri</vt:lpstr>
      <vt:lpstr>Calibri Light</vt:lpstr>
      <vt:lpstr>Office Theme</vt:lpstr>
      <vt:lpstr>PowerPoint Presentation</vt:lpstr>
      <vt:lpstr>How did Hitler become the Leader of Germany?</vt:lpstr>
      <vt:lpstr>PowerPoint Presentation</vt:lpstr>
      <vt:lpstr>World War II</vt:lpstr>
      <vt:lpstr>PowerPoint Presentation</vt:lpstr>
      <vt:lpstr>How did WWII end? YR9 – HT3</vt:lpstr>
      <vt:lpstr>How did WWII end? YR9 – HT3</vt:lpstr>
      <vt:lpstr>How did WWII end? YR9 – HT3</vt:lpstr>
      <vt:lpstr>PowerPoint Presentation</vt:lpstr>
      <vt:lpstr>Knowledge Organiser – HT4 (Holocaust)</vt:lpstr>
      <vt:lpstr>PowerPoint Presentation</vt:lpstr>
      <vt:lpstr>Knowledge Organiser YR9 HT5 – Cold War (Rise of the USA)</vt:lpstr>
      <vt:lpstr>PowerPoint Presentation</vt:lpstr>
      <vt:lpstr>Knowledge Organiser YR9 HT6 – Post 1945</vt:lpstr>
      <vt:lpstr>Knowledge Organiser YR9 HT6 – Post 1945</vt:lpstr>
      <vt:lpstr>Knowledge Organiser YR9 HT6 – Post 1945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Rooney</dc:creator>
  <cp:lastModifiedBy>Glen Griffiths</cp:lastModifiedBy>
  <cp:revision>7</cp:revision>
  <dcterms:created xsi:type="dcterms:W3CDTF">2022-02-10T08:00:50Z</dcterms:created>
  <dcterms:modified xsi:type="dcterms:W3CDTF">2025-11-23T13:30:55Z</dcterms:modified>
</cp:coreProperties>
</file>