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92"/>
    <p:restoredTop sz="94706"/>
  </p:normalViewPr>
  <p:slideViewPr>
    <p:cSldViewPr>
      <p:cViewPr>
        <p:scale>
          <a:sx n="100" d="100"/>
          <a:sy n="100" d="100"/>
        </p:scale>
        <p:origin x="2488" y="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11/23/25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893178"/>
            <a:ext cx="6104255" cy="1718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Knowledge</a:t>
            </a:r>
            <a:r>
              <a:rPr sz="1100" b="1" spc="-20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Organiser:</a:t>
            </a:r>
            <a:r>
              <a:rPr sz="1100" b="1" spc="-2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The</a:t>
            </a:r>
            <a:r>
              <a:rPr sz="1100" b="1" spc="-2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English</a:t>
            </a:r>
            <a:r>
              <a:rPr sz="1100" b="1" spc="-2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Civil</a:t>
            </a:r>
            <a:r>
              <a:rPr sz="1100" b="1" spc="-2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War</a:t>
            </a:r>
            <a:r>
              <a:rPr sz="1100" b="1" spc="-2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(Year</a:t>
            </a:r>
            <a:r>
              <a:rPr sz="1100" b="1" spc="-1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8</a:t>
            </a:r>
            <a:r>
              <a:rPr sz="1100" b="1" spc="-20" dirty="0">
                <a:latin typeface="Trebuchet MS"/>
                <a:cs typeface="Trebuchet MS"/>
              </a:rPr>
              <a:t> HT1)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944"/>
              </a:spcBef>
            </a:pPr>
            <a:r>
              <a:rPr sz="1100" b="1" spc="-10" dirty="0">
                <a:latin typeface="Trebuchet MS"/>
                <a:cs typeface="Trebuchet MS"/>
              </a:rPr>
              <a:t>Overview</a:t>
            </a:r>
            <a:endParaRPr sz="1100">
              <a:latin typeface="Trebuchet MS"/>
              <a:cs typeface="Trebuchet MS"/>
            </a:endParaRPr>
          </a:p>
          <a:p>
            <a:pPr marL="469265" indent="-227965">
              <a:lnSpc>
                <a:spcPct val="100000"/>
              </a:lnSpc>
              <a:spcBef>
                <a:spcPts val="950"/>
              </a:spcBef>
              <a:buSzPct val="90909"/>
              <a:buFont typeface="Arial"/>
              <a:buChar char="•"/>
              <a:tabLst>
                <a:tab pos="469265" algn="l"/>
              </a:tabLst>
            </a:pPr>
            <a:r>
              <a:rPr sz="1100" b="1" dirty="0">
                <a:latin typeface="Trebuchet MS"/>
                <a:cs typeface="Trebuchet MS"/>
              </a:rPr>
              <a:t>Dates:</a:t>
            </a:r>
            <a:r>
              <a:rPr sz="1100" b="1" spc="-6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1642–1660</a:t>
            </a:r>
            <a:endParaRPr sz="1100">
              <a:latin typeface="Trebuchet MS"/>
              <a:cs typeface="Trebuchet MS"/>
            </a:endParaRPr>
          </a:p>
          <a:p>
            <a:pPr marL="469265" marR="53340" indent="-228600">
              <a:lnSpc>
                <a:spcPct val="111300"/>
              </a:lnSpc>
              <a:spcBef>
                <a:spcPts val="800"/>
              </a:spcBef>
              <a:buSzPct val="90909"/>
              <a:buFont typeface="Arial"/>
              <a:buChar char="•"/>
              <a:tabLst>
                <a:tab pos="469265" algn="l"/>
              </a:tabLst>
            </a:pPr>
            <a:r>
              <a:rPr sz="1100" b="1" dirty="0">
                <a:latin typeface="Trebuchet MS"/>
                <a:cs typeface="Trebuchet MS"/>
              </a:rPr>
              <a:t>Main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theme: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struggle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between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King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Charles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I</a:t>
            </a:r>
            <a:r>
              <a:rPr sz="1100" b="1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Parliament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over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who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should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spc="-20" dirty="0">
                <a:latin typeface="Trebuchet MS"/>
                <a:cs typeface="Trebuchet MS"/>
              </a:rPr>
              <a:t>rule </a:t>
            </a:r>
            <a:r>
              <a:rPr sz="1100" b="1" dirty="0">
                <a:latin typeface="Trebuchet MS"/>
                <a:cs typeface="Trebuchet MS"/>
              </a:rPr>
              <a:t>England</a:t>
            </a:r>
            <a:r>
              <a:rPr sz="1100" b="1" spc="-4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and</a:t>
            </a:r>
            <a:r>
              <a:rPr sz="1100" b="1" spc="-40" dirty="0">
                <a:latin typeface="Trebuchet MS"/>
                <a:cs typeface="Trebuchet MS"/>
              </a:rPr>
              <a:t> </a:t>
            </a:r>
            <a:r>
              <a:rPr sz="1100" b="1" spc="-20" dirty="0">
                <a:latin typeface="Trebuchet MS"/>
                <a:cs typeface="Trebuchet MS"/>
              </a:rPr>
              <a:t>how</a:t>
            </a:r>
            <a:r>
              <a:rPr sz="1100" spc="-20" dirty="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  <a:p>
            <a:pPr marL="469265" indent="-228600">
              <a:lnSpc>
                <a:spcPct val="100000"/>
              </a:lnSpc>
              <a:spcBef>
                <a:spcPts val="950"/>
              </a:spcBef>
              <a:buSzPct val="90909"/>
              <a:buFont typeface="Arial"/>
              <a:buChar char="•"/>
              <a:tabLst>
                <a:tab pos="469265" algn="l"/>
              </a:tabLst>
            </a:pPr>
            <a:r>
              <a:rPr sz="1100" b="1" spc="-10" dirty="0">
                <a:latin typeface="Trebuchet MS"/>
                <a:cs typeface="Trebuchet MS"/>
              </a:rPr>
              <a:t>Outcome: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king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was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defeated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executed;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England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briefly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became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republic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under</a:t>
            </a:r>
            <a:endParaRPr sz="1100">
              <a:latin typeface="Trebuchet MS"/>
              <a:cs typeface="Trebuchet MS"/>
            </a:endParaRPr>
          </a:p>
          <a:p>
            <a:pPr marL="469265">
              <a:lnSpc>
                <a:spcPct val="100000"/>
              </a:lnSpc>
              <a:spcBef>
                <a:spcPts val="150"/>
              </a:spcBef>
            </a:pPr>
            <a:r>
              <a:rPr sz="1100" b="1" dirty="0">
                <a:latin typeface="Trebuchet MS"/>
                <a:cs typeface="Trebuchet MS"/>
              </a:rPr>
              <a:t>Oliver</a:t>
            </a:r>
            <a:r>
              <a:rPr sz="1100" b="1" spc="-4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Cromwell</a:t>
            </a:r>
            <a:r>
              <a:rPr sz="1100" dirty="0">
                <a:latin typeface="Trebuchet MS"/>
                <a:cs typeface="Trebuchet MS"/>
              </a:rPr>
              <a:t>,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before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monarchy</a:t>
            </a:r>
            <a:r>
              <a:rPr sz="1100" b="1" spc="-4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was</a:t>
            </a:r>
            <a:r>
              <a:rPr sz="1100" b="1" spc="-4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restored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in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1660.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685800" y="2840317"/>
            <a:ext cx="0" cy="19050"/>
          </a:xfrm>
          <a:custGeom>
            <a:avLst/>
            <a:gdLst/>
            <a:ahLst/>
            <a:cxnLst/>
            <a:rect l="l" t="t" r="r" b="b"/>
            <a:pathLst>
              <a:path h="19050">
                <a:moveTo>
                  <a:pt x="0" y="0"/>
                </a:moveTo>
                <a:lnTo>
                  <a:pt x="0" y="19049"/>
                </a:lnTo>
                <a:lnTo>
                  <a:pt x="0" y="0"/>
                </a:lnTo>
                <a:close/>
              </a:path>
            </a:pathLst>
          </a:custGeom>
          <a:solidFill>
            <a:srgbClr val="9F9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73100" y="2964066"/>
            <a:ext cx="2710180" cy="509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1)</a:t>
            </a:r>
            <a:r>
              <a:rPr sz="1100" b="1" spc="-2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Why</a:t>
            </a:r>
            <a:r>
              <a:rPr sz="1100" b="1" spc="-2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Did</a:t>
            </a:r>
            <a:r>
              <a:rPr sz="1100" b="1" spc="-1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King</a:t>
            </a:r>
            <a:r>
              <a:rPr sz="1100" b="1" spc="-2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and</a:t>
            </a:r>
            <a:r>
              <a:rPr sz="1100" b="1" spc="-15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Parliament</a:t>
            </a:r>
            <a:r>
              <a:rPr sz="1100" b="1" spc="-2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Fall</a:t>
            </a:r>
            <a:r>
              <a:rPr sz="1100" b="1" spc="-20" dirty="0">
                <a:latin typeface="Trebuchet MS"/>
                <a:cs typeface="Trebuchet MS"/>
              </a:rPr>
              <a:t> Out?</a:t>
            </a:r>
            <a:endParaRPr sz="1100">
              <a:latin typeface="Trebuchet MS"/>
              <a:cs typeface="Trebuchet MS"/>
            </a:endParaRPr>
          </a:p>
          <a:p>
            <a:pPr marL="41275">
              <a:lnSpc>
                <a:spcPct val="100000"/>
              </a:lnSpc>
              <a:spcBef>
                <a:spcPts val="1175"/>
              </a:spcBef>
              <a:tabLst>
                <a:tab pos="1268730" algn="l"/>
              </a:tabLst>
            </a:pPr>
            <a:r>
              <a:rPr sz="1100" b="1" spc="-10" dirty="0">
                <a:latin typeface="Trebuchet MS"/>
                <a:cs typeface="Trebuchet MS"/>
              </a:rPr>
              <a:t>Cause</a:t>
            </a:r>
            <a:r>
              <a:rPr sz="1100" b="1" dirty="0">
                <a:latin typeface="Trebuchet MS"/>
                <a:cs typeface="Trebuchet MS"/>
              </a:rPr>
              <a:t>	</a:t>
            </a:r>
            <a:r>
              <a:rPr sz="1100" b="1" spc="-10" dirty="0">
                <a:latin typeface="Trebuchet MS"/>
                <a:cs typeface="Trebuchet MS"/>
              </a:rPr>
              <a:t>Explanation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796432" y="3280829"/>
            <a:ext cx="71374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Key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Terms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1675" y="3681434"/>
            <a:ext cx="984250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Divine</a:t>
            </a:r>
            <a:r>
              <a:rPr sz="1100" b="1" spc="-4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Right</a:t>
            </a:r>
            <a:r>
              <a:rPr sz="1100" b="1" spc="-40" dirty="0">
                <a:latin typeface="Trebuchet MS"/>
                <a:cs typeface="Trebuchet MS"/>
              </a:rPr>
              <a:t> </a:t>
            </a:r>
            <a:r>
              <a:rPr sz="1100" b="1" spc="-25" dirty="0">
                <a:latin typeface="Trebuchet MS"/>
                <a:cs typeface="Trebuchet MS"/>
              </a:rPr>
              <a:t>of </a:t>
            </a:r>
            <a:r>
              <a:rPr sz="1100" b="1" spc="-10" dirty="0">
                <a:latin typeface="Trebuchet MS"/>
                <a:cs typeface="Trebuchet MS"/>
              </a:rPr>
              <a:t>Kings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29752" y="3588164"/>
            <a:ext cx="3787140" cy="585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Charles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I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believed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he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had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been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chosen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by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God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to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rule,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so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he </a:t>
            </a:r>
            <a:r>
              <a:rPr sz="1100" dirty="0">
                <a:latin typeface="Trebuchet MS"/>
                <a:cs typeface="Trebuchet MS"/>
              </a:rPr>
              <a:t>thought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he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didn’t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need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Parliament’s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approval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for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decisions. </a:t>
            </a:r>
            <a:r>
              <a:rPr sz="1100" dirty="0">
                <a:latin typeface="Trebuchet MS"/>
                <a:cs typeface="Trebuchet MS"/>
              </a:rPr>
              <a:t>This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angered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MPs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who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wanted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to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limit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his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power.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796432" y="3793604"/>
            <a:ext cx="77660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Divine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Right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01675" y="4492930"/>
            <a:ext cx="114490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Money</a:t>
            </a:r>
            <a:r>
              <a:rPr sz="1100" b="1" spc="-4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and</a:t>
            </a:r>
            <a:r>
              <a:rPr sz="1100" b="1" spc="-40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Taxes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29752" y="4287491"/>
            <a:ext cx="3785235" cy="585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Charles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spent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heavily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on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wars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with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Spain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Scotland. </a:t>
            </a:r>
            <a:r>
              <a:rPr sz="1100" dirty="0">
                <a:latin typeface="Trebuchet MS"/>
                <a:cs typeface="Trebuchet MS"/>
              </a:rPr>
              <a:t>When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Parliament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refused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to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raise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taxes,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he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found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new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spc="-20" dirty="0">
                <a:latin typeface="Trebuchet MS"/>
                <a:cs typeface="Trebuchet MS"/>
              </a:rPr>
              <a:t>ways </a:t>
            </a:r>
            <a:r>
              <a:rPr sz="1100" dirty="0">
                <a:latin typeface="Trebuchet MS"/>
                <a:cs typeface="Trebuchet MS"/>
              </a:rPr>
              <a:t>to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collect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money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(like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Ship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Money</a:t>
            </a:r>
            <a:r>
              <a:rPr sz="1100" dirty="0">
                <a:latin typeface="Trebuchet MS"/>
                <a:cs typeface="Trebuchet MS"/>
              </a:rPr>
              <a:t>)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without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their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consent.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796432" y="4492930"/>
            <a:ext cx="104203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Ship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Money,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Tax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01675" y="5192255"/>
            <a:ext cx="54673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Religion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929752" y="4986816"/>
            <a:ext cx="3716654" cy="585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Charles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supported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Archbishop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Laud</a:t>
            </a:r>
            <a:r>
              <a:rPr sz="1100" dirty="0">
                <a:latin typeface="Trebuchet MS"/>
                <a:cs typeface="Trebuchet MS"/>
              </a:rPr>
              <a:t>,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who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introduced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20" dirty="0">
                <a:latin typeface="Trebuchet MS"/>
                <a:cs typeface="Trebuchet MS"/>
              </a:rPr>
              <a:t>more </a:t>
            </a:r>
            <a:r>
              <a:rPr sz="1100" dirty="0">
                <a:latin typeface="Trebuchet MS"/>
                <a:cs typeface="Trebuchet MS"/>
              </a:rPr>
              <a:t>decoration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ceremony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into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churches.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Many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Protestants </a:t>
            </a:r>
            <a:r>
              <a:rPr sz="1100" dirty="0">
                <a:latin typeface="Trebuchet MS"/>
                <a:cs typeface="Trebuchet MS"/>
              </a:rPr>
              <a:t>(especially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Puritans)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thought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this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looked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too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Catholic</a:t>
            </a:r>
            <a:r>
              <a:rPr sz="1100" spc="-10" dirty="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796432" y="4986816"/>
            <a:ext cx="732790" cy="585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spc="-10" dirty="0">
                <a:latin typeface="Trebuchet MS"/>
                <a:cs typeface="Trebuchet MS"/>
              </a:rPr>
              <a:t>Protestant, Catholic, Puritan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01675" y="5686142"/>
            <a:ext cx="915035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Personal</a:t>
            </a:r>
            <a:r>
              <a:rPr sz="1100" b="1" spc="-80" dirty="0">
                <a:latin typeface="Trebuchet MS"/>
                <a:cs typeface="Trebuchet MS"/>
              </a:rPr>
              <a:t> </a:t>
            </a:r>
            <a:r>
              <a:rPr sz="1100" b="1" spc="-20" dirty="0">
                <a:latin typeface="Trebuchet MS"/>
                <a:cs typeface="Trebuchet MS"/>
              </a:rPr>
              <a:t>Rule </a:t>
            </a:r>
            <a:r>
              <a:rPr sz="1100" b="1" spc="-10" dirty="0">
                <a:latin typeface="Trebuchet MS"/>
                <a:cs typeface="Trebuchet MS"/>
              </a:rPr>
              <a:t>(1629–1640)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929752" y="5686142"/>
            <a:ext cx="3749040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Charles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shut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down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Parliament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ruled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alone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for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11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years. </a:t>
            </a:r>
            <a:r>
              <a:rPr sz="1100" dirty="0">
                <a:latin typeface="Trebuchet MS"/>
                <a:cs typeface="Trebuchet MS"/>
              </a:rPr>
              <a:t>MPs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called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this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period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“Eleven</a:t>
            </a:r>
            <a:r>
              <a:rPr sz="1100" b="1" spc="-4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Years’</a:t>
            </a:r>
            <a:r>
              <a:rPr sz="1100" b="1" spc="-40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Tyranny.”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796432" y="5798312"/>
            <a:ext cx="87249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Personal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spc="-20" dirty="0">
                <a:latin typeface="Trebuchet MS"/>
                <a:cs typeface="Trebuchet MS"/>
              </a:rPr>
              <a:t>Rule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01675" y="6292198"/>
            <a:ext cx="1147445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The</a:t>
            </a:r>
            <a:r>
              <a:rPr sz="1100" b="1" spc="-4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Short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b="1" spc="-25" dirty="0">
                <a:latin typeface="Trebuchet MS"/>
                <a:cs typeface="Trebuchet MS"/>
              </a:rPr>
              <a:t>and </a:t>
            </a:r>
            <a:r>
              <a:rPr sz="1100" b="1" dirty="0">
                <a:latin typeface="Trebuchet MS"/>
                <a:cs typeface="Trebuchet MS"/>
              </a:rPr>
              <a:t>Long</a:t>
            </a:r>
            <a:r>
              <a:rPr sz="1100" b="1" spc="-25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Parliaments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929752" y="6217831"/>
            <a:ext cx="354711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When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Charles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needed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money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to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fight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Scottish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rebels,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he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929752" y="6590913"/>
            <a:ext cx="230822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money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—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leading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to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further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conflict.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796432" y="6311100"/>
            <a:ext cx="66167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10" dirty="0">
                <a:latin typeface="Trebuchet MS"/>
                <a:cs typeface="Trebuchet MS"/>
              </a:rPr>
              <a:t>Rebellion,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904352" y="6404372"/>
            <a:ext cx="439737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recalled</a:t>
            </a:r>
            <a:r>
              <a:rPr sz="1100" spc="-4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Parliament.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MPs</a:t>
            </a:r>
            <a:r>
              <a:rPr sz="1100" spc="-4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demanded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reforms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before</a:t>
            </a:r>
            <a:r>
              <a:rPr sz="1100" spc="-4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granting</a:t>
            </a:r>
            <a:r>
              <a:rPr sz="1100" spc="195" dirty="0">
                <a:latin typeface="Trebuchet MS"/>
                <a:cs typeface="Trebuchet MS"/>
              </a:rPr>
              <a:t> </a:t>
            </a:r>
            <a:r>
              <a:rPr sz="1650" spc="-15" baseline="-37878" dirty="0">
                <a:latin typeface="Trebuchet MS"/>
                <a:cs typeface="Trebuchet MS"/>
              </a:rPr>
              <a:t>Reform</a:t>
            </a:r>
            <a:endParaRPr sz="1650" baseline="-37878">
              <a:latin typeface="Trebuchet MS"/>
              <a:cs typeface="Trebuchet MS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85800" y="7040981"/>
            <a:ext cx="0" cy="19050"/>
          </a:xfrm>
          <a:custGeom>
            <a:avLst/>
            <a:gdLst/>
            <a:ahLst/>
            <a:cxnLst/>
            <a:rect l="l" t="t" r="r" b="b"/>
            <a:pathLst>
              <a:path h="19050">
                <a:moveTo>
                  <a:pt x="0" y="0"/>
                </a:move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9F9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 txBox="1"/>
          <p:nvPr/>
        </p:nvSpPr>
        <p:spPr>
          <a:xfrm>
            <a:off x="673100" y="7164730"/>
            <a:ext cx="2032000" cy="509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2)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Who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Were</a:t>
            </a:r>
            <a:r>
              <a:rPr sz="1100" b="1" spc="-2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the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Two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Sides?</a:t>
            </a:r>
            <a:endParaRPr sz="1100">
              <a:latin typeface="Trebuchet MS"/>
              <a:cs typeface="Trebuchet MS"/>
            </a:endParaRPr>
          </a:p>
          <a:p>
            <a:pPr marL="41275">
              <a:lnSpc>
                <a:spcPct val="100000"/>
              </a:lnSpc>
              <a:spcBef>
                <a:spcPts val="1175"/>
              </a:spcBef>
              <a:tabLst>
                <a:tab pos="1308735" algn="l"/>
              </a:tabLst>
            </a:pPr>
            <a:r>
              <a:rPr sz="1100" b="1" spc="-20" dirty="0">
                <a:latin typeface="Trebuchet MS"/>
                <a:cs typeface="Trebuchet MS"/>
              </a:rPr>
              <a:t>Side</a:t>
            </a:r>
            <a:r>
              <a:rPr sz="1100" b="1" dirty="0">
                <a:latin typeface="Trebuchet MS"/>
                <a:cs typeface="Trebuchet MS"/>
              </a:rPr>
              <a:t>	</a:t>
            </a:r>
            <a:r>
              <a:rPr sz="1100" b="1" spc="-10" dirty="0">
                <a:latin typeface="Trebuchet MS"/>
                <a:cs typeface="Trebuchet MS"/>
              </a:rPr>
              <a:t>Supporters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384232" y="7481481"/>
            <a:ext cx="46355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Beliefs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683683" y="7481481"/>
            <a:ext cx="66484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Nickname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468861" y="7481481"/>
            <a:ext cx="136525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Appearance</a:t>
            </a:r>
            <a:r>
              <a:rPr sz="1100" b="1" spc="-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&amp;</a:t>
            </a:r>
            <a:r>
              <a:rPr sz="1100" b="1" spc="-5" dirty="0">
                <a:latin typeface="Trebuchet MS"/>
                <a:cs typeface="Trebuchet MS"/>
              </a:rPr>
              <a:t> </a:t>
            </a:r>
            <a:r>
              <a:rPr sz="1100" b="1" spc="-20" dirty="0">
                <a:latin typeface="Trebuchet MS"/>
                <a:cs typeface="Trebuchet MS"/>
              </a:rPr>
              <a:t>Image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01675" y="8068636"/>
            <a:ext cx="718820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Royalists (Cavaliers)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1969630" y="7882098"/>
            <a:ext cx="1311275" cy="772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Nobles,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wealthy </a:t>
            </a:r>
            <a:r>
              <a:rPr sz="1100" dirty="0">
                <a:latin typeface="Trebuchet MS"/>
                <a:cs typeface="Trebuchet MS"/>
              </a:rPr>
              <a:t>landowners,</a:t>
            </a:r>
            <a:r>
              <a:rPr sz="1100" spc="-5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some</a:t>
            </a:r>
            <a:r>
              <a:rPr sz="1100" spc="-45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in </a:t>
            </a: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countryside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and </a:t>
            </a:r>
            <a:r>
              <a:rPr sz="1100" spc="-10" dirty="0">
                <a:latin typeface="Trebuchet MS"/>
                <a:cs typeface="Trebuchet MS"/>
              </a:rPr>
              <a:t>north/west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384232" y="7788817"/>
            <a:ext cx="1171575" cy="958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Supported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the </a:t>
            </a:r>
            <a:r>
              <a:rPr sz="1100" dirty="0">
                <a:latin typeface="Trebuchet MS"/>
                <a:cs typeface="Trebuchet MS"/>
              </a:rPr>
              <a:t>king’s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authority, </a:t>
            </a: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4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Church</a:t>
            </a:r>
            <a:r>
              <a:rPr sz="1100" spc="-45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of </a:t>
            </a:r>
            <a:r>
              <a:rPr sz="1100" dirty="0">
                <a:latin typeface="Trebuchet MS"/>
                <a:cs typeface="Trebuchet MS"/>
              </a:rPr>
              <a:t>England,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and </a:t>
            </a:r>
            <a:r>
              <a:rPr sz="1100" dirty="0">
                <a:latin typeface="Trebuchet MS"/>
                <a:cs typeface="Trebuchet MS"/>
              </a:rPr>
              <a:t>traditional</a:t>
            </a:r>
            <a:r>
              <a:rPr sz="1100" spc="-5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values.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683683" y="8180806"/>
            <a:ext cx="59182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10" dirty="0">
                <a:latin typeface="Trebuchet MS"/>
                <a:cs typeface="Trebuchet MS"/>
              </a:rPr>
              <a:t>Cavaliers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5468861" y="7788817"/>
            <a:ext cx="1266190" cy="9582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Long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flowing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hair, </a:t>
            </a:r>
            <a:r>
              <a:rPr sz="1100" dirty="0">
                <a:latin typeface="Trebuchet MS"/>
                <a:cs typeface="Trebuchet MS"/>
              </a:rPr>
              <a:t>elaborate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clothing, </a:t>
            </a:r>
            <a:r>
              <a:rPr sz="1100" dirty="0">
                <a:latin typeface="Trebuchet MS"/>
                <a:cs typeface="Trebuchet MS"/>
              </a:rPr>
              <a:t>plumed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hats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—</a:t>
            </a:r>
            <a:r>
              <a:rPr sz="1100" spc="-20" dirty="0">
                <a:latin typeface="Trebuchet MS"/>
                <a:cs typeface="Trebuchet MS"/>
              </a:rPr>
              <a:t> seen </a:t>
            </a:r>
            <a:r>
              <a:rPr sz="1100" dirty="0">
                <a:latin typeface="Trebuchet MS"/>
                <a:cs typeface="Trebuchet MS"/>
              </a:rPr>
              <a:t>as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glamorous</a:t>
            </a:r>
            <a:r>
              <a:rPr sz="1100" spc="-25" dirty="0">
                <a:latin typeface="Trebuchet MS"/>
                <a:cs typeface="Trebuchet MS"/>
              </a:rPr>
              <a:t> and </a:t>
            </a:r>
            <a:r>
              <a:rPr sz="1100" spc="-10" dirty="0">
                <a:latin typeface="Trebuchet MS"/>
                <a:cs typeface="Trebuchet MS"/>
              </a:rPr>
              <a:t>loyal.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01675" y="9047768"/>
            <a:ext cx="1128395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Parliamentarians (Roundheads)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969630" y="8861231"/>
            <a:ext cx="1334770" cy="772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Merchants,</a:t>
            </a:r>
            <a:r>
              <a:rPr sz="1100" spc="-4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Puritans, </a:t>
            </a:r>
            <a:r>
              <a:rPr sz="1100" dirty="0">
                <a:latin typeface="Trebuchet MS"/>
                <a:cs typeface="Trebuchet MS"/>
              </a:rPr>
              <a:t>tradespeople,</a:t>
            </a:r>
            <a:r>
              <a:rPr sz="1100" spc="-60" dirty="0">
                <a:latin typeface="Trebuchet MS"/>
                <a:cs typeface="Trebuchet MS"/>
              </a:rPr>
              <a:t> </a:t>
            </a:r>
            <a:r>
              <a:rPr sz="1100" spc="-20" dirty="0">
                <a:latin typeface="Trebuchet MS"/>
                <a:cs typeface="Trebuchet MS"/>
              </a:rPr>
              <a:t>many </a:t>
            </a:r>
            <a:r>
              <a:rPr sz="1100" dirty="0">
                <a:latin typeface="Trebuchet MS"/>
                <a:cs typeface="Trebuchet MS"/>
              </a:rPr>
              <a:t>from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London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the </a:t>
            </a:r>
            <a:r>
              <a:rPr sz="1100" spc="-10" dirty="0">
                <a:latin typeface="Trebuchet MS"/>
                <a:cs typeface="Trebuchet MS"/>
              </a:rPr>
              <a:t>south/east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3384232" y="8912018"/>
            <a:ext cx="1229360" cy="772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Wanted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Parliament </a:t>
            </a:r>
            <a:r>
              <a:rPr sz="1100" dirty="0">
                <a:latin typeface="Trebuchet MS"/>
                <a:cs typeface="Trebuchet MS"/>
              </a:rPr>
              <a:t>to</a:t>
            </a:r>
            <a:r>
              <a:rPr sz="1100" spc="-1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share</a:t>
            </a:r>
            <a:r>
              <a:rPr sz="1100" spc="-1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or</a:t>
            </a:r>
            <a:r>
              <a:rPr sz="1100" spc="-10" dirty="0">
                <a:latin typeface="Trebuchet MS"/>
                <a:cs typeface="Trebuchet MS"/>
              </a:rPr>
              <a:t> limit </a:t>
            </a:r>
            <a:r>
              <a:rPr sz="1100" dirty="0">
                <a:latin typeface="Trebuchet MS"/>
                <a:cs typeface="Trebuchet MS"/>
              </a:rPr>
              <a:t>royal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power; supported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658283" y="8912018"/>
            <a:ext cx="2085975" cy="772160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822960">
              <a:lnSpc>
                <a:spcPct val="100000"/>
              </a:lnSpc>
              <a:spcBef>
                <a:spcPts val="245"/>
              </a:spcBef>
            </a:pPr>
            <a:r>
              <a:rPr sz="1100" spc="-10" dirty="0">
                <a:latin typeface="Trebuchet MS"/>
                <a:cs typeface="Trebuchet MS"/>
              </a:rPr>
              <a:t>Short-</a:t>
            </a:r>
            <a:r>
              <a:rPr sz="1100" dirty="0">
                <a:latin typeface="Trebuchet MS"/>
                <a:cs typeface="Trebuchet MS"/>
              </a:rPr>
              <a:t>cropped</a:t>
            </a:r>
            <a:r>
              <a:rPr sz="1100" spc="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hair,</a:t>
            </a:r>
            <a:endParaRPr sz="1100">
              <a:latin typeface="Trebuchet MS"/>
              <a:cs typeface="Trebuchet MS"/>
            </a:endParaRPr>
          </a:p>
          <a:p>
            <a:pPr marL="38100">
              <a:lnSpc>
                <a:spcPct val="100000"/>
              </a:lnSpc>
              <a:spcBef>
                <a:spcPts val="150"/>
              </a:spcBef>
            </a:pPr>
            <a:r>
              <a:rPr sz="1650" baseline="-17676" dirty="0">
                <a:latin typeface="Trebuchet MS"/>
                <a:cs typeface="Trebuchet MS"/>
              </a:rPr>
              <a:t>Roundheads</a:t>
            </a:r>
            <a:r>
              <a:rPr sz="1650" spc="-82" baseline="-17676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plain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armour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and</a:t>
            </a:r>
            <a:endParaRPr sz="1100">
              <a:latin typeface="Trebuchet MS"/>
              <a:cs typeface="Trebuchet MS"/>
            </a:endParaRPr>
          </a:p>
          <a:p>
            <a:pPr marL="822960" marR="161925">
              <a:lnSpc>
                <a:spcPct val="111300"/>
              </a:lnSpc>
            </a:pPr>
            <a:r>
              <a:rPr sz="1100" dirty="0">
                <a:latin typeface="Trebuchet MS"/>
                <a:cs typeface="Trebuchet MS"/>
              </a:rPr>
              <a:t>clothes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—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seen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as </a:t>
            </a:r>
            <a:r>
              <a:rPr sz="1100" dirty="0">
                <a:latin typeface="Trebuchet MS"/>
                <a:cs typeface="Trebuchet MS"/>
              </a:rPr>
              <a:t>serious</a:t>
            </a:r>
            <a:r>
              <a:rPr sz="1100" spc="-65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and</a:t>
            </a:r>
            <a:endParaRPr sz="11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1675" y="921753"/>
            <a:ext cx="29972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20" dirty="0">
                <a:latin typeface="Trebuchet MS"/>
                <a:cs typeface="Trebuchet MS"/>
              </a:rPr>
              <a:t>Side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69630" y="921753"/>
            <a:ext cx="73596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Supporters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384232" y="921753"/>
            <a:ext cx="46355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Beliefs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83683" y="921753"/>
            <a:ext cx="215074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797560" algn="l"/>
              </a:tabLst>
            </a:pPr>
            <a:r>
              <a:rPr sz="1100" b="1" spc="-10" dirty="0">
                <a:latin typeface="Trebuchet MS"/>
                <a:cs typeface="Trebuchet MS"/>
              </a:rPr>
              <a:t>Nickname</a:t>
            </a:r>
            <a:r>
              <a:rPr sz="1100" b="1" dirty="0">
                <a:latin typeface="Trebuchet MS"/>
                <a:cs typeface="Trebuchet MS"/>
              </a:rPr>
              <a:t>	</a:t>
            </a:r>
            <a:r>
              <a:rPr sz="1100" b="1" spc="-10" dirty="0">
                <a:latin typeface="Trebuchet MS"/>
                <a:cs typeface="Trebuchet MS"/>
              </a:rPr>
              <a:t>Appearance</a:t>
            </a:r>
            <a:r>
              <a:rPr sz="1100" b="1" spc="-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&amp;</a:t>
            </a:r>
            <a:r>
              <a:rPr sz="1100" b="1" spc="-5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Image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384232" y="1247991"/>
            <a:ext cx="120142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Protestant</a:t>
            </a:r>
            <a:r>
              <a:rPr sz="1100" spc="-4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reform.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68861" y="1247991"/>
            <a:ext cx="74930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10" dirty="0">
                <a:latin typeface="Trebuchet MS"/>
                <a:cs typeface="Trebuchet MS"/>
              </a:rPr>
              <a:t>disciplined.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85800" y="1698053"/>
            <a:ext cx="0" cy="19050"/>
          </a:xfrm>
          <a:custGeom>
            <a:avLst/>
            <a:gdLst/>
            <a:ahLst/>
            <a:cxnLst/>
            <a:rect l="l" t="t" r="r" b="b"/>
            <a:pathLst>
              <a:path h="19050">
                <a:moveTo>
                  <a:pt x="0" y="0"/>
                </a:move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9F9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73100" y="1821815"/>
            <a:ext cx="5975350" cy="8388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3</a:t>
            </a:r>
            <a:r>
              <a:rPr sz="1100" b="1" dirty="0">
                <a:latin typeface="Arial"/>
                <a:cs typeface="Arial"/>
              </a:rPr>
              <a:t>)</a:t>
            </a:r>
            <a:r>
              <a:rPr sz="1100" b="1" spc="-30" dirty="0">
                <a:latin typeface="Arial"/>
                <a:cs typeface="Arial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What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Was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the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New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Model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Army?</a:t>
            </a:r>
            <a:endParaRPr sz="1100">
              <a:latin typeface="Trebuchet MS"/>
              <a:cs typeface="Trebuchet MS"/>
            </a:endParaRPr>
          </a:p>
          <a:p>
            <a:pPr marL="41275">
              <a:lnSpc>
                <a:spcPct val="100000"/>
              </a:lnSpc>
              <a:spcBef>
                <a:spcPts val="1190"/>
              </a:spcBef>
              <a:tabLst>
                <a:tab pos="1240790" algn="l"/>
              </a:tabLst>
            </a:pPr>
            <a:r>
              <a:rPr sz="1100" b="1" spc="-10" dirty="0">
                <a:latin typeface="Trebuchet MS"/>
                <a:cs typeface="Trebuchet MS"/>
              </a:rPr>
              <a:t>Aspect</a:t>
            </a:r>
            <a:r>
              <a:rPr sz="1100" b="1" dirty="0">
                <a:latin typeface="Trebuchet MS"/>
                <a:cs typeface="Trebuchet MS"/>
              </a:rPr>
              <a:t>	</a:t>
            </a:r>
            <a:r>
              <a:rPr sz="1100" b="1" spc="-10" dirty="0">
                <a:latin typeface="Trebuchet MS"/>
                <a:cs typeface="Trebuchet MS"/>
              </a:rPr>
              <a:t>Details</a:t>
            </a:r>
            <a:endParaRPr sz="1100">
              <a:latin typeface="Trebuchet MS"/>
              <a:cs typeface="Trebuchet MS"/>
            </a:endParaRPr>
          </a:p>
          <a:p>
            <a:pPr marL="41275">
              <a:lnSpc>
                <a:spcPct val="100000"/>
              </a:lnSpc>
              <a:spcBef>
                <a:spcPts val="1250"/>
              </a:spcBef>
              <a:tabLst>
                <a:tab pos="1240790" algn="l"/>
              </a:tabLst>
            </a:pPr>
            <a:r>
              <a:rPr sz="1100" b="1" spc="-10" dirty="0">
                <a:latin typeface="Trebuchet MS"/>
                <a:cs typeface="Trebuchet MS"/>
              </a:rPr>
              <a:t>Created:</a:t>
            </a:r>
            <a:r>
              <a:rPr sz="1100" b="1" dirty="0">
                <a:latin typeface="Trebuchet MS"/>
                <a:cs typeface="Trebuchet MS"/>
              </a:rPr>
              <a:t>	1645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by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Parliament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after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years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of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poor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coordination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between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local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armies.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1675" y="2886519"/>
            <a:ext cx="5899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Leaders: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901352" y="2774349"/>
            <a:ext cx="4630420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Sir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Thomas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Fairfax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(Commander-in-</a:t>
            </a:r>
            <a:r>
              <a:rPr sz="1100" dirty="0">
                <a:latin typeface="Trebuchet MS"/>
                <a:cs typeface="Trebuchet MS"/>
              </a:rPr>
              <a:t>Chief)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Oliver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Cromwell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(Head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of </a:t>
            </a:r>
            <a:r>
              <a:rPr sz="1100" spc="-10" dirty="0">
                <a:latin typeface="Trebuchet MS"/>
                <a:cs typeface="Trebuchet MS"/>
              </a:rPr>
              <a:t>Cavalry).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01675" y="3399294"/>
            <a:ext cx="89535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Organisation: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901355" y="3287124"/>
            <a:ext cx="4272280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Soldiers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were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recruited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from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across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country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to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form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national, professional</a:t>
            </a:r>
            <a:r>
              <a:rPr sz="1100" b="1" spc="-2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army</a:t>
            </a:r>
            <a:r>
              <a:rPr sz="1100" dirty="0">
                <a:latin typeface="Trebuchet MS"/>
                <a:cs typeface="Trebuchet MS"/>
              </a:rPr>
              <a:t>,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replacing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regional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militias.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01675" y="3799913"/>
            <a:ext cx="842644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Training</a:t>
            </a:r>
            <a:r>
              <a:rPr sz="1100" b="1" spc="-80" dirty="0">
                <a:latin typeface="Trebuchet MS"/>
                <a:cs typeface="Trebuchet MS"/>
              </a:rPr>
              <a:t> </a:t>
            </a:r>
            <a:r>
              <a:rPr sz="1100" b="1" spc="-25" dirty="0">
                <a:latin typeface="Trebuchet MS"/>
                <a:cs typeface="Trebuchet MS"/>
              </a:rPr>
              <a:t>and </a:t>
            </a:r>
            <a:r>
              <a:rPr sz="1100" b="1" spc="-10" dirty="0">
                <a:latin typeface="Trebuchet MS"/>
                <a:cs typeface="Trebuchet MS"/>
              </a:rPr>
              <a:t>Discipline: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901349" y="3799913"/>
            <a:ext cx="4586605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Soldiers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were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b="1" spc="-20" dirty="0">
                <a:latin typeface="Trebuchet MS"/>
                <a:cs typeface="Trebuchet MS"/>
              </a:rPr>
              <a:t>well-</a:t>
            </a:r>
            <a:r>
              <a:rPr sz="1100" b="1" dirty="0">
                <a:latin typeface="Trebuchet MS"/>
                <a:cs typeface="Trebuchet MS"/>
              </a:rPr>
              <a:t>drilled</a:t>
            </a:r>
            <a:r>
              <a:rPr sz="1100" dirty="0">
                <a:latin typeface="Trebuchet MS"/>
                <a:cs typeface="Trebuchet MS"/>
              </a:rPr>
              <a:t>,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paid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regularly</a:t>
            </a:r>
            <a:r>
              <a:rPr sz="1100" dirty="0">
                <a:latin typeface="Trebuchet MS"/>
                <a:cs typeface="Trebuchet MS"/>
              </a:rPr>
              <a:t>,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promoted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for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merit</a:t>
            </a:r>
            <a:r>
              <a:rPr sz="1100" dirty="0">
                <a:latin typeface="Trebuchet MS"/>
                <a:cs typeface="Trebuchet MS"/>
              </a:rPr>
              <a:t>,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not </a:t>
            </a:r>
            <a:r>
              <a:rPr sz="1100" dirty="0">
                <a:latin typeface="Trebuchet MS"/>
                <a:cs typeface="Trebuchet MS"/>
              </a:rPr>
              <a:t>social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class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—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revolutionary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for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time.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01675" y="4424870"/>
            <a:ext cx="514984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Beliefs: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901355" y="4312688"/>
            <a:ext cx="4925695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Many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soldiers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were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Puritans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who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believed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they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were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fighting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for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God’s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cause; </a:t>
            </a:r>
            <a:r>
              <a:rPr sz="1100" dirty="0">
                <a:latin typeface="Trebuchet MS"/>
                <a:cs typeface="Trebuchet MS"/>
              </a:rPr>
              <a:t>this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gave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them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strong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motivation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unity.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01675" y="4918744"/>
            <a:ext cx="886460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Weapons</a:t>
            </a:r>
            <a:r>
              <a:rPr sz="1100" b="1" spc="-75" dirty="0">
                <a:latin typeface="Trebuchet MS"/>
                <a:cs typeface="Trebuchet MS"/>
              </a:rPr>
              <a:t> </a:t>
            </a:r>
            <a:r>
              <a:rPr sz="1100" b="1" spc="-25" dirty="0">
                <a:latin typeface="Trebuchet MS"/>
                <a:cs typeface="Trebuchet MS"/>
              </a:rPr>
              <a:t>and </a:t>
            </a:r>
            <a:r>
              <a:rPr sz="1100" b="1" spc="-10" dirty="0">
                <a:latin typeface="Trebuchet MS"/>
                <a:cs typeface="Trebuchet MS"/>
              </a:rPr>
              <a:t>Tactics: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901353" y="4825476"/>
            <a:ext cx="4832985" cy="585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Used</a:t>
            </a:r>
            <a:r>
              <a:rPr sz="1100" spc="-4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muskets</a:t>
            </a:r>
            <a:r>
              <a:rPr sz="1100" dirty="0">
                <a:latin typeface="Trebuchet MS"/>
                <a:cs typeface="Trebuchet MS"/>
              </a:rPr>
              <a:t>,</a:t>
            </a:r>
            <a:r>
              <a:rPr sz="1100" spc="-4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pikes</a:t>
            </a:r>
            <a:r>
              <a:rPr sz="1100" dirty="0">
                <a:latin typeface="Trebuchet MS"/>
                <a:cs typeface="Trebuchet MS"/>
              </a:rPr>
              <a:t>,</a:t>
            </a:r>
            <a:r>
              <a:rPr sz="1100" spc="-4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cavalry</a:t>
            </a:r>
            <a:r>
              <a:rPr sz="1100" b="1" spc="-4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charges</a:t>
            </a:r>
            <a:r>
              <a:rPr sz="1100" dirty="0">
                <a:latin typeface="Trebuchet MS"/>
                <a:cs typeface="Trebuchet MS"/>
              </a:rPr>
              <a:t>,</a:t>
            </a:r>
            <a:r>
              <a:rPr sz="1100" spc="-4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4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coordinated</a:t>
            </a:r>
            <a:r>
              <a:rPr sz="1100" spc="-4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tactics.</a:t>
            </a:r>
            <a:r>
              <a:rPr sz="1100" spc="-4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cavalry </a:t>
            </a:r>
            <a:r>
              <a:rPr sz="1100" dirty="0">
                <a:latin typeface="Trebuchet MS"/>
                <a:cs typeface="Trebuchet MS"/>
              </a:rPr>
              <a:t>(led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by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Cromwell’s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“Ironsides”)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were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fast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disciplined,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attacking</a:t>
            </a:r>
            <a:r>
              <a:rPr sz="1100" spc="-25" dirty="0">
                <a:latin typeface="Trebuchet MS"/>
                <a:cs typeface="Trebuchet MS"/>
              </a:rPr>
              <a:t> in </a:t>
            </a:r>
            <a:r>
              <a:rPr sz="1100" dirty="0">
                <a:latin typeface="Trebuchet MS"/>
                <a:cs typeface="Trebuchet MS"/>
              </a:rPr>
              <a:t>organised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lines.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01675" y="5636971"/>
            <a:ext cx="82804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Key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Victory: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901355" y="5524801"/>
            <a:ext cx="4681855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Battle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of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Naseby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(1645)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—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decisive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win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for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Parliament.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Royalist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20" dirty="0">
                <a:latin typeface="Trebuchet MS"/>
                <a:cs typeface="Trebuchet MS"/>
              </a:rPr>
              <a:t>army </a:t>
            </a:r>
            <a:r>
              <a:rPr sz="1100" dirty="0">
                <a:latin typeface="Trebuchet MS"/>
                <a:cs typeface="Trebuchet MS"/>
              </a:rPr>
              <a:t>was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destroyed,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Charles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lost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his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chance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of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victory.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01675" y="6149759"/>
            <a:ext cx="518159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Impact: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901355" y="6037589"/>
            <a:ext cx="4787265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New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Model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Army’s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success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made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it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powerful</a:t>
            </a:r>
            <a:r>
              <a:rPr sz="1100" b="1" spc="-2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political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force</a:t>
            </a:r>
            <a:r>
              <a:rPr sz="1100" dirty="0">
                <a:latin typeface="Trebuchet MS"/>
                <a:cs typeface="Trebuchet MS"/>
              </a:rPr>
              <a:t>.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Later,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it </a:t>
            </a:r>
            <a:r>
              <a:rPr sz="1100" dirty="0">
                <a:latin typeface="Trebuchet MS"/>
                <a:cs typeface="Trebuchet MS"/>
              </a:rPr>
              <a:t>helped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put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Charles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on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trial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supported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Cromwell’s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rule.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685800" y="6693090"/>
            <a:ext cx="0" cy="19050"/>
          </a:xfrm>
          <a:custGeom>
            <a:avLst/>
            <a:gdLst/>
            <a:ahLst/>
            <a:cxnLst/>
            <a:rect l="l" t="t" r="r" b="b"/>
            <a:pathLst>
              <a:path h="19050">
                <a:moveTo>
                  <a:pt x="0" y="0"/>
                </a:move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9F9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 txBox="1"/>
          <p:nvPr/>
        </p:nvSpPr>
        <p:spPr>
          <a:xfrm>
            <a:off x="635000" y="6816852"/>
            <a:ext cx="5974715" cy="10248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4</a:t>
            </a:r>
            <a:r>
              <a:rPr sz="1100" b="1" dirty="0">
                <a:latin typeface="Arial"/>
                <a:cs typeface="Arial"/>
              </a:rPr>
              <a:t>)</a:t>
            </a:r>
            <a:r>
              <a:rPr sz="1100" b="1" spc="-30" dirty="0">
                <a:latin typeface="Arial"/>
                <a:cs typeface="Arial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Chester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and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the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Civil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spc="-25" dirty="0">
                <a:latin typeface="Trebuchet MS"/>
                <a:cs typeface="Trebuchet MS"/>
              </a:rPr>
              <a:t>War</a:t>
            </a:r>
            <a:endParaRPr sz="1100">
              <a:latin typeface="Trebuchet MS"/>
              <a:cs typeface="Trebuchet MS"/>
            </a:endParaRPr>
          </a:p>
          <a:p>
            <a:pPr marL="79375">
              <a:lnSpc>
                <a:spcPct val="100000"/>
              </a:lnSpc>
              <a:spcBef>
                <a:spcPts val="1190"/>
              </a:spcBef>
              <a:tabLst>
                <a:tab pos="1559560" algn="l"/>
              </a:tabLst>
            </a:pPr>
            <a:r>
              <a:rPr sz="1100" b="1" dirty="0">
                <a:latin typeface="Trebuchet MS"/>
                <a:cs typeface="Trebuchet MS"/>
              </a:rPr>
              <a:t>Key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spc="-20" dirty="0">
                <a:latin typeface="Trebuchet MS"/>
                <a:cs typeface="Trebuchet MS"/>
              </a:rPr>
              <a:t>Idea</a:t>
            </a:r>
            <a:r>
              <a:rPr sz="1100" b="1" dirty="0">
                <a:latin typeface="Trebuchet MS"/>
                <a:cs typeface="Trebuchet MS"/>
              </a:rPr>
              <a:t>	</a:t>
            </a:r>
            <a:r>
              <a:rPr sz="1100" b="1" spc="-10" dirty="0">
                <a:latin typeface="Trebuchet MS"/>
                <a:cs typeface="Trebuchet MS"/>
              </a:rPr>
              <a:t>Details</a:t>
            </a:r>
            <a:endParaRPr sz="1100">
              <a:latin typeface="Trebuchet MS"/>
              <a:cs typeface="Trebuchet MS"/>
            </a:endParaRPr>
          </a:p>
          <a:p>
            <a:pPr marL="1559560" marR="55880" indent="-1480820">
              <a:lnSpc>
                <a:spcPct val="111300"/>
              </a:lnSpc>
              <a:spcBef>
                <a:spcPts val="1100"/>
              </a:spcBef>
            </a:pPr>
            <a:r>
              <a:rPr sz="1650" b="1" baseline="-37878" dirty="0">
                <a:latin typeface="Trebuchet MS"/>
                <a:cs typeface="Trebuchet MS"/>
              </a:rPr>
              <a:t>Strategic</a:t>
            </a:r>
            <a:r>
              <a:rPr sz="1650" b="1" spc="-60" baseline="-37878" dirty="0">
                <a:latin typeface="Trebuchet MS"/>
                <a:cs typeface="Trebuchet MS"/>
              </a:rPr>
              <a:t> </a:t>
            </a:r>
            <a:r>
              <a:rPr sz="1650" b="1" baseline="-37878" dirty="0">
                <a:latin typeface="Trebuchet MS"/>
                <a:cs typeface="Trebuchet MS"/>
              </a:rPr>
              <a:t>Importance:</a:t>
            </a:r>
            <a:r>
              <a:rPr sz="1650" b="1" spc="195" baseline="-37878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Chester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was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Royalist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stronghold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key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port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—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vital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for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bringing </a:t>
            </a:r>
            <a:r>
              <a:rPr sz="1100" dirty="0">
                <a:latin typeface="Trebuchet MS"/>
                <a:cs typeface="Trebuchet MS"/>
              </a:rPr>
              <a:t>troops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supplies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from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Ireland.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01675" y="8049193"/>
            <a:ext cx="1378585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The</a:t>
            </a:r>
            <a:r>
              <a:rPr sz="1100" b="1" spc="-2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Siege</a:t>
            </a:r>
            <a:r>
              <a:rPr sz="1100" b="1" spc="-2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of</a:t>
            </a:r>
            <a:r>
              <a:rPr sz="1100" b="1" spc="-25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Chester (1645–1646):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182482" y="7955924"/>
            <a:ext cx="4402455" cy="585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city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was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surrounded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by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Parliamentarian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forces.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After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months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of </a:t>
            </a:r>
            <a:r>
              <a:rPr sz="1100" dirty="0">
                <a:latin typeface="Trebuchet MS"/>
                <a:cs typeface="Trebuchet MS"/>
              </a:rPr>
              <a:t>heavy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fighting,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bombardment,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starvation,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city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surrendered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in </a:t>
            </a:r>
            <a:r>
              <a:rPr sz="1100" b="1" dirty="0">
                <a:latin typeface="Trebuchet MS"/>
                <a:cs typeface="Trebuchet MS"/>
              </a:rPr>
              <a:t>February</a:t>
            </a:r>
            <a:r>
              <a:rPr sz="1100" b="1" spc="-85" dirty="0">
                <a:latin typeface="Trebuchet MS"/>
                <a:cs typeface="Trebuchet MS"/>
              </a:rPr>
              <a:t> </a:t>
            </a:r>
            <a:r>
              <a:rPr sz="1100" b="1" spc="-20" dirty="0">
                <a:latin typeface="Trebuchet MS"/>
                <a:cs typeface="Trebuchet MS"/>
              </a:rPr>
              <a:t>1646</a:t>
            </a:r>
            <a:r>
              <a:rPr sz="1100" spc="-20" dirty="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01675" y="8767419"/>
            <a:ext cx="90360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Local</a:t>
            </a:r>
            <a:r>
              <a:rPr sz="1100" b="1" spc="-45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Impact: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2182482" y="8655249"/>
            <a:ext cx="4330700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Homes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destroyed,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shortages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of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food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fuel,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spread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of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disease,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and </a:t>
            </a:r>
            <a:r>
              <a:rPr sz="1100" dirty="0">
                <a:latin typeface="Trebuchet MS"/>
                <a:cs typeface="Trebuchet MS"/>
              </a:rPr>
              <a:t>many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civilian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deaths.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701675" y="9280206"/>
            <a:ext cx="48196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Result: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2182482" y="9168038"/>
            <a:ext cx="4575810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fall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of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Chester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cut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off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one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of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Charles’s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last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supply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routes,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helping</a:t>
            </a:r>
            <a:r>
              <a:rPr sz="1100" spc="-25" dirty="0">
                <a:latin typeface="Trebuchet MS"/>
                <a:cs typeface="Trebuchet MS"/>
              </a:rPr>
              <a:t> to </a:t>
            </a:r>
            <a:r>
              <a:rPr sz="1100" dirty="0">
                <a:latin typeface="Trebuchet MS"/>
                <a:cs typeface="Trebuchet MS"/>
              </a:rPr>
              <a:t>bring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about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his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defeat.</a:t>
            </a:r>
            <a:endParaRPr sz="11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85800" y="1026523"/>
            <a:ext cx="0" cy="19050"/>
          </a:xfrm>
          <a:custGeom>
            <a:avLst/>
            <a:gdLst/>
            <a:ahLst/>
            <a:cxnLst/>
            <a:rect l="l" t="t" r="r" b="b"/>
            <a:pathLst>
              <a:path h="19050">
                <a:moveTo>
                  <a:pt x="0" y="0"/>
                </a:move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9F9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673100" y="1150277"/>
            <a:ext cx="2066925" cy="512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5</a:t>
            </a:r>
            <a:r>
              <a:rPr sz="1100" b="1" dirty="0">
                <a:latin typeface="Arial"/>
                <a:cs typeface="Arial"/>
              </a:rPr>
              <a:t>)</a:t>
            </a:r>
            <a:r>
              <a:rPr sz="1100" b="1" spc="-30" dirty="0">
                <a:latin typeface="Arial"/>
                <a:cs typeface="Arial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Why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Did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Charles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spc="-20" dirty="0">
                <a:latin typeface="Trebuchet MS"/>
                <a:cs typeface="Trebuchet MS"/>
              </a:rPr>
              <a:t>Lose?</a:t>
            </a:r>
            <a:endParaRPr sz="1100">
              <a:latin typeface="Trebuchet MS"/>
              <a:cs typeface="Trebuchet MS"/>
            </a:endParaRPr>
          </a:p>
          <a:p>
            <a:pPr marL="41275">
              <a:lnSpc>
                <a:spcPct val="100000"/>
              </a:lnSpc>
              <a:spcBef>
                <a:spcPts val="1190"/>
              </a:spcBef>
              <a:tabLst>
                <a:tab pos="1285240" algn="l"/>
              </a:tabLst>
            </a:pPr>
            <a:r>
              <a:rPr sz="1100" b="1" spc="-10" dirty="0">
                <a:latin typeface="Trebuchet MS"/>
                <a:cs typeface="Trebuchet MS"/>
              </a:rPr>
              <a:t>Reason</a:t>
            </a:r>
            <a:r>
              <a:rPr sz="1100" b="1" dirty="0">
                <a:latin typeface="Trebuchet MS"/>
                <a:cs typeface="Trebuchet MS"/>
              </a:rPr>
              <a:t>	</a:t>
            </a:r>
            <a:r>
              <a:rPr sz="1100" b="1" spc="-10" dirty="0">
                <a:latin typeface="Trebuchet MS"/>
                <a:cs typeface="Trebuchet MS"/>
              </a:rPr>
              <a:t>Explanation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01675" y="1776560"/>
            <a:ext cx="744220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Leadership Problems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945716" y="1776560"/>
            <a:ext cx="4784090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Charles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ignored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advice,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chose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weak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commanders,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often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interfered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spc="-20" dirty="0">
                <a:latin typeface="Trebuchet MS"/>
                <a:cs typeface="Trebuchet MS"/>
              </a:rPr>
              <a:t>with </a:t>
            </a:r>
            <a:r>
              <a:rPr sz="1100" dirty="0">
                <a:latin typeface="Trebuchet MS"/>
                <a:cs typeface="Trebuchet MS"/>
              </a:rPr>
              <a:t>his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generals.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01675" y="2401519"/>
            <a:ext cx="960119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Lack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of</a:t>
            </a:r>
            <a:r>
              <a:rPr sz="1100" b="1" spc="-25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Money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45716" y="2289349"/>
            <a:ext cx="4807585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Parliament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controlled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London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(the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richest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city)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could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tax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trade.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Charles </a:t>
            </a:r>
            <a:r>
              <a:rPr sz="1100" dirty="0">
                <a:latin typeface="Trebuchet MS"/>
                <a:cs typeface="Trebuchet MS"/>
              </a:rPr>
              <a:t>relied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on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loans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gifts.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1675" y="2802137"/>
            <a:ext cx="1026160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The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New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Model </a:t>
            </a:r>
            <a:r>
              <a:rPr sz="1100" b="1" spc="-20" dirty="0">
                <a:latin typeface="Trebuchet MS"/>
                <a:cs typeface="Trebuchet MS"/>
              </a:rPr>
              <a:t>Army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945716" y="2802137"/>
            <a:ext cx="4561205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Parliament’s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army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was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better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trained,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equipped,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led.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It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fought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spc="-20" dirty="0">
                <a:latin typeface="Trebuchet MS"/>
                <a:cs typeface="Trebuchet MS"/>
              </a:rPr>
              <a:t>with </a:t>
            </a:r>
            <a:r>
              <a:rPr sz="1100" spc="-10" dirty="0">
                <a:latin typeface="Trebuchet MS"/>
                <a:cs typeface="Trebuchet MS"/>
              </a:rPr>
              <a:t>discipline</a:t>
            </a:r>
            <a:r>
              <a:rPr sz="1100" spc="-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 </a:t>
            </a:r>
            <a:r>
              <a:rPr sz="1100" spc="-10" dirty="0">
                <a:latin typeface="Trebuchet MS"/>
                <a:cs typeface="Trebuchet MS"/>
              </a:rPr>
              <a:t>belief.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1675" y="3427095"/>
            <a:ext cx="98806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Losing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Support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945716" y="3314925"/>
            <a:ext cx="4523105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Some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Royalists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grew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tired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of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war;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others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disliked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Charles’s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religious ideas.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01675" y="3846601"/>
            <a:ext cx="112522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Losing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Key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Cities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945716" y="3846601"/>
            <a:ext cx="466725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loss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of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Chester,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Bristol,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Oxford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left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Charles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with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few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strongholds.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685800" y="4296664"/>
            <a:ext cx="0" cy="19050"/>
          </a:xfrm>
          <a:custGeom>
            <a:avLst/>
            <a:gdLst/>
            <a:ahLst/>
            <a:cxnLst/>
            <a:rect l="l" t="t" r="r" b="b"/>
            <a:pathLst>
              <a:path h="19050">
                <a:moveTo>
                  <a:pt x="0" y="0"/>
                </a:move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9F9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673100" y="4420425"/>
            <a:ext cx="4018279" cy="11645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6</a:t>
            </a:r>
            <a:r>
              <a:rPr sz="1100" b="1" dirty="0">
                <a:latin typeface="Arial"/>
                <a:cs typeface="Arial"/>
              </a:rPr>
              <a:t>)</a:t>
            </a:r>
            <a:r>
              <a:rPr sz="1100" b="1" spc="-20" dirty="0">
                <a:latin typeface="Arial"/>
                <a:cs typeface="Arial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The</a:t>
            </a:r>
            <a:r>
              <a:rPr sz="1100" b="1" spc="-2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Trial</a:t>
            </a:r>
            <a:r>
              <a:rPr sz="1100" b="1" spc="-2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of</a:t>
            </a:r>
            <a:r>
              <a:rPr sz="1100" b="1" spc="-2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King</a:t>
            </a:r>
            <a:r>
              <a:rPr sz="1100" b="1" spc="-25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Charles</a:t>
            </a:r>
            <a:endParaRPr sz="1100">
              <a:latin typeface="Trebuchet MS"/>
              <a:cs typeface="Trebuchet MS"/>
            </a:endParaRPr>
          </a:p>
          <a:p>
            <a:pPr marL="41275">
              <a:lnSpc>
                <a:spcPct val="100000"/>
              </a:lnSpc>
              <a:spcBef>
                <a:spcPts val="1190"/>
              </a:spcBef>
              <a:tabLst>
                <a:tab pos="911225" algn="l"/>
              </a:tabLst>
            </a:pPr>
            <a:r>
              <a:rPr sz="1100" b="1" spc="-10" dirty="0">
                <a:latin typeface="Trebuchet MS"/>
                <a:cs typeface="Trebuchet MS"/>
              </a:rPr>
              <a:t>Aspect</a:t>
            </a:r>
            <a:r>
              <a:rPr sz="1100" b="1" dirty="0">
                <a:latin typeface="Trebuchet MS"/>
                <a:cs typeface="Trebuchet MS"/>
              </a:rPr>
              <a:t>	</a:t>
            </a:r>
            <a:r>
              <a:rPr sz="1100" b="1" spc="-10" dirty="0">
                <a:latin typeface="Trebuchet MS"/>
                <a:cs typeface="Trebuchet MS"/>
              </a:rPr>
              <a:t>Details</a:t>
            </a:r>
            <a:endParaRPr sz="1100">
              <a:latin typeface="Trebuchet MS"/>
              <a:cs typeface="Trebuchet MS"/>
            </a:endParaRPr>
          </a:p>
          <a:p>
            <a:pPr marL="41275">
              <a:lnSpc>
                <a:spcPct val="100000"/>
              </a:lnSpc>
              <a:spcBef>
                <a:spcPts val="1250"/>
              </a:spcBef>
              <a:tabLst>
                <a:tab pos="911225" algn="l"/>
              </a:tabLst>
            </a:pPr>
            <a:r>
              <a:rPr sz="1100" b="1" spc="-10" dirty="0">
                <a:latin typeface="Trebuchet MS"/>
                <a:cs typeface="Trebuchet MS"/>
              </a:rPr>
              <a:t>Captured:</a:t>
            </a:r>
            <a:r>
              <a:rPr sz="1100" b="1" dirty="0">
                <a:latin typeface="Trebuchet MS"/>
                <a:cs typeface="Trebuchet MS"/>
              </a:rPr>
              <a:t>	</a:t>
            </a:r>
            <a:r>
              <a:rPr sz="1100" dirty="0">
                <a:latin typeface="Trebuchet MS"/>
                <a:cs typeface="Trebuchet MS"/>
              </a:rPr>
              <a:t>1647,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after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trying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to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negotiate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then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escape.</a:t>
            </a:r>
            <a:endParaRPr sz="1100">
              <a:latin typeface="Trebuchet MS"/>
              <a:cs typeface="Trebuchet MS"/>
            </a:endParaRPr>
          </a:p>
          <a:p>
            <a:pPr marL="41275">
              <a:lnSpc>
                <a:spcPct val="100000"/>
              </a:lnSpc>
              <a:spcBef>
                <a:spcPts val="1250"/>
              </a:spcBef>
            </a:pPr>
            <a:r>
              <a:rPr sz="1100" b="1" dirty="0">
                <a:latin typeface="Trebuchet MS"/>
                <a:cs typeface="Trebuchet MS"/>
              </a:rPr>
              <a:t>Accused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of:</a:t>
            </a:r>
            <a:r>
              <a:rPr sz="1100" b="1" spc="49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Treason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—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starting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war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against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his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own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people.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01675" y="5811367"/>
            <a:ext cx="37909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Trial: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571928" y="5699197"/>
            <a:ext cx="5117465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Held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in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January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1649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at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Westminster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Hall.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Charles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refused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to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accept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court’s </a:t>
            </a:r>
            <a:r>
              <a:rPr sz="1100" dirty="0">
                <a:latin typeface="Trebuchet MS"/>
                <a:cs typeface="Trebuchet MS"/>
              </a:rPr>
              <a:t>authority,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saying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“a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king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cannot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be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tried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by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his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subjects.”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01675" y="6324155"/>
            <a:ext cx="72580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Execution: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571929" y="6211985"/>
            <a:ext cx="5209540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30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January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1649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—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Charles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I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was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beheaded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outside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Whitehall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Palace,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London.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He </a:t>
            </a:r>
            <a:r>
              <a:rPr sz="1100" dirty="0">
                <a:latin typeface="Trebuchet MS"/>
                <a:cs typeface="Trebuchet MS"/>
              </a:rPr>
              <a:t>faced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his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death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calmly,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believing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he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was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martyr.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685800" y="7380275"/>
            <a:ext cx="0" cy="19050"/>
          </a:xfrm>
          <a:custGeom>
            <a:avLst/>
            <a:gdLst/>
            <a:ahLst/>
            <a:cxnLst/>
            <a:rect l="l" t="t" r="r" b="b"/>
            <a:pathLst>
              <a:path h="19050">
                <a:moveTo>
                  <a:pt x="0" y="0"/>
                </a:move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9F9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 txBox="1"/>
          <p:nvPr/>
        </p:nvSpPr>
        <p:spPr>
          <a:xfrm>
            <a:off x="650875" y="6724760"/>
            <a:ext cx="5965190" cy="972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33450" marR="55880" indent="-870585">
              <a:lnSpc>
                <a:spcPct val="111300"/>
              </a:lnSpc>
              <a:spcBef>
                <a:spcPts val="100"/>
              </a:spcBef>
            </a:pPr>
            <a:r>
              <a:rPr sz="1650" b="1" spc="-15" baseline="-37878" dirty="0">
                <a:latin typeface="Trebuchet MS"/>
                <a:cs typeface="Trebuchet MS"/>
              </a:rPr>
              <a:t>Significance:</a:t>
            </a:r>
            <a:r>
              <a:rPr sz="1650" b="1" spc="-75" baseline="-37878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First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time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in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English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history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that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monarch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had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been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tried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executed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by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his </a:t>
            </a:r>
            <a:r>
              <a:rPr sz="1100" dirty="0">
                <a:latin typeface="Trebuchet MS"/>
                <a:cs typeface="Trebuchet MS"/>
              </a:rPr>
              <a:t>own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government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—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huge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turning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point.</a:t>
            </a:r>
            <a:endParaRPr sz="1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640"/>
              </a:spcBef>
            </a:pPr>
            <a:endParaRPr sz="1100">
              <a:latin typeface="Trebuchet MS"/>
              <a:cs typeface="Trebuchet MS"/>
            </a:endParaRPr>
          </a:p>
          <a:p>
            <a:pPr marL="34925">
              <a:lnSpc>
                <a:spcPct val="100000"/>
              </a:lnSpc>
            </a:pPr>
            <a:r>
              <a:rPr sz="1100" b="1" dirty="0">
                <a:latin typeface="Trebuchet MS"/>
                <a:cs typeface="Trebuchet MS"/>
              </a:rPr>
              <a:t>7</a:t>
            </a:r>
            <a:r>
              <a:rPr sz="1100" b="1" dirty="0">
                <a:latin typeface="Arial"/>
                <a:cs typeface="Arial"/>
              </a:rPr>
              <a:t>)</a:t>
            </a:r>
            <a:r>
              <a:rPr sz="1100" b="1" spc="-30" dirty="0">
                <a:latin typeface="Arial"/>
                <a:cs typeface="Arial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Was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Cromwell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a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Hero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or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Villain?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01675" y="7822984"/>
            <a:ext cx="114427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Perspective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spc="-20" dirty="0">
                <a:latin typeface="Trebuchet MS"/>
                <a:cs typeface="Trebuchet MS"/>
              </a:rPr>
              <a:t>Hero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476318" y="7822984"/>
            <a:ext cx="43497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Villain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01675" y="8708847"/>
            <a:ext cx="61531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Evidence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506105" y="8130320"/>
            <a:ext cx="2885440" cy="1331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525" indent="93980">
              <a:lnSpc>
                <a:spcPct val="111300"/>
              </a:lnSpc>
              <a:spcBef>
                <a:spcPts val="100"/>
              </a:spcBef>
              <a:buChar char="-"/>
              <a:tabLst>
                <a:tab pos="106680" algn="l"/>
              </a:tabLst>
            </a:pPr>
            <a:r>
              <a:rPr sz="1100" dirty="0">
                <a:latin typeface="Trebuchet MS"/>
                <a:cs typeface="Trebuchet MS"/>
              </a:rPr>
              <a:t>Brilliant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general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who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helped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Parliament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win </a:t>
            </a: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20" dirty="0">
                <a:latin typeface="Trebuchet MS"/>
                <a:cs typeface="Trebuchet MS"/>
              </a:rPr>
              <a:t>war.</a:t>
            </a:r>
            <a:endParaRPr sz="1100">
              <a:latin typeface="Trebuchet MS"/>
              <a:cs typeface="Trebuchet MS"/>
            </a:endParaRPr>
          </a:p>
          <a:p>
            <a:pPr marL="106680" indent="-93980">
              <a:lnSpc>
                <a:spcPct val="100000"/>
              </a:lnSpc>
              <a:spcBef>
                <a:spcPts val="145"/>
              </a:spcBef>
              <a:buChar char="-"/>
              <a:tabLst>
                <a:tab pos="106680" algn="l"/>
              </a:tabLst>
            </a:pPr>
            <a:r>
              <a:rPr sz="1100" dirty="0">
                <a:latin typeface="Trebuchet MS"/>
                <a:cs typeface="Trebuchet MS"/>
              </a:rPr>
              <a:t>Promoted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people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by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talent,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not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birth.</a:t>
            </a:r>
            <a:endParaRPr sz="1100">
              <a:latin typeface="Trebuchet MS"/>
              <a:cs typeface="Trebuchet MS"/>
            </a:endParaRPr>
          </a:p>
          <a:p>
            <a:pPr marL="12700" marR="81280" indent="93980">
              <a:lnSpc>
                <a:spcPct val="111300"/>
              </a:lnSpc>
              <a:buChar char="-"/>
              <a:tabLst>
                <a:tab pos="106680" algn="l"/>
              </a:tabLst>
            </a:pPr>
            <a:r>
              <a:rPr sz="1100" dirty="0">
                <a:latin typeface="Trebuchet MS"/>
                <a:cs typeface="Trebuchet MS"/>
              </a:rPr>
              <a:t>Tried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to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make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government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fairer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spc="-20" dirty="0">
                <a:latin typeface="Trebuchet MS"/>
                <a:cs typeface="Trebuchet MS"/>
              </a:rPr>
              <a:t>more </a:t>
            </a:r>
            <a:r>
              <a:rPr sz="1100" spc="-10" dirty="0">
                <a:latin typeface="Trebuchet MS"/>
                <a:cs typeface="Trebuchet MS"/>
              </a:rPr>
              <a:t>efficient.</a:t>
            </a:r>
            <a:endParaRPr sz="1100">
              <a:latin typeface="Trebuchet MS"/>
              <a:cs typeface="Trebuchet MS"/>
            </a:endParaRPr>
          </a:p>
          <a:p>
            <a:pPr marL="12700" marR="5080" indent="93980">
              <a:lnSpc>
                <a:spcPct val="111300"/>
              </a:lnSpc>
              <a:buChar char="-"/>
              <a:tabLst>
                <a:tab pos="106680" algn="l"/>
              </a:tabLst>
            </a:pPr>
            <a:r>
              <a:rPr sz="1100" dirty="0">
                <a:latin typeface="Trebuchet MS"/>
                <a:cs typeface="Trebuchet MS"/>
              </a:rPr>
              <a:t>Brought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temporary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peace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stability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after </a:t>
            </a:r>
            <a:r>
              <a:rPr sz="1100" dirty="0">
                <a:latin typeface="Trebuchet MS"/>
                <a:cs typeface="Trebuchet MS"/>
              </a:rPr>
              <a:t>years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of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spc="-20" dirty="0">
                <a:latin typeface="Trebuchet MS"/>
                <a:cs typeface="Trebuchet MS"/>
              </a:rPr>
              <a:t>war.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476318" y="8181184"/>
            <a:ext cx="2320290" cy="1331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210185" indent="93980">
              <a:lnSpc>
                <a:spcPct val="111300"/>
              </a:lnSpc>
              <a:spcBef>
                <a:spcPts val="100"/>
              </a:spcBef>
              <a:buChar char="-"/>
              <a:tabLst>
                <a:tab pos="106680" algn="l"/>
              </a:tabLst>
            </a:pPr>
            <a:r>
              <a:rPr sz="1100" dirty="0">
                <a:latin typeface="Trebuchet MS"/>
                <a:cs typeface="Trebuchet MS"/>
              </a:rPr>
              <a:t>Closed</a:t>
            </a:r>
            <a:r>
              <a:rPr sz="1100" spc="-4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theatres,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banned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sports,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cancelled</a:t>
            </a:r>
            <a:r>
              <a:rPr sz="1100" spc="-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Christmas celebrations.</a:t>
            </a:r>
            <a:endParaRPr sz="1100">
              <a:latin typeface="Trebuchet MS"/>
              <a:cs typeface="Trebuchet MS"/>
            </a:endParaRPr>
          </a:p>
          <a:p>
            <a:pPr marL="12700" marR="532765" indent="93980">
              <a:lnSpc>
                <a:spcPct val="111300"/>
              </a:lnSpc>
              <a:buChar char="-"/>
              <a:tabLst>
                <a:tab pos="106680" algn="l"/>
              </a:tabLst>
            </a:pPr>
            <a:r>
              <a:rPr sz="1100" dirty="0">
                <a:latin typeface="Trebuchet MS"/>
                <a:cs typeface="Trebuchet MS"/>
              </a:rPr>
              <a:t>Ruled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as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Lord</a:t>
            </a:r>
            <a:r>
              <a:rPr sz="1100" b="1" spc="-4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Protector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spc="-50" dirty="0">
                <a:latin typeface="Trebuchet MS"/>
                <a:cs typeface="Trebuchet MS"/>
              </a:rPr>
              <a:t>— </a:t>
            </a:r>
            <a:r>
              <a:rPr sz="1100" spc="-10" dirty="0">
                <a:latin typeface="Trebuchet MS"/>
                <a:cs typeface="Trebuchet MS"/>
              </a:rPr>
              <a:t>effectively</a:t>
            </a:r>
            <a:r>
              <a:rPr sz="1100" dirty="0">
                <a:latin typeface="Trebuchet MS"/>
                <a:cs typeface="Trebuchet MS"/>
              </a:rPr>
              <a:t> a</a:t>
            </a:r>
            <a:r>
              <a:rPr sz="1100" spc="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dictator.</a:t>
            </a:r>
            <a:endParaRPr sz="1100">
              <a:latin typeface="Trebuchet MS"/>
              <a:cs typeface="Trebuchet MS"/>
            </a:endParaRPr>
          </a:p>
          <a:p>
            <a:pPr marL="12700" marR="5080" indent="93980">
              <a:lnSpc>
                <a:spcPct val="111300"/>
              </a:lnSpc>
              <a:buChar char="-"/>
              <a:tabLst>
                <a:tab pos="106680" algn="l"/>
              </a:tabLst>
            </a:pPr>
            <a:r>
              <a:rPr sz="1100" dirty="0">
                <a:latin typeface="Trebuchet MS"/>
                <a:cs typeface="Trebuchet MS"/>
              </a:rPr>
              <a:t>His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army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brutally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crushed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rebellion </a:t>
            </a:r>
            <a:r>
              <a:rPr sz="1100" dirty="0">
                <a:latin typeface="Trebuchet MS"/>
                <a:cs typeface="Trebuchet MS"/>
              </a:rPr>
              <a:t>in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Ireland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(e.g.,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Drogheda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and</a:t>
            </a:r>
            <a:endParaRPr sz="11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1675" y="921753"/>
            <a:ext cx="114427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Perspective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spc="-20" dirty="0">
                <a:latin typeface="Trebuchet MS"/>
                <a:cs typeface="Trebuchet MS"/>
              </a:rPr>
              <a:t>Hero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476318" y="921753"/>
            <a:ext cx="43497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Villain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76318" y="1247991"/>
            <a:ext cx="106680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Wexford</a:t>
            </a:r>
            <a:r>
              <a:rPr sz="1100" dirty="0">
                <a:latin typeface="Trebuchet MS"/>
                <a:cs typeface="Trebuchet MS"/>
              </a:rPr>
              <a:t>,</a:t>
            </a:r>
            <a:r>
              <a:rPr sz="1100" spc="-7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1649).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1675" y="1760779"/>
            <a:ext cx="52451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Legacy: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06105" y="1555327"/>
            <a:ext cx="2530475" cy="585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Cromwell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is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one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of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history’s</a:t>
            </a:r>
            <a:r>
              <a:rPr sz="1100" spc="-20" dirty="0">
                <a:latin typeface="Trebuchet MS"/>
                <a:cs typeface="Trebuchet MS"/>
              </a:rPr>
              <a:t> most </a:t>
            </a:r>
            <a:r>
              <a:rPr sz="1100" dirty="0">
                <a:latin typeface="Trebuchet MS"/>
                <a:cs typeface="Trebuchet MS"/>
              </a:rPr>
              <a:t>controversial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figures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—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seen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as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both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50" dirty="0">
                <a:latin typeface="Trebuchet MS"/>
                <a:cs typeface="Trebuchet MS"/>
              </a:rPr>
              <a:t>a </a:t>
            </a:r>
            <a:r>
              <a:rPr sz="1100" dirty="0">
                <a:latin typeface="Trebuchet MS"/>
                <a:cs typeface="Trebuchet MS"/>
              </a:rPr>
              <a:t>defender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of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liberty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ruthless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ruler.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85800" y="2397379"/>
            <a:ext cx="0" cy="19050"/>
          </a:xfrm>
          <a:custGeom>
            <a:avLst/>
            <a:gdLst/>
            <a:ahLst/>
            <a:cxnLst/>
            <a:rect l="l" t="t" r="r" b="b"/>
            <a:pathLst>
              <a:path h="19050">
                <a:moveTo>
                  <a:pt x="0" y="0"/>
                </a:move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9F9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673100" y="2521140"/>
            <a:ext cx="123507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8</a:t>
            </a:r>
            <a:r>
              <a:rPr sz="1100" b="1" dirty="0">
                <a:latin typeface="Arial"/>
                <a:cs typeface="Arial"/>
              </a:rPr>
              <a:t>)</a:t>
            </a:r>
            <a:r>
              <a:rPr sz="1100" b="1" spc="-20" dirty="0">
                <a:latin typeface="Arial"/>
                <a:cs typeface="Arial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The</a:t>
            </a:r>
            <a:r>
              <a:rPr sz="1100" b="1" spc="-15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Restoration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01675" y="2840088"/>
            <a:ext cx="46228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Aspect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982723" y="2840088"/>
            <a:ext cx="46799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Details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01675" y="3166326"/>
            <a:ext cx="44577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When: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982723" y="3166326"/>
            <a:ext cx="31877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-20" dirty="0">
                <a:latin typeface="Trebuchet MS"/>
                <a:cs typeface="Trebuchet MS"/>
              </a:rPr>
              <a:t>1660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01675" y="3585845"/>
            <a:ext cx="119570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Why</a:t>
            </a:r>
            <a:r>
              <a:rPr sz="1100" b="1" spc="-2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it</a:t>
            </a:r>
            <a:r>
              <a:rPr sz="1100" b="1" spc="-20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Happened: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982723" y="3473675"/>
            <a:ext cx="4614545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After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Cromwell’s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death,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his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son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Richard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failed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to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rule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effectively.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People </a:t>
            </a:r>
            <a:r>
              <a:rPr sz="1100" dirty="0">
                <a:latin typeface="Trebuchet MS"/>
                <a:cs typeface="Trebuchet MS"/>
              </a:rPr>
              <a:t>grew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tired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of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strict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Puritan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rule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longed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for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normal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life.</a:t>
            </a:r>
            <a:endParaRPr sz="1100" dirty="0">
              <a:latin typeface="Trebuchet MS"/>
              <a:cs typeface="Trebuchet MS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01675" y="4098620"/>
            <a:ext cx="111125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What</a:t>
            </a:r>
            <a:r>
              <a:rPr sz="1100" b="1" spc="-45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Happened: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982721" y="3986450"/>
            <a:ext cx="4436110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Parliament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invited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Charles</a:t>
            </a:r>
            <a:r>
              <a:rPr sz="1100" b="1" spc="-25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II</a:t>
            </a:r>
            <a:r>
              <a:rPr sz="1100" b="1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(Charles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I’s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son)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to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return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from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exile</a:t>
            </a:r>
            <a:r>
              <a:rPr sz="1100" spc="-25" dirty="0">
                <a:latin typeface="Trebuchet MS"/>
                <a:cs typeface="Trebuchet MS"/>
              </a:rPr>
              <a:t> and </a:t>
            </a:r>
            <a:r>
              <a:rPr sz="1100" dirty="0">
                <a:latin typeface="Trebuchet MS"/>
                <a:cs typeface="Trebuchet MS"/>
              </a:rPr>
              <a:t>become</a:t>
            </a:r>
            <a:r>
              <a:rPr sz="1100" spc="-6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king.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01675" y="4499238"/>
            <a:ext cx="944244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b="1" dirty="0">
                <a:latin typeface="Trebuchet MS"/>
                <a:cs typeface="Trebuchet MS"/>
              </a:rPr>
              <a:t>The</a:t>
            </a:r>
            <a:r>
              <a:rPr sz="1100" b="1" spc="-30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Monarchy Restored: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982723" y="4499238"/>
            <a:ext cx="4835525" cy="398780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45"/>
              </a:spcBef>
            </a:pP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king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returned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in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May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1660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to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great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celebration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—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but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his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power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was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now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50"/>
              </a:spcBef>
            </a:pPr>
            <a:r>
              <a:rPr sz="1100" b="1" dirty="0">
                <a:latin typeface="Trebuchet MS"/>
                <a:cs typeface="Trebuchet MS"/>
              </a:rPr>
              <a:t>limited</a:t>
            </a:r>
            <a:r>
              <a:rPr sz="1100" b="1" spc="-40" dirty="0">
                <a:latin typeface="Trebuchet MS"/>
                <a:cs typeface="Trebuchet MS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by</a:t>
            </a:r>
            <a:r>
              <a:rPr sz="1100" b="1" spc="-35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Parliament</a:t>
            </a:r>
            <a:r>
              <a:rPr sz="1100" spc="-10" dirty="0">
                <a:latin typeface="Trebuchet MS"/>
                <a:cs typeface="Trebuchet MS"/>
              </a:rPr>
              <a:t>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01675" y="5124196"/>
            <a:ext cx="85725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Significance: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982723" y="5012013"/>
            <a:ext cx="4350385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Restoration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marked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compromise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—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monarchy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survived,</a:t>
            </a:r>
            <a:r>
              <a:rPr sz="1100" spc="-25" dirty="0">
                <a:latin typeface="Trebuchet MS"/>
                <a:cs typeface="Trebuchet MS"/>
              </a:rPr>
              <a:t> but </a:t>
            </a:r>
            <a:r>
              <a:rPr sz="1100" dirty="0">
                <a:latin typeface="Trebuchet MS"/>
                <a:cs typeface="Trebuchet MS"/>
              </a:rPr>
              <a:t>England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had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changed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forever.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685800" y="5667527"/>
            <a:ext cx="0" cy="19050"/>
          </a:xfrm>
          <a:custGeom>
            <a:avLst/>
            <a:gdLst/>
            <a:ahLst/>
            <a:cxnLst/>
            <a:rect l="l" t="t" r="r" b="b"/>
            <a:pathLst>
              <a:path h="19050">
                <a:moveTo>
                  <a:pt x="0" y="0"/>
                </a:move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9F9F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673100" y="5791289"/>
            <a:ext cx="3361690" cy="34486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140" dirty="0">
                <a:latin typeface="Segoe UI Symbol"/>
                <a:cs typeface="Segoe UI Symbol"/>
              </a:rPr>
              <a:t>⚔</a:t>
            </a:r>
            <a:r>
              <a:rPr sz="1100" spc="15" dirty="0">
                <a:latin typeface="Segoe UI Symbol"/>
                <a:cs typeface="Segoe UI Symbol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Key</a:t>
            </a:r>
            <a:r>
              <a:rPr sz="1100" b="1" spc="-15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Timeline</a:t>
            </a:r>
            <a:endParaRPr sz="1100">
              <a:latin typeface="Trebuchet MS"/>
              <a:cs typeface="Trebuchet MS"/>
            </a:endParaRPr>
          </a:p>
          <a:p>
            <a:pPr marL="41275">
              <a:lnSpc>
                <a:spcPct val="100000"/>
              </a:lnSpc>
              <a:spcBef>
                <a:spcPts val="1190"/>
              </a:spcBef>
            </a:pPr>
            <a:r>
              <a:rPr sz="1100" b="1" dirty="0">
                <a:latin typeface="Trebuchet MS"/>
                <a:cs typeface="Trebuchet MS"/>
              </a:rPr>
              <a:t>Year</a:t>
            </a:r>
            <a:r>
              <a:rPr sz="1100" b="1" spc="145" dirty="0">
                <a:latin typeface="Trebuchet MS"/>
                <a:cs typeface="Trebuchet MS"/>
              </a:rPr>
              <a:t> </a:t>
            </a:r>
            <a:r>
              <a:rPr sz="1100" b="1" spc="-10" dirty="0">
                <a:latin typeface="Trebuchet MS"/>
                <a:cs typeface="Trebuchet MS"/>
              </a:rPr>
              <a:t>Event</a:t>
            </a:r>
            <a:endParaRPr sz="1100">
              <a:latin typeface="Trebuchet MS"/>
              <a:cs typeface="Trebuchet MS"/>
            </a:endParaRPr>
          </a:p>
          <a:p>
            <a:pPr marL="41275">
              <a:lnSpc>
                <a:spcPct val="100000"/>
              </a:lnSpc>
              <a:spcBef>
                <a:spcPts val="1250"/>
              </a:spcBef>
            </a:pPr>
            <a:r>
              <a:rPr sz="1100" b="1" dirty="0">
                <a:latin typeface="Trebuchet MS"/>
                <a:cs typeface="Trebuchet MS"/>
              </a:rPr>
              <a:t>1629</a:t>
            </a:r>
            <a:r>
              <a:rPr sz="1100" b="1" spc="-7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Charles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I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begins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Personal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Rule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(no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Parliament).</a:t>
            </a:r>
            <a:endParaRPr sz="1100">
              <a:latin typeface="Trebuchet MS"/>
              <a:cs typeface="Trebuchet MS"/>
            </a:endParaRPr>
          </a:p>
          <a:p>
            <a:pPr marL="41275">
              <a:lnSpc>
                <a:spcPct val="100000"/>
              </a:lnSpc>
              <a:spcBef>
                <a:spcPts val="1245"/>
              </a:spcBef>
            </a:pPr>
            <a:r>
              <a:rPr sz="1100" b="1" dirty="0">
                <a:latin typeface="Trebuchet MS"/>
                <a:cs typeface="Trebuchet MS"/>
              </a:rPr>
              <a:t>1640</a:t>
            </a:r>
            <a:r>
              <a:rPr sz="1100" b="1" spc="-6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Long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Parliament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recalled.</a:t>
            </a:r>
            <a:endParaRPr sz="1100">
              <a:latin typeface="Trebuchet MS"/>
              <a:cs typeface="Trebuchet MS"/>
            </a:endParaRPr>
          </a:p>
          <a:p>
            <a:pPr marL="41275">
              <a:lnSpc>
                <a:spcPct val="100000"/>
              </a:lnSpc>
              <a:spcBef>
                <a:spcPts val="1250"/>
              </a:spcBef>
            </a:pPr>
            <a:r>
              <a:rPr sz="1100" b="1" dirty="0">
                <a:latin typeface="Trebuchet MS"/>
                <a:cs typeface="Trebuchet MS"/>
              </a:rPr>
              <a:t>1642</a:t>
            </a:r>
            <a:r>
              <a:rPr sz="1100" b="1" spc="-6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Civil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War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begins.</a:t>
            </a:r>
            <a:endParaRPr sz="1100">
              <a:latin typeface="Trebuchet MS"/>
              <a:cs typeface="Trebuchet MS"/>
            </a:endParaRPr>
          </a:p>
          <a:p>
            <a:pPr marL="41275">
              <a:lnSpc>
                <a:spcPct val="100000"/>
              </a:lnSpc>
              <a:spcBef>
                <a:spcPts val="1250"/>
              </a:spcBef>
            </a:pPr>
            <a:r>
              <a:rPr sz="1100" b="1" dirty="0">
                <a:latin typeface="Trebuchet MS"/>
                <a:cs typeface="Trebuchet MS"/>
              </a:rPr>
              <a:t>1645</a:t>
            </a:r>
            <a:r>
              <a:rPr sz="1100" b="1" spc="-6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Battle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of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Naseby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—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Parliament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wins.</a:t>
            </a:r>
            <a:endParaRPr sz="1100">
              <a:latin typeface="Trebuchet MS"/>
              <a:cs typeface="Trebuchet MS"/>
            </a:endParaRPr>
          </a:p>
          <a:p>
            <a:pPr marL="41275" marR="762635">
              <a:lnSpc>
                <a:spcPct val="194600"/>
              </a:lnSpc>
            </a:pPr>
            <a:r>
              <a:rPr sz="1100" b="1" dirty="0">
                <a:latin typeface="Trebuchet MS"/>
                <a:cs typeface="Trebuchet MS"/>
              </a:rPr>
              <a:t>1646</a:t>
            </a:r>
            <a:r>
              <a:rPr sz="1100" b="1" spc="-8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Chester</a:t>
            </a:r>
            <a:r>
              <a:rPr sz="1100" spc="-5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falls;</a:t>
            </a:r>
            <a:r>
              <a:rPr sz="1100" spc="-5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Charles</a:t>
            </a:r>
            <a:r>
              <a:rPr sz="1100" spc="-5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surrenders. </a:t>
            </a:r>
            <a:r>
              <a:rPr sz="1100" b="1" dirty="0">
                <a:latin typeface="Trebuchet MS"/>
                <a:cs typeface="Trebuchet MS"/>
              </a:rPr>
              <a:t>1649</a:t>
            </a:r>
            <a:r>
              <a:rPr sz="1100" b="1" spc="-7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Trial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execution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of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Charles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I. </a:t>
            </a:r>
            <a:r>
              <a:rPr sz="1100" b="1" dirty="0">
                <a:latin typeface="Trebuchet MS"/>
                <a:cs typeface="Trebuchet MS"/>
              </a:rPr>
              <a:t>1653</a:t>
            </a:r>
            <a:r>
              <a:rPr sz="1100" b="1" spc="-7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Cromwell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becomes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Lord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Protector. </a:t>
            </a:r>
            <a:r>
              <a:rPr sz="1100" b="1" dirty="0">
                <a:latin typeface="Trebuchet MS"/>
                <a:cs typeface="Trebuchet MS"/>
              </a:rPr>
              <a:t>1658</a:t>
            </a:r>
            <a:r>
              <a:rPr sz="1100" b="1" spc="-6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Cromwell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dies.</a:t>
            </a:r>
            <a:endParaRPr sz="1100">
              <a:latin typeface="Trebuchet MS"/>
              <a:cs typeface="Trebuchet MS"/>
            </a:endParaRPr>
          </a:p>
          <a:p>
            <a:pPr marL="41275">
              <a:lnSpc>
                <a:spcPct val="100000"/>
              </a:lnSpc>
              <a:spcBef>
                <a:spcPts val="1250"/>
              </a:spcBef>
            </a:pPr>
            <a:r>
              <a:rPr sz="1100" b="1" dirty="0">
                <a:latin typeface="Trebuchet MS"/>
                <a:cs typeface="Trebuchet MS"/>
              </a:rPr>
              <a:t>1660</a:t>
            </a:r>
            <a:r>
              <a:rPr sz="1100" b="1" spc="-7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Restoration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of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monarchy</a:t>
            </a:r>
            <a:r>
              <a:rPr sz="1100" spc="-4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under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Charles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spc="-25" dirty="0">
                <a:latin typeface="Trebuchet MS"/>
                <a:cs typeface="Trebuchet MS"/>
              </a:rPr>
              <a:t>II.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85800" y="9496476"/>
            <a:ext cx="0" cy="19050"/>
          </a:xfrm>
          <a:custGeom>
            <a:avLst/>
            <a:gdLst/>
            <a:ahLst/>
            <a:cxnLst/>
            <a:rect l="l" t="t" r="r" b="b"/>
            <a:pathLst>
              <a:path h="19050">
                <a:moveTo>
                  <a:pt x="0" y="0"/>
                </a:moveTo>
                <a:lnTo>
                  <a:pt x="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9F9F9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3100" y="893178"/>
            <a:ext cx="4608830" cy="15081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425" dirty="0">
                <a:latin typeface="Segoe UI Symbol"/>
                <a:cs typeface="Segoe UI Symbol"/>
              </a:rPr>
              <a:t>🧠</a:t>
            </a:r>
            <a:r>
              <a:rPr sz="1100" spc="15" dirty="0">
                <a:latin typeface="Segoe UI Symbol"/>
                <a:cs typeface="Segoe UI Symbol"/>
              </a:rPr>
              <a:t> </a:t>
            </a:r>
            <a:r>
              <a:rPr sz="1100" b="1" dirty="0">
                <a:latin typeface="Trebuchet MS"/>
                <a:cs typeface="Trebuchet MS"/>
              </a:rPr>
              <a:t>Key</a:t>
            </a:r>
            <a:r>
              <a:rPr sz="1100" b="1" spc="-10" dirty="0">
                <a:latin typeface="Trebuchet MS"/>
                <a:cs typeface="Trebuchet MS"/>
              </a:rPr>
              <a:t> Vocabulary</a:t>
            </a:r>
            <a:endParaRPr sz="110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00">
              <a:latin typeface="Trebuchet MS"/>
              <a:cs typeface="Trebuchet MS"/>
            </a:endParaRPr>
          </a:p>
          <a:p>
            <a:pPr marL="41275">
              <a:lnSpc>
                <a:spcPct val="100000"/>
              </a:lnSpc>
              <a:tabLst>
                <a:tab pos="861694" algn="l"/>
              </a:tabLst>
            </a:pPr>
            <a:r>
              <a:rPr sz="1100" b="1" spc="-20" dirty="0">
                <a:latin typeface="Trebuchet MS"/>
                <a:cs typeface="Trebuchet MS"/>
              </a:rPr>
              <a:t>Term</a:t>
            </a:r>
            <a:r>
              <a:rPr sz="1100" b="1" dirty="0">
                <a:latin typeface="Trebuchet MS"/>
                <a:cs typeface="Trebuchet MS"/>
              </a:rPr>
              <a:t>	</a:t>
            </a:r>
            <a:r>
              <a:rPr sz="1100" b="1" spc="-10" dirty="0">
                <a:latin typeface="Trebuchet MS"/>
                <a:cs typeface="Trebuchet MS"/>
              </a:rPr>
              <a:t>Definition</a:t>
            </a:r>
            <a:endParaRPr sz="1100">
              <a:latin typeface="Trebuchet MS"/>
              <a:cs typeface="Trebuchet MS"/>
            </a:endParaRPr>
          </a:p>
          <a:p>
            <a:pPr marL="41275">
              <a:lnSpc>
                <a:spcPct val="100000"/>
              </a:lnSpc>
              <a:spcBef>
                <a:spcPts val="1250"/>
              </a:spcBef>
              <a:tabLst>
                <a:tab pos="861694" algn="l"/>
              </a:tabLst>
            </a:pPr>
            <a:r>
              <a:rPr sz="1100" b="1" dirty="0">
                <a:latin typeface="Trebuchet MS"/>
                <a:cs typeface="Trebuchet MS"/>
              </a:rPr>
              <a:t>Civil</a:t>
            </a:r>
            <a:r>
              <a:rPr sz="1100" b="1" spc="-20" dirty="0">
                <a:latin typeface="Trebuchet MS"/>
                <a:cs typeface="Trebuchet MS"/>
              </a:rPr>
              <a:t> </a:t>
            </a:r>
            <a:r>
              <a:rPr sz="1100" b="1" spc="-25" dirty="0">
                <a:latin typeface="Trebuchet MS"/>
                <a:cs typeface="Trebuchet MS"/>
              </a:rPr>
              <a:t>War</a:t>
            </a:r>
            <a:r>
              <a:rPr sz="1100" b="1" dirty="0">
                <a:latin typeface="Trebuchet MS"/>
                <a:cs typeface="Trebuchet MS"/>
              </a:rPr>
              <a:t>	</a:t>
            </a:r>
            <a:r>
              <a:rPr sz="1100" dirty="0">
                <a:latin typeface="Trebuchet MS"/>
                <a:cs typeface="Trebuchet MS"/>
              </a:rPr>
              <a:t>A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war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between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groups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within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same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country.</a:t>
            </a:r>
            <a:endParaRPr sz="1100">
              <a:latin typeface="Trebuchet MS"/>
              <a:cs typeface="Trebuchet MS"/>
            </a:endParaRPr>
          </a:p>
          <a:p>
            <a:pPr marL="41275">
              <a:lnSpc>
                <a:spcPct val="100000"/>
              </a:lnSpc>
              <a:spcBef>
                <a:spcPts val="1250"/>
              </a:spcBef>
              <a:tabLst>
                <a:tab pos="861694" algn="l"/>
              </a:tabLst>
            </a:pPr>
            <a:r>
              <a:rPr sz="1100" b="1" spc="-10" dirty="0">
                <a:latin typeface="Trebuchet MS"/>
                <a:cs typeface="Trebuchet MS"/>
              </a:rPr>
              <a:t>Monarch</a:t>
            </a:r>
            <a:r>
              <a:rPr sz="1100" b="1" dirty="0">
                <a:latin typeface="Trebuchet MS"/>
                <a:cs typeface="Trebuchet MS"/>
              </a:rPr>
              <a:t>	</a:t>
            </a:r>
            <a:r>
              <a:rPr sz="1100" dirty="0">
                <a:latin typeface="Trebuchet MS"/>
                <a:cs typeface="Trebuchet MS"/>
              </a:rPr>
              <a:t>A</a:t>
            </a:r>
            <a:r>
              <a:rPr sz="1100" spc="-1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king</a:t>
            </a:r>
            <a:r>
              <a:rPr sz="1100" spc="-1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or</a:t>
            </a:r>
            <a:r>
              <a:rPr sz="1100" spc="-10" dirty="0">
                <a:latin typeface="Trebuchet MS"/>
                <a:cs typeface="Trebuchet MS"/>
              </a:rPr>
              <a:t> queen.</a:t>
            </a:r>
            <a:endParaRPr sz="1100">
              <a:latin typeface="Trebuchet MS"/>
              <a:cs typeface="Trebuchet MS"/>
            </a:endParaRPr>
          </a:p>
          <a:p>
            <a:pPr marL="41275">
              <a:lnSpc>
                <a:spcPct val="100000"/>
              </a:lnSpc>
              <a:spcBef>
                <a:spcPts val="1250"/>
              </a:spcBef>
            </a:pPr>
            <a:r>
              <a:rPr sz="1100" b="1" dirty="0">
                <a:latin typeface="Trebuchet MS"/>
                <a:cs typeface="Trebuchet MS"/>
              </a:rPr>
              <a:t>Parliament</a:t>
            </a:r>
            <a:r>
              <a:rPr sz="1100" b="1" spc="47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Group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of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representatives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who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make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laws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and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control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taxes.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01675" y="2627389"/>
            <a:ext cx="50355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Puritan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22679" y="2515205"/>
            <a:ext cx="5173980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Strict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Protestant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who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wanted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to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remove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all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traces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of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Catholicism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from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Church </a:t>
            </a:r>
            <a:r>
              <a:rPr sz="1100" dirty="0">
                <a:latin typeface="Trebuchet MS"/>
                <a:cs typeface="Trebuchet MS"/>
              </a:rPr>
              <a:t>of</a:t>
            </a:r>
            <a:r>
              <a:rPr sz="1100" spc="-1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England.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01675" y="3046895"/>
            <a:ext cx="54673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Treason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22679" y="3046895"/>
            <a:ext cx="207962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Betraying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one’s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country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or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ruler.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01675" y="3373132"/>
            <a:ext cx="4511675" cy="5194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33119" algn="l"/>
              </a:tabLst>
            </a:pPr>
            <a:r>
              <a:rPr sz="1100" b="1" spc="-10" dirty="0">
                <a:latin typeface="Trebuchet MS"/>
                <a:cs typeface="Trebuchet MS"/>
              </a:rPr>
              <a:t>Republic</a:t>
            </a:r>
            <a:r>
              <a:rPr sz="1100" b="1" dirty="0">
                <a:latin typeface="Trebuchet MS"/>
                <a:cs typeface="Trebuchet MS"/>
              </a:rPr>
              <a:t>	</a:t>
            </a:r>
            <a:r>
              <a:rPr sz="1100" dirty="0">
                <a:latin typeface="Trebuchet MS"/>
                <a:cs typeface="Trebuchet MS"/>
              </a:rPr>
              <a:t>A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country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without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monarch,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ruled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by</a:t>
            </a:r>
            <a:r>
              <a:rPr sz="1100" spc="-2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elected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officials.</a:t>
            </a:r>
            <a:endParaRPr sz="1100">
              <a:latin typeface="Trebuchet MS"/>
              <a:cs typeface="Trebuchet MS"/>
            </a:endParaRPr>
          </a:p>
          <a:p>
            <a:pPr marL="12700">
              <a:lnSpc>
                <a:spcPct val="100000"/>
              </a:lnSpc>
              <a:spcBef>
                <a:spcPts val="1245"/>
              </a:spcBef>
            </a:pPr>
            <a:r>
              <a:rPr sz="1100" b="1" dirty="0">
                <a:latin typeface="Trebuchet MS"/>
                <a:cs typeface="Trebuchet MS"/>
              </a:rPr>
              <a:t>Restoration</a:t>
            </a:r>
            <a:r>
              <a:rPr sz="1100" b="1" spc="15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return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of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monarchy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in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1660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after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Cromwell’s</a:t>
            </a:r>
            <a:r>
              <a:rPr sz="1100" spc="-35" dirty="0">
                <a:latin typeface="Trebuchet MS"/>
                <a:cs typeface="Trebuchet MS"/>
              </a:rPr>
              <a:t> </a:t>
            </a:r>
            <a:r>
              <a:rPr sz="1100" spc="-10" dirty="0">
                <a:latin typeface="Trebuchet MS"/>
                <a:cs typeface="Trebuchet MS"/>
              </a:rPr>
              <a:t>rule.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01675" y="4006719"/>
            <a:ext cx="434975" cy="3987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1300"/>
              </a:lnSpc>
              <a:spcBef>
                <a:spcPts val="100"/>
              </a:spcBef>
            </a:pPr>
            <a:r>
              <a:rPr sz="1100" b="1" spc="-10" dirty="0">
                <a:latin typeface="Trebuchet MS"/>
                <a:cs typeface="Trebuchet MS"/>
              </a:rPr>
              <a:t>Divine Right</a:t>
            </a:r>
            <a:endParaRPr sz="11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522679" y="4118889"/>
            <a:ext cx="3689985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belief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that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the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king’s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power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comes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directly</a:t>
            </a:r>
            <a:r>
              <a:rPr sz="1100" spc="-30" dirty="0">
                <a:latin typeface="Trebuchet MS"/>
                <a:cs typeface="Trebuchet MS"/>
              </a:rPr>
              <a:t> </a:t>
            </a:r>
            <a:r>
              <a:rPr sz="1100" dirty="0">
                <a:latin typeface="Trebuchet MS"/>
                <a:cs typeface="Trebuchet MS"/>
              </a:rPr>
              <a:t>from</a:t>
            </a:r>
            <a:r>
              <a:rPr sz="1100" spc="-25" dirty="0">
                <a:latin typeface="Trebuchet MS"/>
                <a:cs typeface="Trebuchet MS"/>
              </a:rPr>
              <a:t> </a:t>
            </a:r>
            <a:r>
              <a:rPr sz="1100" spc="-20" dirty="0">
                <a:latin typeface="Trebuchet MS"/>
                <a:cs typeface="Trebuchet MS"/>
              </a:rPr>
              <a:t>God.</a:t>
            </a:r>
            <a:endParaRPr sz="11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1279</Words>
  <Application>Microsoft Macintosh PowerPoint</Application>
  <PresentationFormat>Custom</PresentationFormat>
  <Paragraphs>149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Segoe UI Symbol</vt:lpstr>
      <vt:lpstr>Trebuchet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Glen Griffiths</cp:lastModifiedBy>
  <cp:revision>1</cp:revision>
  <dcterms:created xsi:type="dcterms:W3CDTF">2025-11-23T13:16:57Z</dcterms:created>
  <dcterms:modified xsi:type="dcterms:W3CDTF">2025-11-23T13:17:20Z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2025-11-12T00:00:00Z</vt:filetime>
  </property>
  <property fmtid="{D5CDD505-2E9C-101B-9397-08002B2CF9AE}" pid="3" name="Creator">
    <vt:lpwstr>www.smallpdf.com</vt:lpwstr>
  </property>
  <property fmtid="{D5CDD505-2E9C-101B-9397-08002B2CF9AE}" pid="4" name="LastSaved">
    <vt:filetime>2025-11-23T00:00:00Z</vt:filetime>
  </property>
  <property fmtid="{D5CDD505-2E9C-101B-9397-08002B2CF9AE}" pid="5" name="Producer">
    <vt:lpwstr>3-Heights(TM) PDF Security Shell 4.8.25.2 (http://www.pdf-tools.com)</vt:lpwstr>
  </property>
</Properties>
</file>