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69" r:id="rId3"/>
    <p:sldId id="257" r:id="rId4"/>
    <p:sldId id="260" r:id="rId5"/>
    <p:sldId id="261" r:id="rId6"/>
    <p:sldId id="266" r:id="rId7"/>
    <p:sldId id="267" r:id="rId8"/>
    <p:sldId id="268" r:id="rId9"/>
    <p:sldId id="25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4" autoAdjust="0"/>
    <p:restoredTop sz="94660"/>
  </p:normalViewPr>
  <p:slideViewPr>
    <p:cSldViewPr snapToGrid="0">
      <p:cViewPr varScale="1">
        <p:scale>
          <a:sx n="85" d="100"/>
          <a:sy n="85" d="100"/>
        </p:scale>
        <p:origin x="48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 Bolster-Woods" userId="160b2bde-a266-417e-a29f-e121be0e6e63" providerId="ADAL" clId="{22E13168-6C7C-4D52-9B11-D24CE7AF2CB7}"/>
    <pc:docChg chg="undo custSel addSld delSld modSld">
      <pc:chgData name="Mrs A Bolster-Woods" userId="160b2bde-a266-417e-a29f-e121be0e6e63" providerId="ADAL" clId="{22E13168-6C7C-4D52-9B11-D24CE7AF2CB7}" dt="2026-06-28T19:23:22.100" v="1245" actId="208"/>
      <pc:docMkLst>
        <pc:docMk/>
      </pc:docMkLst>
      <pc:sldChg chg="addSp delSp modSp mod">
        <pc:chgData name="Mrs A Bolster-Woods" userId="160b2bde-a266-417e-a29f-e121be0e6e63" providerId="ADAL" clId="{22E13168-6C7C-4D52-9B11-D24CE7AF2CB7}" dt="2026-06-26T20:11:36.014" v="1239" actId="113"/>
        <pc:sldMkLst>
          <pc:docMk/>
          <pc:sldMk cId="1108347859" sldId="259"/>
        </pc:sldMkLst>
        <pc:spChg chg="mod">
          <ac:chgData name="Mrs A Bolster-Woods" userId="160b2bde-a266-417e-a29f-e121be0e6e63" providerId="ADAL" clId="{22E13168-6C7C-4D52-9B11-D24CE7AF2CB7}" dt="2026-06-26T17:48:55.850" v="810" actId="20577"/>
          <ac:spMkLst>
            <pc:docMk/>
            <pc:sldMk cId="1108347859" sldId="259"/>
            <ac:spMk id="3" creationId="{00000000-0000-0000-0000-000000000000}"/>
          </ac:spMkLst>
        </pc:spChg>
        <pc:spChg chg="del mod">
          <ac:chgData name="Mrs A Bolster-Woods" userId="160b2bde-a266-417e-a29f-e121be0e6e63" providerId="ADAL" clId="{22E13168-6C7C-4D52-9B11-D24CE7AF2CB7}" dt="2026-06-26T17:38:29.089" v="623" actId="478"/>
          <ac:spMkLst>
            <pc:docMk/>
            <pc:sldMk cId="1108347859" sldId="259"/>
            <ac:spMk id="5" creationId="{00000000-0000-0000-0000-000000000000}"/>
          </ac:spMkLst>
        </pc:spChg>
        <pc:spChg chg="del mod">
          <ac:chgData name="Mrs A Bolster-Woods" userId="160b2bde-a266-417e-a29f-e121be0e6e63" providerId="ADAL" clId="{22E13168-6C7C-4D52-9B11-D24CE7AF2CB7}" dt="2026-06-26T17:38:09.950" v="618" actId="478"/>
          <ac:spMkLst>
            <pc:docMk/>
            <pc:sldMk cId="1108347859" sldId="259"/>
            <ac:spMk id="6" creationId="{00000000-0000-0000-0000-000000000000}"/>
          </ac:spMkLst>
        </pc:spChg>
        <pc:spChg chg="del">
          <ac:chgData name="Mrs A Bolster-Woods" userId="160b2bde-a266-417e-a29f-e121be0e6e63" providerId="ADAL" clId="{22E13168-6C7C-4D52-9B11-D24CE7AF2CB7}" dt="2026-06-26T17:39:06.098" v="633" actId="478"/>
          <ac:spMkLst>
            <pc:docMk/>
            <pc:sldMk cId="1108347859" sldId="259"/>
            <ac:spMk id="8" creationId="{00000000-0000-0000-0000-000000000000}"/>
          </ac:spMkLst>
        </pc:spChg>
        <pc:spChg chg="del mod">
          <ac:chgData name="Mrs A Bolster-Woods" userId="160b2bde-a266-417e-a29f-e121be0e6e63" providerId="ADAL" clId="{22E13168-6C7C-4D52-9B11-D24CE7AF2CB7}" dt="2026-06-26T17:47:55.485" v="782" actId="478"/>
          <ac:spMkLst>
            <pc:docMk/>
            <pc:sldMk cId="1108347859" sldId="259"/>
            <ac:spMk id="10" creationId="{00000000-0000-0000-0000-000000000000}"/>
          </ac:spMkLst>
        </pc:spChg>
        <pc:spChg chg="del mod">
          <ac:chgData name="Mrs A Bolster-Woods" userId="160b2bde-a266-417e-a29f-e121be0e6e63" providerId="ADAL" clId="{22E13168-6C7C-4D52-9B11-D24CE7AF2CB7}" dt="2026-06-26T17:47:55.485" v="782" actId="478"/>
          <ac:spMkLst>
            <pc:docMk/>
            <pc:sldMk cId="1108347859" sldId="259"/>
            <ac:spMk id="13" creationId="{00000000-0000-0000-0000-000000000000}"/>
          </ac:spMkLst>
        </pc:spChg>
        <pc:spChg chg="del mod">
          <ac:chgData name="Mrs A Bolster-Woods" userId="160b2bde-a266-417e-a29f-e121be0e6e63" providerId="ADAL" clId="{22E13168-6C7C-4D52-9B11-D24CE7AF2CB7}" dt="2026-06-26T17:47:55.485" v="782" actId="478"/>
          <ac:spMkLst>
            <pc:docMk/>
            <pc:sldMk cId="1108347859" sldId="259"/>
            <ac:spMk id="15" creationId="{00000000-0000-0000-0000-000000000000}"/>
          </ac:spMkLst>
        </pc:spChg>
        <pc:spChg chg="mod">
          <ac:chgData name="Mrs A Bolster-Woods" userId="160b2bde-a266-417e-a29f-e121be0e6e63" providerId="ADAL" clId="{22E13168-6C7C-4D52-9B11-D24CE7AF2CB7}" dt="2026-06-26T17:48:40.336" v="799" actId="1036"/>
          <ac:spMkLst>
            <pc:docMk/>
            <pc:sldMk cId="1108347859" sldId="259"/>
            <ac:spMk id="18" creationId="{E8A3CDBE-001E-4E30-A9D1-C4C9F9CC634C}"/>
          </ac:spMkLst>
        </pc:spChg>
        <pc:spChg chg="add mod">
          <ac:chgData name="Mrs A Bolster-Woods" userId="160b2bde-a266-417e-a29f-e121be0e6e63" providerId="ADAL" clId="{22E13168-6C7C-4D52-9B11-D24CE7AF2CB7}" dt="2026-06-26T20:11:36.014" v="1239" actId="113"/>
          <ac:spMkLst>
            <pc:docMk/>
            <pc:sldMk cId="1108347859" sldId="259"/>
            <ac:spMk id="20" creationId="{CA86ADA2-C0FA-4D5A-A1DC-6BACA8ACFCC8}"/>
          </ac:spMkLst>
        </pc:spChg>
        <pc:spChg chg="add mod">
          <ac:chgData name="Mrs A Bolster-Woods" userId="160b2bde-a266-417e-a29f-e121be0e6e63" providerId="ADAL" clId="{22E13168-6C7C-4D52-9B11-D24CE7AF2CB7}" dt="2026-06-26T17:46:08.644" v="761" actId="1038"/>
          <ac:spMkLst>
            <pc:docMk/>
            <pc:sldMk cId="1108347859" sldId="259"/>
            <ac:spMk id="22" creationId="{92BAD9BF-9CB3-4342-BBFE-3107925A38DF}"/>
          </ac:spMkLst>
        </pc:spChg>
        <pc:spChg chg="add mod">
          <ac:chgData name="Mrs A Bolster-Woods" userId="160b2bde-a266-417e-a29f-e121be0e6e63" providerId="ADAL" clId="{22E13168-6C7C-4D52-9B11-D24CE7AF2CB7}" dt="2026-06-26T20:11:16.890" v="1234" actId="404"/>
          <ac:spMkLst>
            <pc:docMk/>
            <pc:sldMk cId="1108347859" sldId="259"/>
            <ac:spMk id="24" creationId="{7691B428-7A95-4B49-9240-42B535F7A16C}"/>
          </ac:spMkLst>
        </pc:spChg>
        <pc:spChg chg="add mod">
          <ac:chgData name="Mrs A Bolster-Woods" userId="160b2bde-a266-417e-a29f-e121be0e6e63" providerId="ADAL" clId="{22E13168-6C7C-4D52-9B11-D24CE7AF2CB7}" dt="2026-06-26T17:46:04.882" v="758" actId="208"/>
          <ac:spMkLst>
            <pc:docMk/>
            <pc:sldMk cId="1108347859" sldId="259"/>
            <ac:spMk id="25" creationId="{2747559D-644D-42CF-8BC7-ADA49327E608}"/>
          </ac:spMkLst>
        </pc:spChg>
        <pc:spChg chg="add mod">
          <ac:chgData name="Mrs A Bolster-Woods" userId="160b2bde-a266-417e-a29f-e121be0e6e63" providerId="ADAL" clId="{22E13168-6C7C-4D52-9B11-D24CE7AF2CB7}" dt="2026-06-26T17:48:16.362" v="790" actId="164"/>
          <ac:spMkLst>
            <pc:docMk/>
            <pc:sldMk cId="1108347859" sldId="259"/>
            <ac:spMk id="26" creationId="{43F1A961-0797-4E00-B0EB-8B4122790CD3}"/>
          </ac:spMkLst>
        </pc:spChg>
        <pc:spChg chg="add mod">
          <ac:chgData name="Mrs A Bolster-Woods" userId="160b2bde-a266-417e-a29f-e121be0e6e63" providerId="ADAL" clId="{22E13168-6C7C-4D52-9B11-D24CE7AF2CB7}" dt="2026-06-26T17:48:28.721" v="797" actId="14100"/>
          <ac:spMkLst>
            <pc:docMk/>
            <pc:sldMk cId="1108347859" sldId="259"/>
            <ac:spMk id="27" creationId="{702D7B6A-69C3-41AC-A473-5DA1893ED816}"/>
          </ac:spMkLst>
        </pc:spChg>
        <pc:spChg chg="add mod">
          <ac:chgData name="Mrs A Bolster-Woods" userId="160b2bde-a266-417e-a29f-e121be0e6e63" providerId="ADAL" clId="{22E13168-6C7C-4D52-9B11-D24CE7AF2CB7}" dt="2026-06-26T17:48:36.399" v="798" actId="14100"/>
          <ac:spMkLst>
            <pc:docMk/>
            <pc:sldMk cId="1108347859" sldId="259"/>
            <ac:spMk id="28" creationId="{50143E1D-9D79-4B12-ABEF-2D90D35DB0C5}"/>
          </ac:spMkLst>
        </pc:spChg>
        <pc:grpChg chg="add mod">
          <ac:chgData name="Mrs A Bolster-Woods" userId="160b2bde-a266-417e-a29f-e121be0e6e63" providerId="ADAL" clId="{22E13168-6C7C-4D52-9B11-D24CE7AF2CB7}" dt="2026-06-26T17:48:17.608" v="796" actId="1035"/>
          <ac:grpSpMkLst>
            <pc:docMk/>
            <pc:sldMk cId="1108347859" sldId="259"/>
            <ac:grpSpMk id="29" creationId="{5FA3EAFE-27FA-4510-830A-A86FDCC19A81}"/>
          </ac:grpSpMkLst>
        </pc:grpChg>
        <pc:picChg chg="mod">
          <ac:chgData name="Mrs A Bolster-Woods" userId="160b2bde-a266-417e-a29f-e121be0e6e63" providerId="ADAL" clId="{22E13168-6C7C-4D52-9B11-D24CE7AF2CB7}" dt="2026-06-26T17:48:08.300" v="789" actId="1035"/>
          <ac:picMkLst>
            <pc:docMk/>
            <pc:sldMk cId="1108347859" sldId="259"/>
            <ac:picMk id="4" creationId="{00000000-0000-0000-0000-000000000000}"/>
          </ac:picMkLst>
        </pc:picChg>
        <pc:picChg chg="mod">
          <ac:chgData name="Mrs A Bolster-Woods" userId="160b2bde-a266-417e-a29f-e121be0e6e63" providerId="ADAL" clId="{22E13168-6C7C-4D52-9B11-D24CE7AF2CB7}" dt="2026-06-26T17:41:25.254" v="667" actId="1076"/>
          <ac:picMkLst>
            <pc:docMk/>
            <pc:sldMk cId="1108347859" sldId="259"/>
            <ac:picMk id="7" creationId="{00000000-0000-0000-0000-000000000000}"/>
          </ac:picMkLst>
        </pc:picChg>
        <pc:picChg chg="del mod">
          <ac:chgData name="Mrs A Bolster-Woods" userId="160b2bde-a266-417e-a29f-e121be0e6e63" providerId="ADAL" clId="{22E13168-6C7C-4D52-9B11-D24CE7AF2CB7}" dt="2026-06-26T17:47:55.485" v="782" actId="478"/>
          <ac:picMkLst>
            <pc:docMk/>
            <pc:sldMk cId="1108347859" sldId="259"/>
            <ac:picMk id="9" creationId="{00000000-0000-0000-0000-000000000000}"/>
          </ac:picMkLst>
        </pc:picChg>
        <pc:picChg chg="mod">
          <ac:chgData name="Mrs A Bolster-Woods" userId="160b2bde-a266-417e-a29f-e121be0e6e63" providerId="ADAL" clId="{22E13168-6C7C-4D52-9B11-D24CE7AF2CB7}" dt="2026-06-26T17:41:35.420" v="670" actId="1076"/>
          <ac:picMkLst>
            <pc:docMk/>
            <pc:sldMk cId="1108347859" sldId="259"/>
            <ac:picMk id="11" creationId="{00000000-0000-0000-0000-000000000000}"/>
          </ac:picMkLst>
        </pc:picChg>
        <pc:picChg chg="del mod">
          <ac:chgData name="Mrs A Bolster-Woods" userId="160b2bde-a266-417e-a29f-e121be0e6e63" providerId="ADAL" clId="{22E13168-6C7C-4D52-9B11-D24CE7AF2CB7}" dt="2026-06-26T17:47:55.485" v="782" actId="478"/>
          <ac:picMkLst>
            <pc:docMk/>
            <pc:sldMk cId="1108347859" sldId="259"/>
            <ac:picMk id="12" creationId="{00000000-0000-0000-0000-000000000000}"/>
          </ac:picMkLst>
        </pc:picChg>
        <pc:picChg chg="del">
          <ac:chgData name="Mrs A Bolster-Woods" userId="160b2bde-a266-417e-a29f-e121be0e6e63" providerId="ADAL" clId="{22E13168-6C7C-4D52-9B11-D24CE7AF2CB7}" dt="2026-06-26T17:37:13.570" v="614" actId="478"/>
          <ac:picMkLst>
            <pc:docMk/>
            <pc:sldMk cId="1108347859" sldId="259"/>
            <ac:picMk id="14" creationId="{00000000-0000-0000-0000-000000000000}"/>
          </ac:picMkLst>
        </pc:picChg>
      </pc:sldChg>
      <pc:sldChg chg="modSp mod">
        <pc:chgData name="Mrs A Bolster-Woods" userId="160b2bde-a266-417e-a29f-e121be0e6e63" providerId="ADAL" clId="{22E13168-6C7C-4D52-9B11-D24CE7AF2CB7}" dt="2026-06-26T20:11:53.383" v="1241" actId="14100"/>
        <pc:sldMkLst>
          <pc:docMk/>
          <pc:sldMk cId="1420955852" sldId="260"/>
        </pc:sldMkLst>
        <pc:spChg chg="mod">
          <ac:chgData name="Mrs A Bolster-Woods" userId="160b2bde-a266-417e-a29f-e121be0e6e63" providerId="ADAL" clId="{22E13168-6C7C-4D52-9B11-D24CE7AF2CB7}" dt="2026-06-26T20:11:53.383" v="1241" actId="14100"/>
          <ac:spMkLst>
            <pc:docMk/>
            <pc:sldMk cId="1420955852" sldId="260"/>
            <ac:spMk id="6" creationId="{00000000-0000-0000-0000-000000000000}"/>
          </ac:spMkLst>
        </pc:spChg>
      </pc:sldChg>
      <pc:sldChg chg="modSp mod">
        <pc:chgData name="Mrs A Bolster-Woods" userId="160b2bde-a266-417e-a29f-e121be0e6e63" providerId="ADAL" clId="{22E13168-6C7C-4D52-9B11-D24CE7AF2CB7}" dt="2026-06-26T20:10:03.319" v="1221" actId="14100"/>
        <pc:sldMkLst>
          <pc:docMk/>
          <pc:sldMk cId="1299342921" sldId="261"/>
        </pc:sldMkLst>
        <pc:spChg chg="mod">
          <ac:chgData name="Mrs A Bolster-Woods" userId="160b2bde-a266-417e-a29f-e121be0e6e63" providerId="ADAL" clId="{22E13168-6C7C-4D52-9B11-D24CE7AF2CB7}" dt="2026-06-26T20:10:03.319" v="1221" actId="14100"/>
          <ac:spMkLst>
            <pc:docMk/>
            <pc:sldMk cId="1299342921" sldId="261"/>
            <ac:spMk id="10" creationId="{00000000-0000-0000-0000-000000000000}"/>
          </ac:spMkLst>
        </pc:spChg>
      </pc:sldChg>
      <pc:sldChg chg="addSp delSp modSp mod modAnim">
        <pc:chgData name="Mrs A Bolster-Woods" userId="160b2bde-a266-417e-a29f-e121be0e6e63" providerId="ADAL" clId="{22E13168-6C7C-4D52-9B11-D24CE7AF2CB7}" dt="2026-06-26T20:07:58.334" v="1213" actId="1076"/>
        <pc:sldMkLst>
          <pc:docMk/>
          <pc:sldMk cId="820225217" sldId="265"/>
        </pc:sldMkLst>
        <pc:spChg chg="del">
          <ac:chgData name="Mrs A Bolster-Woods" userId="160b2bde-a266-417e-a29f-e121be0e6e63" providerId="ADAL" clId="{22E13168-6C7C-4D52-9B11-D24CE7AF2CB7}" dt="2026-06-26T17:51:03.825" v="907" actId="478"/>
          <ac:spMkLst>
            <pc:docMk/>
            <pc:sldMk cId="820225217" sldId="265"/>
            <ac:spMk id="4"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5"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6"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8"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9"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11"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12"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13"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14"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15"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16" creationId="{00000000-0000-0000-0000-000000000000}"/>
          </ac:spMkLst>
        </pc:spChg>
        <pc:spChg chg="del">
          <ac:chgData name="Mrs A Bolster-Woods" userId="160b2bde-a266-417e-a29f-e121be0e6e63" providerId="ADAL" clId="{22E13168-6C7C-4D52-9B11-D24CE7AF2CB7}" dt="2026-06-26T17:51:22.034" v="910" actId="478"/>
          <ac:spMkLst>
            <pc:docMk/>
            <pc:sldMk cId="820225217" sldId="265"/>
            <ac:spMk id="23" creationId="{00000000-0000-0000-0000-000000000000}"/>
          </ac:spMkLst>
        </pc:spChg>
        <pc:spChg chg="mod">
          <ac:chgData name="Mrs A Bolster-Woods" userId="160b2bde-a266-417e-a29f-e121be0e6e63" providerId="ADAL" clId="{22E13168-6C7C-4D52-9B11-D24CE7AF2CB7}" dt="2026-06-26T20:07:58.334" v="1213" actId="1076"/>
          <ac:spMkLst>
            <pc:docMk/>
            <pc:sldMk cId="820225217" sldId="265"/>
            <ac:spMk id="24" creationId="{D71243FB-F196-4EF7-8077-5C3B1A920A20}"/>
          </ac:spMkLst>
        </pc:spChg>
        <pc:spChg chg="add mod">
          <ac:chgData name="Mrs A Bolster-Woods" userId="160b2bde-a266-417e-a29f-e121be0e6e63" providerId="ADAL" clId="{22E13168-6C7C-4D52-9B11-D24CE7AF2CB7}" dt="2026-06-26T20:07:26.568" v="1207" actId="113"/>
          <ac:spMkLst>
            <pc:docMk/>
            <pc:sldMk cId="820225217" sldId="265"/>
            <ac:spMk id="26" creationId="{2E9B2399-96B0-4156-92ED-7FB981E4099E}"/>
          </ac:spMkLst>
        </pc:spChg>
        <pc:spChg chg="add mod">
          <ac:chgData name="Mrs A Bolster-Woods" userId="160b2bde-a266-417e-a29f-e121be0e6e63" providerId="ADAL" clId="{22E13168-6C7C-4D52-9B11-D24CE7AF2CB7}" dt="2026-06-26T20:02:38.133" v="1158" actId="14100"/>
          <ac:spMkLst>
            <pc:docMk/>
            <pc:sldMk cId="820225217" sldId="265"/>
            <ac:spMk id="28" creationId="{0739D502-62A5-4D9A-8ACA-07369DD780A8}"/>
          </ac:spMkLst>
        </pc:spChg>
        <pc:spChg chg="add del mod">
          <ac:chgData name="Mrs A Bolster-Woods" userId="160b2bde-a266-417e-a29f-e121be0e6e63" providerId="ADAL" clId="{22E13168-6C7C-4D52-9B11-D24CE7AF2CB7}" dt="2026-06-26T20:03:25.662" v="1165"/>
          <ac:spMkLst>
            <pc:docMk/>
            <pc:sldMk cId="820225217" sldId="265"/>
            <ac:spMk id="30" creationId="{06EBCB23-D4D5-48F9-8F5D-74977800E829}"/>
          </ac:spMkLst>
        </pc:spChg>
        <pc:spChg chg="add mod">
          <ac:chgData name="Mrs A Bolster-Woods" userId="160b2bde-a266-417e-a29f-e121be0e6e63" providerId="ADAL" clId="{22E13168-6C7C-4D52-9B11-D24CE7AF2CB7}" dt="2026-06-26T20:01:54.110" v="1148" actId="1076"/>
          <ac:spMkLst>
            <pc:docMk/>
            <pc:sldMk cId="820225217" sldId="265"/>
            <ac:spMk id="34" creationId="{A9D20009-B98E-4E26-AC00-3D4B994B9CCE}"/>
          </ac:spMkLst>
        </pc:spChg>
        <pc:spChg chg="add mod">
          <ac:chgData name="Mrs A Bolster-Woods" userId="160b2bde-a266-417e-a29f-e121be0e6e63" providerId="ADAL" clId="{22E13168-6C7C-4D52-9B11-D24CE7AF2CB7}" dt="2026-06-26T20:06:18.567" v="1189" actId="1076"/>
          <ac:spMkLst>
            <pc:docMk/>
            <pc:sldMk cId="820225217" sldId="265"/>
            <ac:spMk id="36" creationId="{E73DB7C2-D8CB-4E46-AC27-3E2B4F0ADB2E}"/>
          </ac:spMkLst>
        </pc:spChg>
        <pc:spChg chg="add mod">
          <ac:chgData name="Mrs A Bolster-Woods" userId="160b2bde-a266-417e-a29f-e121be0e6e63" providerId="ADAL" clId="{22E13168-6C7C-4D52-9B11-D24CE7AF2CB7}" dt="2026-06-26T20:00:51.442" v="1132" actId="207"/>
          <ac:spMkLst>
            <pc:docMk/>
            <pc:sldMk cId="820225217" sldId="265"/>
            <ac:spMk id="40" creationId="{27202108-B257-4393-B73B-6D64EAB914BC}"/>
          </ac:spMkLst>
        </pc:spChg>
        <pc:spChg chg="add del">
          <ac:chgData name="Mrs A Bolster-Woods" userId="160b2bde-a266-417e-a29f-e121be0e6e63" providerId="ADAL" clId="{22E13168-6C7C-4D52-9B11-D24CE7AF2CB7}" dt="2026-06-26T20:05:42.394" v="1182" actId="478"/>
          <ac:spMkLst>
            <pc:docMk/>
            <pc:sldMk cId="820225217" sldId="265"/>
            <ac:spMk id="41" creationId="{95832276-9C62-4C33-946A-81B679CFD192}"/>
          </ac:spMkLst>
        </pc:spChg>
        <pc:spChg chg="add mod">
          <ac:chgData name="Mrs A Bolster-Woods" userId="160b2bde-a266-417e-a29f-e121be0e6e63" providerId="ADAL" clId="{22E13168-6C7C-4D52-9B11-D24CE7AF2CB7}" dt="2026-06-26T20:04:00.559" v="1174" actId="14100"/>
          <ac:spMkLst>
            <pc:docMk/>
            <pc:sldMk cId="820225217" sldId="265"/>
            <ac:spMk id="42" creationId="{42A3D163-3802-4317-8FDE-A4DF9D03249A}"/>
          </ac:spMkLst>
        </pc:spChg>
        <pc:spChg chg="add del">
          <ac:chgData name="Mrs A Bolster-Woods" userId="160b2bde-a266-417e-a29f-e121be0e6e63" providerId="ADAL" clId="{22E13168-6C7C-4D52-9B11-D24CE7AF2CB7}" dt="2026-06-26T20:05:54.798" v="1184" actId="478"/>
          <ac:spMkLst>
            <pc:docMk/>
            <pc:sldMk cId="820225217" sldId="265"/>
            <ac:spMk id="43" creationId="{F0674C13-D181-4C3C-B21B-18ACBB491836}"/>
          </ac:spMkLst>
        </pc:spChg>
        <pc:spChg chg="add mod">
          <ac:chgData name="Mrs A Bolster-Woods" userId="160b2bde-a266-417e-a29f-e121be0e6e63" providerId="ADAL" clId="{22E13168-6C7C-4D52-9B11-D24CE7AF2CB7}" dt="2026-06-26T20:07:08.459" v="1203" actId="14100"/>
          <ac:spMkLst>
            <pc:docMk/>
            <pc:sldMk cId="820225217" sldId="265"/>
            <ac:spMk id="48" creationId="{287F8A2A-3F10-410B-9A17-432C513B4DEF}"/>
          </ac:spMkLst>
        </pc:spChg>
        <pc:spChg chg="add del mod">
          <ac:chgData name="Mrs A Bolster-Woods" userId="160b2bde-a266-417e-a29f-e121be0e6e63" providerId="ADAL" clId="{22E13168-6C7C-4D52-9B11-D24CE7AF2CB7}" dt="2026-06-26T20:07:30.712" v="1209" actId="478"/>
          <ac:spMkLst>
            <pc:docMk/>
            <pc:sldMk cId="820225217" sldId="265"/>
            <ac:spMk id="49" creationId="{CA99CCF3-4FF9-4FF2-8AC7-22F2F68B6B42}"/>
          </ac:spMkLst>
        </pc:spChg>
        <pc:spChg chg="add mod">
          <ac:chgData name="Mrs A Bolster-Woods" userId="160b2bde-a266-417e-a29f-e121be0e6e63" providerId="ADAL" clId="{22E13168-6C7C-4D52-9B11-D24CE7AF2CB7}" dt="2026-06-26T20:07:41.234" v="1212" actId="14100"/>
          <ac:spMkLst>
            <pc:docMk/>
            <pc:sldMk cId="820225217" sldId="265"/>
            <ac:spMk id="50" creationId="{7109C793-0C18-46BF-9DA6-FC3F875263B5}"/>
          </ac:spMkLst>
        </pc:spChg>
        <pc:graphicFrameChg chg="add del mod">
          <ac:chgData name="Mrs A Bolster-Woods" userId="160b2bde-a266-417e-a29f-e121be0e6e63" providerId="ADAL" clId="{22E13168-6C7C-4D52-9B11-D24CE7AF2CB7}" dt="2026-06-26T19:56:53.886" v="990" actId="478"/>
          <ac:graphicFrameMkLst>
            <pc:docMk/>
            <pc:sldMk cId="820225217" sldId="265"/>
            <ac:graphicFrameMk id="31" creationId="{37CB338B-F090-4579-A494-E1FAB6592800}"/>
          </ac:graphicFrameMkLst>
        </pc:graphicFrameChg>
        <pc:graphicFrameChg chg="add mod modGraphic">
          <ac:chgData name="Mrs A Bolster-Woods" userId="160b2bde-a266-417e-a29f-e121be0e6e63" providerId="ADAL" clId="{22E13168-6C7C-4D52-9B11-D24CE7AF2CB7}" dt="2026-06-26T20:01:05.979" v="1134" actId="1076"/>
          <ac:graphicFrameMkLst>
            <pc:docMk/>
            <pc:sldMk cId="820225217" sldId="265"/>
            <ac:graphicFrameMk id="32" creationId="{ECE7AF6D-2844-4347-88EB-BAC275410E6A}"/>
          </ac:graphicFrameMkLst>
        </pc:graphicFrameChg>
        <pc:picChg chg="del">
          <ac:chgData name="Mrs A Bolster-Woods" userId="160b2bde-a266-417e-a29f-e121be0e6e63" providerId="ADAL" clId="{22E13168-6C7C-4D52-9B11-D24CE7AF2CB7}" dt="2026-06-26T17:51:22.034" v="910" actId="478"/>
          <ac:picMkLst>
            <pc:docMk/>
            <pc:sldMk cId="820225217" sldId="265"/>
            <ac:picMk id="7" creationId="{00000000-0000-0000-0000-000000000000}"/>
          </ac:picMkLst>
        </pc:picChg>
        <pc:picChg chg="del">
          <ac:chgData name="Mrs A Bolster-Woods" userId="160b2bde-a266-417e-a29f-e121be0e6e63" providerId="ADAL" clId="{22E13168-6C7C-4D52-9B11-D24CE7AF2CB7}" dt="2026-06-26T17:51:22.034" v="910" actId="478"/>
          <ac:picMkLst>
            <pc:docMk/>
            <pc:sldMk cId="820225217" sldId="265"/>
            <ac:picMk id="10" creationId="{00000000-0000-0000-0000-000000000000}"/>
          </ac:picMkLst>
        </pc:picChg>
        <pc:picChg chg="del">
          <ac:chgData name="Mrs A Bolster-Woods" userId="160b2bde-a266-417e-a29f-e121be0e6e63" providerId="ADAL" clId="{22E13168-6C7C-4D52-9B11-D24CE7AF2CB7}" dt="2026-06-26T17:51:22.034" v="910" actId="478"/>
          <ac:picMkLst>
            <pc:docMk/>
            <pc:sldMk cId="820225217" sldId="265"/>
            <ac:picMk id="17" creationId="{00000000-0000-0000-0000-000000000000}"/>
          </ac:picMkLst>
        </pc:picChg>
        <pc:picChg chg="del">
          <ac:chgData name="Mrs A Bolster-Woods" userId="160b2bde-a266-417e-a29f-e121be0e6e63" providerId="ADAL" clId="{22E13168-6C7C-4D52-9B11-D24CE7AF2CB7}" dt="2026-06-26T17:51:22.034" v="910" actId="478"/>
          <ac:picMkLst>
            <pc:docMk/>
            <pc:sldMk cId="820225217" sldId="265"/>
            <ac:picMk id="19" creationId="{00000000-0000-0000-0000-000000000000}"/>
          </ac:picMkLst>
        </pc:picChg>
        <pc:picChg chg="del">
          <ac:chgData name="Mrs A Bolster-Woods" userId="160b2bde-a266-417e-a29f-e121be0e6e63" providerId="ADAL" clId="{22E13168-6C7C-4D52-9B11-D24CE7AF2CB7}" dt="2026-06-26T17:51:22.034" v="910" actId="478"/>
          <ac:picMkLst>
            <pc:docMk/>
            <pc:sldMk cId="820225217" sldId="265"/>
            <ac:picMk id="20" creationId="{00000000-0000-0000-0000-000000000000}"/>
          </ac:picMkLst>
        </pc:picChg>
        <pc:picChg chg="del mod">
          <ac:chgData name="Mrs A Bolster-Woods" userId="160b2bde-a266-417e-a29f-e121be0e6e63" providerId="ADAL" clId="{22E13168-6C7C-4D52-9B11-D24CE7AF2CB7}" dt="2026-06-26T17:51:22.034" v="910" actId="478"/>
          <ac:picMkLst>
            <pc:docMk/>
            <pc:sldMk cId="820225217" sldId="265"/>
            <ac:picMk id="22" creationId="{00000000-0000-0000-0000-000000000000}"/>
          </ac:picMkLst>
        </pc:picChg>
        <pc:picChg chg="add mod">
          <ac:chgData name="Mrs A Bolster-Woods" userId="160b2bde-a266-417e-a29f-e121be0e6e63" providerId="ADAL" clId="{22E13168-6C7C-4D52-9B11-D24CE7AF2CB7}" dt="2026-06-26T20:00:59.824" v="1133" actId="1076"/>
          <ac:picMkLst>
            <pc:docMk/>
            <pc:sldMk cId="820225217" sldId="265"/>
            <ac:picMk id="37" creationId="{DA1874EF-AC4B-4F01-8046-82AF3318CA73}"/>
          </ac:picMkLst>
        </pc:picChg>
        <pc:picChg chg="add mod">
          <ac:chgData name="Mrs A Bolster-Woods" userId="160b2bde-a266-417e-a29f-e121be0e6e63" providerId="ADAL" clId="{22E13168-6C7C-4D52-9B11-D24CE7AF2CB7}" dt="2026-06-26T20:07:20.947" v="1205" actId="1076"/>
          <ac:picMkLst>
            <pc:docMk/>
            <pc:sldMk cId="820225217" sldId="265"/>
            <ac:picMk id="38" creationId="{5F3B3312-9BEB-483D-A78B-F1B5122A1F3B}"/>
          </ac:picMkLst>
        </pc:picChg>
        <pc:picChg chg="add mod">
          <ac:chgData name="Mrs A Bolster-Woods" userId="160b2bde-a266-417e-a29f-e121be0e6e63" providerId="ADAL" clId="{22E13168-6C7C-4D52-9B11-D24CE7AF2CB7}" dt="2026-06-26T20:03:44.123" v="1171" actId="1076"/>
          <ac:picMkLst>
            <pc:docMk/>
            <pc:sldMk cId="820225217" sldId="265"/>
            <ac:picMk id="39" creationId="{B528D33B-7CE3-4BB0-B967-D58C6AC6304B}"/>
          </ac:picMkLst>
        </pc:picChg>
        <pc:picChg chg="add mod">
          <ac:chgData name="Mrs A Bolster-Woods" userId="160b2bde-a266-417e-a29f-e121be0e6e63" providerId="ADAL" clId="{22E13168-6C7C-4D52-9B11-D24CE7AF2CB7}" dt="2026-06-26T20:07:23.002" v="1206" actId="1076"/>
          <ac:picMkLst>
            <pc:docMk/>
            <pc:sldMk cId="820225217" sldId="265"/>
            <ac:picMk id="45" creationId="{B48201EB-9578-4D32-923E-2DCDD7A6668B}"/>
          </ac:picMkLst>
        </pc:picChg>
        <pc:picChg chg="add mod">
          <ac:chgData name="Mrs A Bolster-Woods" userId="160b2bde-a266-417e-a29f-e121be0e6e63" providerId="ADAL" clId="{22E13168-6C7C-4D52-9B11-D24CE7AF2CB7}" dt="2026-06-26T20:03:42.479" v="1170" actId="1076"/>
          <ac:picMkLst>
            <pc:docMk/>
            <pc:sldMk cId="820225217" sldId="265"/>
            <ac:picMk id="2050" creationId="{D6EA9640-E2C1-4E80-AFC2-7F8B866638CE}"/>
          </ac:picMkLst>
        </pc:picChg>
        <pc:picChg chg="add mod">
          <ac:chgData name="Mrs A Bolster-Woods" userId="160b2bde-a266-417e-a29f-e121be0e6e63" providerId="ADAL" clId="{22E13168-6C7C-4D52-9B11-D24CE7AF2CB7}" dt="2026-06-26T20:04:49.508" v="1178" actId="14100"/>
          <ac:picMkLst>
            <pc:docMk/>
            <pc:sldMk cId="820225217" sldId="265"/>
            <ac:picMk id="2052" creationId="{69BA9332-A3A1-43A9-A2DE-7724B43F3E57}"/>
          </ac:picMkLst>
        </pc:picChg>
      </pc:sldChg>
      <pc:sldChg chg="modSp mod">
        <pc:chgData name="Mrs A Bolster-Woods" userId="160b2bde-a266-417e-a29f-e121be0e6e63" providerId="ADAL" clId="{22E13168-6C7C-4D52-9B11-D24CE7AF2CB7}" dt="2026-06-26T20:09:07.507" v="1220" actId="1036"/>
        <pc:sldMkLst>
          <pc:docMk/>
          <pc:sldMk cId="1821692763" sldId="266"/>
        </pc:sldMkLst>
        <pc:spChg chg="mod">
          <ac:chgData name="Mrs A Bolster-Woods" userId="160b2bde-a266-417e-a29f-e121be0e6e63" providerId="ADAL" clId="{22E13168-6C7C-4D52-9B11-D24CE7AF2CB7}" dt="2026-06-26T20:09:07.507" v="1220" actId="1036"/>
          <ac:spMkLst>
            <pc:docMk/>
            <pc:sldMk cId="1821692763" sldId="266"/>
            <ac:spMk id="19" creationId="{4466DA5C-109D-4E88-BD78-7B14E7C00011}"/>
          </ac:spMkLst>
        </pc:spChg>
      </pc:sldChg>
      <pc:sldChg chg="delSp modSp mod">
        <pc:chgData name="Mrs A Bolster-Woods" userId="160b2bde-a266-417e-a29f-e121be0e6e63" providerId="ADAL" clId="{22E13168-6C7C-4D52-9B11-D24CE7AF2CB7}" dt="2026-06-26T16:44:42.729" v="82" actId="404"/>
        <pc:sldMkLst>
          <pc:docMk/>
          <pc:sldMk cId="1924331897" sldId="267"/>
        </pc:sldMkLst>
        <pc:spChg chg="del">
          <ac:chgData name="Mrs A Bolster-Woods" userId="160b2bde-a266-417e-a29f-e121be0e6e63" providerId="ADAL" clId="{22E13168-6C7C-4D52-9B11-D24CE7AF2CB7}" dt="2026-06-26T16:43:19.021" v="0" actId="478"/>
          <ac:spMkLst>
            <pc:docMk/>
            <pc:sldMk cId="1924331897" sldId="267"/>
            <ac:spMk id="12" creationId="{00000000-0000-0000-0000-000000000000}"/>
          </ac:spMkLst>
        </pc:spChg>
        <pc:spChg chg="del">
          <ac:chgData name="Mrs A Bolster-Woods" userId="160b2bde-a266-417e-a29f-e121be0e6e63" providerId="ADAL" clId="{22E13168-6C7C-4D52-9B11-D24CE7AF2CB7}" dt="2026-06-26T16:43:19.021" v="0" actId="478"/>
          <ac:spMkLst>
            <pc:docMk/>
            <pc:sldMk cId="1924331897" sldId="267"/>
            <ac:spMk id="15" creationId="{00000000-0000-0000-0000-000000000000}"/>
          </ac:spMkLst>
        </pc:spChg>
        <pc:spChg chg="del">
          <ac:chgData name="Mrs A Bolster-Woods" userId="160b2bde-a266-417e-a29f-e121be0e6e63" providerId="ADAL" clId="{22E13168-6C7C-4D52-9B11-D24CE7AF2CB7}" dt="2026-06-26T16:43:19.021" v="0" actId="478"/>
          <ac:spMkLst>
            <pc:docMk/>
            <pc:sldMk cId="1924331897" sldId="267"/>
            <ac:spMk id="17" creationId="{00000000-0000-0000-0000-000000000000}"/>
          </ac:spMkLst>
        </pc:spChg>
        <pc:spChg chg="del">
          <ac:chgData name="Mrs A Bolster-Woods" userId="160b2bde-a266-417e-a29f-e121be0e6e63" providerId="ADAL" clId="{22E13168-6C7C-4D52-9B11-D24CE7AF2CB7}" dt="2026-06-26T16:43:19.021" v="0" actId="478"/>
          <ac:spMkLst>
            <pc:docMk/>
            <pc:sldMk cId="1924331897" sldId="267"/>
            <ac:spMk id="18" creationId="{00000000-0000-0000-0000-000000000000}"/>
          </ac:spMkLst>
        </pc:spChg>
        <pc:spChg chg="mod">
          <ac:chgData name="Mrs A Bolster-Woods" userId="160b2bde-a266-417e-a29f-e121be0e6e63" providerId="ADAL" clId="{22E13168-6C7C-4D52-9B11-D24CE7AF2CB7}" dt="2026-06-26T16:43:47.542" v="23" actId="313"/>
          <ac:spMkLst>
            <pc:docMk/>
            <pc:sldMk cId="1924331897" sldId="267"/>
            <ac:spMk id="23" creationId="{E647CD4E-B271-42DC-BF31-668C999ED6E4}"/>
          </ac:spMkLst>
        </pc:spChg>
        <pc:spChg chg="mod">
          <ac:chgData name="Mrs A Bolster-Woods" userId="160b2bde-a266-417e-a29f-e121be0e6e63" providerId="ADAL" clId="{22E13168-6C7C-4D52-9B11-D24CE7AF2CB7}" dt="2026-06-26T16:44:42.729" v="82" actId="404"/>
          <ac:spMkLst>
            <pc:docMk/>
            <pc:sldMk cId="1924331897" sldId="267"/>
            <ac:spMk id="25" creationId="{53FB3036-0C94-4D42-B515-5389454A0B70}"/>
          </ac:spMkLst>
        </pc:spChg>
        <pc:picChg chg="del">
          <ac:chgData name="Mrs A Bolster-Woods" userId="160b2bde-a266-417e-a29f-e121be0e6e63" providerId="ADAL" clId="{22E13168-6C7C-4D52-9B11-D24CE7AF2CB7}" dt="2026-06-26T16:43:19.021" v="0" actId="478"/>
          <ac:picMkLst>
            <pc:docMk/>
            <pc:sldMk cId="1924331897" sldId="267"/>
            <ac:picMk id="3" creationId="{00000000-0000-0000-0000-000000000000}"/>
          </ac:picMkLst>
        </pc:picChg>
        <pc:picChg chg="del">
          <ac:chgData name="Mrs A Bolster-Woods" userId="160b2bde-a266-417e-a29f-e121be0e6e63" providerId="ADAL" clId="{22E13168-6C7C-4D52-9B11-D24CE7AF2CB7}" dt="2026-06-26T16:43:19.021" v="0" actId="478"/>
          <ac:picMkLst>
            <pc:docMk/>
            <pc:sldMk cId="1924331897" sldId="267"/>
            <ac:picMk id="5" creationId="{00000000-0000-0000-0000-000000000000}"/>
          </ac:picMkLst>
        </pc:picChg>
        <pc:picChg chg="del">
          <ac:chgData name="Mrs A Bolster-Woods" userId="160b2bde-a266-417e-a29f-e121be0e6e63" providerId="ADAL" clId="{22E13168-6C7C-4D52-9B11-D24CE7AF2CB7}" dt="2026-06-26T16:43:19.021" v="0" actId="478"/>
          <ac:picMkLst>
            <pc:docMk/>
            <pc:sldMk cId="1924331897" sldId="267"/>
            <ac:picMk id="13" creationId="{00000000-0000-0000-0000-000000000000}"/>
          </ac:picMkLst>
        </pc:picChg>
      </pc:sldChg>
      <pc:sldChg chg="addSp delSp modSp mod">
        <pc:chgData name="Mrs A Bolster-Woods" userId="160b2bde-a266-417e-a29f-e121be0e6e63" providerId="ADAL" clId="{22E13168-6C7C-4D52-9B11-D24CE7AF2CB7}" dt="2026-06-26T20:08:57.887" v="1218" actId="1036"/>
        <pc:sldMkLst>
          <pc:docMk/>
          <pc:sldMk cId="1908660102" sldId="268"/>
        </pc:sldMkLst>
        <pc:spChg chg="add mod">
          <ac:chgData name="Mrs A Bolster-Woods" userId="160b2bde-a266-417e-a29f-e121be0e6e63" providerId="ADAL" clId="{22E13168-6C7C-4D52-9B11-D24CE7AF2CB7}" dt="2026-06-26T16:59:19.456" v="470" actId="14100"/>
          <ac:spMkLst>
            <pc:docMk/>
            <pc:sldMk cId="1908660102" sldId="268"/>
            <ac:spMk id="2" creationId="{F86A1F58-5F82-4C2D-B024-77B917DA9A47}"/>
          </ac:spMkLst>
        </pc:spChg>
        <pc:spChg chg="add mod topLvl">
          <ac:chgData name="Mrs A Bolster-Woods" userId="160b2bde-a266-417e-a29f-e121be0e6e63" providerId="ADAL" clId="{22E13168-6C7C-4D52-9B11-D24CE7AF2CB7}" dt="2026-06-26T17:25:36.653" v="565" actId="1035"/>
          <ac:spMkLst>
            <pc:docMk/>
            <pc:sldMk cId="1908660102" sldId="268"/>
            <ac:spMk id="4" creationId="{60E66720-D82D-4C37-9DB4-104BFB2B23FA}"/>
          </ac:spMkLst>
        </pc:spChg>
        <pc:spChg chg="del mod">
          <ac:chgData name="Mrs A Bolster-Woods" userId="160b2bde-a266-417e-a29f-e121be0e6e63" providerId="ADAL" clId="{22E13168-6C7C-4D52-9B11-D24CE7AF2CB7}" dt="2026-06-26T16:50:31.801" v="320"/>
          <ac:spMkLst>
            <pc:docMk/>
            <pc:sldMk cId="1908660102" sldId="268"/>
            <ac:spMk id="5" creationId="{00000000-0000-0000-0000-000000000000}"/>
          </ac:spMkLst>
        </pc:spChg>
        <pc:spChg chg="mod">
          <ac:chgData name="Mrs A Bolster-Woods" userId="160b2bde-a266-417e-a29f-e121be0e6e63" providerId="ADAL" clId="{22E13168-6C7C-4D52-9B11-D24CE7AF2CB7}" dt="2026-06-26T17:00:16.180" v="504" actId="20577"/>
          <ac:spMkLst>
            <pc:docMk/>
            <pc:sldMk cId="1908660102" sldId="268"/>
            <ac:spMk id="6" creationId="{00000000-0000-0000-0000-000000000000}"/>
          </ac:spMkLst>
        </pc:spChg>
        <pc:spChg chg="mod">
          <ac:chgData name="Mrs A Bolster-Woods" userId="160b2bde-a266-417e-a29f-e121be0e6e63" providerId="ADAL" clId="{22E13168-6C7C-4D52-9B11-D24CE7AF2CB7}" dt="2026-06-26T17:25:30.650" v="563" actId="14100"/>
          <ac:spMkLst>
            <pc:docMk/>
            <pc:sldMk cId="1908660102" sldId="268"/>
            <ac:spMk id="7" creationId="{00000000-0000-0000-0000-000000000000}"/>
          </ac:spMkLst>
        </pc:spChg>
        <pc:spChg chg="mod">
          <ac:chgData name="Mrs A Bolster-Woods" userId="160b2bde-a266-417e-a29f-e121be0e6e63" providerId="ADAL" clId="{22E13168-6C7C-4D52-9B11-D24CE7AF2CB7}" dt="2026-06-26T17:00:02.038" v="494" actId="12"/>
          <ac:spMkLst>
            <pc:docMk/>
            <pc:sldMk cId="1908660102" sldId="268"/>
            <ac:spMk id="8" creationId="{00000000-0000-0000-0000-000000000000}"/>
          </ac:spMkLst>
        </pc:spChg>
        <pc:spChg chg="mod">
          <ac:chgData name="Mrs A Bolster-Woods" userId="160b2bde-a266-417e-a29f-e121be0e6e63" providerId="ADAL" clId="{22E13168-6C7C-4D52-9B11-D24CE7AF2CB7}" dt="2026-06-26T16:59:57.940" v="492" actId="20577"/>
          <ac:spMkLst>
            <pc:docMk/>
            <pc:sldMk cId="1908660102" sldId="268"/>
            <ac:spMk id="9" creationId="{00000000-0000-0000-0000-000000000000}"/>
          </ac:spMkLst>
        </pc:spChg>
        <pc:spChg chg="mod">
          <ac:chgData name="Mrs A Bolster-Woods" userId="160b2bde-a266-417e-a29f-e121be0e6e63" providerId="ADAL" clId="{22E13168-6C7C-4D52-9B11-D24CE7AF2CB7}" dt="2026-06-26T16:59:01.972" v="468" actId="1035"/>
          <ac:spMkLst>
            <pc:docMk/>
            <pc:sldMk cId="1908660102" sldId="268"/>
            <ac:spMk id="10" creationId="{00000000-0000-0000-0000-000000000000}"/>
          </ac:spMkLst>
        </pc:spChg>
        <pc:spChg chg="mod">
          <ac:chgData name="Mrs A Bolster-Woods" userId="160b2bde-a266-417e-a29f-e121be0e6e63" providerId="ADAL" clId="{22E13168-6C7C-4D52-9B11-D24CE7AF2CB7}" dt="2026-06-26T16:59:24.172" v="478" actId="1036"/>
          <ac:spMkLst>
            <pc:docMk/>
            <pc:sldMk cId="1908660102" sldId="268"/>
            <ac:spMk id="11" creationId="{00000000-0000-0000-0000-000000000000}"/>
          </ac:spMkLst>
        </pc:spChg>
        <pc:spChg chg="del mod topLvl">
          <ac:chgData name="Mrs A Bolster-Woods" userId="160b2bde-a266-417e-a29f-e121be0e6e63" providerId="ADAL" clId="{22E13168-6C7C-4D52-9B11-D24CE7AF2CB7}" dt="2026-06-26T17:22:38.745" v="520" actId="478"/>
          <ac:spMkLst>
            <pc:docMk/>
            <pc:sldMk cId="1908660102" sldId="268"/>
            <ac:spMk id="12" creationId="{00000000-0000-0000-0000-000000000000}"/>
          </ac:spMkLst>
        </pc:spChg>
        <pc:spChg chg="del mod topLvl">
          <ac:chgData name="Mrs A Bolster-Woods" userId="160b2bde-a266-417e-a29f-e121be0e6e63" providerId="ADAL" clId="{22E13168-6C7C-4D52-9B11-D24CE7AF2CB7}" dt="2026-06-26T17:22:38.745" v="520" actId="478"/>
          <ac:spMkLst>
            <pc:docMk/>
            <pc:sldMk cId="1908660102" sldId="268"/>
            <ac:spMk id="13" creationId="{00000000-0000-0000-0000-000000000000}"/>
          </ac:spMkLst>
        </pc:spChg>
        <pc:spChg chg="del mod">
          <ac:chgData name="Mrs A Bolster-Woods" userId="160b2bde-a266-417e-a29f-e121be0e6e63" providerId="ADAL" clId="{22E13168-6C7C-4D52-9B11-D24CE7AF2CB7}" dt="2026-06-26T16:47:49.140" v="145"/>
          <ac:spMkLst>
            <pc:docMk/>
            <pc:sldMk cId="1908660102" sldId="268"/>
            <ac:spMk id="15" creationId="{00000000-0000-0000-0000-000000000000}"/>
          </ac:spMkLst>
        </pc:spChg>
        <pc:spChg chg="mod">
          <ac:chgData name="Mrs A Bolster-Woods" userId="160b2bde-a266-417e-a29f-e121be0e6e63" providerId="ADAL" clId="{22E13168-6C7C-4D52-9B11-D24CE7AF2CB7}" dt="2026-06-26T17:25:08.663" v="559" actId="164"/>
          <ac:spMkLst>
            <pc:docMk/>
            <pc:sldMk cId="1908660102" sldId="268"/>
            <ac:spMk id="16" creationId="{00000000-0000-0000-0000-000000000000}"/>
          </ac:spMkLst>
        </pc:spChg>
        <pc:spChg chg="del mod">
          <ac:chgData name="Mrs A Bolster-Woods" userId="160b2bde-a266-417e-a29f-e121be0e6e63" providerId="ADAL" clId="{22E13168-6C7C-4D52-9B11-D24CE7AF2CB7}" dt="2026-06-26T16:54:00.055" v="352" actId="478"/>
          <ac:spMkLst>
            <pc:docMk/>
            <pc:sldMk cId="1908660102" sldId="268"/>
            <ac:spMk id="17" creationId="{00000000-0000-0000-0000-000000000000}"/>
          </ac:spMkLst>
        </pc:spChg>
        <pc:spChg chg="mod">
          <ac:chgData name="Mrs A Bolster-Woods" userId="160b2bde-a266-417e-a29f-e121be0e6e63" providerId="ADAL" clId="{22E13168-6C7C-4D52-9B11-D24CE7AF2CB7}" dt="2026-06-26T20:08:57.887" v="1218" actId="1036"/>
          <ac:spMkLst>
            <pc:docMk/>
            <pc:sldMk cId="1908660102" sldId="268"/>
            <ac:spMk id="19" creationId="{C6338507-53E8-4812-926A-AF40DFC1D824}"/>
          </ac:spMkLst>
        </pc:spChg>
        <pc:spChg chg="add mod">
          <ac:chgData name="Mrs A Bolster-Woods" userId="160b2bde-a266-417e-a29f-e121be0e6e63" providerId="ADAL" clId="{22E13168-6C7C-4D52-9B11-D24CE7AF2CB7}" dt="2026-06-26T17:25:08.663" v="559" actId="164"/>
          <ac:spMkLst>
            <pc:docMk/>
            <pc:sldMk cId="1908660102" sldId="268"/>
            <ac:spMk id="24" creationId="{58511299-B96F-483A-89AE-F2CD6E376947}"/>
          </ac:spMkLst>
        </pc:spChg>
        <pc:spChg chg="add mod">
          <ac:chgData name="Mrs A Bolster-Woods" userId="160b2bde-a266-417e-a29f-e121be0e6e63" providerId="ADAL" clId="{22E13168-6C7C-4D52-9B11-D24CE7AF2CB7}" dt="2026-06-26T17:26:08.673" v="599" actId="113"/>
          <ac:spMkLst>
            <pc:docMk/>
            <pc:sldMk cId="1908660102" sldId="268"/>
            <ac:spMk id="26" creationId="{93F8AF3B-C4BF-4953-9837-60108B0A2532}"/>
          </ac:spMkLst>
        </pc:spChg>
        <pc:grpChg chg="add mod">
          <ac:chgData name="Mrs A Bolster-Woods" userId="160b2bde-a266-417e-a29f-e121be0e6e63" providerId="ADAL" clId="{22E13168-6C7C-4D52-9B11-D24CE7AF2CB7}" dt="2026-06-26T16:59:43.847" v="485" actId="1037"/>
          <ac:grpSpMkLst>
            <pc:docMk/>
            <pc:sldMk cId="1908660102" sldId="268"/>
            <ac:grpSpMk id="3" creationId="{A02B64F0-5C1D-4A47-BDAF-FA0AA2C18159}"/>
          </ac:grpSpMkLst>
        </pc:grpChg>
        <pc:grpChg chg="add del mod">
          <ac:chgData name="Mrs A Bolster-Woods" userId="160b2bde-a266-417e-a29f-e121be0e6e63" providerId="ADAL" clId="{22E13168-6C7C-4D52-9B11-D24CE7AF2CB7}" dt="2026-06-26T17:21:53.292" v="510" actId="165"/>
          <ac:grpSpMkLst>
            <pc:docMk/>
            <pc:sldMk cId="1908660102" sldId="268"/>
            <ac:grpSpMk id="14" creationId="{59EA04DC-C02B-4856-B426-00327A4D0EB8}"/>
          </ac:grpSpMkLst>
        </pc:grpChg>
        <pc:grpChg chg="add mod">
          <ac:chgData name="Mrs A Bolster-Woods" userId="160b2bde-a266-417e-a29f-e121be0e6e63" providerId="ADAL" clId="{22E13168-6C7C-4D52-9B11-D24CE7AF2CB7}" dt="2026-06-26T17:25:17.325" v="560" actId="1076"/>
          <ac:grpSpMkLst>
            <pc:docMk/>
            <pc:sldMk cId="1908660102" sldId="268"/>
            <ac:grpSpMk id="22" creationId="{8FE82CC2-5F66-4C1F-B6A1-4AAC568A7B99}"/>
          </ac:grpSpMkLst>
        </pc:grpChg>
        <pc:picChg chg="del mod topLvl">
          <ac:chgData name="Mrs A Bolster-Woods" userId="160b2bde-a266-417e-a29f-e121be0e6e63" providerId="ADAL" clId="{22E13168-6C7C-4D52-9B11-D24CE7AF2CB7}" dt="2026-06-26T17:23:00.901" v="528" actId="478"/>
          <ac:picMkLst>
            <pc:docMk/>
            <pc:sldMk cId="1908660102" sldId="268"/>
            <ac:picMk id="1028" creationId="{00000000-0000-0000-0000-000000000000}"/>
          </ac:picMkLst>
        </pc:picChg>
        <pc:picChg chg="del mod topLvl">
          <ac:chgData name="Mrs A Bolster-Woods" userId="160b2bde-a266-417e-a29f-e121be0e6e63" providerId="ADAL" clId="{22E13168-6C7C-4D52-9B11-D24CE7AF2CB7}" dt="2026-06-26T17:22:59.526" v="527" actId="478"/>
          <ac:picMkLst>
            <pc:docMk/>
            <pc:sldMk cId="1908660102" sldId="268"/>
            <ac:picMk id="1030" creationId="{00000000-0000-0000-0000-000000000000}"/>
          </ac:picMkLst>
        </pc:picChg>
        <pc:picChg chg="add del mod">
          <ac:chgData name="Mrs A Bolster-Woods" userId="160b2bde-a266-417e-a29f-e121be0e6e63" providerId="ADAL" clId="{22E13168-6C7C-4D52-9B11-D24CE7AF2CB7}" dt="2026-06-26T16:59:47.761" v="489" actId="1037"/>
          <ac:picMkLst>
            <pc:docMk/>
            <pc:sldMk cId="1908660102" sldId="268"/>
            <ac:picMk id="1032" creationId="{00000000-0000-0000-0000-000000000000}"/>
          </ac:picMkLst>
        </pc:picChg>
      </pc:sldChg>
      <pc:sldChg chg="delSp modSp mod">
        <pc:chgData name="Mrs A Bolster-Woods" userId="160b2bde-a266-417e-a29f-e121be0e6e63" providerId="ADAL" clId="{22E13168-6C7C-4D52-9B11-D24CE7AF2CB7}" dt="2026-06-28T19:23:22.100" v="1245" actId="208"/>
        <pc:sldMkLst>
          <pc:docMk/>
          <pc:sldMk cId="2974295442" sldId="269"/>
        </pc:sldMkLst>
        <pc:spChg chg="del">
          <ac:chgData name="Mrs A Bolster-Woods" userId="160b2bde-a266-417e-a29f-e121be0e6e63" providerId="ADAL" clId="{22E13168-6C7C-4D52-9B11-D24CE7AF2CB7}" dt="2026-06-26T17:49:11.904" v="817" actId="478"/>
          <ac:spMkLst>
            <pc:docMk/>
            <pc:sldMk cId="2974295442" sldId="269"/>
            <ac:spMk id="4"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6"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7"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8"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10"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12"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13"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14"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17"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20"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21"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22"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25"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26"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27"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33"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34"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35"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37"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38"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39"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43"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47"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48" creationId="{00000000-0000-0000-0000-000000000000}"/>
          </ac:spMkLst>
        </pc:spChg>
        <pc:spChg chg="mod">
          <ac:chgData name="Mrs A Bolster-Woods" userId="160b2bde-a266-417e-a29f-e121be0e6e63" providerId="ADAL" clId="{22E13168-6C7C-4D52-9B11-D24CE7AF2CB7}" dt="2026-06-28T19:23:11.518" v="1242" actId="165"/>
          <ac:spMkLst>
            <pc:docMk/>
            <pc:sldMk cId="2974295442" sldId="269"/>
            <ac:spMk id="49" creationId="{00000000-0000-0000-0000-000000000000}"/>
          </ac:spMkLst>
        </pc:spChg>
        <pc:grpChg chg="mod">
          <ac:chgData name="Mrs A Bolster-Woods" userId="160b2bde-a266-417e-a29f-e121be0e6e63" providerId="ADAL" clId="{22E13168-6C7C-4D52-9B11-D24CE7AF2CB7}" dt="2026-06-28T19:23:11.518" v="1242" actId="165"/>
          <ac:grpSpMkLst>
            <pc:docMk/>
            <pc:sldMk cId="2974295442" sldId="269"/>
            <ac:grpSpMk id="11"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15"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16"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18"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19"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23"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24"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28" creationId="{00000000-0000-0000-0000-000000000000}"/>
          </ac:grpSpMkLst>
        </pc:grpChg>
        <pc:grpChg chg="mod topLvl">
          <ac:chgData name="Mrs A Bolster-Woods" userId="160b2bde-a266-417e-a29f-e121be0e6e63" providerId="ADAL" clId="{22E13168-6C7C-4D52-9B11-D24CE7AF2CB7}" dt="2026-06-28T19:23:11.518" v="1242" actId="165"/>
          <ac:grpSpMkLst>
            <pc:docMk/>
            <pc:sldMk cId="2974295442" sldId="269"/>
            <ac:grpSpMk id="29"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36"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40"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41" creationId="{00000000-0000-0000-0000-000000000000}"/>
          </ac:grpSpMkLst>
        </pc:grpChg>
        <pc:grpChg chg="mod">
          <ac:chgData name="Mrs A Bolster-Woods" userId="160b2bde-a266-417e-a29f-e121be0e6e63" providerId="ADAL" clId="{22E13168-6C7C-4D52-9B11-D24CE7AF2CB7}" dt="2026-06-28T19:23:11.518" v="1242" actId="165"/>
          <ac:grpSpMkLst>
            <pc:docMk/>
            <pc:sldMk cId="2974295442" sldId="269"/>
            <ac:grpSpMk id="42" creationId="{00000000-0000-0000-0000-000000000000}"/>
          </ac:grpSpMkLst>
        </pc:grpChg>
        <pc:grpChg chg="mod topLvl">
          <ac:chgData name="Mrs A Bolster-Woods" userId="160b2bde-a266-417e-a29f-e121be0e6e63" providerId="ADAL" clId="{22E13168-6C7C-4D52-9B11-D24CE7AF2CB7}" dt="2026-06-28T19:23:11.518" v="1242" actId="165"/>
          <ac:grpSpMkLst>
            <pc:docMk/>
            <pc:sldMk cId="2974295442" sldId="269"/>
            <ac:grpSpMk id="44" creationId="{00000000-0000-0000-0000-000000000000}"/>
          </ac:grpSpMkLst>
        </pc:grpChg>
        <pc:grpChg chg="mod topLvl">
          <ac:chgData name="Mrs A Bolster-Woods" userId="160b2bde-a266-417e-a29f-e121be0e6e63" providerId="ADAL" clId="{22E13168-6C7C-4D52-9B11-D24CE7AF2CB7}" dt="2026-06-28T19:23:11.518" v="1242" actId="165"/>
          <ac:grpSpMkLst>
            <pc:docMk/>
            <pc:sldMk cId="2974295442" sldId="269"/>
            <ac:grpSpMk id="45" creationId="{00000000-0000-0000-0000-000000000000}"/>
          </ac:grpSpMkLst>
        </pc:grpChg>
        <pc:grpChg chg="mod topLvl">
          <ac:chgData name="Mrs A Bolster-Woods" userId="160b2bde-a266-417e-a29f-e121be0e6e63" providerId="ADAL" clId="{22E13168-6C7C-4D52-9B11-D24CE7AF2CB7}" dt="2026-06-28T19:23:11.518" v="1242" actId="165"/>
          <ac:grpSpMkLst>
            <pc:docMk/>
            <pc:sldMk cId="2974295442" sldId="269"/>
            <ac:grpSpMk id="46" creationId="{00000000-0000-0000-0000-000000000000}"/>
          </ac:grpSpMkLst>
        </pc:grpChg>
        <pc:grpChg chg="mod topLvl">
          <ac:chgData name="Mrs A Bolster-Woods" userId="160b2bde-a266-417e-a29f-e121be0e6e63" providerId="ADAL" clId="{22E13168-6C7C-4D52-9B11-D24CE7AF2CB7}" dt="2026-06-28T19:23:11.518" v="1242" actId="165"/>
          <ac:grpSpMkLst>
            <pc:docMk/>
            <pc:sldMk cId="2974295442" sldId="269"/>
            <ac:grpSpMk id="50" creationId="{00000000-0000-0000-0000-000000000000}"/>
          </ac:grpSpMkLst>
        </pc:grpChg>
        <pc:grpChg chg="del">
          <ac:chgData name="Mrs A Bolster-Woods" userId="160b2bde-a266-417e-a29f-e121be0e6e63" providerId="ADAL" clId="{22E13168-6C7C-4D52-9B11-D24CE7AF2CB7}" dt="2026-06-28T19:23:11.518" v="1242" actId="165"/>
          <ac:grpSpMkLst>
            <pc:docMk/>
            <pc:sldMk cId="2974295442" sldId="269"/>
            <ac:grpSpMk id="51" creationId="{00000000-0000-0000-0000-000000000000}"/>
          </ac:grpSpMkLst>
        </pc:grpChg>
        <pc:picChg chg="mod">
          <ac:chgData name="Mrs A Bolster-Woods" userId="160b2bde-a266-417e-a29f-e121be0e6e63" providerId="ADAL" clId="{22E13168-6C7C-4D52-9B11-D24CE7AF2CB7}" dt="2026-06-28T19:23:11.518" v="1242" actId="165"/>
          <ac:picMkLst>
            <pc:docMk/>
            <pc:sldMk cId="2974295442" sldId="269"/>
            <ac:picMk id="30" creationId="{00000000-0000-0000-0000-000000000000}"/>
          </ac:picMkLst>
        </pc:picChg>
        <pc:picChg chg="mod">
          <ac:chgData name="Mrs A Bolster-Woods" userId="160b2bde-a266-417e-a29f-e121be0e6e63" providerId="ADAL" clId="{22E13168-6C7C-4D52-9B11-D24CE7AF2CB7}" dt="2026-06-28T19:23:11.518" v="1242" actId="165"/>
          <ac:picMkLst>
            <pc:docMk/>
            <pc:sldMk cId="2974295442" sldId="269"/>
            <ac:picMk id="31" creationId="{00000000-0000-0000-0000-000000000000}"/>
          </ac:picMkLst>
        </pc:picChg>
        <pc:picChg chg="mod">
          <ac:chgData name="Mrs A Bolster-Woods" userId="160b2bde-a266-417e-a29f-e121be0e6e63" providerId="ADAL" clId="{22E13168-6C7C-4D52-9B11-D24CE7AF2CB7}" dt="2026-06-28T19:23:11.518" v="1242" actId="165"/>
          <ac:picMkLst>
            <pc:docMk/>
            <pc:sldMk cId="2974295442" sldId="269"/>
            <ac:picMk id="32" creationId="{00000000-0000-0000-0000-000000000000}"/>
          </ac:picMkLst>
        </pc:picChg>
        <pc:picChg chg="mod">
          <ac:chgData name="Mrs A Bolster-Woods" userId="160b2bde-a266-417e-a29f-e121be0e6e63" providerId="ADAL" clId="{22E13168-6C7C-4D52-9B11-D24CE7AF2CB7}" dt="2026-06-28T19:23:22.100" v="1245" actId="208"/>
          <ac:picMkLst>
            <pc:docMk/>
            <pc:sldMk cId="2974295442" sldId="269"/>
            <ac:picMk id="1026" creationId="{00000000-0000-0000-0000-000000000000}"/>
          </ac:picMkLst>
        </pc:picChg>
        <pc:picChg chg="mod">
          <ac:chgData name="Mrs A Bolster-Woods" userId="160b2bde-a266-417e-a29f-e121be0e6e63" providerId="ADAL" clId="{22E13168-6C7C-4D52-9B11-D24CE7AF2CB7}" dt="2026-06-28T19:23:11.518" v="1242" actId="165"/>
          <ac:picMkLst>
            <pc:docMk/>
            <pc:sldMk cId="2974295442" sldId="269"/>
            <ac:picMk id="1028" creationId="{00000000-0000-0000-0000-000000000000}"/>
          </ac:picMkLst>
        </pc:picChg>
        <pc:picChg chg="mod">
          <ac:chgData name="Mrs A Bolster-Woods" userId="160b2bde-a266-417e-a29f-e121be0e6e63" providerId="ADAL" clId="{22E13168-6C7C-4D52-9B11-D24CE7AF2CB7}" dt="2026-06-28T19:23:11.518" v="1242" actId="165"/>
          <ac:picMkLst>
            <pc:docMk/>
            <pc:sldMk cId="2974295442" sldId="269"/>
            <ac:picMk id="1030" creationId="{00000000-0000-0000-0000-000000000000}"/>
          </ac:picMkLst>
        </pc:picChg>
      </pc:sldChg>
      <pc:sldChg chg="add del">
        <pc:chgData name="Mrs A Bolster-Woods" userId="160b2bde-a266-417e-a29f-e121be0e6e63" providerId="ADAL" clId="{22E13168-6C7C-4D52-9B11-D24CE7AF2CB7}" dt="2026-06-26T20:08:35.739" v="1214" actId="47"/>
        <pc:sldMkLst>
          <pc:docMk/>
          <pc:sldMk cId="1011286567" sldId="270"/>
        </pc:sldMkLst>
      </pc:sldChg>
      <pc:sldChg chg="new del">
        <pc:chgData name="Mrs A Bolster-Woods" userId="160b2bde-a266-417e-a29f-e121be0e6e63" providerId="ADAL" clId="{22E13168-6C7C-4D52-9B11-D24CE7AF2CB7}" dt="2026-06-26T17:28:00.351" v="601" actId="47"/>
        <pc:sldMkLst>
          <pc:docMk/>
          <pc:sldMk cId="3992569642"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98B35-CCA0-495A-B1F1-86A98EE2B39D}" type="datetimeFigureOut">
              <a:rPr lang="en-GB" smtClean="0"/>
              <a:t>28/06/2026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EFC02-60BB-4408-A013-9869510E7592}" type="slidenum">
              <a:rPr lang="en-GB" smtClean="0"/>
              <a:t>‹#›</a:t>
            </a:fld>
            <a:endParaRPr lang="en-GB"/>
          </a:p>
        </p:txBody>
      </p:sp>
    </p:spTree>
    <p:extLst>
      <p:ext uri="{BB962C8B-B14F-4D97-AF65-F5344CB8AC3E}">
        <p14:creationId xmlns:p14="http://schemas.microsoft.com/office/powerpoint/2010/main" val="28659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368485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15084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130882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descr="HAR 071 inside Hartford.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5"/>
            <a:ext cx="12192000" cy="6599491"/>
          </a:xfrm>
          <a:prstGeom prst="rect">
            <a:avLst/>
          </a:prstGeom>
        </p:spPr>
      </p:pic>
      <p:sp>
        <p:nvSpPr>
          <p:cNvPr id="8" name="Title 1"/>
          <p:cNvSpPr>
            <a:spLocks noGrp="1"/>
          </p:cNvSpPr>
          <p:nvPr>
            <p:ph type="title"/>
          </p:nvPr>
        </p:nvSpPr>
        <p:spPr>
          <a:xfrm>
            <a:off x="1614609" y="274639"/>
            <a:ext cx="9967793" cy="404701"/>
          </a:xfrm>
        </p:spPr>
        <p:txBody>
          <a:bodyPr>
            <a:normAutofit/>
          </a:bodyPr>
          <a:lstStyle>
            <a:lvl1pPr algn="l">
              <a:defRPr sz="1800" b="0" i="0">
                <a:solidFill>
                  <a:schemeClr val="bg1"/>
                </a:solidFill>
                <a:latin typeface="Avenir Next Regular"/>
                <a:cs typeface="Avenir Next Regular"/>
              </a:defRPr>
            </a:lvl1pPr>
          </a:lstStyle>
          <a:p>
            <a:r>
              <a:rPr lang="en-GB" dirty="0"/>
              <a:t>Click to edit Master title style</a:t>
            </a:r>
            <a:endParaRPr lang="en-US" dirty="0"/>
          </a:p>
        </p:txBody>
      </p:sp>
    </p:spTree>
    <p:extLst>
      <p:ext uri="{BB962C8B-B14F-4D97-AF65-F5344CB8AC3E}">
        <p14:creationId xmlns:p14="http://schemas.microsoft.com/office/powerpoint/2010/main" val="186816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77866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C75601-5041-4A74-81CB-8D7294458D2A}"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166506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2C75601-5041-4A74-81CB-8D7294458D2A}" type="datetimeFigureOut">
              <a:rPr lang="en-GB" smtClean="0"/>
              <a:t>28/06/2026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50190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2C75601-5041-4A74-81CB-8D7294458D2A}" type="datetimeFigureOut">
              <a:rPr lang="en-GB" smtClean="0"/>
              <a:t>28/06/2026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346954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2C75601-5041-4A74-81CB-8D7294458D2A}" type="datetimeFigureOut">
              <a:rPr lang="en-GB" smtClean="0"/>
              <a:t>28/06/2026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1118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75601-5041-4A74-81CB-8D7294458D2A}" type="datetimeFigureOut">
              <a:rPr lang="en-GB" smtClean="0"/>
              <a:t>28/06/2026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86638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C75601-5041-4A74-81CB-8D7294458D2A}" type="datetimeFigureOut">
              <a:rPr lang="en-GB" smtClean="0"/>
              <a:t>28/06/2026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158253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C75601-5041-4A74-81CB-8D7294458D2A}" type="datetimeFigureOut">
              <a:rPr lang="en-GB" smtClean="0"/>
              <a:t>28/06/2026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74098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75601-5041-4A74-81CB-8D7294458D2A}" type="datetimeFigureOut">
              <a:rPr lang="en-GB" smtClean="0"/>
              <a:t>28/06/2026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06663-FADD-4937-8C9E-B2EFF105966C}" type="slidenum">
              <a:rPr lang="en-GB" smtClean="0"/>
              <a:t>‹#›</a:t>
            </a:fld>
            <a:endParaRPr lang="en-GB"/>
          </a:p>
        </p:txBody>
      </p:sp>
    </p:spTree>
    <p:extLst>
      <p:ext uri="{BB962C8B-B14F-4D97-AF65-F5344CB8AC3E}">
        <p14:creationId xmlns:p14="http://schemas.microsoft.com/office/powerpoint/2010/main" val="37930951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GB" b="1" dirty="0"/>
              <a:t>Geography Knowledge Organisers</a:t>
            </a:r>
          </a:p>
        </p:txBody>
      </p:sp>
      <p:sp>
        <p:nvSpPr>
          <p:cNvPr id="3" name="Subtitle 2"/>
          <p:cNvSpPr>
            <a:spLocks noGrp="1"/>
          </p:cNvSpPr>
          <p:nvPr>
            <p:ph type="subTitle" idx="1"/>
          </p:nvPr>
        </p:nvSpPr>
        <p:spPr/>
        <p:txBody>
          <a:bodyPr>
            <a:noAutofit/>
          </a:bodyPr>
          <a:lstStyle/>
          <a:p>
            <a:r>
              <a:rPr lang="en-GB" sz="11500" b="1" dirty="0"/>
              <a:t>Year 8</a:t>
            </a:r>
          </a:p>
        </p:txBody>
      </p:sp>
    </p:spTree>
    <p:extLst>
      <p:ext uri="{BB962C8B-B14F-4D97-AF65-F5344CB8AC3E}">
        <p14:creationId xmlns:p14="http://schemas.microsoft.com/office/powerpoint/2010/main" val="41756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AutoShape 2" descr="Population and Migration - Primary School Geography Encyclopedia | Ap human  geography, Social studies activities, Interactive notebooks social studi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Title 1">
            <a:extLst>
              <a:ext uri="{FF2B5EF4-FFF2-40B4-BE49-F238E27FC236}">
                <a16:creationId xmlns:a16="http://schemas.microsoft.com/office/drawing/2014/main" id="{D71243FB-F196-4EF7-8077-5C3B1A920A20}"/>
              </a:ext>
            </a:extLst>
          </p:cNvPr>
          <p:cNvSpPr txBox="1">
            <a:spLocks/>
          </p:cNvSpPr>
          <p:nvPr/>
        </p:nvSpPr>
        <p:spPr>
          <a:xfrm>
            <a:off x="0" y="106293"/>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Urbanisation Year 8 HT6</a:t>
            </a:r>
          </a:p>
        </p:txBody>
      </p:sp>
      <p:sp>
        <p:nvSpPr>
          <p:cNvPr id="26" name="TextBox 25">
            <a:extLst>
              <a:ext uri="{FF2B5EF4-FFF2-40B4-BE49-F238E27FC236}">
                <a16:creationId xmlns:a16="http://schemas.microsoft.com/office/drawing/2014/main" id="{2E9B2399-96B0-4156-92ED-7FB981E4099E}"/>
              </a:ext>
            </a:extLst>
          </p:cNvPr>
          <p:cNvSpPr txBox="1"/>
          <p:nvPr/>
        </p:nvSpPr>
        <p:spPr>
          <a:xfrm>
            <a:off x="167640" y="604850"/>
            <a:ext cx="549293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t>What is urbanisation?</a:t>
            </a:r>
          </a:p>
          <a:p>
            <a:r>
              <a:rPr lang="en-GB" sz="1200" dirty="0"/>
              <a:t>Urbanisation is the proportion of people living in towns and cities. Today, about 54% of the world's population lives in urban areas, rising to an estimated 70% by 2050. Urbanisation has led to the growth of </a:t>
            </a:r>
            <a:r>
              <a:rPr lang="en-GB" sz="1200" b="1" dirty="0"/>
              <a:t>megacities</a:t>
            </a:r>
            <a:r>
              <a:rPr lang="en-GB" sz="1200" dirty="0"/>
              <a:t> (cities with over 10 million people).</a:t>
            </a:r>
          </a:p>
        </p:txBody>
      </p:sp>
      <p:sp>
        <p:nvSpPr>
          <p:cNvPr id="28" name="TextBox 27">
            <a:extLst>
              <a:ext uri="{FF2B5EF4-FFF2-40B4-BE49-F238E27FC236}">
                <a16:creationId xmlns:a16="http://schemas.microsoft.com/office/drawing/2014/main" id="{0739D502-62A5-4D9A-8ACA-07369DD780A8}"/>
              </a:ext>
            </a:extLst>
          </p:cNvPr>
          <p:cNvSpPr txBox="1"/>
          <p:nvPr/>
        </p:nvSpPr>
        <p:spPr>
          <a:xfrm>
            <a:off x="5796643" y="604850"/>
            <a:ext cx="4468586" cy="3416320"/>
          </a:xfrm>
          <a:prstGeom prst="rect">
            <a:avLst/>
          </a:prstGeom>
          <a:noFill/>
        </p:spPr>
        <p:txBody>
          <a:bodyPr wrap="square">
            <a:spAutoFit/>
          </a:bodyPr>
          <a:lstStyle/>
          <a:p>
            <a:r>
              <a:rPr lang="en-GB" sz="1200" b="1" dirty="0"/>
              <a:t>Why did Manchester grow?</a:t>
            </a:r>
          </a:p>
          <a:p>
            <a:r>
              <a:rPr lang="en-GB" sz="1200" dirty="0"/>
              <a:t>Manchester began as a Roman settlement before becoming a market town. From the 1700s, cotton mills attracted thousands of workers during the Industrial Revolution. By 1853, the population had reached around 300,000. Rapid growth created overcrowded back-to-back housing, shared toilets, poor sanitation, pollution and disease. Over half of children died before the age of five. Wealthier factory owners lived in greener suburbs on the edge of the city.</a:t>
            </a:r>
          </a:p>
          <a:p>
            <a:endParaRPr lang="en-GB" sz="1200" dirty="0"/>
          </a:p>
          <a:p>
            <a:r>
              <a:rPr lang="en-GB" sz="1200" b="1" dirty="0"/>
              <a:t>How has Manchester changed over time?</a:t>
            </a:r>
          </a:p>
          <a:p>
            <a:r>
              <a:rPr lang="en-GB" sz="1200" dirty="0"/>
              <a:t>Manchester's population grew from 70,000 (1801) to 766,000 (1920s) because of industry and migration. After World War Two, cotton mills closed, causing unemployment, crime and population decline. Since the 1996 IRA bombing, regeneration funded by the UK Government and the EU has transformed the city. Projects such as Spinningfields and MediaCityUK have created jobs, attracted businesses and increased the population to around 550,000.</a:t>
            </a:r>
          </a:p>
          <a:p>
            <a:endParaRPr lang="en-GB" sz="1200" dirty="0"/>
          </a:p>
        </p:txBody>
      </p:sp>
      <p:graphicFrame>
        <p:nvGraphicFramePr>
          <p:cNvPr id="32" name="Table 31">
            <a:extLst>
              <a:ext uri="{FF2B5EF4-FFF2-40B4-BE49-F238E27FC236}">
                <a16:creationId xmlns:a16="http://schemas.microsoft.com/office/drawing/2014/main" id="{ECE7AF6D-2844-4347-88EB-BAC275410E6A}"/>
              </a:ext>
            </a:extLst>
          </p:cNvPr>
          <p:cNvGraphicFramePr>
            <a:graphicFrameLocks noGrp="1"/>
          </p:cNvGraphicFramePr>
          <p:nvPr>
            <p:extLst>
              <p:ext uri="{D42A27DB-BD31-4B8C-83A1-F6EECF244321}">
                <p14:modId xmlns:p14="http://schemas.microsoft.com/office/powerpoint/2010/main" val="1631513545"/>
              </p:ext>
            </p:extLst>
          </p:nvPr>
        </p:nvGraphicFramePr>
        <p:xfrm>
          <a:off x="167640" y="1680298"/>
          <a:ext cx="2629989" cy="2103120"/>
        </p:xfrm>
        <a:graphic>
          <a:graphicData uri="http://schemas.openxmlformats.org/drawingml/2006/table">
            <a:tbl>
              <a:tblPr/>
              <a:tblGrid>
                <a:gridCol w="2629989">
                  <a:extLst>
                    <a:ext uri="{9D8B030D-6E8A-4147-A177-3AD203B41FA5}">
                      <a16:colId xmlns:a16="http://schemas.microsoft.com/office/drawing/2014/main" val="1077993982"/>
                    </a:ext>
                  </a:extLst>
                </a:gridCol>
              </a:tblGrid>
              <a:tr h="0">
                <a:tc>
                  <a:txBody>
                    <a:bodyPr/>
                    <a:lstStyle/>
                    <a:p>
                      <a:r>
                        <a:rPr lang="en-GB" sz="1200" b="1" dirty="0"/>
                        <a:t>Why do people move to cities? </a:t>
                      </a:r>
                    </a:p>
                    <a:p>
                      <a:r>
                        <a:rPr lang="en-GB" sz="1200" dirty="0"/>
                        <a:t>People migrate because of </a:t>
                      </a:r>
                      <a:r>
                        <a:rPr lang="en-GB" sz="1200" b="1" dirty="0"/>
                        <a:t>push factors</a:t>
                      </a:r>
                      <a:r>
                        <a:rPr lang="en-GB" sz="1200" dirty="0"/>
                        <a:t> (reasons to leave) and </a:t>
                      </a:r>
                      <a:r>
                        <a:rPr lang="en-GB" sz="1200" b="1" dirty="0"/>
                        <a:t>pull factors</a:t>
                      </a:r>
                      <a:r>
                        <a:rPr lang="en-GB" sz="1200" dirty="0"/>
                        <a:t> (reasons to move). In many </a:t>
                      </a:r>
                      <a:r>
                        <a:rPr lang="en-GB" sz="1200" b="1" dirty="0"/>
                        <a:t>low-income countries</a:t>
                      </a:r>
                      <a:r>
                        <a:rPr lang="en-GB" sz="1200" dirty="0"/>
                        <a:t>, rural-to-urban migration is increasing. In some </a:t>
                      </a:r>
                      <a:r>
                        <a:rPr lang="en-GB" sz="1200" b="1" dirty="0"/>
                        <a:t>high-income countries</a:t>
                      </a:r>
                      <a:r>
                        <a:rPr lang="en-GB" sz="1200" dirty="0"/>
                        <a:t>, people move back to the countryside, a process called </a:t>
                      </a:r>
                      <a:r>
                        <a:rPr lang="en-GB" sz="1200" b="1" dirty="0"/>
                        <a:t>counter-urbanisation</a:t>
                      </a:r>
                      <a:r>
                        <a:rPr lang="en-GB" sz="1200" dirty="0"/>
                        <a:t>, to enjoy more space, lower crime and a better environment.</a:t>
                      </a:r>
                    </a:p>
                  </a:txBody>
                  <a:tcPr anchor="ctr">
                    <a:lnL>
                      <a:noFill/>
                    </a:lnL>
                    <a:lnR>
                      <a:noFill/>
                    </a:lnR>
                    <a:lnT>
                      <a:noFill/>
                    </a:lnT>
                    <a:lnB>
                      <a:noFill/>
                    </a:lnB>
                  </a:tcPr>
                </a:tc>
                <a:extLst>
                  <a:ext uri="{0D108BD9-81ED-4DB2-BD59-A6C34878D82A}">
                    <a16:rowId xmlns:a16="http://schemas.microsoft.com/office/drawing/2014/main" val="3334513760"/>
                  </a:ext>
                </a:extLst>
              </a:tr>
            </a:tbl>
          </a:graphicData>
        </a:graphic>
      </p:graphicFrame>
      <p:sp>
        <p:nvSpPr>
          <p:cNvPr id="34" name="TextBox 33">
            <a:extLst>
              <a:ext uri="{FF2B5EF4-FFF2-40B4-BE49-F238E27FC236}">
                <a16:creationId xmlns:a16="http://schemas.microsoft.com/office/drawing/2014/main" id="{A9D20009-B98E-4E26-AC00-3D4B994B9CCE}"/>
              </a:ext>
            </a:extLst>
          </p:cNvPr>
          <p:cNvSpPr txBox="1"/>
          <p:nvPr/>
        </p:nvSpPr>
        <p:spPr>
          <a:xfrm>
            <a:off x="167640" y="4027869"/>
            <a:ext cx="3217817"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t>What is life like in the slums? </a:t>
            </a:r>
          </a:p>
          <a:p>
            <a:r>
              <a:rPr lang="en-GB" sz="1200" dirty="0"/>
              <a:t>A slum is an area of poorly built or informal housing. </a:t>
            </a:r>
          </a:p>
          <a:p>
            <a:r>
              <a:rPr lang="en-GB" sz="1200" dirty="0"/>
              <a:t>Around 900 million people worldwide live in slums. </a:t>
            </a:r>
          </a:p>
          <a:p>
            <a:r>
              <a:rPr lang="en-GB" sz="1200" dirty="0"/>
              <a:t>Rapid urban growth means housing cannot keep up with demand. </a:t>
            </a:r>
          </a:p>
          <a:p>
            <a:r>
              <a:rPr lang="en-GB" sz="1200" dirty="0"/>
              <a:t>Slums often lack clean water, sanitation, electricity and waste collection. </a:t>
            </a:r>
          </a:p>
          <a:p>
            <a:r>
              <a:rPr lang="en-GB" sz="1200" b="1" dirty="0"/>
              <a:t>Lagos</a:t>
            </a:r>
            <a:r>
              <a:rPr lang="en-GB" sz="1200" dirty="0"/>
              <a:t> (Nigeria) is an example. </a:t>
            </a:r>
          </a:p>
          <a:p>
            <a:r>
              <a:rPr lang="en-GB" sz="1200" dirty="0"/>
              <a:t>Governments try to improve conditions by building affordable housing, upgrading homes and providing water, sewers and electricity, but rapid population growth makes this difficult.</a:t>
            </a:r>
          </a:p>
        </p:txBody>
      </p:sp>
      <p:sp>
        <p:nvSpPr>
          <p:cNvPr id="36" name="TextBox 35">
            <a:extLst>
              <a:ext uri="{FF2B5EF4-FFF2-40B4-BE49-F238E27FC236}">
                <a16:creationId xmlns:a16="http://schemas.microsoft.com/office/drawing/2014/main" id="{E73DB7C2-D8CB-4E46-AC27-3E2B4F0ADB2E}"/>
              </a:ext>
            </a:extLst>
          </p:cNvPr>
          <p:cNvSpPr txBox="1"/>
          <p:nvPr/>
        </p:nvSpPr>
        <p:spPr>
          <a:xfrm>
            <a:off x="7355439" y="4006118"/>
            <a:ext cx="4760361" cy="1200329"/>
          </a:xfrm>
          <a:prstGeom prst="rect">
            <a:avLst/>
          </a:prstGeom>
          <a:noFill/>
        </p:spPr>
        <p:txBody>
          <a:bodyPr wrap="square">
            <a:spAutoFit/>
          </a:bodyPr>
          <a:lstStyle/>
          <a:p>
            <a:r>
              <a:rPr lang="en-GB" sz="1200" b="1" dirty="0"/>
              <a:t>Masdar: A city of the future</a:t>
            </a:r>
          </a:p>
          <a:p>
            <a:r>
              <a:rPr lang="en-GB" sz="1200" dirty="0"/>
              <a:t>Masdar City, near Abu Dhabi (UAE), is designed to be one of the world's most sustainable cities. It aims to reduce fossil fuel use through solar power, car-free streets, driverless electric pods, walkable neighbourhoods and recycling. Narrow streets, shaded public spaces and raised buildings help keep the city up to 15°C cooler than the surrounding desert</a:t>
            </a:r>
          </a:p>
        </p:txBody>
      </p:sp>
      <p:pic>
        <p:nvPicPr>
          <p:cNvPr id="37" name="Picture 36">
            <a:extLst>
              <a:ext uri="{FF2B5EF4-FFF2-40B4-BE49-F238E27FC236}">
                <a16:creationId xmlns:a16="http://schemas.microsoft.com/office/drawing/2014/main" id="{DA1874EF-AC4B-4F01-8046-82AF3318CA73}"/>
              </a:ext>
            </a:extLst>
          </p:cNvPr>
          <p:cNvPicPr>
            <a:picLocks noChangeAspect="1"/>
          </p:cNvPicPr>
          <p:nvPr/>
        </p:nvPicPr>
        <p:blipFill>
          <a:blip r:embed="rId2"/>
          <a:stretch>
            <a:fillRect/>
          </a:stretch>
        </p:blipFill>
        <p:spPr>
          <a:xfrm>
            <a:off x="2731189" y="1956568"/>
            <a:ext cx="2872613" cy="1409376"/>
          </a:xfrm>
          <a:prstGeom prst="rect">
            <a:avLst/>
          </a:prstGeom>
        </p:spPr>
      </p:pic>
      <p:pic>
        <p:nvPicPr>
          <p:cNvPr id="38" name="Picture 37">
            <a:extLst>
              <a:ext uri="{FF2B5EF4-FFF2-40B4-BE49-F238E27FC236}">
                <a16:creationId xmlns:a16="http://schemas.microsoft.com/office/drawing/2014/main" id="{5F3B3312-9BEB-483D-A78B-F1B5122A1F3B}"/>
              </a:ext>
            </a:extLst>
          </p:cNvPr>
          <p:cNvPicPr>
            <a:picLocks noChangeAspect="1"/>
          </p:cNvPicPr>
          <p:nvPr/>
        </p:nvPicPr>
        <p:blipFill rotWithShape="1">
          <a:blip r:embed="rId3"/>
          <a:srcRect t="33899" r="5569"/>
          <a:stretch/>
        </p:blipFill>
        <p:spPr>
          <a:xfrm>
            <a:off x="7875132" y="5206447"/>
            <a:ext cx="1634709" cy="1391418"/>
          </a:xfrm>
          <a:prstGeom prst="rect">
            <a:avLst/>
          </a:prstGeom>
        </p:spPr>
      </p:pic>
      <p:pic>
        <p:nvPicPr>
          <p:cNvPr id="39" name="Picture 2" descr="Image result for Manchester terrace slums">
            <a:extLst>
              <a:ext uri="{FF2B5EF4-FFF2-40B4-BE49-F238E27FC236}">
                <a16:creationId xmlns:a16="http://schemas.microsoft.com/office/drawing/2014/main" id="{B528D33B-7CE3-4BB0-B967-D58C6AC630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0916" y="863077"/>
            <a:ext cx="1823444" cy="1367129"/>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27202108-B257-4393-B73B-6D64EAB914BC}"/>
              </a:ext>
            </a:extLst>
          </p:cNvPr>
          <p:cNvSpPr/>
          <p:nvPr/>
        </p:nvSpPr>
        <p:spPr>
          <a:xfrm>
            <a:off x="167640" y="1590854"/>
            <a:ext cx="5492931" cy="228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A Case Study of Urban Regeneration in Manchester - New Islington - Internet  Geography">
            <a:extLst>
              <a:ext uri="{FF2B5EF4-FFF2-40B4-BE49-F238E27FC236}">
                <a16:creationId xmlns:a16="http://schemas.microsoft.com/office/drawing/2014/main" id="{D6EA9640-E2C1-4E80-AFC2-7F8B86663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0916" y="2488433"/>
            <a:ext cx="1823444" cy="12357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42A3D163-3802-4317-8FDE-A4DF9D03249A}"/>
              </a:ext>
            </a:extLst>
          </p:cNvPr>
          <p:cNvSpPr/>
          <p:nvPr/>
        </p:nvSpPr>
        <p:spPr>
          <a:xfrm>
            <a:off x="5796643" y="594118"/>
            <a:ext cx="6319157" cy="3278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Rise of new megacities will drive global urban growth | Oxford Economics">
            <a:extLst>
              <a:ext uri="{FF2B5EF4-FFF2-40B4-BE49-F238E27FC236}">
                <a16:creationId xmlns:a16="http://schemas.microsoft.com/office/drawing/2014/main" id="{69BA9332-A3A1-43A9-A2DE-7724B43F3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528" y="4021169"/>
            <a:ext cx="3783213" cy="26843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48201EB-9578-4D32-923E-2DCDD7A6668B}"/>
              </a:ext>
            </a:extLst>
          </p:cNvPr>
          <p:cNvPicPr>
            <a:picLocks noChangeAspect="1"/>
          </p:cNvPicPr>
          <p:nvPr/>
        </p:nvPicPr>
        <p:blipFill>
          <a:blip r:embed="rId7"/>
          <a:stretch>
            <a:fillRect/>
          </a:stretch>
        </p:blipFill>
        <p:spPr>
          <a:xfrm>
            <a:off x="9888019" y="5206447"/>
            <a:ext cx="1596410" cy="1318554"/>
          </a:xfrm>
          <a:prstGeom prst="rect">
            <a:avLst/>
          </a:prstGeom>
        </p:spPr>
      </p:pic>
      <p:sp>
        <p:nvSpPr>
          <p:cNvPr id="48" name="Rectangle 47">
            <a:extLst>
              <a:ext uri="{FF2B5EF4-FFF2-40B4-BE49-F238E27FC236}">
                <a16:creationId xmlns:a16="http://schemas.microsoft.com/office/drawing/2014/main" id="{287F8A2A-3F10-410B-9A17-432C513B4DEF}"/>
              </a:ext>
            </a:extLst>
          </p:cNvPr>
          <p:cNvSpPr/>
          <p:nvPr/>
        </p:nvSpPr>
        <p:spPr>
          <a:xfrm>
            <a:off x="7355439" y="4034435"/>
            <a:ext cx="4668921" cy="2671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109C793-0C18-46BF-9DA6-FC3F875263B5}"/>
              </a:ext>
            </a:extLst>
          </p:cNvPr>
          <p:cNvSpPr/>
          <p:nvPr/>
        </p:nvSpPr>
        <p:spPr>
          <a:xfrm>
            <a:off x="3462182" y="4021168"/>
            <a:ext cx="3783213" cy="2671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022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5588" y="356007"/>
            <a:ext cx="12024217" cy="3189324"/>
            <a:chOff x="85588" y="356007"/>
            <a:chExt cx="12024217" cy="3189324"/>
          </a:xfrm>
        </p:grpSpPr>
        <p:sp>
          <p:nvSpPr>
            <p:cNvPr id="6" name="Rectangle 5"/>
            <p:cNvSpPr/>
            <p:nvPr/>
          </p:nvSpPr>
          <p:spPr>
            <a:xfrm>
              <a:off x="85588" y="356007"/>
              <a:ext cx="1789756"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sz="1200" b="1" dirty="0">
                  <a:effectLst/>
                  <a:ea typeface="Calibri" panose="020F0502020204030204" pitchFamily="34" charset="0"/>
                  <a:cs typeface="Times New Roman" panose="02020603050405020304" pitchFamily="18" charset="0"/>
                </a:rPr>
                <a:t>Key Words:</a:t>
              </a:r>
            </a:p>
            <a:p>
              <a:pPr>
                <a:spcAft>
                  <a:spcPts val="0"/>
                </a:spcAft>
              </a:pPr>
              <a:r>
                <a:rPr lang="en-GB" sz="1200" dirty="0">
                  <a:effectLst/>
                  <a:ea typeface="Calibri" panose="020F0502020204030204" pitchFamily="34" charset="0"/>
                  <a:cs typeface="Times New Roman" panose="02020603050405020304" pitchFamily="18" charset="0"/>
                </a:rPr>
                <a:t>Mantle</a:t>
              </a:r>
            </a:p>
            <a:p>
              <a:pPr>
                <a:spcAft>
                  <a:spcPts val="0"/>
                </a:spcAft>
              </a:pPr>
              <a:r>
                <a:rPr lang="en-GB" sz="1200" dirty="0">
                  <a:effectLst/>
                  <a:ea typeface="Calibri" panose="020F0502020204030204" pitchFamily="34" charset="0"/>
                  <a:cs typeface="Times New Roman" panose="02020603050405020304" pitchFamily="18" charset="0"/>
                </a:rPr>
                <a:t>Inner and Outer Core</a:t>
              </a:r>
            </a:p>
            <a:p>
              <a:pPr>
                <a:spcAft>
                  <a:spcPts val="0"/>
                </a:spcAft>
              </a:pPr>
              <a:r>
                <a:rPr lang="en-GB" sz="1200" dirty="0">
                  <a:ea typeface="Calibri" panose="020F0502020204030204" pitchFamily="34" charset="0"/>
                  <a:cs typeface="Times New Roman" panose="02020603050405020304" pitchFamily="18" charset="0"/>
                </a:rPr>
                <a:t>Oceanic crust</a:t>
              </a:r>
            </a:p>
            <a:p>
              <a:pPr>
                <a:spcAft>
                  <a:spcPts val="0"/>
                </a:spcAft>
              </a:pPr>
              <a:r>
                <a:rPr lang="en-GB" sz="1200" dirty="0">
                  <a:effectLst/>
                  <a:ea typeface="Calibri" panose="020F0502020204030204" pitchFamily="34" charset="0"/>
                  <a:cs typeface="Times New Roman" panose="02020603050405020304" pitchFamily="18" charset="0"/>
                </a:rPr>
                <a:t>Continental crust</a:t>
              </a:r>
            </a:p>
            <a:p>
              <a:pPr>
                <a:spcAft>
                  <a:spcPts val="0"/>
                </a:spcAft>
              </a:pPr>
              <a:r>
                <a:rPr lang="en-GB" sz="1200" dirty="0">
                  <a:effectLst/>
                  <a:ea typeface="Calibri" panose="020F0502020204030204" pitchFamily="34" charset="0"/>
                  <a:cs typeface="Times New Roman" panose="02020603050405020304" pitchFamily="18" charset="0"/>
                </a:rPr>
                <a:t>Pacific Ring of Fire</a:t>
              </a:r>
            </a:p>
            <a:p>
              <a:pPr>
                <a:spcAft>
                  <a:spcPts val="0"/>
                </a:spcAft>
              </a:pPr>
              <a:r>
                <a:rPr lang="en-GB" sz="1200" dirty="0">
                  <a:effectLst/>
                  <a:ea typeface="Calibri" panose="020F0502020204030204" pitchFamily="34" charset="0"/>
                  <a:cs typeface="Times New Roman" panose="02020603050405020304" pitchFamily="18" charset="0"/>
                </a:rPr>
                <a:t>Earthquake</a:t>
              </a:r>
            </a:p>
            <a:p>
              <a:pPr>
                <a:spcAft>
                  <a:spcPts val="0"/>
                </a:spcAft>
              </a:pPr>
              <a:r>
                <a:rPr lang="en-GB" sz="1200" dirty="0">
                  <a:effectLst/>
                  <a:ea typeface="Calibri" panose="020F0502020204030204" pitchFamily="34" charset="0"/>
                  <a:cs typeface="Times New Roman" panose="02020603050405020304" pitchFamily="18" charset="0"/>
                </a:rPr>
                <a:t>Volcano</a:t>
              </a:r>
            </a:p>
            <a:p>
              <a:pPr>
                <a:spcAft>
                  <a:spcPts val="0"/>
                </a:spcAft>
              </a:pPr>
              <a:r>
                <a:rPr lang="en-GB" sz="1200" dirty="0">
                  <a:effectLst/>
                  <a:ea typeface="Calibri" panose="020F0502020204030204" pitchFamily="34" charset="0"/>
                  <a:cs typeface="Times New Roman" panose="02020603050405020304" pitchFamily="18" charset="0"/>
                </a:rPr>
                <a:t>Tsunami</a:t>
              </a:r>
            </a:p>
            <a:p>
              <a:pPr>
                <a:spcAft>
                  <a:spcPts val="0"/>
                </a:spcAft>
              </a:pPr>
              <a:r>
                <a:rPr lang="en-GB" sz="1200" dirty="0">
                  <a:effectLst/>
                  <a:ea typeface="Calibri" panose="020F0502020204030204" pitchFamily="34" charset="0"/>
                  <a:cs typeface="Times New Roman" panose="02020603050405020304" pitchFamily="18" charset="0"/>
                </a:rPr>
                <a:t>Effects</a:t>
              </a:r>
            </a:p>
            <a:p>
              <a:pPr>
                <a:spcAft>
                  <a:spcPts val="0"/>
                </a:spcAft>
              </a:pPr>
              <a:r>
                <a:rPr lang="en-GB" sz="1200" dirty="0">
                  <a:effectLst/>
                  <a:ea typeface="Calibri" panose="020F0502020204030204" pitchFamily="34" charset="0"/>
                  <a:cs typeface="Times New Roman" panose="02020603050405020304" pitchFamily="18" charset="0"/>
                </a:rPr>
                <a:t>Seismic</a:t>
              </a:r>
            </a:p>
            <a:p>
              <a:pPr>
                <a:spcAft>
                  <a:spcPts val="0"/>
                </a:spcAft>
              </a:pPr>
              <a:r>
                <a:rPr lang="en-GB" sz="1200" dirty="0">
                  <a:effectLst/>
                  <a:ea typeface="Calibri" panose="020F0502020204030204" pitchFamily="34" charset="0"/>
                  <a:cs typeface="Times New Roman" panose="02020603050405020304" pitchFamily="18" charset="0"/>
                </a:rPr>
                <a:t>Tectonics </a:t>
              </a:r>
            </a:p>
            <a:p>
              <a:pPr>
                <a:spcAft>
                  <a:spcPts val="0"/>
                </a:spcAft>
              </a:pPr>
              <a:r>
                <a:rPr lang="en-GB" sz="1200" dirty="0">
                  <a:effectLst/>
                  <a:ea typeface="Calibri" panose="020F0502020204030204" pitchFamily="34" charset="0"/>
                  <a:cs typeface="Times New Roman" panose="02020603050405020304" pitchFamily="18" charset="0"/>
                </a:rPr>
                <a:t>Constructive margin</a:t>
              </a:r>
            </a:p>
            <a:p>
              <a:pPr>
                <a:spcAft>
                  <a:spcPts val="0"/>
                </a:spcAft>
              </a:pPr>
              <a:r>
                <a:rPr lang="en-GB" sz="1200" dirty="0">
                  <a:effectLst/>
                  <a:ea typeface="Calibri" panose="020F0502020204030204" pitchFamily="34" charset="0"/>
                  <a:cs typeface="Times New Roman" panose="02020603050405020304" pitchFamily="18" charset="0"/>
                </a:rPr>
                <a:t>Destructive margin</a:t>
              </a:r>
            </a:p>
            <a:p>
              <a:pPr>
                <a:spcAft>
                  <a:spcPts val="0"/>
                </a:spcAft>
              </a:pPr>
              <a:r>
                <a:rPr lang="en-GB" sz="1200" dirty="0">
                  <a:effectLst/>
                  <a:ea typeface="Calibri" panose="020F0502020204030204" pitchFamily="34" charset="0"/>
                  <a:cs typeface="Times New Roman" panose="02020603050405020304" pitchFamily="18" charset="0"/>
                </a:rPr>
                <a:t>Conservative margin</a:t>
              </a:r>
            </a:p>
            <a:p>
              <a:pPr>
                <a:spcAft>
                  <a:spcPts val="0"/>
                </a:spcAft>
              </a:pPr>
              <a:r>
                <a:rPr lang="en-GB" sz="1200" dirty="0">
                  <a:effectLst/>
                  <a:ea typeface="Calibri" panose="020F0502020204030204" pitchFamily="34" charset="0"/>
                  <a:cs typeface="Times New Roman" panose="02020603050405020304" pitchFamily="18" charset="0"/>
                </a:rPr>
                <a:t>Collision margin</a:t>
              </a:r>
            </a:p>
            <a:p>
              <a:pPr>
                <a:spcAft>
                  <a:spcPts val="0"/>
                </a:spcAft>
              </a:pPr>
              <a:endParaRPr lang="en-GB" sz="200" dirty="0">
                <a:effectLst/>
                <a:ea typeface="Calibri" panose="020F0502020204030204" pitchFamily="34" charset="0"/>
                <a:cs typeface="Times New Roman" panose="02020603050405020304" pitchFamily="18" charset="0"/>
              </a:endParaRPr>
            </a:p>
            <a:p>
              <a:pPr>
                <a:spcAft>
                  <a:spcPts val="0"/>
                </a:spcAft>
              </a:pPr>
              <a:endParaRPr lang="en-GB" sz="200" dirty="0">
                <a:ea typeface="Calibri" panose="020F0502020204030204" pitchFamily="34" charset="0"/>
                <a:cs typeface="Times New Roman" panose="02020603050405020304" pitchFamily="18" charset="0"/>
              </a:endParaRPr>
            </a:p>
            <a:p>
              <a:pPr>
                <a:spcAft>
                  <a:spcPts val="0"/>
                </a:spcAft>
              </a:pPr>
              <a:endParaRPr lang="en-GB" sz="200" dirty="0">
                <a:effectLst/>
                <a:ea typeface="Calibri" panose="020F0502020204030204" pitchFamily="34" charset="0"/>
                <a:cs typeface="Times New Roman" panose="02020603050405020304" pitchFamily="18" charset="0"/>
              </a:endParaRPr>
            </a:p>
            <a:p>
              <a:pPr>
                <a:spcAft>
                  <a:spcPts val="0"/>
                </a:spcAft>
              </a:pPr>
              <a:endParaRPr lang="en-GB" sz="200" dirty="0">
                <a:effectLst/>
                <a:ea typeface="Calibri" panose="020F0502020204030204" pitchFamily="34" charset="0"/>
                <a:cs typeface="Times New Roman" panose="02020603050405020304" pitchFamily="18" charset="0"/>
              </a:endParaRPr>
            </a:p>
          </p:txBody>
        </p:sp>
        <p:pic>
          <p:nvPicPr>
            <p:cNvPr id="1026" name="Picture 2" descr="Structure Of The Earth | A Level Geography Revision No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242" y="374469"/>
              <a:ext cx="2253000" cy="20614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009775" y="374468"/>
              <a:ext cx="2333625" cy="3170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a:t>Structure of the Earth</a:t>
              </a:r>
            </a:p>
            <a:p>
              <a:pPr algn="ctr"/>
              <a:endParaRPr lang="en-GB" sz="500" b="1" dirty="0"/>
            </a:p>
            <a:p>
              <a:pPr algn="ctr"/>
              <a:r>
                <a:rPr lang="en-GB" sz="1200" dirty="0"/>
                <a:t>The </a:t>
              </a:r>
              <a:r>
                <a:rPr lang="en-GB" sz="1200" b="1" dirty="0"/>
                <a:t>inner core </a:t>
              </a:r>
              <a:r>
                <a:rPr lang="en-GB" sz="1200" dirty="0"/>
                <a:t>is extremely hot (5,500</a:t>
              </a:r>
              <a:r>
                <a:rPr lang="en-GB" sz="1200" baseline="30000" dirty="0"/>
                <a:t>o</a:t>
              </a:r>
              <a:r>
                <a:rPr lang="en-GB" sz="1200" dirty="0"/>
                <a:t>C) it is a very dense solid made from iron and nickel </a:t>
              </a:r>
            </a:p>
            <a:p>
              <a:pPr algn="ctr"/>
              <a:endParaRPr lang="en-GB" sz="500" dirty="0"/>
            </a:p>
            <a:p>
              <a:pPr algn="ctr"/>
              <a:r>
                <a:rPr lang="en-GB" sz="1200" dirty="0"/>
                <a:t>The </a:t>
              </a:r>
              <a:r>
                <a:rPr lang="en-GB" sz="1200" b="1" dirty="0"/>
                <a:t>outer</a:t>
              </a:r>
              <a:r>
                <a:rPr lang="en-GB" sz="1200" dirty="0"/>
                <a:t> </a:t>
              </a:r>
              <a:r>
                <a:rPr lang="en-GB" sz="1200" b="1" dirty="0"/>
                <a:t>core</a:t>
              </a:r>
              <a:r>
                <a:rPr lang="en-GB" sz="1200" dirty="0"/>
                <a:t> is 2,000 km think and is a liquid</a:t>
              </a:r>
            </a:p>
            <a:p>
              <a:pPr algn="ctr"/>
              <a:endParaRPr lang="en-GB" sz="500" dirty="0"/>
            </a:p>
            <a:p>
              <a:pPr algn="ctr"/>
              <a:r>
                <a:rPr lang="en-GB" sz="1200" dirty="0"/>
                <a:t>The </a:t>
              </a:r>
              <a:r>
                <a:rPr lang="en-GB" sz="1200" b="1" dirty="0"/>
                <a:t>mantle</a:t>
              </a:r>
              <a:r>
                <a:rPr lang="en-GB" sz="1200" dirty="0"/>
                <a:t> is semi-molten and about 3,000km thick, The closer the mantle is to the core, the more liquid it is. </a:t>
              </a:r>
            </a:p>
            <a:p>
              <a:pPr algn="ctr"/>
              <a:endParaRPr lang="en-GB" sz="500" dirty="0"/>
            </a:p>
            <a:p>
              <a:pPr algn="ctr"/>
              <a:r>
                <a:rPr lang="en-GB" sz="1200" dirty="0"/>
                <a:t>The </a:t>
              </a:r>
              <a:r>
                <a:rPr lang="en-GB" sz="1200" b="1" dirty="0"/>
                <a:t>crust</a:t>
              </a:r>
              <a:r>
                <a:rPr lang="en-GB" sz="1200" dirty="0"/>
                <a:t> is the rocky outer later which we live. It is thin compared to other sections and made up of oceanic and continental plates</a:t>
              </a:r>
            </a:p>
          </p:txBody>
        </p:sp>
        <p:sp>
          <p:nvSpPr>
            <p:cNvPr id="10" name="Rectangle 9"/>
            <p:cNvSpPr/>
            <p:nvPr/>
          </p:nvSpPr>
          <p:spPr>
            <a:xfrm>
              <a:off x="4476243" y="2527119"/>
              <a:ext cx="2252999" cy="1018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Oceanic</a:t>
              </a:r>
              <a:r>
                <a:rPr lang="en-GB" sz="1100" dirty="0"/>
                <a:t> plates carry the oceans. They are thinner but denser than continental plates. </a:t>
              </a:r>
            </a:p>
            <a:p>
              <a:pPr algn="ctr"/>
              <a:r>
                <a:rPr lang="en-GB" sz="1100" b="1" dirty="0"/>
                <a:t>Continental</a:t>
              </a:r>
              <a:r>
                <a:rPr lang="en-GB" sz="1100" dirty="0"/>
                <a:t> plates carry the land. They are thicker but less dense than oceanic plates. </a:t>
              </a:r>
            </a:p>
          </p:txBody>
        </p:sp>
        <p:pic>
          <p:nvPicPr>
            <p:cNvPr id="1028" name="Picture 4" descr="Plate Tectonics: The Slow Dance of Our Planet's Crust | Discov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575" y="374468"/>
              <a:ext cx="3479249" cy="231771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6862084" y="374467"/>
              <a:ext cx="1587649" cy="3170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a:t>Plate Margins</a:t>
              </a:r>
            </a:p>
            <a:p>
              <a:pPr algn="ctr"/>
              <a:endParaRPr lang="en-GB" sz="500" b="1" dirty="0"/>
            </a:p>
            <a:p>
              <a:pPr algn="ctr"/>
              <a:r>
                <a:rPr lang="en-GB" sz="1200" dirty="0"/>
                <a:t>The Earth’s crust is broken into different plates, which sit on the Earth’s mantle. These plates move because of </a:t>
              </a:r>
              <a:r>
                <a:rPr lang="en-GB" sz="1200" b="1" dirty="0"/>
                <a:t>convection</a:t>
              </a:r>
              <a:r>
                <a:rPr lang="en-GB" sz="1200" dirty="0"/>
                <a:t> </a:t>
              </a:r>
              <a:r>
                <a:rPr lang="en-GB" sz="1200" b="1" dirty="0"/>
                <a:t>currents</a:t>
              </a:r>
              <a:r>
                <a:rPr lang="en-GB" sz="1200" dirty="0"/>
                <a:t>. The plates move in different directions and meet at </a:t>
              </a:r>
              <a:r>
                <a:rPr lang="en-GB" sz="1200" b="1" dirty="0"/>
                <a:t>plate margins</a:t>
              </a:r>
              <a:r>
                <a:rPr lang="en-GB" sz="1200" dirty="0"/>
                <a:t>. As the plates move, parts of the curst are </a:t>
              </a:r>
              <a:r>
                <a:rPr lang="en-GB" sz="1200" b="1" dirty="0"/>
                <a:t>destroyed</a:t>
              </a:r>
              <a:r>
                <a:rPr lang="en-GB" sz="1200" dirty="0"/>
                <a:t> and in other areas new crust is </a:t>
              </a:r>
              <a:r>
                <a:rPr lang="en-GB" sz="1200" b="1" dirty="0"/>
                <a:t>created</a:t>
              </a:r>
              <a:r>
                <a:rPr lang="en-GB" sz="1200" dirty="0"/>
                <a:t>.</a:t>
              </a:r>
            </a:p>
          </p:txBody>
        </p:sp>
        <p:grpSp>
          <p:nvGrpSpPr>
            <p:cNvPr id="28" name="Group 27"/>
            <p:cNvGrpSpPr/>
            <p:nvPr/>
          </p:nvGrpSpPr>
          <p:grpSpPr>
            <a:xfrm>
              <a:off x="8582575" y="2830266"/>
              <a:ext cx="3527230" cy="715064"/>
              <a:chOff x="8582575" y="2830266"/>
              <a:chExt cx="3527230" cy="715064"/>
            </a:xfrm>
          </p:grpSpPr>
          <p:grpSp>
            <p:nvGrpSpPr>
              <p:cNvPr id="16" name="Group 15"/>
              <p:cNvGrpSpPr/>
              <p:nvPr/>
            </p:nvGrpSpPr>
            <p:grpSpPr>
              <a:xfrm>
                <a:off x="8582575" y="2893766"/>
                <a:ext cx="3527230" cy="580464"/>
                <a:chOff x="2682820" y="4536300"/>
                <a:chExt cx="3636308" cy="580464"/>
              </a:xfrm>
            </p:grpSpPr>
            <p:grpSp>
              <p:nvGrpSpPr>
                <p:cNvPr id="15" name="Group 14"/>
                <p:cNvGrpSpPr/>
                <p:nvPr/>
              </p:nvGrpSpPr>
              <p:grpSpPr>
                <a:xfrm>
                  <a:off x="2682820" y="4536301"/>
                  <a:ext cx="1210733" cy="531000"/>
                  <a:chOff x="1311220" y="4062167"/>
                  <a:chExt cx="1210733" cy="531000"/>
                </a:xfrm>
              </p:grpSpPr>
              <p:grpSp>
                <p:nvGrpSpPr>
                  <p:cNvPr id="11" name="Group 10"/>
                  <p:cNvGrpSpPr/>
                  <p:nvPr/>
                </p:nvGrpSpPr>
                <p:grpSpPr>
                  <a:xfrm>
                    <a:off x="1524000" y="4339167"/>
                    <a:ext cx="745514" cy="254000"/>
                    <a:chOff x="1524000" y="4339167"/>
                    <a:chExt cx="745514" cy="254000"/>
                  </a:xfrm>
                </p:grpSpPr>
                <p:sp>
                  <p:nvSpPr>
                    <p:cNvPr id="8" name="Right Arrow 7"/>
                    <p:cNvSpPr/>
                    <p:nvPr/>
                  </p:nvSpPr>
                  <p:spPr>
                    <a:xfrm>
                      <a:off x="1524000" y="4339167"/>
                      <a:ext cx="352927" cy="25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flipH="1">
                      <a:off x="1916587" y="4339167"/>
                      <a:ext cx="352927" cy="25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1311220" y="4062167"/>
                    <a:ext cx="1210733" cy="276999"/>
                  </a:xfrm>
                  <a:prstGeom prst="rect">
                    <a:avLst/>
                  </a:prstGeom>
                  <a:noFill/>
                  <a:ln>
                    <a:noFill/>
                  </a:ln>
                </p:spPr>
                <p:txBody>
                  <a:bodyPr wrap="square" rtlCol="0">
                    <a:spAutoFit/>
                  </a:bodyPr>
                  <a:lstStyle/>
                  <a:p>
                    <a:pPr algn="ctr"/>
                    <a:r>
                      <a:rPr lang="en-GB" sz="1200" b="1" dirty="0"/>
                      <a:t>Destructive</a:t>
                    </a:r>
                  </a:p>
                </p:txBody>
              </p:sp>
            </p:grpSp>
            <p:grpSp>
              <p:nvGrpSpPr>
                <p:cNvPr id="18" name="Group 17"/>
                <p:cNvGrpSpPr/>
                <p:nvPr/>
              </p:nvGrpSpPr>
              <p:grpSpPr>
                <a:xfrm>
                  <a:off x="3864438" y="4536301"/>
                  <a:ext cx="1210733" cy="542499"/>
                  <a:chOff x="1304783" y="4050668"/>
                  <a:chExt cx="1210733" cy="542499"/>
                </a:xfrm>
              </p:grpSpPr>
              <p:grpSp>
                <p:nvGrpSpPr>
                  <p:cNvPr id="19" name="Group 18"/>
                  <p:cNvGrpSpPr/>
                  <p:nvPr/>
                </p:nvGrpSpPr>
                <p:grpSpPr>
                  <a:xfrm>
                    <a:off x="1524000" y="4339167"/>
                    <a:ext cx="745514" cy="254000"/>
                    <a:chOff x="1524000" y="4339167"/>
                    <a:chExt cx="745514" cy="254000"/>
                  </a:xfrm>
                </p:grpSpPr>
                <p:sp>
                  <p:nvSpPr>
                    <p:cNvPr id="21" name="Right Arrow 20"/>
                    <p:cNvSpPr/>
                    <p:nvPr/>
                  </p:nvSpPr>
                  <p:spPr>
                    <a:xfrm flipH="1">
                      <a:off x="1524000" y="4339167"/>
                      <a:ext cx="352927" cy="25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1916587" y="4339167"/>
                      <a:ext cx="352927" cy="25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1304783" y="4050668"/>
                    <a:ext cx="1210733" cy="276999"/>
                  </a:xfrm>
                  <a:prstGeom prst="rect">
                    <a:avLst/>
                  </a:prstGeom>
                  <a:noFill/>
                  <a:ln>
                    <a:noFill/>
                  </a:ln>
                </p:spPr>
                <p:txBody>
                  <a:bodyPr wrap="square" rtlCol="0">
                    <a:spAutoFit/>
                  </a:bodyPr>
                  <a:lstStyle/>
                  <a:p>
                    <a:pPr algn="ctr"/>
                    <a:r>
                      <a:rPr lang="en-GB" sz="1200" b="1" dirty="0"/>
                      <a:t>Constructive</a:t>
                    </a:r>
                  </a:p>
                </p:txBody>
              </p:sp>
            </p:grpSp>
            <p:grpSp>
              <p:nvGrpSpPr>
                <p:cNvPr id="23" name="Group 22"/>
                <p:cNvGrpSpPr/>
                <p:nvPr/>
              </p:nvGrpSpPr>
              <p:grpSpPr>
                <a:xfrm>
                  <a:off x="5108395" y="4536300"/>
                  <a:ext cx="1210733" cy="580464"/>
                  <a:chOff x="1360685" y="4062166"/>
                  <a:chExt cx="1210733" cy="580464"/>
                </a:xfrm>
              </p:grpSpPr>
              <p:grpSp>
                <p:nvGrpSpPr>
                  <p:cNvPr id="24" name="Group 23"/>
                  <p:cNvGrpSpPr/>
                  <p:nvPr/>
                </p:nvGrpSpPr>
                <p:grpSpPr>
                  <a:xfrm>
                    <a:off x="1573464" y="4289703"/>
                    <a:ext cx="646588" cy="352927"/>
                    <a:chOff x="1573464" y="4289703"/>
                    <a:chExt cx="646588" cy="352927"/>
                  </a:xfrm>
                </p:grpSpPr>
                <p:sp>
                  <p:nvSpPr>
                    <p:cNvPr id="26" name="Right Arrow 25"/>
                    <p:cNvSpPr/>
                    <p:nvPr/>
                  </p:nvSpPr>
                  <p:spPr>
                    <a:xfrm rot="5400000" flipH="1">
                      <a:off x="1524000" y="4339167"/>
                      <a:ext cx="352927" cy="25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rot="5400000" flipH="1">
                      <a:off x="1916588" y="4339167"/>
                      <a:ext cx="352927" cy="25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p:cNvSpPr txBox="1"/>
                  <p:nvPr/>
                </p:nvSpPr>
                <p:spPr>
                  <a:xfrm>
                    <a:off x="1360685" y="4062166"/>
                    <a:ext cx="1210733" cy="276999"/>
                  </a:xfrm>
                  <a:prstGeom prst="rect">
                    <a:avLst/>
                  </a:prstGeom>
                  <a:noFill/>
                  <a:ln>
                    <a:noFill/>
                  </a:ln>
                </p:spPr>
                <p:txBody>
                  <a:bodyPr wrap="square" rtlCol="0">
                    <a:spAutoFit/>
                  </a:bodyPr>
                  <a:lstStyle/>
                  <a:p>
                    <a:pPr algn="ctr"/>
                    <a:r>
                      <a:rPr lang="en-GB" sz="1200" b="1" dirty="0"/>
                      <a:t>Conservative</a:t>
                    </a:r>
                  </a:p>
                </p:txBody>
              </p:sp>
            </p:grpSp>
          </p:grpSp>
          <p:sp>
            <p:nvSpPr>
              <p:cNvPr id="17" name="Rectangle 16"/>
              <p:cNvSpPr/>
              <p:nvPr/>
            </p:nvSpPr>
            <p:spPr>
              <a:xfrm>
                <a:off x="8582575" y="2830266"/>
                <a:ext cx="3479249" cy="715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 name="Group 49"/>
          <p:cNvGrpSpPr/>
          <p:nvPr/>
        </p:nvGrpSpPr>
        <p:grpSpPr>
          <a:xfrm>
            <a:off x="87087" y="3617470"/>
            <a:ext cx="3894642" cy="3149743"/>
            <a:chOff x="87087" y="3617470"/>
            <a:chExt cx="3894642" cy="3149743"/>
          </a:xfrm>
        </p:grpSpPr>
        <p:grpSp>
          <p:nvGrpSpPr>
            <p:cNvPr id="36" name="Group 35"/>
            <p:cNvGrpSpPr/>
            <p:nvPr/>
          </p:nvGrpSpPr>
          <p:grpSpPr>
            <a:xfrm>
              <a:off x="246290" y="3626590"/>
              <a:ext cx="3526970" cy="3041117"/>
              <a:chOff x="40204" y="3346980"/>
              <a:chExt cx="3526970" cy="3041117"/>
            </a:xfrm>
          </p:grpSpPr>
          <p:pic>
            <p:nvPicPr>
              <p:cNvPr id="30" name="Picture 29"/>
              <p:cNvPicPr>
                <a:picLocks noChangeAspect="1"/>
              </p:cNvPicPr>
              <p:nvPr/>
            </p:nvPicPr>
            <p:blipFill>
              <a:blip r:embed="rId4"/>
              <a:stretch>
                <a:fillRect/>
              </a:stretch>
            </p:blipFill>
            <p:spPr>
              <a:xfrm>
                <a:off x="1036104" y="4725748"/>
                <a:ext cx="1662349" cy="1662349"/>
              </a:xfrm>
              <a:prstGeom prst="rect">
                <a:avLst/>
              </a:prstGeom>
            </p:spPr>
          </p:pic>
          <p:sp>
            <p:nvSpPr>
              <p:cNvPr id="33" name="TextBox 32"/>
              <p:cNvSpPr txBox="1"/>
              <p:nvPr/>
            </p:nvSpPr>
            <p:spPr>
              <a:xfrm>
                <a:off x="40204" y="3346980"/>
                <a:ext cx="3526970" cy="1754326"/>
              </a:xfrm>
              <a:prstGeom prst="rect">
                <a:avLst/>
              </a:prstGeom>
              <a:noFill/>
            </p:spPr>
            <p:txBody>
              <a:bodyPr wrap="square" rtlCol="0">
                <a:spAutoFit/>
              </a:bodyPr>
              <a:lstStyle/>
              <a:p>
                <a:pPr algn="ctr"/>
                <a:r>
                  <a:rPr lang="en-GB" sz="1200" b="1" dirty="0"/>
                  <a:t>Destructive</a:t>
                </a:r>
              </a:p>
              <a:p>
                <a:pPr algn="ctr"/>
                <a:r>
                  <a:rPr lang="en-GB" sz="1200" b="1" dirty="0"/>
                  <a:t>Movement</a:t>
                </a:r>
                <a:r>
                  <a:rPr lang="en-GB" sz="1200" dirty="0"/>
                  <a:t>: The plates collide and the oceanic plate is subducted (sinks) under the continental plate.</a:t>
                </a:r>
                <a:r>
                  <a:rPr lang="en-GB" sz="1200" b="1" dirty="0"/>
                  <a:t> </a:t>
                </a:r>
              </a:p>
              <a:p>
                <a:pPr algn="ctr"/>
                <a:r>
                  <a:rPr lang="en-GB" sz="1200" b="1" dirty="0"/>
                  <a:t>Example</a:t>
                </a:r>
                <a:r>
                  <a:rPr lang="en-GB" sz="1200" dirty="0"/>
                  <a:t>: The Nazca plate is being forced under the South America plate.</a:t>
                </a:r>
                <a:r>
                  <a:rPr lang="en-GB" sz="1200" b="1" dirty="0"/>
                  <a:t> </a:t>
                </a:r>
              </a:p>
              <a:p>
                <a:pPr algn="ctr"/>
                <a:r>
                  <a:rPr lang="en-GB" sz="1200" b="1" dirty="0"/>
                  <a:t>Landforms</a:t>
                </a:r>
                <a:r>
                  <a:rPr lang="en-GB" sz="1200" dirty="0"/>
                  <a:t> and </a:t>
                </a:r>
                <a:r>
                  <a:rPr lang="en-GB" sz="1200" b="1" dirty="0"/>
                  <a:t>Hazards</a:t>
                </a:r>
                <a:r>
                  <a:rPr lang="en-GB" sz="1200" dirty="0"/>
                  <a:t>: Volcanoes, fold mountains and oceanic trenches are formed. Earthquakes</a:t>
                </a:r>
              </a:p>
              <a:p>
                <a:pPr algn="ctr"/>
                <a:endParaRPr lang="en-GB" sz="1200" dirty="0"/>
              </a:p>
              <a:p>
                <a:pPr algn="ctr"/>
                <a:endParaRPr lang="en-GB" sz="1200" dirty="0"/>
              </a:p>
            </p:txBody>
          </p:sp>
          <p:sp>
            <p:nvSpPr>
              <p:cNvPr id="34" name="Rectangle 33"/>
              <p:cNvSpPr/>
              <p:nvPr/>
            </p:nvSpPr>
            <p:spPr>
              <a:xfrm>
                <a:off x="87087" y="4910822"/>
                <a:ext cx="1632857" cy="276999"/>
              </a:xfrm>
              <a:prstGeom prst="rect">
                <a:avLst/>
              </a:prstGeom>
            </p:spPr>
            <p:txBody>
              <a:bodyPr wrap="square">
                <a:spAutoFit/>
              </a:bodyPr>
              <a:lstStyle/>
              <a:p>
                <a:pPr algn="ctr"/>
                <a:endParaRPr lang="en-GB" sz="1200" dirty="0"/>
              </a:p>
            </p:txBody>
          </p:sp>
          <p:sp>
            <p:nvSpPr>
              <p:cNvPr id="35" name="Rectangle 34"/>
              <p:cNvSpPr/>
              <p:nvPr/>
            </p:nvSpPr>
            <p:spPr>
              <a:xfrm>
                <a:off x="87087" y="4113276"/>
                <a:ext cx="1632857" cy="276999"/>
              </a:xfrm>
              <a:prstGeom prst="rect">
                <a:avLst/>
              </a:prstGeom>
            </p:spPr>
            <p:txBody>
              <a:bodyPr wrap="square">
                <a:spAutoFit/>
              </a:bodyPr>
              <a:lstStyle/>
              <a:p>
                <a:pPr algn="ctr"/>
                <a:endParaRPr lang="en-GB" sz="1200" dirty="0"/>
              </a:p>
            </p:txBody>
          </p:sp>
        </p:grpSp>
        <p:sp>
          <p:nvSpPr>
            <p:cNvPr id="43" name="Rectangle 42"/>
            <p:cNvSpPr/>
            <p:nvPr/>
          </p:nvSpPr>
          <p:spPr>
            <a:xfrm>
              <a:off x="87087" y="3617470"/>
              <a:ext cx="3894642" cy="3149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4019127" y="3617470"/>
            <a:ext cx="2577649" cy="3149743"/>
            <a:chOff x="4019127" y="3617470"/>
            <a:chExt cx="2577649" cy="3149743"/>
          </a:xfrm>
        </p:grpSpPr>
        <p:grpSp>
          <p:nvGrpSpPr>
            <p:cNvPr id="40" name="Group 39"/>
            <p:cNvGrpSpPr/>
            <p:nvPr/>
          </p:nvGrpSpPr>
          <p:grpSpPr>
            <a:xfrm>
              <a:off x="4019127" y="3643822"/>
              <a:ext cx="2577649" cy="3035427"/>
              <a:chOff x="3871920" y="3671014"/>
              <a:chExt cx="2577649" cy="3035427"/>
            </a:xfrm>
          </p:grpSpPr>
          <p:pic>
            <p:nvPicPr>
              <p:cNvPr id="1030" name="Picture 6" descr="Destructive and Constructive Plates – Lessons4li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0068" y="4985089"/>
                <a:ext cx="1721352" cy="172135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71920" y="3671014"/>
                <a:ext cx="2577649" cy="1384995"/>
              </a:xfrm>
              <a:prstGeom prst="rect">
                <a:avLst/>
              </a:prstGeom>
              <a:noFill/>
            </p:spPr>
            <p:txBody>
              <a:bodyPr wrap="square" rtlCol="0">
                <a:spAutoFit/>
              </a:bodyPr>
              <a:lstStyle/>
              <a:p>
                <a:pPr algn="ctr"/>
                <a:r>
                  <a:rPr lang="en-GB" sz="1200" b="1" dirty="0"/>
                  <a:t>Collision (Destructive)</a:t>
                </a:r>
              </a:p>
              <a:p>
                <a:pPr algn="ctr"/>
                <a:r>
                  <a:rPr lang="en-GB" sz="1200" b="1" dirty="0"/>
                  <a:t>Movement</a:t>
                </a:r>
                <a:r>
                  <a:rPr lang="en-GB" sz="1200" dirty="0"/>
                  <a:t>: The two continental plates collide</a:t>
                </a:r>
              </a:p>
              <a:p>
                <a:pPr algn="ctr"/>
                <a:r>
                  <a:rPr lang="en-GB" sz="1200" b="1" dirty="0"/>
                  <a:t>Example</a:t>
                </a:r>
                <a:r>
                  <a:rPr lang="en-GB" sz="1200" dirty="0"/>
                  <a:t>: The Indo-Australian plate and Eurasian plate creating the Himalayas </a:t>
                </a:r>
              </a:p>
              <a:p>
                <a:pPr algn="ctr"/>
                <a:r>
                  <a:rPr lang="en-GB" sz="1200" b="1" dirty="0"/>
                  <a:t>Landforms</a:t>
                </a:r>
                <a:r>
                  <a:rPr lang="en-GB" sz="1200" dirty="0"/>
                  <a:t> and </a:t>
                </a:r>
                <a:r>
                  <a:rPr lang="en-GB" sz="1200" b="1" dirty="0"/>
                  <a:t>Hazards</a:t>
                </a:r>
                <a:r>
                  <a:rPr lang="en-GB" sz="1200" dirty="0"/>
                  <a:t>: Earthquakes</a:t>
                </a:r>
              </a:p>
            </p:txBody>
          </p:sp>
        </p:grpSp>
        <p:sp>
          <p:nvSpPr>
            <p:cNvPr id="47" name="Rectangle 46"/>
            <p:cNvSpPr/>
            <p:nvPr/>
          </p:nvSpPr>
          <p:spPr>
            <a:xfrm>
              <a:off x="4113349" y="3617470"/>
              <a:ext cx="2483426" cy="3149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6690997" y="3617470"/>
            <a:ext cx="2625059" cy="3289774"/>
            <a:chOff x="6690997" y="3617470"/>
            <a:chExt cx="2625059" cy="3289774"/>
          </a:xfrm>
        </p:grpSpPr>
        <p:grpSp>
          <p:nvGrpSpPr>
            <p:cNvPr id="41" name="Group 40"/>
            <p:cNvGrpSpPr/>
            <p:nvPr/>
          </p:nvGrpSpPr>
          <p:grpSpPr>
            <a:xfrm>
              <a:off x="6690997" y="3643822"/>
              <a:ext cx="2605035" cy="3263422"/>
              <a:chOff x="6506426" y="3616566"/>
              <a:chExt cx="2463403" cy="3263422"/>
            </a:xfrm>
          </p:grpSpPr>
          <p:pic>
            <p:nvPicPr>
              <p:cNvPr id="31" name="Picture 30"/>
              <p:cNvPicPr>
                <a:picLocks noChangeAspect="1"/>
              </p:cNvPicPr>
              <p:nvPr/>
            </p:nvPicPr>
            <p:blipFill>
              <a:blip r:embed="rId6"/>
              <a:stretch>
                <a:fillRect/>
              </a:stretch>
            </p:blipFill>
            <p:spPr>
              <a:xfrm>
                <a:off x="6829061" y="5045387"/>
                <a:ext cx="1846437" cy="1834601"/>
              </a:xfrm>
              <a:prstGeom prst="rect">
                <a:avLst/>
              </a:prstGeom>
            </p:spPr>
          </p:pic>
          <p:sp>
            <p:nvSpPr>
              <p:cNvPr id="37" name="TextBox 36"/>
              <p:cNvSpPr txBox="1"/>
              <p:nvPr/>
            </p:nvSpPr>
            <p:spPr>
              <a:xfrm>
                <a:off x="6506426" y="3616566"/>
                <a:ext cx="2463403" cy="1384995"/>
              </a:xfrm>
              <a:prstGeom prst="rect">
                <a:avLst/>
              </a:prstGeom>
              <a:noFill/>
            </p:spPr>
            <p:txBody>
              <a:bodyPr wrap="square" rtlCol="0">
                <a:spAutoFit/>
              </a:bodyPr>
              <a:lstStyle/>
              <a:p>
                <a:pPr algn="ctr"/>
                <a:r>
                  <a:rPr lang="en-GB" sz="1200" b="1" dirty="0"/>
                  <a:t>Constructive</a:t>
                </a:r>
              </a:p>
              <a:p>
                <a:pPr algn="ctr"/>
                <a:r>
                  <a:rPr lang="en-GB" sz="1200" b="1" dirty="0"/>
                  <a:t>Movement</a:t>
                </a:r>
                <a:r>
                  <a:rPr lang="en-GB" sz="1200" dirty="0"/>
                  <a:t>: The plates move apart</a:t>
                </a:r>
              </a:p>
              <a:p>
                <a:pPr algn="ctr"/>
                <a:r>
                  <a:rPr lang="en-GB" sz="1200" b="1" dirty="0"/>
                  <a:t>Example</a:t>
                </a:r>
                <a:r>
                  <a:rPr lang="en-GB" sz="1200" dirty="0"/>
                  <a:t>: The North American and Eurasian plate are pulling apart creating the Mid Atlantic Ridge</a:t>
                </a:r>
              </a:p>
              <a:p>
                <a:pPr algn="ctr"/>
                <a:r>
                  <a:rPr lang="en-GB" sz="1200" b="1" dirty="0"/>
                  <a:t>Landforms</a:t>
                </a:r>
                <a:r>
                  <a:rPr lang="en-GB" sz="1200" dirty="0"/>
                  <a:t> and </a:t>
                </a:r>
                <a:r>
                  <a:rPr lang="en-GB" sz="1200" b="1" dirty="0"/>
                  <a:t>Hazards</a:t>
                </a:r>
                <a:r>
                  <a:rPr lang="en-GB" sz="1200" dirty="0"/>
                  <a:t>: Volcanoes and Earthquakes</a:t>
                </a:r>
              </a:p>
            </p:txBody>
          </p:sp>
        </p:grpSp>
        <p:sp>
          <p:nvSpPr>
            <p:cNvPr id="48" name="Rectangle 47"/>
            <p:cNvSpPr/>
            <p:nvPr/>
          </p:nvSpPr>
          <p:spPr>
            <a:xfrm>
              <a:off x="6728395" y="3617470"/>
              <a:ext cx="2587661" cy="3149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9447675" y="3617470"/>
            <a:ext cx="2587661" cy="3149743"/>
            <a:chOff x="9447675" y="3617470"/>
            <a:chExt cx="2587661" cy="3149743"/>
          </a:xfrm>
        </p:grpSpPr>
        <p:grpSp>
          <p:nvGrpSpPr>
            <p:cNvPr id="42" name="Group 41"/>
            <p:cNvGrpSpPr/>
            <p:nvPr/>
          </p:nvGrpSpPr>
          <p:grpSpPr>
            <a:xfrm>
              <a:off x="9551911" y="3626590"/>
              <a:ext cx="2374279" cy="2732803"/>
              <a:chOff x="9687545" y="3763348"/>
              <a:chExt cx="2374279" cy="2732803"/>
            </a:xfrm>
          </p:grpSpPr>
          <p:pic>
            <p:nvPicPr>
              <p:cNvPr id="32" name="Picture 31"/>
              <p:cNvPicPr>
                <a:picLocks noChangeAspect="1"/>
              </p:cNvPicPr>
              <p:nvPr/>
            </p:nvPicPr>
            <p:blipFill>
              <a:blip r:embed="rId7"/>
              <a:stretch>
                <a:fillRect/>
              </a:stretch>
            </p:blipFill>
            <p:spPr>
              <a:xfrm>
                <a:off x="9957686" y="5392736"/>
                <a:ext cx="1961626" cy="1103415"/>
              </a:xfrm>
              <a:prstGeom prst="rect">
                <a:avLst/>
              </a:prstGeom>
            </p:spPr>
          </p:pic>
          <p:sp>
            <p:nvSpPr>
              <p:cNvPr id="38" name="TextBox 37"/>
              <p:cNvSpPr txBox="1"/>
              <p:nvPr/>
            </p:nvSpPr>
            <p:spPr>
              <a:xfrm>
                <a:off x="9687545" y="3763348"/>
                <a:ext cx="2374279" cy="1384995"/>
              </a:xfrm>
              <a:prstGeom prst="rect">
                <a:avLst/>
              </a:prstGeom>
              <a:noFill/>
            </p:spPr>
            <p:txBody>
              <a:bodyPr wrap="square" rtlCol="0">
                <a:spAutoFit/>
              </a:bodyPr>
              <a:lstStyle/>
              <a:p>
                <a:pPr algn="ctr"/>
                <a:r>
                  <a:rPr lang="en-GB" sz="1200" b="1" dirty="0"/>
                  <a:t>Conservative</a:t>
                </a:r>
              </a:p>
              <a:p>
                <a:pPr algn="ctr"/>
                <a:r>
                  <a:rPr lang="en-GB" sz="1200" b="1" dirty="0"/>
                  <a:t>Movement</a:t>
                </a:r>
                <a:r>
                  <a:rPr lang="en-GB" sz="1200" dirty="0"/>
                  <a:t>: The plates move alongside each other</a:t>
                </a:r>
              </a:p>
              <a:p>
                <a:pPr algn="ctr"/>
                <a:r>
                  <a:rPr lang="en-GB" sz="1200" b="1" dirty="0"/>
                  <a:t>Example</a:t>
                </a:r>
                <a:r>
                  <a:rPr lang="en-GB" sz="1200" dirty="0"/>
                  <a:t>: The North American and Pacific plate</a:t>
                </a:r>
              </a:p>
              <a:p>
                <a:pPr algn="ctr"/>
                <a:r>
                  <a:rPr lang="en-GB" sz="1200" b="1" dirty="0"/>
                  <a:t>Landforms</a:t>
                </a:r>
                <a:r>
                  <a:rPr lang="en-GB" sz="1200" dirty="0"/>
                  <a:t> and </a:t>
                </a:r>
                <a:r>
                  <a:rPr lang="en-GB" sz="1200" b="1" dirty="0"/>
                  <a:t>Hazards</a:t>
                </a:r>
                <a:r>
                  <a:rPr lang="en-GB" sz="1200" dirty="0"/>
                  <a:t>: Earthquakes</a:t>
                </a:r>
              </a:p>
            </p:txBody>
          </p:sp>
        </p:grpSp>
        <p:sp>
          <p:nvSpPr>
            <p:cNvPr id="49" name="Rectangle 48"/>
            <p:cNvSpPr/>
            <p:nvPr/>
          </p:nvSpPr>
          <p:spPr>
            <a:xfrm>
              <a:off x="9447675" y="3617470"/>
              <a:ext cx="2587661" cy="3149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itle 1">
            <a:extLst>
              <a:ext uri="{FF2B5EF4-FFF2-40B4-BE49-F238E27FC236}">
                <a16:creationId xmlns:a16="http://schemas.microsoft.com/office/drawing/2014/main" id="{4D9270CE-BCE6-4852-80BF-181C96DF29FF}"/>
              </a:ext>
            </a:extLst>
          </p:cNvPr>
          <p:cNvSpPr txBox="1">
            <a:spLocks/>
          </p:cNvSpPr>
          <p:nvPr/>
        </p:nvSpPr>
        <p:spPr>
          <a:xfrm>
            <a:off x="0" y="12603"/>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Restless Earth Year 8 HT1</a:t>
            </a:r>
          </a:p>
        </p:txBody>
      </p:sp>
    </p:spTree>
    <p:extLst>
      <p:ext uri="{BB962C8B-B14F-4D97-AF65-F5344CB8AC3E}">
        <p14:creationId xmlns:p14="http://schemas.microsoft.com/office/powerpoint/2010/main" val="297429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10004" y="4712112"/>
          <a:ext cx="5694797" cy="2065500"/>
        </p:xfrm>
        <a:graphic>
          <a:graphicData uri="http://schemas.openxmlformats.org/drawingml/2006/table">
            <a:tbl>
              <a:tblPr firstRow="1" bandRow="1">
                <a:tableStyleId>{5C22544A-7EE6-4342-B048-85BDC9FD1C3A}</a:tableStyleId>
              </a:tblPr>
              <a:tblGrid>
                <a:gridCol w="685541">
                  <a:extLst>
                    <a:ext uri="{9D8B030D-6E8A-4147-A177-3AD203B41FA5}">
                      <a16:colId xmlns:a16="http://schemas.microsoft.com/office/drawing/2014/main" val="4107567672"/>
                    </a:ext>
                  </a:extLst>
                </a:gridCol>
                <a:gridCol w="1669752">
                  <a:extLst>
                    <a:ext uri="{9D8B030D-6E8A-4147-A177-3AD203B41FA5}">
                      <a16:colId xmlns:a16="http://schemas.microsoft.com/office/drawing/2014/main" val="360531984"/>
                    </a:ext>
                  </a:extLst>
                </a:gridCol>
                <a:gridCol w="1669752">
                  <a:extLst>
                    <a:ext uri="{9D8B030D-6E8A-4147-A177-3AD203B41FA5}">
                      <a16:colId xmlns:a16="http://schemas.microsoft.com/office/drawing/2014/main" val="2164915972"/>
                    </a:ext>
                  </a:extLst>
                </a:gridCol>
                <a:gridCol w="1669752">
                  <a:extLst>
                    <a:ext uri="{9D8B030D-6E8A-4147-A177-3AD203B41FA5}">
                      <a16:colId xmlns:a16="http://schemas.microsoft.com/office/drawing/2014/main" val="1209134714"/>
                    </a:ext>
                  </a:extLst>
                </a:gridCol>
              </a:tblGrid>
              <a:tr h="257890">
                <a:tc gridSpan="4">
                  <a:txBody>
                    <a:bodyPr/>
                    <a:lstStyle/>
                    <a:p>
                      <a:pPr algn="ctr"/>
                      <a:r>
                        <a:rPr lang="en-GB" sz="1100" dirty="0">
                          <a:solidFill>
                            <a:sysClr val="windowText" lastClr="000000"/>
                          </a:solidFill>
                        </a:rPr>
                        <a:t>Effects of an Earthquake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pPr algn="ctr"/>
                      <a:endParaRPr lang="en-GB" sz="1200" dirty="0"/>
                    </a:p>
                  </a:txBody>
                  <a:tcPr anchor="ctr"/>
                </a:tc>
                <a:extLst>
                  <a:ext uri="{0D108BD9-81ED-4DB2-BD59-A6C34878D82A}">
                    <a16:rowId xmlns:a16="http://schemas.microsoft.com/office/drawing/2014/main" val="3255754659"/>
                  </a:ext>
                </a:extLst>
              </a:tr>
              <a:tr h="257890">
                <a:tc>
                  <a:txBody>
                    <a:bodyPr/>
                    <a:lstStyle/>
                    <a:p>
                      <a:pPr algn="ctr"/>
                      <a:endParaRPr lang="en-GB"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ysClr val="windowText" lastClr="000000"/>
                          </a:solidFill>
                        </a:rPr>
                        <a:t>Social Impacts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Economic Impacts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Environmental impacts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681963"/>
                  </a:ext>
                </a:extLst>
              </a:tr>
              <a:tr h="773670">
                <a:tc>
                  <a:txBody>
                    <a:bodyPr/>
                    <a:lstStyle/>
                    <a:p>
                      <a:pPr algn="ctr"/>
                      <a:r>
                        <a:rPr lang="en-GB" sz="1100" dirty="0">
                          <a:solidFill>
                            <a:sysClr val="windowText" lastClr="000000"/>
                          </a:solidFill>
                        </a:rPr>
                        <a:t>Short Term: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Infrastructure may be disrupted. Water supplies may be contaminated.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Shops and business may be destroyed. Looting may take place.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The landscape may be destroyed. Tsunamis may cause flooding in coastal 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599085"/>
                  </a:ext>
                </a:extLst>
              </a:tr>
              <a:tr h="773670">
                <a:tc>
                  <a:txBody>
                    <a:bodyPr/>
                    <a:lstStyle/>
                    <a:p>
                      <a:pPr algn="ctr"/>
                      <a:r>
                        <a:rPr lang="en-GB" sz="1100" dirty="0">
                          <a:solidFill>
                            <a:sysClr val="windowText" lastClr="000000"/>
                          </a:solidFill>
                        </a:rPr>
                        <a:t>Long Term: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Disease may spread. People may have to be re-housed, sometimes in refugee camps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Rebuilding can be expensive. Income could be lost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Important natural and human landmarks may be lost.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2296932"/>
                  </a:ext>
                </a:extLst>
              </a:tr>
            </a:tbl>
          </a:graphicData>
        </a:graphic>
      </p:graphicFrame>
      <p:sp>
        <p:nvSpPr>
          <p:cNvPr id="7" name="TextBox 6"/>
          <p:cNvSpPr txBox="1"/>
          <p:nvPr/>
        </p:nvSpPr>
        <p:spPr>
          <a:xfrm>
            <a:off x="6282204" y="272151"/>
            <a:ext cx="579136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Measuring Earthquakes</a:t>
            </a:r>
          </a:p>
          <a:p>
            <a:r>
              <a:rPr lang="en-GB" sz="1200" dirty="0"/>
              <a:t>In the past, the </a:t>
            </a:r>
            <a:r>
              <a:rPr lang="en-GB" sz="1200" b="1" dirty="0"/>
              <a:t>Richter scale</a:t>
            </a:r>
            <a:r>
              <a:rPr lang="en-GB" sz="1200" dirty="0"/>
              <a:t> was used to measure the power of earthquakes. Earthquakes are now measured using the </a:t>
            </a:r>
            <a:r>
              <a:rPr lang="en-GB" sz="1200" b="1" dirty="0"/>
              <a:t>Moment Magnitude Scale</a:t>
            </a:r>
            <a:r>
              <a:rPr lang="en-GB" sz="1200" dirty="0"/>
              <a:t> (or simply </a:t>
            </a:r>
            <a:r>
              <a:rPr lang="en-GB" sz="1200" b="1" dirty="0"/>
              <a:t>Magnitude scale</a:t>
            </a:r>
            <a:r>
              <a:rPr lang="en-GB" sz="1200" dirty="0"/>
              <a:t>). This measures the size of the </a:t>
            </a:r>
            <a:r>
              <a:rPr lang="en-GB" sz="1200" b="1" dirty="0"/>
              <a:t>seismic waves</a:t>
            </a:r>
            <a:r>
              <a:rPr lang="en-GB" sz="1200" dirty="0"/>
              <a:t> during the earthquake. Each step in the scale is ten times greater than the previous number. This is a </a:t>
            </a:r>
            <a:r>
              <a:rPr lang="en-GB" sz="1200" b="1" dirty="0"/>
              <a:t>logarithmic</a:t>
            </a:r>
            <a:r>
              <a:rPr lang="en-GB" sz="1200" dirty="0"/>
              <a:t> scale from 0-10.</a:t>
            </a:r>
          </a:p>
          <a:p>
            <a:r>
              <a:rPr lang="en-GB" sz="1200" dirty="0"/>
              <a:t>The amount of damage caused by an earthquake is measured by the </a:t>
            </a:r>
            <a:r>
              <a:rPr lang="en-GB" sz="1200" b="1" dirty="0" err="1"/>
              <a:t>Mercalli</a:t>
            </a:r>
            <a:r>
              <a:rPr lang="en-GB" sz="1200" b="1" dirty="0"/>
              <a:t> Scale</a:t>
            </a:r>
            <a:r>
              <a:rPr lang="en-GB" sz="1200" dirty="0"/>
              <a:t>. This is a measure of </a:t>
            </a:r>
            <a:r>
              <a:rPr lang="en-GB" sz="1200" b="1" dirty="0"/>
              <a:t>intensity</a:t>
            </a:r>
            <a:r>
              <a:rPr lang="en-GB" sz="1200" dirty="0"/>
              <a:t>, and changes according to which area you are measuring - damage nearer the </a:t>
            </a:r>
            <a:r>
              <a:rPr lang="en-GB" sz="1200" b="1" dirty="0"/>
              <a:t>epicentre</a:t>
            </a:r>
            <a:r>
              <a:rPr lang="en-GB" sz="1200" dirty="0"/>
              <a:t> would usually be greater than further away.</a:t>
            </a:r>
          </a:p>
        </p:txBody>
      </p:sp>
      <p:sp>
        <p:nvSpPr>
          <p:cNvPr id="8" name="Rectangle 7"/>
          <p:cNvSpPr/>
          <p:nvPr/>
        </p:nvSpPr>
        <p:spPr>
          <a:xfrm>
            <a:off x="110003" y="272151"/>
            <a:ext cx="410739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0" i="0" dirty="0">
                <a:solidFill>
                  <a:srgbClr val="231F20"/>
                </a:solidFill>
                <a:effectLst/>
              </a:rPr>
              <a:t>Large earthquakes are usually connected with plate margins. Earthquakes happen often but most are too small for us to notice. </a:t>
            </a:r>
            <a:r>
              <a:rPr lang="en-GB" sz="1200" b="1" i="0" dirty="0">
                <a:solidFill>
                  <a:srgbClr val="231F20"/>
                </a:solidFill>
                <a:effectLst/>
              </a:rPr>
              <a:t>Seismometers</a:t>
            </a:r>
            <a:r>
              <a:rPr lang="en-GB" sz="1200" b="0" i="0" dirty="0">
                <a:solidFill>
                  <a:srgbClr val="231F20"/>
                </a:solidFill>
                <a:effectLst/>
              </a:rPr>
              <a:t> record earth movements.</a:t>
            </a:r>
          </a:p>
          <a:p>
            <a:r>
              <a:rPr lang="en-GB" sz="1200" b="0" i="0" dirty="0">
                <a:solidFill>
                  <a:srgbClr val="231F20"/>
                </a:solidFill>
                <a:effectLst/>
              </a:rPr>
              <a:t>An earthquake is a sudden </a:t>
            </a:r>
            <a:r>
              <a:rPr lang="en-GB" sz="1200" b="1" i="0" dirty="0">
                <a:solidFill>
                  <a:srgbClr val="231F20"/>
                </a:solidFill>
                <a:effectLst/>
              </a:rPr>
              <a:t>shockwave</a:t>
            </a:r>
            <a:r>
              <a:rPr lang="en-GB" sz="1200" b="0" i="0" dirty="0">
                <a:solidFill>
                  <a:srgbClr val="231F20"/>
                </a:solidFill>
                <a:effectLst/>
              </a:rPr>
              <a:t> caused by rocks being under stress from the movements of plates at plate margins. Eventually the stress in the rock builds up enough to deform and reach breaking point. At that point, the stored up energy is released in the form of shockwaves.</a:t>
            </a:r>
          </a:p>
        </p:txBody>
      </p:sp>
      <p:sp>
        <p:nvSpPr>
          <p:cNvPr id="9" name="TextBox 8"/>
          <p:cNvSpPr txBox="1"/>
          <p:nvPr/>
        </p:nvSpPr>
        <p:spPr>
          <a:xfrm>
            <a:off x="4283012" y="272151"/>
            <a:ext cx="1933575"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t>Largest Earthquakes by Magnitude</a:t>
            </a:r>
          </a:p>
          <a:p>
            <a:pPr algn="ctr"/>
            <a:endParaRPr lang="en-GB" sz="500" b="1" dirty="0"/>
          </a:p>
          <a:p>
            <a:pPr marL="228600" indent="-228600">
              <a:buAutoNum type="arabicPeriod"/>
            </a:pPr>
            <a:r>
              <a:rPr lang="en-GB" sz="1200" dirty="0"/>
              <a:t>1960 </a:t>
            </a:r>
            <a:r>
              <a:rPr lang="en-GB" sz="1200" b="1" dirty="0"/>
              <a:t>Chile</a:t>
            </a:r>
            <a:r>
              <a:rPr lang="en-GB" sz="1200" dirty="0"/>
              <a:t> 9.4-9.6</a:t>
            </a:r>
          </a:p>
          <a:p>
            <a:pPr marL="228600" indent="-228600">
              <a:buAutoNum type="arabicPeriod"/>
            </a:pPr>
            <a:r>
              <a:rPr lang="en-GB" sz="1200" dirty="0"/>
              <a:t>1964 </a:t>
            </a:r>
            <a:r>
              <a:rPr lang="en-GB" sz="1200" b="1" dirty="0"/>
              <a:t>Alaska</a:t>
            </a:r>
            <a:r>
              <a:rPr lang="en-GB" sz="1200" dirty="0"/>
              <a:t> 9.2</a:t>
            </a:r>
          </a:p>
          <a:p>
            <a:pPr marL="228600" indent="-228600">
              <a:buAutoNum type="arabicPeriod"/>
            </a:pPr>
            <a:r>
              <a:rPr lang="en-GB" sz="1200" dirty="0"/>
              <a:t>2004 </a:t>
            </a:r>
            <a:r>
              <a:rPr lang="en-GB" sz="1200" b="1" dirty="0"/>
              <a:t>Indonesia</a:t>
            </a:r>
            <a:r>
              <a:rPr lang="en-GB" sz="1200" dirty="0"/>
              <a:t> 9.1-9.3</a:t>
            </a:r>
          </a:p>
          <a:p>
            <a:pPr marL="228600" indent="-228600">
              <a:buAutoNum type="arabicPeriod"/>
            </a:pPr>
            <a:r>
              <a:rPr lang="en-GB" sz="1200" dirty="0"/>
              <a:t>2011 </a:t>
            </a:r>
            <a:r>
              <a:rPr lang="en-GB" sz="1200" b="1" dirty="0"/>
              <a:t>Japan</a:t>
            </a:r>
            <a:r>
              <a:rPr lang="en-GB" sz="1200" dirty="0"/>
              <a:t> 9.1</a:t>
            </a:r>
          </a:p>
          <a:p>
            <a:pPr marL="228600" indent="-228600">
              <a:buAutoNum type="arabicPeriod"/>
            </a:pPr>
            <a:r>
              <a:rPr lang="en-GB" sz="1200" dirty="0"/>
              <a:t>1952 </a:t>
            </a:r>
            <a:r>
              <a:rPr lang="en-GB" sz="1200" b="1" dirty="0"/>
              <a:t>Russia</a:t>
            </a:r>
            <a:r>
              <a:rPr lang="en-GB" sz="1200" dirty="0"/>
              <a:t> 9.0</a:t>
            </a:r>
          </a:p>
          <a:p>
            <a:endParaRPr lang="en-GB" sz="600" dirty="0"/>
          </a:p>
        </p:txBody>
      </p:sp>
      <p:sp>
        <p:nvSpPr>
          <p:cNvPr id="10" name="Rectangle 9"/>
          <p:cNvSpPr/>
          <p:nvPr/>
        </p:nvSpPr>
        <p:spPr>
          <a:xfrm>
            <a:off x="5955273" y="4682352"/>
            <a:ext cx="6126723" cy="20928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t>How to reduce risk from earthquakes:</a:t>
            </a:r>
          </a:p>
          <a:p>
            <a:r>
              <a:rPr lang="en-GB" sz="1200" b="1" dirty="0"/>
              <a:t>Prediction</a:t>
            </a:r>
          </a:p>
          <a:p>
            <a:r>
              <a:rPr lang="en-GB" sz="1200" dirty="0"/>
              <a:t>Prediction involves using seismometers to monitor earth tremors. Experts know where earthquakes are likely to happen. However, it is very difficult to predict when they will happen. </a:t>
            </a:r>
          </a:p>
          <a:p>
            <a:endParaRPr lang="en-GB" sz="500" dirty="0"/>
          </a:p>
          <a:p>
            <a:r>
              <a:rPr lang="en-GB" sz="1200" b="1" dirty="0"/>
              <a:t>Protection</a:t>
            </a:r>
          </a:p>
          <a:p>
            <a:r>
              <a:rPr lang="en-GB" sz="1200" dirty="0"/>
              <a:t>Protection involves constructing buildings so that they are safe to live in and will not collapse. </a:t>
            </a:r>
          </a:p>
          <a:p>
            <a:endParaRPr lang="en-GB" sz="500" dirty="0"/>
          </a:p>
          <a:p>
            <a:r>
              <a:rPr lang="en-GB" sz="1200" b="1" dirty="0"/>
              <a:t>Preparation</a:t>
            </a:r>
          </a:p>
          <a:p>
            <a:r>
              <a:rPr lang="en-GB" sz="1200" dirty="0"/>
              <a:t>In earthquake-prone countries, hospitals, emergency services and residents practise for an earthquake. They have drills in all public buildings so that people know what to do in the event of an earthquake. This helps to reduce the impact and increases their chance of survival.</a:t>
            </a:r>
          </a:p>
        </p:txBody>
      </p:sp>
      <p:sp>
        <p:nvSpPr>
          <p:cNvPr id="5" name="Rectangle 4">
            <a:extLst>
              <a:ext uri="{FF2B5EF4-FFF2-40B4-BE49-F238E27FC236}">
                <a16:creationId xmlns:a16="http://schemas.microsoft.com/office/drawing/2014/main" id="{0B1C9DCB-C0DD-46AA-AED3-AEE4FF823A7F}"/>
              </a:ext>
            </a:extLst>
          </p:cNvPr>
          <p:cNvSpPr/>
          <p:nvPr/>
        </p:nvSpPr>
        <p:spPr>
          <a:xfrm>
            <a:off x="5955274" y="1916171"/>
            <a:ext cx="6106584" cy="2714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200" b="1" dirty="0"/>
              <a:t>Case Study: The Sichuan Earthquake of 2008</a:t>
            </a:r>
          </a:p>
          <a:p>
            <a:endParaRPr lang="en-GB" sz="1200" b="1" dirty="0"/>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Main impacts: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87, 150 people killed – most trapped under rubble from collapsed buildings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370,000 people were injured</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4.8 million people left homeless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5 million buildings collapsed, including schools and hospitals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 areas were cut off by landslides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80% of buildings in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Beichuan</a:t>
            </a:r>
            <a:r>
              <a:rPr lang="en-GB" sz="1200" dirty="0">
                <a:effectLst/>
                <a:latin typeface="Calibri" panose="020F0502020204030204" pitchFamily="34" charset="0"/>
                <a:ea typeface="Calibri" panose="020F0502020204030204" pitchFamily="34" charset="0"/>
                <a:cs typeface="Times New Roman" panose="02020603050405020304" pitchFamily="18" charset="0"/>
              </a:rPr>
              <a:t> were destroyed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$137.5 billion spent on rebuilding the affected areas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Buildings have been rebuilt using stricter building codes</a:t>
            </a:r>
          </a:p>
        </p:txBody>
      </p:sp>
      <p:sp>
        <p:nvSpPr>
          <p:cNvPr id="16" name="Rectangle 15">
            <a:extLst>
              <a:ext uri="{FF2B5EF4-FFF2-40B4-BE49-F238E27FC236}">
                <a16:creationId xmlns:a16="http://schemas.microsoft.com/office/drawing/2014/main" id="{D98F4637-826F-45DF-913A-003753C999E2}"/>
              </a:ext>
            </a:extLst>
          </p:cNvPr>
          <p:cNvSpPr/>
          <p:nvPr/>
        </p:nvSpPr>
        <p:spPr>
          <a:xfrm>
            <a:off x="110003" y="1916171"/>
            <a:ext cx="5785065" cy="27147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Case study: Boxing Day Tsunami of 2004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Main impacts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Over 230,000 people died.</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2 million people were made homeless.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People were swept away in the waters, </a:t>
            </a:r>
          </a:p>
          <a:p>
            <a:pPr lvl="0">
              <a:lnSpc>
                <a:spcPct val="107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which arrived rapidly and with little warning.</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13 countries were affected, the worst being Indonesia.</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Indonesia was hit by the tsunami first. 45 minutes later the tsunami reached Thailand.</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Short-term aid, such as water purification tablets, temporary housing and medical supplies were given from international countries.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In 2008 an early warning system in the Indian Ocean has been set up to detect future tsunamis.</a:t>
            </a:r>
          </a:p>
        </p:txBody>
      </p:sp>
      <p:pic>
        <p:nvPicPr>
          <p:cNvPr id="20" name="Picture 19" descr="2008 Sichuan Earthquake 四川大地震 - Travel Blog Singapore">
            <a:extLst>
              <a:ext uri="{FF2B5EF4-FFF2-40B4-BE49-F238E27FC236}">
                <a16:creationId xmlns:a16="http://schemas.microsoft.com/office/drawing/2014/main" id="{074B9125-E393-4D29-A22E-6302507140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6947" y="3132620"/>
            <a:ext cx="1794911" cy="1498263"/>
          </a:xfrm>
          <a:prstGeom prst="rect">
            <a:avLst/>
          </a:prstGeom>
          <a:noFill/>
          <a:ln>
            <a:noFill/>
          </a:ln>
        </p:spPr>
      </p:pic>
      <p:pic>
        <p:nvPicPr>
          <p:cNvPr id="21" name="Picture 20">
            <a:extLst>
              <a:ext uri="{FF2B5EF4-FFF2-40B4-BE49-F238E27FC236}">
                <a16:creationId xmlns:a16="http://schemas.microsoft.com/office/drawing/2014/main" id="{9CD3E942-BB6C-41DF-A87D-2C2E2405A529}"/>
              </a:ext>
            </a:extLst>
          </p:cNvPr>
          <p:cNvPicPr/>
          <p:nvPr/>
        </p:nvPicPr>
        <p:blipFill>
          <a:blip r:embed="rId3">
            <a:extLst>
              <a:ext uri="{28A0092B-C50C-407E-A947-70E740481C1C}">
                <a14:useLocalDpi xmlns:a14="http://schemas.microsoft.com/office/drawing/2010/main" val="0"/>
              </a:ext>
            </a:extLst>
          </a:blip>
          <a:stretch>
            <a:fillRect/>
          </a:stretch>
        </p:blipFill>
        <p:spPr>
          <a:xfrm>
            <a:off x="3922507" y="2048200"/>
            <a:ext cx="1882294" cy="1226581"/>
          </a:xfrm>
          <a:prstGeom prst="rect">
            <a:avLst/>
          </a:prstGeom>
        </p:spPr>
      </p:pic>
      <p:sp>
        <p:nvSpPr>
          <p:cNvPr id="11" name="Title 1">
            <a:extLst>
              <a:ext uri="{FF2B5EF4-FFF2-40B4-BE49-F238E27FC236}">
                <a16:creationId xmlns:a16="http://schemas.microsoft.com/office/drawing/2014/main" id="{FB6D54BF-01AB-4950-90F5-F7888CA5D1CC}"/>
              </a:ext>
            </a:extLst>
          </p:cNvPr>
          <p:cNvSpPr txBox="1">
            <a:spLocks/>
          </p:cNvSpPr>
          <p:nvPr/>
        </p:nvSpPr>
        <p:spPr>
          <a:xfrm>
            <a:off x="0" y="-76297"/>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b="1" dirty="0">
                <a:latin typeface="Gill Sans MT" panose="020B0502020104020203" pitchFamily="34" charset="0"/>
              </a:rPr>
              <a:t>Restless Earth Year 8 HT1</a:t>
            </a:r>
          </a:p>
        </p:txBody>
      </p:sp>
    </p:spTree>
    <p:extLst>
      <p:ext uri="{BB962C8B-B14F-4D97-AF65-F5344CB8AC3E}">
        <p14:creationId xmlns:p14="http://schemas.microsoft.com/office/powerpoint/2010/main" val="319952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32773" y="554182"/>
            <a:ext cx="5963227" cy="2123658"/>
          </a:xfrm>
          <a:prstGeom prst="rect">
            <a:avLst/>
          </a:prstGeom>
          <a:noFill/>
          <a:ln>
            <a:solidFill>
              <a:schemeClr val="tx1"/>
            </a:solidFill>
          </a:ln>
        </p:spPr>
        <p:txBody>
          <a:bodyPr wrap="square" rtlCol="0">
            <a:spAutoFit/>
          </a:bodyPr>
          <a:lstStyle/>
          <a:p>
            <a:r>
              <a:rPr lang="en-GB" sz="1200" b="1" u="sng" dirty="0"/>
              <a:t>What are natural resources?</a:t>
            </a:r>
          </a:p>
          <a:p>
            <a:r>
              <a:rPr lang="en-GB" sz="1200" dirty="0"/>
              <a:t>A natural resource is something which occurs naturally – without any help from us – and which we can make use of. Like water, soil, wind, sunlight, coal and oil.</a:t>
            </a:r>
          </a:p>
          <a:p>
            <a:endParaRPr lang="en-GB" sz="1200" dirty="0"/>
          </a:p>
          <a:p>
            <a:r>
              <a:rPr lang="en-GB" sz="1200" dirty="0"/>
              <a:t>Some resources are </a:t>
            </a:r>
            <a:r>
              <a:rPr lang="en-GB" sz="1200" b="1" dirty="0"/>
              <a:t>renewable</a:t>
            </a:r>
            <a:r>
              <a:rPr lang="en-GB" sz="1200" dirty="0"/>
              <a:t>, which means we can keep on using it and it won’t run out (for example sunlight).</a:t>
            </a:r>
          </a:p>
          <a:p>
            <a:endParaRPr lang="en-GB" sz="1200" dirty="0"/>
          </a:p>
          <a:p>
            <a:r>
              <a:rPr lang="en-GB" sz="1200" dirty="0"/>
              <a:t>Some resources are </a:t>
            </a:r>
            <a:r>
              <a:rPr lang="en-GB" sz="1200" b="1" dirty="0"/>
              <a:t>non-renewable</a:t>
            </a:r>
            <a:r>
              <a:rPr lang="en-GB" sz="1200" dirty="0"/>
              <a:t>, which means that it forms slowly, and we are using it faster than it is forming (like oil).</a:t>
            </a:r>
          </a:p>
          <a:p>
            <a:endParaRPr lang="en-GB" sz="1200" dirty="0"/>
          </a:p>
          <a:p>
            <a:r>
              <a:rPr lang="en-GB" sz="1200" dirty="0"/>
              <a:t>Resources are not shared equally across the world.</a:t>
            </a:r>
          </a:p>
        </p:txBody>
      </p:sp>
      <p:sp>
        <p:nvSpPr>
          <p:cNvPr id="8" name="TextBox 7"/>
          <p:cNvSpPr txBox="1"/>
          <p:nvPr/>
        </p:nvSpPr>
        <p:spPr>
          <a:xfrm>
            <a:off x="6209145" y="554182"/>
            <a:ext cx="5699826" cy="2123658"/>
          </a:xfrm>
          <a:prstGeom prst="rect">
            <a:avLst/>
          </a:prstGeom>
          <a:noFill/>
          <a:ln>
            <a:solidFill>
              <a:schemeClr val="tx1"/>
            </a:solidFill>
          </a:ln>
        </p:spPr>
        <p:txBody>
          <a:bodyPr wrap="square" rtlCol="0">
            <a:spAutoFit/>
          </a:bodyPr>
          <a:lstStyle/>
          <a:p>
            <a:r>
              <a:rPr lang="en-GB" sz="1200" b="1" u="sng" dirty="0"/>
              <a:t>How can we tackle water scarcity?</a:t>
            </a:r>
          </a:p>
          <a:p>
            <a:endParaRPr lang="en-GB" sz="1200" b="1" u="sng" dirty="0"/>
          </a:p>
          <a:p>
            <a:r>
              <a:rPr lang="en-GB" sz="1200" dirty="0"/>
              <a:t>By 2050 global water demand is projected to soar by 20% to 25%, leaving up to 5 billion people and 60% of the world's population facing severe water stress</a:t>
            </a:r>
          </a:p>
          <a:p>
            <a:r>
              <a:rPr lang="en-GB" sz="1200" dirty="0"/>
              <a:t>There are solutions to this:</a:t>
            </a:r>
          </a:p>
          <a:p>
            <a:endParaRPr lang="en-GB" sz="1200" dirty="0"/>
          </a:p>
          <a:p>
            <a:pPr marL="171450" indent="-171450">
              <a:buFont typeface="Arial" panose="020B0604020202020204" pitchFamily="34" charset="0"/>
              <a:buChar char="•"/>
            </a:pPr>
            <a:r>
              <a:rPr lang="en-GB" sz="1200" b="1" dirty="0"/>
              <a:t>Using water more wisely </a:t>
            </a:r>
            <a:r>
              <a:rPr lang="en-GB" sz="1200" dirty="0"/>
              <a:t>– by watering crops only when needed, or by using less water in the bath at home.</a:t>
            </a:r>
          </a:p>
          <a:p>
            <a:pPr marL="171450" indent="-171450">
              <a:buFont typeface="Arial" panose="020B0604020202020204" pitchFamily="34" charset="0"/>
              <a:buChar char="•"/>
            </a:pPr>
            <a:r>
              <a:rPr lang="en-GB" sz="1200" b="1" dirty="0"/>
              <a:t>Bring in water from other places</a:t>
            </a:r>
            <a:r>
              <a:rPr lang="en-GB" sz="1200" dirty="0"/>
              <a:t> – For example China’s water transfer schemes.</a:t>
            </a:r>
          </a:p>
          <a:p>
            <a:pPr marL="171450" indent="-171450">
              <a:buFont typeface="Arial" panose="020B0604020202020204" pitchFamily="34" charset="0"/>
              <a:buChar char="•"/>
            </a:pPr>
            <a:r>
              <a:rPr lang="en-GB" sz="1200" b="1" dirty="0"/>
              <a:t>By using salt water</a:t>
            </a:r>
            <a:r>
              <a:rPr lang="en-GB" sz="1200" dirty="0"/>
              <a:t> – using desalinisation techniques, you can remove salt from water to make it save for humans to drink.</a:t>
            </a:r>
            <a:endParaRPr lang="en-GB" sz="1200" b="1" dirty="0"/>
          </a:p>
        </p:txBody>
      </p:sp>
      <p:sp>
        <p:nvSpPr>
          <p:cNvPr id="13" name="TextBox 12"/>
          <p:cNvSpPr txBox="1"/>
          <p:nvPr/>
        </p:nvSpPr>
        <p:spPr>
          <a:xfrm>
            <a:off x="132773" y="2814718"/>
            <a:ext cx="5963226" cy="3046988"/>
          </a:xfrm>
          <a:prstGeom prst="rect">
            <a:avLst/>
          </a:prstGeom>
          <a:noFill/>
          <a:ln>
            <a:solidFill>
              <a:schemeClr val="tx1"/>
            </a:solidFill>
          </a:ln>
        </p:spPr>
        <p:txBody>
          <a:bodyPr wrap="square" rtlCol="0">
            <a:spAutoFit/>
          </a:bodyPr>
          <a:lstStyle/>
          <a:p>
            <a:r>
              <a:rPr lang="en-GB" sz="1200" b="1" u="sng" dirty="0"/>
              <a:t>Is there enough water?</a:t>
            </a:r>
          </a:p>
          <a:p>
            <a:endParaRPr lang="en-GB" sz="1200" b="1" u="sng" dirty="0"/>
          </a:p>
          <a:p>
            <a:pPr marL="171450" indent="-171450">
              <a:buFont typeface="Arial" panose="020B0604020202020204" pitchFamily="34" charset="0"/>
              <a:buChar char="•"/>
            </a:pPr>
            <a:r>
              <a:rPr lang="en-GB" sz="1200" dirty="0"/>
              <a:t>97% of the water on our planet is salty water.</a:t>
            </a:r>
          </a:p>
          <a:p>
            <a:pPr marL="171450" indent="-171450">
              <a:buFont typeface="Arial" panose="020B0604020202020204" pitchFamily="34" charset="0"/>
              <a:buChar char="•"/>
            </a:pPr>
            <a:r>
              <a:rPr lang="en-GB" sz="1200" dirty="0"/>
              <a:t>3% of the water on our planet is fresh water, of which less that 1% is fresh water that we can use.</a:t>
            </a:r>
          </a:p>
          <a:p>
            <a:endParaRPr lang="en-GB" sz="1200" b="1" u="sng" dirty="0"/>
          </a:p>
          <a:p>
            <a:r>
              <a:rPr lang="en-GB" sz="1200" dirty="0"/>
              <a:t>Fresh water is not equally shared across the planet. It is scarce in some places, and plentiful in others.</a:t>
            </a:r>
          </a:p>
          <a:p>
            <a:endParaRPr lang="en-GB" sz="1200" dirty="0"/>
          </a:p>
          <a:p>
            <a:r>
              <a:rPr lang="en-GB" sz="1200" dirty="0"/>
              <a:t>Some areas have </a:t>
            </a:r>
            <a:r>
              <a:rPr lang="en-GB" sz="1200" b="1" dirty="0"/>
              <a:t>physical water scarcity</a:t>
            </a:r>
            <a:r>
              <a:rPr lang="en-GB" sz="1200" dirty="0"/>
              <a:t>, where there just isn’t enough water to meet everyone’s needs. This might be because of over population or low rainfall. This often occurs in desert nations.  </a:t>
            </a:r>
          </a:p>
          <a:p>
            <a:endParaRPr lang="en-GB" sz="1200" dirty="0"/>
          </a:p>
          <a:p>
            <a:r>
              <a:rPr lang="en-GB" sz="1200" dirty="0"/>
              <a:t>Some areas have </a:t>
            </a:r>
            <a:r>
              <a:rPr lang="en-GB" sz="1200" b="1" dirty="0"/>
              <a:t>economic water scarcity</a:t>
            </a:r>
            <a:r>
              <a:rPr lang="en-GB" sz="1200" dirty="0"/>
              <a:t>, where people cannot access water because of </a:t>
            </a:r>
            <a:r>
              <a:rPr lang="en-GB" sz="1200" b="1" dirty="0"/>
              <a:t>poverty</a:t>
            </a:r>
            <a:r>
              <a:rPr lang="en-GB" sz="1200" dirty="0"/>
              <a:t>. These areas can’t afford the </a:t>
            </a:r>
            <a:r>
              <a:rPr lang="en-GB" sz="1200" b="1" dirty="0"/>
              <a:t>infrastructure </a:t>
            </a:r>
            <a:r>
              <a:rPr lang="en-GB" sz="1200" dirty="0"/>
              <a:t>to bring fresh water to everyone.</a:t>
            </a:r>
            <a:endParaRPr lang="en-GB" sz="1200" b="1" u="sng" dirty="0"/>
          </a:p>
          <a:p>
            <a:endParaRPr lang="en-GB" sz="1200" dirty="0"/>
          </a:p>
        </p:txBody>
      </p:sp>
      <p:sp>
        <p:nvSpPr>
          <p:cNvPr id="6" name="TextBox 5"/>
          <p:cNvSpPr txBox="1"/>
          <p:nvPr/>
        </p:nvSpPr>
        <p:spPr>
          <a:xfrm>
            <a:off x="132773" y="6043114"/>
            <a:ext cx="1177619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Key Vocabulary: </a:t>
            </a:r>
            <a:r>
              <a:rPr lang="en-GB" sz="1200" dirty="0"/>
              <a:t>Desertification, Groundwater, Aquifer, Economic water scarcity, Soil erosion, Non-renewable resources Renewable resources, Fossil fuels, Drought, Extinction, Irrigate,</a:t>
            </a:r>
          </a:p>
          <a:p>
            <a:r>
              <a:rPr lang="en-GB" sz="1200" b="1" dirty="0"/>
              <a:t>Ambitious vocabulary:  </a:t>
            </a:r>
            <a:r>
              <a:rPr lang="en-GB" sz="1200" dirty="0"/>
              <a:t>Desalinisation, micro dosing, mitigation, infrastructure</a:t>
            </a:r>
            <a:endParaRPr lang="en-GB" sz="1000" dirty="0"/>
          </a:p>
        </p:txBody>
      </p:sp>
      <p:sp>
        <p:nvSpPr>
          <p:cNvPr id="10" name="Title 1">
            <a:extLst>
              <a:ext uri="{FF2B5EF4-FFF2-40B4-BE49-F238E27FC236}">
                <a16:creationId xmlns:a16="http://schemas.microsoft.com/office/drawing/2014/main" id="{C4112753-577F-4D77-83FD-F727B9923D41}"/>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Living Off the Earth’s Resources Year 8 HT2</a:t>
            </a:r>
          </a:p>
        </p:txBody>
      </p:sp>
      <p:sp>
        <p:nvSpPr>
          <p:cNvPr id="11" name="TextBox 10">
            <a:extLst>
              <a:ext uri="{FF2B5EF4-FFF2-40B4-BE49-F238E27FC236}">
                <a16:creationId xmlns:a16="http://schemas.microsoft.com/office/drawing/2014/main" id="{0AFF66AA-7C4A-475F-9D96-9B6FDEEF0877}"/>
              </a:ext>
            </a:extLst>
          </p:cNvPr>
          <p:cNvSpPr txBox="1"/>
          <p:nvPr/>
        </p:nvSpPr>
        <p:spPr>
          <a:xfrm>
            <a:off x="6209145" y="2814717"/>
            <a:ext cx="5699826" cy="3046988"/>
          </a:xfrm>
          <a:prstGeom prst="rect">
            <a:avLst/>
          </a:prstGeom>
          <a:noFill/>
          <a:ln>
            <a:solidFill>
              <a:schemeClr val="tx1"/>
            </a:solidFill>
          </a:ln>
        </p:spPr>
        <p:txBody>
          <a:bodyPr wrap="square" rtlCol="0">
            <a:spAutoFit/>
          </a:bodyPr>
          <a:lstStyle/>
          <a:p>
            <a:r>
              <a:rPr lang="en-GB" sz="1200" b="1" u="sng" dirty="0"/>
              <a:t>What is happening to the Ogallala Aquifer?</a:t>
            </a:r>
          </a:p>
          <a:p>
            <a:endParaRPr lang="en-GB" sz="1200" b="1" u="sng" dirty="0"/>
          </a:p>
          <a:p>
            <a:r>
              <a:rPr lang="en-GB" sz="1200" dirty="0"/>
              <a:t>The Ogallala is one of the world’s largest aquifers. It lies beneath the Great Plains, from Canada down the middle of the USA. It covers around eight states. </a:t>
            </a:r>
          </a:p>
          <a:p>
            <a:endParaRPr lang="en-GB" sz="1200" dirty="0"/>
          </a:p>
          <a:p>
            <a:r>
              <a:rPr lang="en-GB" sz="1200" b="1" dirty="0"/>
              <a:t>Problem</a:t>
            </a:r>
            <a:r>
              <a:rPr lang="en-GB" sz="1200" dirty="0"/>
              <a:t>: There is unreliable rainfall in the Ogallala region and so the aquifer refills slowly. Despite this, thousands of litres of water are pumped out of the aquifer per day. As a result, the water level is falling. Some places in the Ogallala region have just 20 years supply of water left at current pumping rates. Even if farmers limit the amount that they pump it will take hundreds of years for the aquifer to refill. Many parts of the Ogallala are going to run dry. Farmers will have to rely on the unreliable rainfall. </a:t>
            </a:r>
          </a:p>
          <a:p>
            <a:endParaRPr lang="en-GB" sz="1200" dirty="0"/>
          </a:p>
          <a:p>
            <a:r>
              <a:rPr lang="en-GB" sz="1200" b="1" dirty="0"/>
              <a:t>Impact</a:t>
            </a:r>
            <a:r>
              <a:rPr lang="en-GB" sz="1200" dirty="0"/>
              <a:t>: As a result, locally farming communities are going to collapse. Nationally the area is described as the breadbasket of the USA. This could result in a shortage of wheat and corn crops for the USA. Globally, the USA export large amounts of the produce from this region. This could increase the prices for these products</a:t>
            </a:r>
            <a:endParaRPr lang="en-GB" sz="1200" b="1" dirty="0"/>
          </a:p>
        </p:txBody>
      </p:sp>
    </p:spTree>
    <p:extLst>
      <p:ext uri="{BB962C8B-B14F-4D97-AF65-F5344CB8AC3E}">
        <p14:creationId xmlns:p14="http://schemas.microsoft.com/office/powerpoint/2010/main" val="142095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217714" y="2089518"/>
            <a:ext cx="5324105" cy="1938992"/>
          </a:xfrm>
          <a:prstGeom prst="rect">
            <a:avLst/>
          </a:prstGeom>
          <a:noFill/>
          <a:ln>
            <a:solidFill>
              <a:schemeClr val="tx1"/>
            </a:solidFill>
          </a:ln>
        </p:spPr>
        <p:txBody>
          <a:bodyPr wrap="square" rtlCol="0">
            <a:spAutoFit/>
          </a:bodyPr>
          <a:lstStyle/>
          <a:p>
            <a:r>
              <a:rPr lang="en-GB" sz="1200" b="1" u="sng" dirty="0"/>
              <a:t>How do we damage our soil?</a:t>
            </a:r>
          </a:p>
          <a:p>
            <a:r>
              <a:rPr lang="en-GB" sz="1200" dirty="0"/>
              <a:t>Our population is growing, but the amount of fertile soil is shrinking. Why is this?</a:t>
            </a:r>
          </a:p>
          <a:p>
            <a:pPr marL="171450" indent="-171450">
              <a:buFont typeface="Arial" panose="020B0604020202020204" pitchFamily="34" charset="0"/>
              <a:buChar char="•"/>
            </a:pPr>
            <a:r>
              <a:rPr lang="en-GB" sz="1200" dirty="0"/>
              <a:t>We bury soil under concrete.</a:t>
            </a:r>
          </a:p>
          <a:p>
            <a:pPr marL="171450" indent="-171450">
              <a:buFont typeface="Arial" panose="020B0604020202020204" pitchFamily="34" charset="0"/>
              <a:buChar char="•"/>
            </a:pPr>
            <a:r>
              <a:rPr lang="en-GB" sz="1200" dirty="0"/>
              <a:t>We contaminate it with dust and fumes from factories.</a:t>
            </a:r>
          </a:p>
          <a:p>
            <a:pPr marL="171450" indent="-171450">
              <a:buFont typeface="Arial" panose="020B0604020202020204" pitchFamily="34" charset="0"/>
              <a:buChar char="•"/>
            </a:pPr>
            <a:r>
              <a:rPr lang="en-GB" sz="1200" dirty="0"/>
              <a:t>We cut down the trees that protect it.</a:t>
            </a:r>
          </a:p>
          <a:p>
            <a:pPr marL="171450" indent="-171450">
              <a:buFont typeface="Arial" panose="020B0604020202020204" pitchFamily="34" charset="0"/>
              <a:buChar char="•"/>
            </a:pPr>
            <a:r>
              <a:rPr lang="en-GB" sz="1200" dirty="0"/>
              <a:t>We let too many animals graze on it.</a:t>
            </a:r>
          </a:p>
          <a:p>
            <a:pPr marL="171450" indent="-171450">
              <a:buFont typeface="Arial" panose="020B0604020202020204" pitchFamily="34" charset="0"/>
              <a:buChar char="•"/>
            </a:pPr>
            <a:r>
              <a:rPr lang="en-GB" sz="1200" dirty="0"/>
              <a:t>We grow overgraze and use too much fertiliser on it.</a:t>
            </a:r>
          </a:p>
          <a:p>
            <a:pPr marL="171450" indent="-171450">
              <a:buFont typeface="Arial" panose="020B0604020202020204" pitchFamily="34" charset="0"/>
              <a:buChar char="•"/>
            </a:pPr>
            <a:endParaRPr lang="en-GB" sz="1200" dirty="0"/>
          </a:p>
          <a:p>
            <a:r>
              <a:rPr lang="en-GB" sz="1200" b="1" dirty="0"/>
              <a:t>Soil erosion </a:t>
            </a:r>
            <a:r>
              <a:rPr lang="en-GB" sz="1200" dirty="0"/>
              <a:t>is a product of these actions. This is when the fertile top soil is carried away by wind or water. It can lead to </a:t>
            </a:r>
            <a:r>
              <a:rPr lang="en-GB" sz="1200" b="1" dirty="0"/>
              <a:t>desertification</a:t>
            </a:r>
            <a:r>
              <a:rPr lang="en-GB" sz="1200" dirty="0"/>
              <a:t>.</a:t>
            </a:r>
          </a:p>
        </p:txBody>
      </p:sp>
      <p:sp>
        <p:nvSpPr>
          <p:cNvPr id="18" name="TextBox 17"/>
          <p:cNvSpPr txBox="1"/>
          <p:nvPr/>
        </p:nvSpPr>
        <p:spPr>
          <a:xfrm>
            <a:off x="217714" y="4136412"/>
            <a:ext cx="5324105" cy="2492990"/>
          </a:xfrm>
          <a:prstGeom prst="rect">
            <a:avLst/>
          </a:prstGeom>
          <a:noFill/>
          <a:ln>
            <a:solidFill>
              <a:schemeClr val="tx1"/>
            </a:solidFill>
          </a:ln>
        </p:spPr>
        <p:txBody>
          <a:bodyPr wrap="square" rtlCol="0">
            <a:spAutoFit/>
          </a:bodyPr>
          <a:lstStyle/>
          <a:p>
            <a:r>
              <a:rPr lang="en-GB" sz="1200" b="1" u="sng" dirty="0"/>
              <a:t>What are the solution to desertification?</a:t>
            </a:r>
          </a:p>
          <a:p>
            <a:endParaRPr lang="en-GB" sz="1200" b="1" u="sng" dirty="0"/>
          </a:p>
          <a:p>
            <a:r>
              <a:rPr lang="en-GB" sz="1200" dirty="0"/>
              <a:t>In the Sahel, farmers have developed methods for fighting desertification.</a:t>
            </a:r>
          </a:p>
          <a:p>
            <a:pPr marL="171450" indent="-171450">
              <a:buFont typeface="Arial" panose="020B0604020202020204" pitchFamily="34" charset="0"/>
              <a:buChar char="•"/>
            </a:pPr>
            <a:r>
              <a:rPr lang="en-GB" sz="1200" b="1" dirty="0"/>
              <a:t>Planting trees and bushes</a:t>
            </a:r>
          </a:p>
          <a:p>
            <a:pPr marL="171450" indent="-171450">
              <a:buFont typeface="Arial" panose="020B0604020202020204" pitchFamily="34" charset="0"/>
              <a:buChar char="•"/>
            </a:pPr>
            <a:r>
              <a:rPr lang="en-GB" sz="1200" b="1" dirty="0"/>
              <a:t>Storing rainwater when it falls</a:t>
            </a:r>
          </a:p>
          <a:p>
            <a:endParaRPr lang="en-GB" sz="1200" dirty="0"/>
          </a:p>
          <a:p>
            <a:r>
              <a:rPr lang="en-GB" sz="1200" dirty="0"/>
              <a:t>Scientists are also </a:t>
            </a:r>
          </a:p>
          <a:p>
            <a:r>
              <a:rPr lang="en-GB" sz="1200" dirty="0"/>
              <a:t>working to develop </a:t>
            </a:r>
          </a:p>
          <a:p>
            <a:r>
              <a:rPr lang="en-GB" sz="1200" dirty="0"/>
              <a:t>new crop breeds </a:t>
            </a:r>
          </a:p>
          <a:p>
            <a:r>
              <a:rPr lang="en-GB" sz="1200" dirty="0"/>
              <a:t>that will grow </a:t>
            </a:r>
          </a:p>
          <a:p>
            <a:r>
              <a:rPr lang="en-GB" sz="1200" dirty="0"/>
              <a:t>more effectively on </a:t>
            </a:r>
          </a:p>
          <a:p>
            <a:r>
              <a:rPr lang="en-GB" sz="1200" dirty="0"/>
              <a:t>poor soil, or in </a:t>
            </a:r>
          </a:p>
          <a:p>
            <a:r>
              <a:rPr lang="en-GB" sz="1200" dirty="0"/>
              <a:t>drought.</a:t>
            </a:r>
          </a:p>
        </p:txBody>
      </p:sp>
      <p:pic>
        <p:nvPicPr>
          <p:cNvPr id="3" name="Picture 2"/>
          <p:cNvPicPr>
            <a:picLocks noChangeAspect="1"/>
          </p:cNvPicPr>
          <p:nvPr/>
        </p:nvPicPr>
        <p:blipFill>
          <a:blip r:embed="rId2"/>
          <a:stretch>
            <a:fillRect/>
          </a:stretch>
        </p:blipFill>
        <p:spPr>
          <a:xfrm>
            <a:off x="3108603" y="5137185"/>
            <a:ext cx="2317967" cy="1450876"/>
          </a:xfrm>
          <a:prstGeom prst="rect">
            <a:avLst/>
          </a:prstGeom>
        </p:spPr>
      </p:pic>
      <p:sp>
        <p:nvSpPr>
          <p:cNvPr id="4" name="TextBox 3"/>
          <p:cNvSpPr txBox="1"/>
          <p:nvPr/>
        </p:nvSpPr>
        <p:spPr>
          <a:xfrm>
            <a:off x="2928287" y="4675520"/>
            <a:ext cx="1454933" cy="461665"/>
          </a:xfrm>
          <a:prstGeom prst="rect">
            <a:avLst/>
          </a:prstGeom>
          <a:noFill/>
        </p:spPr>
        <p:txBody>
          <a:bodyPr wrap="square" rtlCol="0">
            <a:spAutoFit/>
          </a:bodyPr>
          <a:lstStyle/>
          <a:p>
            <a:pPr marL="171450" indent="-171450">
              <a:buFont typeface="Arial" panose="020B0604020202020204" pitchFamily="34" charset="0"/>
              <a:buChar char="•"/>
            </a:pPr>
            <a:r>
              <a:rPr lang="en-GB" sz="1200" b="1" dirty="0"/>
              <a:t>Digging </a:t>
            </a:r>
            <a:r>
              <a:rPr lang="en-GB" sz="1200" b="1" dirty="0" err="1"/>
              <a:t>Zai</a:t>
            </a:r>
            <a:r>
              <a:rPr lang="en-GB" sz="1200" b="1" dirty="0"/>
              <a:t> Pits</a:t>
            </a:r>
          </a:p>
          <a:p>
            <a:pPr marL="171450" indent="-171450">
              <a:buFont typeface="Arial" panose="020B0604020202020204" pitchFamily="34" charset="0"/>
              <a:buChar char="•"/>
            </a:pPr>
            <a:r>
              <a:rPr lang="en-GB" sz="1200" b="1" dirty="0" err="1"/>
              <a:t>Microdosing</a:t>
            </a:r>
            <a:endParaRPr lang="en-GB" sz="1200" b="1" dirty="0"/>
          </a:p>
        </p:txBody>
      </p:sp>
      <p:sp>
        <p:nvSpPr>
          <p:cNvPr id="19" name="TextBox 18"/>
          <p:cNvSpPr txBox="1"/>
          <p:nvPr/>
        </p:nvSpPr>
        <p:spPr>
          <a:xfrm>
            <a:off x="5722135" y="636116"/>
            <a:ext cx="6252151" cy="2492990"/>
          </a:xfrm>
          <a:prstGeom prst="rect">
            <a:avLst/>
          </a:prstGeom>
          <a:noFill/>
          <a:ln>
            <a:solidFill>
              <a:schemeClr val="tx1"/>
            </a:solidFill>
          </a:ln>
        </p:spPr>
        <p:txBody>
          <a:bodyPr wrap="square" rtlCol="0">
            <a:spAutoFit/>
          </a:bodyPr>
          <a:lstStyle/>
          <a:p>
            <a:r>
              <a:rPr lang="en-GB" sz="1200" b="1" u="sng" dirty="0"/>
              <a:t>What is happening with the world’s oil?</a:t>
            </a:r>
          </a:p>
          <a:p>
            <a:r>
              <a:rPr lang="en-US" sz="1200" dirty="0"/>
              <a:t>Oil forms from tiny sea creatures which die, get buried in sediment and, after being exposed to heat and pressure, turn into oil. Humans then extract the oil from the sea bed, or from underground.</a:t>
            </a:r>
          </a:p>
          <a:p>
            <a:endParaRPr lang="en-US" sz="1200" dirty="0"/>
          </a:p>
          <a:p>
            <a:r>
              <a:rPr lang="en-US" sz="1200" dirty="0"/>
              <a:t>Oil is used for transport, heating, electricity and to create medicines and plastic.</a:t>
            </a:r>
          </a:p>
          <a:p>
            <a:endParaRPr lang="en-US" sz="1200" dirty="0"/>
          </a:p>
          <a:p>
            <a:r>
              <a:rPr lang="en-US" sz="1200" dirty="0"/>
              <a:t>Oil is harmful to the environment. When you burn it, it produces </a:t>
            </a:r>
          </a:p>
          <a:p>
            <a:r>
              <a:rPr lang="en-US" sz="1200" b="1" dirty="0"/>
              <a:t>greenhouse gases</a:t>
            </a:r>
            <a:r>
              <a:rPr lang="en-US" sz="1200" dirty="0"/>
              <a:t> which cause  </a:t>
            </a:r>
            <a:r>
              <a:rPr lang="en-US" sz="1200" b="1" dirty="0"/>
              <a:t>global warming</a:t>
            </a:r>
            <a:r>
              <a:rPr lang="en-US" sz="1200" dirty="0"/>
              <a:t>. It also produces </a:t>
            </a:r>
          </a:p>
          <a:p>
            <a:r>
              <a:rPr lang="en-US" sz="1200" b="1" dirty="0"/>
              <a:t>Sulphur dioxide </a:t>
            </a:r>
            <a:r>
              <a:rPr lang="en-US" sz="1200" dirty="0"/>
              <a:t>which causes </a:t>
            </a:r>
            <a:r>
              <a:rPr lang="en-US" sz="1200" b="1" dirty="0"/>
              <a:t>acid rain</a:t>
            </a:r>
            <a:r>
              <a:rPr lang="en-US" sz="1200" dirty="0"/>
              <a:t>.  </a:t>
            </a:r>
          </a:p>
          <a:p>
            <a:r>
              <a:rPr lang="en-US" sz="1200" dirty="0"/>
              <a:t>Oil spills harm the environment.</a:t>
            </a:r>
          </a:p>
          <a:p>
            <a:endParaRPr lang="en-US" sz="1200" dirty="0"/>
          </a:p>
          <a:p>
            <a:endParaRPr lang="en-GB" sz="1200" dirty="0"/>
          </a:p>
        </p:txBody>
      </p:sp>
      <p:pic>
        <p:nvPicPr>
          <p:cNvPr id="7" name="Picture 6"/>
          <p:cNvPicPr>
            <a:picLocks noChangeAspect="1"/>
          </p:cNvPicPr>
          <p:nvPr/>
        </p:nvPicPr>
        <p:blipFill>
          <a:blip r:embed="rId3"/>
          <a:stretch>
            <a:fillRect/>
          </a:stretch>
        </p:blipFill>
        <p:spPr>
          <a:xfrm>
            <a:off x="10069942" y="1824192"/>
            <a:ext cx="1773715" cy="1289974"/>
          </a:xfrm>
          <a:prstGeom prst="rect">
            <a:avLst/>
          </a:prstGeom>
        </p:spPr>
      </p:pic>
      <p:sp>
        <p:nvSpPr>
          <p:cNvPr id="8" name="TextBox 7"/>
          <p:cNvSpPr txBox="1"/>
          <p:nvPr/>
        </p:nvSpPr>
        <p:spPr>
          <a:xfrm>
            <a:off x="5722135" y="3243680"/>
            <a:ext cx="6252151" cy="1569660"/>
          </a:xfrm>
          <a:prstGeom prst="rect">
            <a:avLst/>
          </a:prstGeom>
          <a:noFill/>
          <a:ln>
            <a:solidFill>
              <a:schemeClr val="tx1"/>
            </a:solidFill>
          </a:ln>
        </p:spPr>
        <p:txBody>
          <a:bodyPr wrap="square" rtlCol="0">
            <a:spAutoFit/>
          </a:bodyPr>
          <a:lstStyle/>
          <a:p>
            <a:r>
              <a:rPr lang="en-US" sz="1200" b="1" u="sng" dirty="0"/>
              <a:t>Is renewable energy the future?</a:t>
            </a:r>
          </a:p>
          <a:p>
            <a:r>
              <a:rPr lang="en-US" sz="1200" dirty="0"/>
              <a:t>There are a number of types of renewable energy.</a:t>
            </a:r>
          </a:p>
          <a:p>
            <a:pPr marL="171450" indent="-171450">
              <a:buFont typeface="Arial" panose="020B0604020202020204" pitchFamily="34" charset="0"/>
              <a:buChar char="•"/>
            </a:pPr>
            <a:r>
              <a:rPr lang="en-US" sz="1200" b="1" dirty="0"/>
              <a:t>Biomass</a:t>
            </a:r>
          </a:p>
          <a:p>
            <a:pPr marL="171450" indent="-171450">
              <a:buFont typeface="Arial" panose="020B0604020202020204" pitchFamily="34" charset="0"/>
              <a:buChar char="•"/>
            </a:pPr>
            <a:r>
              <a:rPr lang="en-US" sz="1200" b="1" dirty="0"/>
              <a:t>Hydro-electric Power</a:t>
            </a:r>
          </a:p>
          <a:p>
            <a:pPr marL="171450" indent="-171450">
              <a:buFont typeface="Arial" panose="020B0604020202020204" pitchFamily="34" charset="0"/>
              <a:buChar char="•"/>
            </a:pPr>
            <a:r>
              <a:rPr lang="en-US" sz="1200" b="1" dirty="0"/>
              <a:t>Wind farms</a:t>
            </a:r>
          </a:p>
          <a:p>
            <a:endParaRPr lang="en-US" sz="1200" dirty="0"/>
          </a:p>
          <a:p>
            <a:r>
              <a:rPr lang="en-US" sz="1200" dirty="0"/>
              <a:t>Solar power uses </a:t>
            </a:r>
            <a:r>
              <a:rPr lang="en-US" sz="1200" b="1" dirty="0"/>
              <a:t>solar cells </a:t>
            </a:r>
            <a:r>
              <a:rPr lang="en-US" sz="1200" dirty="0"/>
              <a:t>to change sunlight into electrical energy. It is particularly valuable in poor countries, where access to other forms of power might be difficult.</a:t>
            </a:r>
            <a:endParaRPr lang="en-GB" sz="1200" dirty="0"/>
          </a:p>
        </p:txBody>
      </p:sp>
      <p:sp>
        <p:nvSpPr>
          <p:cNvPr id="9" name="TextBox 8"/>
          <p:cNvSpPr txBox="1"/>
          <p:nvPr/>
        </p:nvSpPr>
        <p:spPr>
          <a:xfrm>
            <a:off x="7795492" y="3628071"/>
            <a:ext cx="2576945"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Wave power</a:t>
            </a:r>
          </a:p>
          <a:p>
            <a:pPr marL="171450" indent="-171450">
              <a:buFont typeface="Arial" panose="020B0604020202020204" pitchFamily="34" charset="0"/>
              <a:buChar char="•"/>
            </a:pPr>
            <a:r>
              <a:rPr lang="en-US" sz="1200" b="1" dirty="0"/>
              <a:t>Tidal power</a:t>
            </a:r>
          </a:p>
          <a:p>
            <a:pPr marL="171450" indent="-171450">
              <a:buFont typeface="Arial" panose="020B0604020202020204" pitchFamily="34" charset="0"/>
              <a:buChar char="•"/>
            </a:pPr>
            <a:r>
              <a:rPr lang="en-US" sz="1200" b="1" dirty="0"/>
              <a:t>Solar farms</a:t>
            </a:r>
            <a:endParaRPr lang="en-GB" sz="1200" b="1" dirty="0"/>
          </a:p>
        </p:txBody>
      </p:sp>
      <p:sp>
        <p:nvSpPr>
          <p:cNvPr id="10" name="TextBox 9"/>
          <p:cNvSpPr txBox="1"/>
          <p:nvPr/>
        </p:nvSpPr>
        <p:spPr>
          <a:xfrm>
            <a:off x="5722135" y="4965935"/>
            <a:ext cx="6252151" cy="830997"/>
          </a:xfrm>
          <a:prstGeom prst="rect">
            <a:avLst/>
          </a:prstGeom>
          <a:noFill/>
          <a:ln>
            <a:solidFill>
              <a:schemeClr val="tx1"/>
            </a:solidFill>
          </a:ln>
        </p:spPr>
        <p:txBody>
          <a:bodyPr wrap="square" rtlCol="0">
            <a:spAutoFit/>
          </a:bodyPr>
          <a:lstStyle/>
          <a:p>
            <a:r>
              <a:rPr lang="en-US" sz="1200" b="1" u="sng" dirty="0"/>
              <a:t>How do we affect other species?</a:t>
            </a:r>
          </a:p>
          <a:p>
            <a:r>
              <a:rPr lang="en-US" sz="1200" dirty="0"/>
              <a:t>There are 1.7 million other known species on our planet. Scientists think at least 10 species become extinct each week. Some scientists believe humans are causing a </a:t>
            </a:r>
            <a:r>
              <a:rPr lang="en-US" sz="1200" b="1" dirty="0"/>
              <a:t>mass extinction</a:t>
            </a:r>
            <a:r>
              <a:rPr lang="en-US" sz="1200" dirty="0"/>
              <a:t> through </a:t>
            </a:r>
            <a:r>
              <a:rPr lang="en-US" sz="1200" b="1" dirty="0"/>
              <a:t>deforestation</a:t>
            </a:r>
            <a:r>
              <a:rPr lang="en-US" sz="1200" dirty="0"/>
              <a:t>, </a:t>
            </a:r>
            <a:r>
              <a:rPr lang="en-US" sz="1200" b="1" dirty="0"/>
              <a:t>pollution</a:t>
            </a:r>
            <a:r>
              <a:rPr lang="en-US" sz="1200" dirty="0"/>
              <a:t>, hunting, fishing and </a:t>
            </a:r>
            <a:r>
              <a:rPr lang="en-US" sz="1200" b="1" dirty="0"/>
              <a:t>burning fossil fuels.</a:t>
            </a:r>
            <a:endParaRPr lang="en-GB" sz="1200" dirty="0"/>
          </a:p>
        </p:txBody>
      </p:sp>
      <p:sp>
        <p:nvSpPr>
          <p:cNvPr id="14" name="Title 1">
            <a:extLst>
              <a:ext uri="{FF2B5EF4-FFF2-40B4-BE49-F238E27FC236}">
                <a16:creationId xmlns:a16="http://schemas.microsoft.com/office/drawing/2014/main" id="{84906B76-8995-41C9-8FCC-DBD9841F20E7}"/>
              </a:ext>
            </a:extLst>
          </p:cNvPr>
          <p:cNvSpPr txBox="1">
            <a:spLocks/>
          </p:cNvSpPr>
          <p:nvPr/>
        </p:nvSpPr>
        <p:spPr>
          <a:xfrm>
            <a:off x="0" y="97178"/>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Living Off the Earth’s Resources Year 8 HT2</a:t>
            </a:r>
          </a:p>
        </p:txBody>
      </p:sp>
      <p:sp>
        <p:nvSpPr>
          <p:cNvPr id="15" name="TextBox 14">
            <a:extLst>
              <a:ext uri="{FF2B5EF4-FFF2-40B4-BE49-F238E27FC236}">
                <a16:creationId xmlns:a16="http://schemas.microsoft.com/office/drawing/2014/main" id="{B0BA3ABF-6402-475E-9574-0B26455649ED}"/>
              </a:ext>
            </a:extLst>
          </p:cNvPr>
          <p:cNvSpPr txBox="1"/>
          <p:nvPr/>
        </p:nvSpPr>
        <p:spPr>
          <a:xfrm>
            <a:off x="217713" y="622750"/>
            <a:ext cx="5324105" cy="1384995"/>
          </a:xfrm>
          <a:prstGeom prst="rect">
            <a:avLst/>
          </a:prstGeom>
          <a:noFill/>
          <a:ln>
            <a:solidFill>
              <a:schemeClr val="tx1"/>
            </a:solidFill>
          </a:ln>
        </p:spPr>
        <p:txBody>
          <a:bodyPr wrap="square" rtlCol="0">
            <a:spAutoFit/>
          </a:bodyPr>
          <a:lstStyle/>
          <a:p>
            <a:r>
              <a:rPr lang="en-GB" sz="1200" b="1" u="sng" dirty="0"/>
              <a:t>What is happening to the Earth’s soil?</a:t>
            </a:r>
            <a:endParaRPr lang="en-GB" sz="1200" b="1" dirty="0"/>
          </a:p>
          <a:p>
            <a:r>
              <a:rPr lang="en-GB" sz="1200" dirty="0"/>
              <a:t>Soil provides nutrients that </a:t>
            </a:r>
            <a:r>
              <a:rPr lang="en-GB" sz="1200" b="1" dirty="0"/>
              <a:t>plants </a:t>
            </a:r>
            <a:r>
              <a:rPr lang="en-GB" sz="1200" dirty="0"/>
              <a:t>need, it also provide them with </a:t>
            </a:r>
            <a:r>
              <a:rPr lang="en-GB" sz="1200" b="1" dirty="0"/>
              <a:t>water</a:t>
            </a:r>
            <a:r>
              <a:rPr lang="en-GB" sz="1200" dirty="0"/>
              <a:t> and </a:t>
            </a:r>
            <a:r>
              <a:rPr lang="en-GB" sz="1200" b="1" dirty="0"/>
              <a:t>oxygen</a:t>
            </a:r>
            <a:r>
              <a:rPr lang="en-GB" sz="1200" dirty="0"/>
              <a:t>.</a:t>
            </a:r>
          </a:p>
          <a:p>
            <a:r>
              <a:rPr lang="en-GB" sz="1200" dirty="0"/>
              <a:t>Soil is not shared equally across the Earth’s surface. It depends upon </a:t>
            </a:r>
            <a:r>
              <a:rPr lang="en-GB" sz="1200" b="1" dirty="0"/>
              <a:t>the type of rock in a place</a:t>
            </a:r>
            <a:r>
              <a:rPr lang="en-GB" sz="1200" dirty="0"/>
              <a:t>, </a:t>
            </a:r>
            <a:r>
              <a:rPr lang="en-GB" sz="1200" b="1" dirty="0"/>
              <a:t>the climate</a:t>
            </a:r>
            <a:r>
              <a:rPr lang="en-GB" sz="1200" dirty="0"/>
              <a:t> and </a:t>
            </a:r>
            <a:r>
              <a:rPr lang="en-GB" sz="1200" b="1" dirty="0"/>
              <a:t>relief</a:t>
            </a:r>
            <a:r>
              <a:rPr lang="en-GB" sz="1200" dirty="0"/>
              <a:t>.</a:t>
            </a:r>
          </a:p>
          <a:p>
            <a:endParaRPr lang="en-GB" sz="1200" dirty="0"/>
          </a:p>
          <a:p>
            <a:r>
              <a:rPr lang="en-GB" sz="1200" dirty="0"/>
              <a:t>Earth only has a limited amount of land that is suitable for crops.</a:t>
            </a:r>
          </a:p>
        </p:txBody>
      </p:sp>
    </p:spTree>
    <p:extLst>
      <p:ext uri="{BB962C8B-B14F-4D97-AF65-F5344CB8AC3E}">
        <p14:creationId xmlns:p14="http://schemas.microsoft.com/office/powerpoint/2010/main" val="129934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5797" y="569873"/>
            <a:ext cx="12873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Key Words</a:t>
            </a:r>
            <a:r>
              <a:rPr lang="en-GB" sz="1200" dirty="0"/>
              <a:t>:</a:t>
            </a:r>
          </a:p>
          <a:p>
            <a:r>
              <a:rPr lang="en-GB" sz="1200" dirty="0"/>
              <a:t>Erosion</a:t>
            </a:r>
          </a:p>
          <a:p>
            <a:r>
              <a:rPr lang="en-GB" sz="1200" dirty="0"/>
              <a:t>Hydraulic action</a:t>
            </a:r>
          </a:p>
          <a:p>
            <a:r>
              <a:rPr lang="en-GB" sz="1200" dirty="0"/>
              <a:t>Transportation</a:t>
            </a:r>
          </a:p>
          <a:p>
            <a:r>
              <a:rPr lang="en-GB" sz="1200" dirty="0"/>
              <a:t>Deposition</a:t>
            </a:r>
          </a:p>
          <a:p>
            <a:r>
              <a:rPr lang="en-GB" sz="1200" dirty="0"/>
              <a:t>Waterfall</a:t>
            </a:r>
          </a:p>
          <a:p>
            <a:r>
              <a:rPr lang="en-GB" sz="1200" dirty="0"/>
              <a:t>Meander</a:t>
            </a:r>
          </a:p>
          <a:p>
            <a:r>
              <a:rPr lang="en-GB" sz="1200" dirty="0"/>
              <a:t>Source</a:t>
            </a:r>
          </a:p>
          <a:p>
            <a:r>
              <a:rPr lang="en-GB" sz="1200" dirty="0"/>
              <a:t>Mouth</a:t>
            </a:r>
          </a:p>
          <a:p>
            <a:r>
              <a:rPr lang="en-GB" sz="1200" dirty="0"/>
              <a:t>Precipitation</a:t>
            </a:r>
          </a:p>
          <a:p>
            <a:r>
              <a:rPr lang="en-GB" sz="1200" dirty="0"/>
              <a:t>Upper course</a:t>
            </a:r>
          </a:p>
          <a:p>
            <a:r>
              <a:rPr lang="en-GB" sz="1200" dirty="0"/>
              <a:t>Middle course</a:t>
            </a:r>
          </a:p>
          <a:p>
            <a:r>
              <a:rPr lang="en-GB" sz="1200" dirty="0"/>
              <a:t>Lower course</a:t>
            </a:r>
          </a:p>
          <a:p>
            <a:r>
              <a:rPr lang="en-GB" sz="1200" dirty="0"/>
              <a:t>Abrasion</a:t>
            </a:r>
          </a:p>
          <a:p>
            <a:r>
              <a:rPr lang="en-GB" sz="1200" dirty="0"/>
              <a:t>Infiltration</a:t>
            </a:r>
          </a:p>
        </p:txBody>
      </p:sp>
      <p:pic>
        <p:nvPicPr>
          <p:cNvPr id="5" name="Picture 4"/>
          <p:cNvPicPr>
            <a:picLocks noChangeAspect="1"/>
          </p:cNvPicPr>
          <p:nvPr/>
        </p:nvPicPr>
        <p:blipFill>
          <a:blip r:embed="rId2"/>
          <a:stretch>
            <a:fillRect/>
          </a:stretch>
        </p:blipFill>
        <p:spPr>
          <a:xfrm>
            <a:off x="2312802" y="591838"/>
            <a:ext cx="2851503" cy="2018479"/>
          </a:xfrm>
          <a:prstGeom prst="rect">
            <a:avLst/>
          </a:prstGeom>
        </p:spPr>
      </p:pic>
      <p:sp>
        <p:nvSpPr>
          <p:cNvPr id="6" name="TextBox 5"/>
          <p:cNvSpPr txBox="1"/>
          <p:nvPr/>
        </p:nvSpPr>
        <p:spPr>
          <a:xfrm>
            <a:off x="1872973" y="2614000"/>
            <a:ext cx="3731162"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All the water that has ever been on our planet is still here. It moves through the land the water and the atmosphere and it can be a solid in ice, a liquid in rivers and sea and a gas as it is evaporated.</a:t>
            </a:r>
          </a:p>
        </p:txBody>
      </p:sp>
      <p:sp>
        <p:nvSpPr>
          <p:cNvPr id="19" name="Title 1">
            <a:extLst>
              <a:ext uri="{FF2B5EF4-FFF2-40B4-BE49-F238E27FC236}">
                <a16:creationId xmlns:a16="http://schemas.microsoft.com/office/drawing/2014/main" id="{4466DA5C-109D-4E88-BD78-7B14E7C00011}"/>
              </a:ext>
            </a:extLst>
          </p:cNvPr>
          <p:cNvSpPr txBox="1">
            <a:spLocks/>
          </p:cNvSpPr>
          <p:nvPr/>
        </p:nvSpPr>
        <p:spPr>
          <a:xfrm>
            <a:off x="0" y="81657"/>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Rivers Year 8 HT3</a:t>
            </a:r>
          </a:p>
        </p:txBody>
      </p:sp>
      <p:sp>
        <p:nvSpPr>
          <p:cNvPr id="15" name="Rectangle 14">
            <a:extLst>
              <a:ext uri="{FF2B5EF4-FFF2-40B4-BE49-F238E27FC236}">
                <a16:creationId xmlns:a16="http://schemas.microsoft.com/office/drawing/2014/main" id="{02F985BB-D1DE-4E3C-8FF4-F227552E95BC}"/>
              </a:ext>
            </a:extLst>
          </p:cNvPr>
          <p:cNvSpPr/>
          <p:nvPr/>
        </p:nvSpPr>
        <p:spPr>
          <a:xfrm>
            <a:off x="1872973" y="569873"/>
            <a:ext cx="3731162" cy="28751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B0CFA85A-CE87-4B4E-95DD-0503207D7A98}"/>
              </a:ext>
            </a:extLst>
          </p:cNvPr>
          <p:cNvSpPr/>
          <p:nvPr/>
        </p:nvSpPr>
        <p:spPr>
          <a:xfrm>
            <a:off x="5742372" y="569873"/>
            <a:ext cx="6199258" cy="28751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C1FB0487-C106-43C0-8F77-951B6DCFA840}"/>
              </a:ext>
            </a:extLst>
          </p:cNvPr>
          <p:cNvSpPr/>
          <p:nvPr/>
        </p:nvSpPr>
        <p:spPr>
          <a:xfrm>
            <a:off x="428582" y="3507723"/>
            <a:ext cx="6457144" cy="317786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0C4A5B52-C55A-4827-95CE-EE8B06658074}"/>
              </a:ext>
            </a:extLst>
          </p:cNvPr>
          <p:cNvSpPr/>
          <p:nvPr/>
        </p:nvSpPr>
        <p:spPr>
          <a:xfrm>
            <a:off x="7054008" y="3507723"/>
            <a:ext cx="4887622" cy="318698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7" name="Picture 26">
            <a:extLst>
              <a:ext uri="{FF2B5EF4-FFF2-40B4-BE49-F238E27FC236}">
                <a16:creationId xmlns:a16="http://schemas.microsoft.com/office/drawing/2014/main" id="{8AECA8CA-8207-4D56-9553-EAC14AF00648}"/>
              </a:ext>
            </a:extLst>
          </p:cNvPr>
          <p:cNvPicPr>
            <a:picLocks noChangeAspect="1"/>
          </p:cNvPicPr>
          <p:nvPr/>
        </p:nvPicPr>
        <p:blipFill>
          <a:blip r:embed="rId3"/>
          <a:stretch>
            <a:fillRect/>
          </a:stretch>
        </p:blipFill>
        <p:spPr>
          <a:xfrm>
            <a:off x="7074964" y="3415591"/>
            <a:ext cx="4677428" cy="3248478"/>
          </a:xfrm>
          <a:prstGeom prst="rect">
            <a:avLst/>
          </a:prstGeom>
        </p:spPr>
      </p:pic>
      <p:pic>
        <p:nvPicPr>
          <p:cNvPr id="1028" name="Picture 4" descr="1.1 Rivers &amp; Flooding - GEOGRAPHY FOR 2026 &amp; BEYOND">
            <a:extLst>
              <a:ext uri="{FF2B5EF4-FFF2-40B4-BE49-F238E27FC236}">
                <a16:creationId xmlns:a16="http://schemas.microsoft.com/office/drawing/2014/main" id="{FAB08B6A-EB7B-4625-AB34-57FD0A577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998" y="2280559"/>
            <a:ext cx="1984001" cy="1058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do rivers transport material? - Internet Geography">
            <a:extLst>
              <a:ext uri="{FF2B5EF4-FFF2-40B4-BE49-F238E27FC236}">
                <a16:creationId xmlns:a16="http://schemas.microsoft.com/office/drawing/2014/main" id="{6360C674-0E95-45A0-AE6F-A0FC3E93DC1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880"/>
          <a:stretch/>
        </p:blipFill>
        <p:spPr bwMode="auto">
          <a:xfrm>
            <a:off x="2150814" y="4606556"/>
            <a:ext cx="3013491" cy="150809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03C0AAB-3621-42ED-A314-EEB34F929480}"/>
              </a:ext>
            </a:extLst>
          </p:cNvPr>
          <p:cNvSpPr txBox="1"/>
          <p:nvPr/>
        </p:nvSpPr>
        <p:spPr>
          <a:xfrm>
            <a:off x="5742371" y="591838"/>
            <a:ext cx="6199257" cy="1754326"/>
          </a:xfrm>
          <a:prstGeom prst="rect">
            <a:avLst/>
          </a:prstGeom>
          <a:noFill/>
        </p:spPr>
        <p:txBody>
          <a:bodyPr wrap="square">
            <a:spAutoFit/>
          </a:bodyPr>
          <a:lstStyle/>
          <a:p>
            <a:r>
              <a:rPr lang="en-GB" sz="1200" b="1" dirty="0"/>
              <a:t>Erosion Processes</a:t>
            </a:r>
          </a:p>
          <a:p>
            <a:r>
              <a:rPr lang="en-GB" sz="1200" b="1" dirty="0"/>
              <a:t>Hydraulic Action: </a:t>
            </a:r>
            <a:r>
              <a:rPr lang="en-GB" sz="1200" dirty="0"/>
              <a:t>The force of fast-moving water crashes against the river banks and bed, breaking rock apart.</a:t>
            </a:r>
          </a:p>
          <a:p>
            <a:r>
              <a:rPr lang="en-GB" sz="1200" b="1" dirty="0"/>
              <a:t>Abrasion</a:t>
            </a:r>
            <a:r>
              <a:rPr lang="en-GB" sz="1200" dirty="0"/>
              <a:t>: Rocks and pebbles carried by the river scrape and wear away the river bed and banks, like sandpaper.</a:t>
            </a:r>
          </a:p>
          <a:p>
            <a:r>
              <a:rPr lang="en-GB" sz="1200" b="1" dirty="0"/>
              <a:t>Attrition</a:t>
            </a:r>
            <a:r>
              <a:rPr lang="en-GB" sz="1200" dirty="0"/>
              <a:t>: Rocks carried by the river collide with each other, breaking into smaller, smoother and rounder pieces.</a:t>
            </a:r>
          </a:p>
          <a:p>
            <a:r>
              <a:rPr lang="en-GB" sz="1200" b="1" dirty="0"/>
              <a:t>Solution</a:t>
            </a:r>
            <a:r>
              <a:rPr lang="en-GB" sz="1200" dirty="0"/>
              <a:t>: Slightly acidic water dissolves soluble rocks, such as limestone, carrying them away in the water.</a:t>
            </a:r>
          </a:p>
        </p:txBody>
      </p:sp>
      <p:sp>
        <p:nvSpPr>
          <p:cNvPr id="36" name="TextBox 35">
            <a:extLst>
              <a:ext uri="{FF2B5EF4-FFF2-40B4-BE49-F238E27FC236}">
                <a16:creationId xmlns:a16="http://schemas.microsoft.com/office/drawing/2014/main" id="{5F063CC8-6812-420F-8610-9F48D411F6DA}"/>
              </a:ext>
            </a:extLst>
          </p:cNvPr>
          <p:cNvSpPr txBox="1"/>
          <p:nvPr/>
        </p:nvSpPr>
        <p:spPr>
          <a:xfrm>
            <a:off x="502832" y="3568398"/>
            <a:ext cx="6361938" cy="1015663"/>
          </a:xfrm>
          <a:prstGeom prst="rect">
            <a:avLst/>
          </a:prstGeom>
          <a:noFill/>
        </p:spPr>
        <p:txBody>
          <a:bodyPr wrap="square">
            <a:spAutoFit/>
          </a:bodyPr>
          <a:lstStyle/>
          <a:p>
            <a:r>
              <a:rPr lang="en-GB" sz="1200" b="1" dirty="0"/>
              <a:t>Transportation Processes</a:t>
            </a:r>
          </a:p>
          <a:p>
            <a:r>
              <a:rPr lang="en-GB" sz="1200" b="1" dirty="0"/>
              <a:t>Traction</a:t>
            </a:r>
            <a:r>
              <a:rPr lang="en-GB" sz="1200" dirty="0"/>
              <a:t>: Large rocks and boulders are rolled along the seabed by powerful waves.</a:t>
            </a:r>
          </a:p>
          <a:p>
            <a:r>
              <a:rPr lang="en-GB" sz="1200" b="1" dirty="0"/>
              <a:t>Saltation</a:t>
            </a:r>
            <a:r>
              <a:rPr lang="en-GB" sz="1200" dirty="0"/>
              <a:t>: Small pebbles are lifted and bounced along the riverbed by the movement of the waves.</a:t>
            </a:r>
          </a:p>
          <a:p>
            <a:r>
              <a:rPr lang="en-GB" sz="1200" b="1" dirty="0"/>
              <a:t>Suspension</a:t>
            </a:r>
            <a:r>
              <a:rPr lang="en-GB" sz="1200" dirty="0"/>
              <a:t>: Fine materials, such as sand and silt, are carried within the water.</a:t>
            </a:r>
          </a:p>
          <a:p>
            <a:r>
              <a:rPr lang="en-GB" sz="1200" b="1" dirty="0"/>
              <a:t>Solution</a:t>
            </a:r>
            <a:r>
              <a:rPr lang="en-GB" sz="1200" dirty="0"/>
              <a:t>: Rocks dissolve in water are carried in solution.</a:t>
            </a:r>
          </a:p>
        </p:txBody>
      </p:sp>
      <p:sp>
        <p:nvSpPr>
          <p:cNvPr id="38" name="TextBox 37">
            <a:extLst>
              <a:ext uri="{FF2B5EF4-FFF2-40B4-BE49-F238E27FC236}">
                <a16:creationId xmlns:a16="http://schemas.microsoft.com/office/drawing/2014/main" id="{9AF9A6B3-C5F3-4916-B6CD-2C2DF7262727}"/>
              </a:ext>
            </a:extLst>
          </p:cNvPr>
          <p:cNvSpPr txBox="1"/>
          <p:nvPr/>
        </p:nvSpPr>
        <p:spPr>
          <a:xfrm>
            <a:off x="538908" y="6290461"/>
            <a:ext cx="6515100" cy="276999"/>
          </a:xfrm>
          <a:prstGeom prst="rect">
            <a:avLst/>
          </a:prstGeom>
          <a:noFill/>
        </p:spPr>
        <p:txBody>
          <a:bodyPr wrap="square">
            <a:spAutoFit/>
          </a:bodyPr>
          <a:lstStyle/>
          <a:p>
            <a:r>
              <a:rPr lang="en-GB" sz="1200" b="1" dirty="0"/>
              <a:t>Deposition</a:t>
            </a:r>
            <a:r>
              <a:rPr lang="en-GB" sz="1200" dirty="0"/>
              <a:t>: Occurs when the river loses energy and drops sediment.</a:t>
            </a:r>
          </a:p>
        </p:txBody>
      </p:sp>
    </p:spTree>
    <p:extLst>
      <p:ext uri="{BB962C8B-B14F-4D97-AF65-F5344CB8AC3E}">
        <p14:creationId xmlns:p14="http://schemas.microsoft.com/office/powerpoint/2010/main" val="182169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50924" y="557513"/>
            <a:ext cx="3387137"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solidFill>
                  <a:schemeClr val="tx1"/>
                </a:solidFill>
              </a:rPr>
              <a:t>The middle course </a:t>
            </a:r>
            <a:r>
              <a:rPr lang="en-GB" sz="1400" dirty="0">
                <a:solidFill>
                  <a:schemeClr val="tx1"/>
                </a:solidFill>
              </a:rPr>
              <a:t>of a river is characterised by both erosion and deposition</a:t>
            </a:r>
          </a:p>
        </p:txBody>
      </p:sp>
      <p:pic>
        <p:nvPicPr>
          <p:cNvPr id="6" name="Picture 5"/>
          <p:cNvPicPr>
            <a:picLocks noChangeAspect="1"/>
          </p:cNvPicPr>
          <p:nvPr/>
        </p:nvPicPr>
        <p:blipFill rotWithShape="1">
          <a:blip r:embed="rId2"/>
          <a:srcRect l="17728" t="17564" r="19114"/>
          <a:stretch/>
        </p:blipFill>
        <p:spPr>
          <a:xfrm>
            <a:off x="724779" y="1111814"/>
            <a:ext cx="2545678" cy="2494637"/>
          </a:xfrm>
          <a:prstGeom prst="rect">
            <a:avLst/>
          </a:prstGeom>
        </p:spPr>
      </p:pic>
      <p:pic>
        <p:nvPicPr>
          <p:cNvPr id="7" name="Picture 6"/>
          <p:cNvPicPr>
            <a:picLocks noChangeAspect="1"/>
          </p:cNvPicPr>
          <p:nvPr/>
        </p:nvPicPr>
        <p:blipFill>
          <a:blip r:embed="rId3"/>
          <a:stretch>
            <a:fillRect/>
          </a:stretch>
        </p:blipFill>
        <p:spPr>
          <a:xfrm>
            <a:off x="677469" y="3659344"/>
            <a:ext cx="2640299" cy="1660683"/>
          </a:xfrm>
          <a:prstGeom prst="rect">
            <a:avLst/>
          </a:prstGeom>
        </p:spPr>
      </p:pic>
      <p:sp>
        <p:nvSpPr>
          <p:cNvPr id="8" name="TextBox 7"/>
          <p:cNvSpPr txBox="1"/>
          <p:nvPr/>
        </p:nvSpPr>
        <p:spPr>
          <a:xfrm>
            <a:off x="257176" y="5425033"/>
            <a:ext cx="3480886" cy="116955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solidFill>
                  <a:schemeClr val="tx1"/>
                </a:solidFill>
              </a:rPr>
              <a:t>A meander </a:t>
            </a:r>
            <a:r>
              <a:rPr lang="en-GB" sz="1400" dirty="0">
                <a:solidFill>
                  <a:schemeClr val="tx1"/>
                </a:solidFill>
              </a:rPr>
              <a:t>is a key feature of the middle course of the river. As a meander becomes more extreme in its shape the neck becomes narrow.  Over time the river breaks through the neck to form an </a:t>
            </a:r>
            <a:r>
              <a:rPr lang="en-GB" sz="1400" b="1" dirty="0">
                <a:solidFill>
                  <a:schemeClr val="tx1"/>
                </a:solidFill>
              </a:rPr>
              <a:t>ox-bow lake</a:t>
            </a:r>
            <a:r>
              <a:rPr lang="en-GB" sz="1400" dirty="0">
                <a:solidFill>
                  <a:schemeClr val="tx1"/>
                </a:solidFill>
              </a:rPr>
              <a:t>.</a:t>
            </a:r>
          </a:p>
        </p:txBody>
      </p:sp>
      <p:sp>
        <p:nvSpPr>
          <p:cNvPr id="9" name="TextBox 8"/>
          <p:cNvSpPr txBox="1"/>
          <p:nvPr/>
        </p:nvSpPr>
        <p:spPr>
          <a:xfrm>
            <a:off x="3966411" y="557513"/>
            <a:ext cx="3434514"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solidFill>
                  <a:schemeClr val="tx1"/>
                </a:solidFill>
              </a:rPr>
              <a:t>The lower course </a:t>
            </a:r>
            <a:r>
              <a:rPr lang="en-GB" sz="1400" dirty="0">
                <a:solidFill>
                  <a:schemeClr val="tx1"/>
                </a:solidFill>
              </a:rPr>
              <a:t>of the river is characterised by deposition. As the river reaches the sea the flow is slowed.</a:t>
            </a:r>
          </a:p>
        </p:txBody>
      </p:sp>
      <p:pic>
        <p:nvPicPr>
          <p:cNvPr id="10" name="Picture 9"/>
          <p:cNvPicPr>
            <a:picLocks noChangeAspect="1"/>
          </p:cNvPicPr>
          <p:nvPr/>
        </p:nvPicPr>
        <p:blipFill rotWithShape="1">
          <a:blip r:embed="rId4"/>
          <a:srcRect l="8902" t="28293" r="2561" b="4390"/>
          <a:stretch/>
        </p:blipFill>
        <p:spPr>
          <a:xfrm>
            <a:off x="4086727" y="1220914"/>
            <a:ext cx="3334498" cy="1901491"/>
          </a:xfrm>
          <a:prstGeom prst="rect">
            <a:avLst/>
          </a:prstGeom>
        </p:spPr>
      </p:pic>
      <p:sp>
        <p:nvSpPr>
          <p:cNvPr id="11" name="TextBox 10"/>
          <p:cNvSpPr txBox="1"/>
          <p:nvPr/>
        </p:nvSpPr>
        <p:spPr>
          <a:xfrm>
            <a:off x="3990352" y="3132847"/>
            <a:ext cx="3454814"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solidFill>
                  <a:schemeClr val="tx1"/>
                </a:solidFill>
              </a:rPr>
              <a:t>A wide </a:t>
            </a:r>
            <a:r>
              <a:rPr lang="en-GB" sz="1400" b="1" dirty="0">
                <a:solidFill>
                  <a:schemeClr val="tx1"/>
                </a:solidFill>
              </a:rPr>
              <a:t>flood plain </a:t>
            </a:r>
            <a:r>
              <a:rPr lang="en-GB" sz="1400" dirty="0">
                <a:solidFill>
                  <a:schemeClr val="tx1"/>
                </a:solidFill>
              </a:rPr>
              <a:t>and </a:t>
            </a:r>
            <a:r>
              <a:rPr lang="en-GB" sz="1400" b="1" dirty="0">
                <a:solidFill>
                  <a:schemeClr val="tx1"/>
                </a:solidFill>
              </a:rPr>
              <a:t>natural levees </a:t>
            </a:r>
            <a:r>
              <a:rPr lang="en-GB" sz="1400" dirty="0">
                <a:solidFill>
                  <a:schemeClr val="tx1"/>
                </a:solidFill>
              </a:rPr>
              <a:t>are features of deposition found in the lower course of the river.</a:t>
            </a:r>
          </a:p>
        </p:txBody>
      </p:sp>
      <p:sp>
        <p:nvSpPr>
          <p:cNvPr id="19" name="Title 1">
            <a:extLst>
              <a:ext uri="{FF2B5EF4-FFF2-40B4-BE49-F238E27FC236}">
                <a16:creationId xmlns:a16="http://schemas.microsoft.com/office/drawing/2014/main" id="{C26FBCF6-AF20-421D-88EC-1E2D60A3B21C}"/>
              </a:ext>
            </a:extLst>
          </p:cNvPr>
          <p:cNvSpPr txBox="1">
            <a:spLocks/>
          </p:cNvSpPr>
          <p:nvPr/>
        </p:nvSpPr>
        <p:spPr>
          <a:xfrm>
            <a:off x="0" y="12603"/>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Rivers Year 8 HT3</a:t>
            </a:r>
          </a:p>
        </p:txBody>
      </p:sp>
      <p:sp>
        <p:nvSpPr>
          <p:cNvPr id="20" name="Rectangle 19">
            <a:extLst>
              <a:ext uri="{FF2B5EF4-FFF2-40B4-BE49-F238E27FC236}">
                <a16:creationId xmlns:a16="http://schemas.microsoft.com/office/drawing/2014/main" id="{C139D0D9-EC0E-4C6F-B023-DE54D41FD3DD}"/>
              </a:ext>
            </a:extLst>
          </p:cNvPr>
          <p:cNvSpPr/>
          <p:nvPr/>
        </p:nvSpPr>
        <p:spPr>
          <a:xfrm>
            <a:off x="190500" y="417304"/>
            <a:ext cx="3643565" cy="6276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7EEA31F1-1E1F-406C-9FED-17F7BF54A6E3}"/>
              </a:ext>
            </a:extLst>
          </p:cNvPr>
          <p:cNvSpPr/>
          <p:nvPr/>
        </p:nvSpPr>
        <p:spPr>
          <a:xfrm>
            <a:off x="3895977" y="429940"/>
            <a:ext cx="3643565" cy="359596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E647CD4E-B271-42DC-BF31-668C999ED6E4}"/>
              </a:ext>
            </a:extLst>
          </p:cNvPr>
          <p:cNvSpPr txBox="1"/>
          <p:nvPr/>
        </p:nvSpPr>
        <p:spPr>
          <a:xfrm>
            <a:off x="3946737" y="4193926"/>
            <a:ext cx="3568863" cy="2462213"/>
          </a:xfrm>
          <a:prstGeom prst="rect">
            <a:avLst/>
          </a:prstGeom>
          <a:noFill/>
          <a:ln>
            <a:noFill/>
          </a:ln>
        </p:spPr>
        <p:txBody>
          <a:bodyPr wrap="square">
            <a:spAutoFit/>
          </a:bodyPr>
          <a:lstStyle/>
          <a:p>
            <a:r>
              <a:rPr lang="en-GB" sz="1400" b="1" dirty="0"/>
              <a:t>Causes of Flooding</a:t>
            </a:r>
          </a:p>
          <a:p>
            <a:r>
              <a:rPr lang="en-GB" sz="1400" b="1" dirty="0"/>
              <a:t>Physical Causes</a:t>
            </a:r>
          </a:p>
          <a:p>
            <a:pPr marL="285750" indent="-285750">
              <a:buFont typeface="Arial" panose="020B0604020202020204" pitchFamily="34" charset="0"/>
              <a:buChar char="•"/>
            </a:pPr>
            <a:r>
              <a:rPr lang="en-GB" sz="1400" dirty="0"/>
              <a:t>Heavy rainfall</a:t>
            </a:r>
          </a:p>
          <a:p>
            <a:pPr marL="285750" indent="-285750">
              <a:buFont typeface="Arial" panose="020B0604020202020204" pitchFamily="34" charset="0"/>
              <a:buChar char="•"/>
            </a:pPr>
            <a:r>
              <a:rPr lang="en-GB" sz="1400" dirty="0"/>
              <a:t>Saturated ground (no infiltration)</a:t>
            </a:r>
          </a:p>
          <a:p>
            <a:pPr marL="285750" indent="-285750">
              <a:buFont typeface="Arial" panose="020B0604020202020204" pitchFamily="34" charset="0"/>
              <a:buChar char="•"/>
            </a:pPr>
            <a:r>
              <a:rPr lang="en-GB" sz="1400" dirty="0"/>
              <a:t>Rivers meet (confluence)</a:t>
            </a:r>
          </a:p>
          <a:p>
            <a:pPr marL="285750" indent="-285750">
              <a:buFont typeface="Arial" panose="020B0604020202020204" pitchFamily="34" charset="0"/>
              <a:buChar char="•"/>
            </a:pPr>
            <a:r>
              <a:rPr lang="en-GB" sz="1400" dirty="0"/>
              <a:t>Low-lying floodplain</a:t>
            </a:r>
          </a:p>
          <a:p>
            <a:r>
              <a:rPr lang="en-GB" sz="1400" b="1" dirty="0"/>
              <a:t>Human Causes</a:t>
            </a:r>
          </a:p>
          <a:p>
            <a:pPr marL="285750" indent="-285750">
              <a:buFont typeface="Arial" panose="020B0604020202020204" pitchFamily="34" charset="0"/>
              <a:buChar char="•"/>
            </a:pPr>
            <a:r>
              <a:rPr lang="en-GB" sz="1400" dirty="0"/>
              <a:t>Urban surfaces</a:t>
            </a:r>
          </a:p>
          <a:p>
            <a:pPr marL="285750" indent="-285750">
              <a:buFont typeface="Arial" panose="020B0604020202020204" pitchFamily="34" charset="0"/>
              <a:buChar char="•"/>
            </a:pPr>
            <a:r>
              <a:rPr lang="en-GB" sz="1400" dirty="0"/>
              <a:t>Blocked drains</a:t>
            </a:r>
          </a:p>
          <a:p>
            <a:pPr marL="285750" indent="-285750">
              <a:buFont typeface="Arial" panose="020B0604020202020204" pitchFamily="34" charset="0"/>
              <a:buChar char="•"/>
            </a:pPr>
            <a:r>
              <a:rPr lang="en-GB" sz="1400" dirty="0"/>
              <a:t>Overloaded drainage</a:t>
            </a:r>
          </a:p>
          <a:p>
            <a:pPr marL="285750" indent="-285750">
              <a:buFont typeface="Arial" panose="020B0604020202020204" pitchFamily="34" charset="0"/>
              <a:buChar char="•"/>
            </a:pPr>
            <a:r>
              <a:rPr lang="en-GB" sz="1400" dirty="0"/>
              <a:t>Increased surface runoff</a:t>
            </a:r>
          </a:p>
        </p:txBody>
      </p:sp>
      <p:sp>
        <p:nvSpPr>
          <p:cNvPr id="25" name="TextBox 24">
            <a:extLst>
              <a:ext uri="{FF2B5EF4-FFF2-40B4-BE49-F238E27FC236}">
                <a16:creationId xmlns:a16="http://schemas.microsoft.com/office/drawing/2014/main" id="{53FB3036-0C94-4D42-B515-5389454A0B70}"/>
              </a:ext>
            </a:extLst>
          </p:cNvPr>
          <p:cNvSpPr txBox="1"/>
          <p:nvPr/>
        </p:nvSpPr>
        <p:spPr>
          <a:xfrm>
            <a:off x="7701950" y="444842"/>
            <a:ext cx="4377590" cy="6370975"/>
          </a:xfrm>
          <a:prstGeom prst="rect">
            <a:avLst/>
          </a:prstGeom>
          <a:noFill/>
        </p:spPr>
        <p:txBody>
          <a:bodyPr wrap="square">
            <a:spAutoFit/>
          </a:bodyPr>
          <a:lstStyle/>
          <a:p>
            <a:r>
              <a:rPr lang="en-GB" sz="1400" b="1" dirty="0"/>
              <a:t>Northwich Floods (Storm Christoph, 2021)</a:t>
            </a:r>
          </a:p>
          <a:p>
            <a:r>
              <a:rPr lang="en-GB" sz="1400" dirty="0"/>
              <a:t>Why did Northwich flood?</a:t>
            </a:r>
          </a:p>
          <a:p>
            <a:pPr marL="285750" indent="-285750">
              <a:buFont typeface="Arial" panose="020B0604020202020204" pitchFamily="34" charset="0"/>
              <a:buChar char="•"/>
            </a:pPr>
            <a:r>
              <a:rPr lang="en-GB" sz="1400" dirty="0"/>
              <a:t>Heavy rainfall</a:t>
            </a:r>
          </a:p>
          <a:p>
            <a:pPr marL="285750" indent="-285750">
              <a:buFont typeface="Arial" panose="020B0604020202020204" pitchFamily="34" charset="0"/>
              <a:buChar char="•"/>
            </a:pPr>
            <a:r>
              <a:rPr lang="en-GB" sz="1400" dirty="0"/>
              <a:t>Saturated ground</a:t>
            </a:r>
          </a:p>
          <a:p>
            <a:pPr marL="285750" indent="-285750">
              <a:buFont typeface="Arial" panose="020B0604020202020204" pitchFamily="34" charset="0"/>
              <a:buChar char="•"/>
            </a:pPr>
            <a:r>
              <a:rPr lang="en-GB" sz="1400" dirty="0"/>
              <a:t>Confluence (meeting point) of the Rivers Weaver and Dane</a:t>
            </a:r>
          </a:p>
          <a:p>
            <a:pPr marL="285750" indent="-285750">
              <a:buFont typeface="Arial" panose="020B0604020202020204" pitchFamily="34" charset="0"/>
              <a:buChar char="•"/>
            </a:pPr>
            <a:r>
              <a:rPr lang="en-GB" sz="1400" dirty="0"/>
              <a:t>Surface water built up</a:t>
            </a:r>
          </a:p>
          <a:p>
            <a:pPr marL="285750" indent="-285750">
              <a:buFont typeface="Arial" panose="020B0604020202020204" pitchFamily="34" charset="0"/>
              <a:buChar char="•"/>
            </a:pPr>
            <a:r>
              <a:rPr lang="en-GB" sz="1400" dirty="0"/>
              <a:t>Drains couldn't empty into rivers</a:t>
            </a:r>
          </a:p>
          <a:p>
            <a:pPr marL="285750" indent="-285750">
              <a:buFont typeface="Arial" panose="020B0604020202020204" pitchFamily="34" charset="0"/>
              <a:buChar char="•"/>
            </a:pPr>
            <a:r>
              <a:rPr lang="en-GB" sz="1400" dirty="0"/>
              <a:t>Pumps overwhelmed</a:t>
            </a:r>
          </a:p>
          <a:p>
            <a:endParaRPr lang="en-GB" sz="1000" dirty="0"/>
          </a:p>
          <a:p>
            <a:r>
              <a:rPr lang="en-GB" sz="1400" b="1" dirty="0"/>
              <a:t>Impacts</a:t>
            </a:r>
          </a:p>
          <a:p>
            <a:r>
              <a:rPr lang="en-GB" sz="1400" dirty="0"/>
              <a:t>Roads closed, Shops flooded, Buildings damaged</a:t>
            </a:r>
          </a:p>
          <a:p>
            <a:r>
              <a:rPr lang="en-GB" sz="1400" dirty="0"/>
              <a:t>People evacuated. Emergency rescue</a:t>
            </a:r>
          </a:p>
          <a:p>
            <a:endParaRPr lang="en-GB" sz="1050" dirty="0"/>
          </a:p>
          <a:p>
            <a:r>
              <a:rPr lang="en-GB" sz="1400" b="1" dirty="0"/>
              <a:t>Flood Defences: Northwich Flood Risk Management Scheme</a:t>
            </a:r>
          </a:p>
          <a:p>
            <a:r>
              <a:rPr lang="en-GB" sz="1400" dirty="0"/>
              <a:t>Built: 2015–16	Cost: £7 million	</a:t>
            </a:r>
          </a:p>
          <a:p>
            <a:r>
              <a:rPr lang="en-GB" sz="1400" dirty="0"/>
              <a:t>Protects ≈400 homes</a:t>
            </a:r>
          </a:p>
          <a:p>
            <a:endParaRPr lang="en-GB" sz="900" dirty="0"/>
          </a:p>
          <a:p>
            <a:r>
              <a:rPr lang="en-GB" sz="1400" b="1" dirty="0"/>
              <a:t>Defences</a:t>
            </a:r>
            <a:r>
              <a:rPr lang="en-GB" sz="1400" dirty="0"/>
              <a:t>: Raised flood walls, Embankments, Flood gates, Demountable barriers, Pumps, Monitoring systems, Glass panels</a:t>
            </a:r>
          </a:p>
          <a:p>
            <a:endParaRPr lang="en-GB" sz="700" dirty="0"/>
          </a:p>
          <a:p>
            <a:r>
              <a:rPr lang="en-GB" sz="1400" b="1" dirty="0"/>
              <a:t>Advantages</a:t>
            </a:r>
            <a:r>
              <a:rPr lang="en-GB" sz="1400" dirty="0"/>
              <a:t>:</a:t>
            </a:r>
          </a:p>
          <a:p>
            <a:r>
              <a:rPr lang="en-GB" sz="1400" dirty="0"/>
              <a:t>Protects homes, 	Reduces flood damage</a:t>
            </a:r>
          </a:p>
          <a:p>
            <a:r>
              <a:rPr lang="en-GB" sz="1400" dirty="0"/>
              <a:t>Keeps businesses open, 	Saves money long term </a:t>
            </a:r>
          </a:p>
          <a:p>
            <a:r>
              <a:rPr lang="en-GB" sz="1400" b="1" dirty="0"/>
              <a:t>Disadvantages</a:t>
            </a:r>
          </a:p>
          <a:p>
            <a:r>
              <a:rPr lang="en-GB" sz="1400" dirty="0"/>
              <a:t>Expensive		Needs maintenance</a:t>
            </a:r>
          </a:p>
          <a:p>
            <a:r>
              <a:rPr lang="en-GB" sz="1400" dirty="0"/>
              <a:t>Doesn't stop surface water flooding</a:t>
            </a:r>
          </a:p>
          <a:p>
            <a:r>
              <a:rPr lang="en-GB" sz="1400" dirty="0"/>
              <a:t>Can affect river habitats</a:t>
            </a:r>
          </a:p>
        </p:txBody>
      </p:sp>
      <p:sp>
        <p:nvSpPr>
          <p:cNvPr id="26" name="Rectangle 25">
            <a:extLst>
              <a:ext uri="{FF2B5EF4-FFF2-40B4-BE49-F238E27FC236}">
                <a16:creationId xmlns:a16="http://schemas.microsoft.com/office/drawing/2014/main" id="{547102E7-2F38-4189-A047-6E431EF8E82E}"/>
              </a:ext>
            </a:extLst>
          </p:cNvPr>
          <p:cNvSpPr/>
          <p:nvPr/>
        </p:nvSpPr>
        <p:spPr>
          <a:xfrm>
            <a:off x="7653987" y="429939"/>
            <a:ext cx="4377590" cy="627815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F457C564-0C68-42F4-846E-B30FB7DAD700}"/>
              </a:ext>
            </a:extLst>
          </p:cNvPr>
          <p:cNvSpPr/>
          <p:nvPr/>
        </p:nvSpPr>
        <p:spPr>
          <a:xfrm>
            <a:off x="3872035" y="4193926"/>
            <a:ext cx="3643565" cy="249937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2433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439" y="473112"/>
            <a:ext cx="538277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Definitions: </a:t>
            </a:r>
          </a:p>
          <a:p>
            <a:r>
              <a:rPr lang="en-GB" sz="1200" b="1" dirty="0">
                <a:latin typeface="Calibri" panose="020F0502020204030204" pitchFamily="34" charset="0"/>
                <a:cs typeface="Calibri" panose="020F0502020204030204" pitchFamily="34" charset="0"/>
              </a:rPr>
              <a:t>Superpower:</a:t>
            </a:r>
            <a:r>
              <a:rPr lang="en-GB" sz="1200" dirty="0">
                <a:latin typeface="Calibri" panose="020F0502020204030204" pitchFamily="34" charset="0"/>
                <a:cs typeface="Calibri" panose="020F0502020204030204" pitchFamily="34" charset="0"/>
              </a:rPr>
              <a:t> an extremely powerful country, especially one capable of influencing international events and the acts and policies of less powerful countries. It’s power can be felt all over the world.</a:t>
            </a:r>
          </a:p>
          <a:p>
            <a:r>
              <a:rPr lang="en-GB" sz="1200" b="1" dirty="0"/>
              <a:t>Uni-Polar: </a:t>
            </a:r>
            <a:r>
              <a:rPr lang="en-GB" sz="1200" dirty="0"/>
              <a:t>A world with one country with the most power</a:t>
            </a:r>
          </a:p>
          <a:p>
            <a:r>
              <a:rPr lang="en-GB" sz="1200" b="1" dirty="0"/>
              <a:t>Bi-Polar</a:t>
            </a:r>
            <a:r>
              <a:rPr lang="en-GB" sz="1200" dirty="0"/>
              <a:t>: A world with two countries being the most powerful</a:t>
            </a:r>
          </a:p>
          <a:p>
            <a:r>
              <a:rPr lang="en-GB" sz="1200" b="1" dirty="0"/>
              <a:t>Uni-Polar </a:t>
            </a:r>
            <a:r>
              <a:rPr lang="en-GB" sz="1200" dirty="0"/>
              <a:t>: A world with more than three powerful countries</a:t>
            </a:r>
          </a:p>
          <a:p>
            <a:r>
              <a:rPr lang="en-GB" sz="1200" b="1" dirty="0"/>
              <a:t>HIC</a:t>
            </a:r>
            <a:r>
              <a:rPr lang="en-GB" sz="1200" dirty="0"/>
              <a:t>: High Income country e.g. UK, USA, Germany, Japan, Australia</a:t>
            </a:r>
          </a:p>
          <a:p>
            <a:r>
              <a:rPr lang="en-GB" sz="1200" b="1" dirty="0"/>
              <a:t>LIC</a:t>
            </a:r>
            <a:r>
              <a:rPr lang="en-GB" sz="1200" dirty="0"/>
              <a:t>: Low Income country e.g. Chad, Mali, Sudan, Haiti, Malawi, Ethiopia</a:t>
            </a:r>
          </a:p>
          <a:p>
            <a:r>
              <a:rPr lang="en-GB" sz="1200" b="1" dirty="0"/>
              <a:t>NEE</a:t>
            </a:r>
            <a:r>
              <a:rPr lang="en-GB" sz="1200" dirty="0"/>
              <a:t>: Newly emerging economy e.g. Indonesia, Nigeria, India, Malaysia</a:t>
            </a:r>
          </a:p>
        </p:txBody>
      </p:sp>
      <p:sp>
        <p:nvSpPr>
          <p:cNvPr id="7" name="TextBox 6"/>
          <p:cNvSpPr txBox="1"/>
          <p:nvPr/>
        </p:nvSpPr>
        <p:spPr>
          <a:xfrm>
            <a:off x="5686072" y="485941"/>
            <a:ext cx="636973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Factors that make a country a Superpower:</a:t>
            </a:r>
          </a:p>
          <a:p>
            <a:pPr marL="214313" indent="-214313">
              <a:buFont typeface="Arial" panose="020B0604020202020204" pitchFamily="34" charset="0"/>
              <a:buChar char="•"/>
            </a:pPr>
            <a:r>
              <a:rPr lang="en-GB" sz="1200" dirty="0"/>
              <a:t>Geographic size – often linked to resources and influence over neighbours (e.g. Russia). </a:t>
            </a:r>
          </a:p>
          <a:p>
            <a:pPr marL="214313" indent="-214313">
              <a:buFont typeface="Arial" panose="020B0604020202020204" pitchFamily="34" charset="0"/>
              <a:buChar char="•"/>
            </a:pPr>
            <a:r>
              <a:rPr lang="en-GB" sz="1200" dirty="0"/>
              <a:t>Population – provides workers and markets for growth (e.g. China, India).</a:t>
            </a:r>
          </a:p>
          <a:p>
            <a:pPr marL="214313" indent="-214313">
              <a:buFont typeface="Arial" panose="020B0604020202020204" pitchFamily="34" charset="0"/>
              <a:buChar char="•"/>
            </a:pPr>
            <a:r>
              <a:rPr lang="en-GB" sz="1200" dirty="0"/>
              <a:t>Resources – such as oil, gas, and minerals, though some are more valuable than others. </a:t>
            </a:r>
          </a:p>
          <a:p>
            <a:pPr marL="214313" indent="-214313">
              <a:buFont typeface="Arial" panose="020B0604020202020204" pitchFamily="34" charset="0"/>
              <a:buChar char="•"/>
            </a:pPr>
            <a:r>
              <a:rPr lang="en-GB" sz="1200" dirty="0"/>
              <a:t>Military strength – both in terms of numbers, but more importantly in advanced weaponry and global reach. </a:t>
            </a:r>
          </a:p>
          <a:p>
            <a:pPr marL="214313" indent="-214313">
              <a:buFont typeface="Arial" panose="020B0604020202020204" pitchFamily="34" charset="0"/>
              <a:buChar char="•"/>
            </a:pPr>
            <a:r>
              <a:rPr lang="en-GB" sz="1200" dirty="0"/>
              <a:t>Economic power – control of global GDP, currencies, investment, and economic decision-making. </a:t>
            </a:r>
          </a:p>
          <a:p>
            <a:pPr marL="214313" indent="-214313">
              <a:buFont typeface="Arial" panose="020B0604020202020204" pitchFamily="34" charset="0"/>
              <a:buChar char="•"/>
            </a:pPr>
            <a:r>
              <a:rPr lang="en-GB" sz="1200" dirty="0"/>
              <a:t>Cultural power (soft power) – influence through media, film, food, values and lifestyle (e.g. USA, UK). </a:t>
            </a:r>
          </a:p>
          <a:p>
            <a:pPr marL="214313" indent="-214313">
              <a:buFont typeface="Arial" panose="020B0604020202020204" pitchFamily="34" charset="0"/>
              <a:buChar char="•"/>
            </a:pPr>
            <a:r>
              <a:rPr lang="en-GB" sz="1200" dirty="0"/>
              <a:t>Political power – formal influence through organisations such as the UN Security Council. Nuclear weapons and global military bases increase power projection. </a:t>
            </a:r>
          </a:p>
        </p:txBody>
      </p:sp>
      <p:pic>
        <p:nvPicPr>
          <p:cNvPr id="1032" name="Picture 8" descr="The Entire British Empire [4500x2592] : MapPo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00" y="2577804"/>
            <a:ext cx="1282980" cy="73899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C6338507-53E8-4812-926A-AF40DFC1D824}"/>
              </a:ext>
            </a:extLst>
          </p:cNvPr>
          <p:cNvSpPr txBox="1">
            <a:spLocks/>
          </p:cNvSpPr>
          <p:nvPr/>
        </p:nvSpPr>
        <p:spPr>
          <a:xfrm>
            <a:off x="0" y="56147"/>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Superpowers Year 8 HT4</a:t>
            </a:r>
          </a:p>
        </p:txBody>
      </p:sp>
      <p:grpSp>
        <p:nvGrpSpPr>
          <p:cNvPr id="3" name="Group 2">
            <a:extLst>
              <a:ext uri="{FF2B5EF4-FFF2-40B4-BE49-F238E27FC236}">
                <a16:creationId xmlns:a16="http://schemas.microsoft.com/office/drawing/2014/main" id="{A02B64F0-5C1D-4A47-BDAF-FA0AA2C18159}"/>
              </a:ext>
            </a:extLst>
          </p:cNvPr>
          <p:cNvGrpSpPr/>
          <p:nvPr/>
        </p:nvGrpSpPr>
        <p:grpSpPr>
          <a:xfrm>
            <a:off x="217438" y="2547845"/>
            <a:ext cx="5468634" cy="4195855"/>
            <a:chOff x="122211" y="970156"/>
            <a:chExt cx="5468634" cy="3548755"/>
          </a:xfrm>
        </p:grpSpPr>
        <p:sp>
          <p:nvSpPr>
            <p:cNvPr id="8" name="TextBox 7"/>
            <p:cNvSpPr txBox="1"/>
            <p:nvPr/>
          </p:nvSpPr>
          <p:spPr>
            <a:xfrm>
              <a:off x="131407" y="1020835"/>
              <a:ext cx="4972051" cy="546651"/>
            </a:xfrm>
            <a:prstGeom prst="rect">
              <a:avLst/>
            </a:prstGeom>
            <a:noFill/>
          </p:spPr>
          <p:txBody>
            <a:bodyPr wrap="square" rtlCol="0">
              <a:spAutoFit/>
            </a:bodyPr>
            <a:lstStyle/>
            <a:p>
              <a:r>
                <a:rPr lang="en-GB" sz="1200" b="1" dirty="0"/>
                <a:t>What made the UK a superpower?</a:t>
              </a:r>
            </a:p>
            <a:p>
              <a:pPr marL="171450" indent="-171450">
                <a:buFont typeface="Arial" panose="020B0604020202020204" pitchFamily="34" charset="0"/>
                <a:buChar char="•"/>
              </a:pPr>
              <a:r>
                <a:rPr lang="en-GB" sz="1200" dirty="0"/>
                <a:t>Industrial development and technology (steam power)</a:t>
              </a:r>
            </a:p>
            <a:p>
              <a:pPr marL="171450" indent="-171450">
                <a:buFont typeface="Arial" panose="020B0604020202020204" pitchFamily="34" charset="0"/>
                <a:buChar char="•"/>
              </a:pPr>
              <a:r>
                <a:rPr lang="en-GB" sz="1200" dirty="0"/>
                <a:t>A large and successful navy</a:t>
              </a:r>
            </a:p>
          </p:txBody>
        </p:sp>
        <p:sp>
          <p:nvSpPr>
            <p:cNvPr id="9" name="TextBox 8"/>
            <p:cNvSpPr txBox="1"/>
            <p:nvPr/>
          </p:nvSpPr>
          <p:spPr>
            <a:xfrm>
              <a:off x="131407" y="1576916"/>
              <a:ext cx="5459438" cy="234279"/>
            </a:xfrm>
            <a:prstGeom prst="rect">
              <a:avLst/>
            </a:prstGeom>
            <a:noFill/>
          </p:spPr>
          <p:txBody>
            <a:bodyPr wrap="square" rtlCol="0">
              <a:spAutoFit/>
            </a:bodyPr>
            <a:lstStyle/>
            <a:p>
              <a:r>
                <a:rPr lang="en-GB" sz="1200" dirty="0"/>
                <a:t>The British Empire was known as </a:t>
              </a:r>
              <a:r>
                <a:rPr lang="en-GB" sz="1200" b="1" i="1" dirty="0"/>
                <a:t>‘The Empire on which the un never set’</a:t>
              </a:r>
            </a:p>
          </p:txBody>
        </p:sp>
        <p:sp>
          <p:nvSpPr>
            <p:cNvPr id="10" name="TextBox 9"/>
            <p:cNvSpPr txBox="1"/>
            <p:nvPr/>
          </p:nvSpPr>
          <p:spPr>
            <a:xfrm>
              <a:off x="122211" y="1818977"/>
              <a:ext cx="5391967" cy="1796140"/>
            </a:xfrm>
            <a:prstGeom prst="rect">
              <a:avLst/>
            </a:prstGeom>
            <a:noFill/>
          </p:spPr>
          <p:txBody>
            <a:bodyPr wrap="square" rtlCol="0">
              <a:spAutoFit/>
            </a:bodyPr>
            <a:lstStyle/>
            <a:p>
              <a:r>
                <a:rPr lang="en-GB" sz="1200" b="1" dirty="0"/>
                <a:t>The British Empire collapsed for a number of reasons:</a:t>
              </a:r>
              <a:endParaRPr lang="en-GB" sz="1200" dirty="0"/>
            </a:p>
            <a:p>
              <a:pPr marL="214313" indent="-214313">
                <a:buFont typeface="Arial" panose="020B0604020202020204" pitchFamily="34" charset="0"/>
                <a:buChar char="•"/>
              </a:pPr>
              <a:r>
                <a:rPr lang="en-GB" sz="1200" dirty="0"/>
                <a:t>The Second World War weakened Britain militarily and financially, leaving it reliant on the USA and USSR, which had become new global superpowers.</a:t>
              </a:r>
            </a:p>
            <a:p>
              <a:pPr marL="214313" indent="-214313">
                <a:buFont typeface="Arial" panose="020B0604020202020204" pitchFamily="34" charset="0"/>
                <a:buChar char="•"/>
              </a:pPr>
              <a:r>
                <a:rPr lang="en-GB" sz="1200" dirty="0"/>
                <a:t>Holding colonies became too costly, and nationalist movements within territories grew stronger, demanding independence. </a:t>
              </a:r>
            </a:p>
            <a:p>
              <a:pPr marL="214313" indent="-214313">
                <a:buFont typeface="Arial" panose="020B0604020202020204" pitchFamily="34" charset="0"/>
                <a:buChar char="•"/>
              </a:pPr>
              <a:r>
                <a:rPr lang="en-GB" sz="1200" dirty="0"/>
                <a:t>The loss of India in 1947 was particularly significant, as it was the largest and most profitable colony, and its independence encouraged other nations to follow.</a:t>
              </a:r>
            </a:p>
            <a:p>
              <a:pPr marL="214313" indent="-214313">
                <a:buFont typeface="Arial" panose="020B0604020202020204" pitchFamily="34" charset="0"/>
                <a:buChar char="•"/>
              </a:pPr>
              <a:r>
                <a:rPr lang="en-GB" sz="1200" dirty="0"/>
                <a:t>Meanwhile, opinion within Britain shifted; people wanted resources spent on domestic reforms such as the NHS and free education rather than on maintaining overseas colonies</a:t>
              </a:r>
            </a:p>
          </p:txBody>
        </p:sp>
        <p:sp>
          <p:nvSpPr>
            <p:cNvPr id="11" name="TextBox 10"/>
            <p:cNvSpPr txBox="1"/>
            <p:nvPr/>
          </p:nvSpPr>
          <p:spPr>
            <a:xfrm>
              <a:off x="131407" y="3652046"/>
              <a:ext cx="5249858" cy="859024"/>
            </a:xfrm>
            <a:prstGeom prst="rect">
              <a:avLst/>
            </a:prstGeom>
            <a:noFill/>
          </p:spPr>
          <p:txBody>
            <a:bodyPr wrap="square" rtlCol="0">
              <a:spAutoFit/>
            </a:bodyPr>
            <a:lstStyle/>
            <a:p>
              <a:r>
                <a:rPr lang="en-GB" sz="1200" b="1" dirty="0"/>
                <a:t>A legacy of the British Empire </a:t>
              </a:r>
              <a:r>
                <a:rPr lang="en-GB" sz="1200" dirty="0"/>
                <a:t>is something that was left behind.  </a:t>
              </a:r>
            </a:p>
            <a:p>
              <a:r>
                <a:rPr lang="en-GB" sz="1200" b="1" dirty="0"/>
                <a:t>Positives</a:t>
              </a:r>
              <a:r>
                <a:rPr lang="en-GB" sz="1200" dirty="0"/>
                <a:t>: the Empire spread the English language, parliamentary systems, transport infrastructure, and sports such as football, cricket, and rugby. </a:t>
              </a:r>
            </a:p>
            <a:p>
              <a:r>
                <a:rPr lang="en-GB" sz="1200" b="1" dirty="0"/>
                <a:t>Negatives</a:t>
              </a:r>
              <a:r>
                <a:rPr lang="en-GB" sz="1200" dirty="0"/>
                <a:t>: slavery, resource exploitation, loss of native cultures, religious conflict, and political instability in many former colonies.</a:t>
              </a:r>
            </a:p>
          </p:txBody>
        </p:sp>
        <p:sp>
          <p:nvSpPr>
            <p:cNvPr id="2" name="Rectangle 1">
              <a:extLst>
                <a:ext uri="{FF2B5EF4-FFF2-40B4-BE49-F238E27FC236}">
                  <a16:creationId xmlns:a16="http://schemas.microsoft.com/office/drawing/2014/main" id="{F86A1F58-5F82-4C2D-B024-77B917DA9A47}"/>
                </a:ext>
              </a:extLst>
            </p:cNvPr>
            <p:cNvSpPr/>
            <p:nvPr/>
          </p:nvSpPr>
          <p:spPr>
            <a:xfrm>
              <a:off x="131407" y="970156"/>
              <a:ext cx="5373577" cy="35487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4" name="Rectangle 3">
            <a:extLst>
              <a:ext uri="{FF2B5EF4-FFF2-40B4-BE49-F238E27FC236}">
                <a16:creationId xmlns:a16="http://schemas.microsoft.com/office/drawing/2014/main" id="{60E66720-D82D-4C37-9DB4-104BFB2B23FA}"/>
              </a:ext>
            </a:extLst>
          </p:cNvPr>
          <p:cNvSpPr/>
          <p:nvPr/>
        </p:nvSpPr>
        <p:spPr>
          <a:xfrm>
            <a:off x="5676876" y="2896309"/>
            <a:ext cx="6378928" cy="780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The </a:t>
            </a:r>
            <a:r>
              <a:rPr lang="en-GB" sz="1200" b="1" dirty="0">
                <a:solidFill>
                  <a:schemeClr val="tx1"/>
                </a:solidFill>
              </a:rPr>
              <a:t>BRIC countries</a:t>
            </a:r>
            <a:r>
              <a:rPr lang="en-GB" sz="1200" dirty="0">
                <a:solidFill>
                  <a:schemeClr val="tx1"/>
                </a:solidFill>
              </a:rPr>
              <a:t> (</a:t>
            </a:r>
            <a:r>
              <a:rPr lang="en-GB" sz="1200" b="1" dirty="0">
                <a:solidFill>
                  <a:schemeClr val="tx1"/>
                </a:solidFill>
              </a:rPr>
              <a:t>Brazil, Russia, India and China</a:t>
            </a:r>
            <a:r>
              <a:rPr lang="en-GB" sz="1200" dirty="0">
                <a:solidFill>
                  <a:schemeClr val="tx1"/>
                </a:solidFill>
              </a:rPr>
              <a:t>) have grown rapidly through economic development. </a:t>
            </a:r>
            <a:r>
              <a:rPr lang="en-GB" sz="1200" b="1" dirty="0">
                <a:solidFill>
                  <a:schemeClr val="tx1"/>
                </a:solidFill>
              </a:rPr>
              <a:t>MINT countries</a:t>
            </a:r>
            <a:r>
              <a:rPr lang="en-GB" sz="1200" dirty="0">
                <a:solidFill>
                  <a:schemeClr val="tx1"/>
                </a:solidFill>
              </a:rPr>
              <a:t> (</a:t>
            </a:r>
            <a:r>
              <a:rPr lang="en-GB" sz="1200" b="1" dirty="0">
                <a:solidFill>
                  <a:schemeClr val="tx1"/>
                </a:solidFill>
              </a:rPr>
              <a:t>Mexico, Indonesia, Nigeria and Turkey</a:t>
            </a:r>
            <a:r>
              <a:rPr lang="en-GB" sz="1200" dirty="0">
                <a:solidFill>
                  <a:schemeClr val="tx1"/>
                </a:solidFill>
              </a:rPr>
              <a:t>) are also developing but still face challenges before becoming superpowers.</a:t>
            </a:r>
          </a:p>
        </p:txBody>
      </p:sp>
      <p:grpSp>
        <p:nvGrpSpPr>
          <p:cNvPr id="22" name="Group 21">
            <a:extLst>
              <a:ext uri="{FF2B5EF4-FFF2-40B4-BE49-F238E27FC236}">
                <a16:creationId xmlns:a16="http://schemas.microsoft.com/office/drawing/2014/main" id="{8FE82CC2-5F66-4C1F-B6A1-4AAC568A7B99}"/>
              </a:ext>
            </a:extLst>
          </p:cNvPr>
          <p:cNvGrpSpPr/>
          <p:nvPr/>
        </p:nvGrpSpPr>
        <p:grpSpPr>
          <a:xfrm>
            <a:off x="5686072" y="3800539"/>
            <a:ext cx="6451012" cy="1938992"/>
            <a:chOff x="5695268" y="1393683"/>
            <a:chExt cx="6451012" cy="1938992"/>
          </a:xfrm>
        </p:grpSpPr>
        <p:sp>
          <p:nvSpPr>
            <p:cNvPr id="16" name="TextBox 15"/>
            <p:cNvSpPr txBox="1"/>
            <p:nvPr/>
          </p:nvSpPr>
          <p:spPr>
            <a:xfrm>
              <a:off x="5695268" y="1393683"/>
              <a:ext cx="637892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China has become a global superpower as it</a:t>
              </a:r>
              <a:r>
                <a:rPr lang="en-GB" sz="1200" dirty="0"/>
                <a:t>: </a:t>
              </a:r>
            </a:p>
            <a:p>
              <a:pPr marL="214313" indent="-214313">
                <a:buFont typeface="Arial" panose="020B0604020202020204" pitchFamily="34" charset="0"/>
                <a:buChar char="•"/>
              </a:pPr>
              <a:r>
                <a:rPr lang="en-GB" sz="1200" dirty="0"/>
                <a:t>Has influence over many neighbours</a:t>
              </a:r>
            </a:p>
            <a:p>
              <a:pPr marL="214313" indent="-214313">
                <a:buFont typeface="Arial" panose="020B0604020202020204" pitchFamily="34" charset="0"/>
                <a:buChar char="•"/>
              </a:pPr>
              <a:r>
                <a:rPr lang="en-GB" sz="1200" dirty="0"/>
                <a:t>It is a large country with many resources</a:t>
              </a:r>
            </a:p>
            <a:p>
              <a:endParaRPr lang="en-GB" sz="1200" b="1" dirty="0"/>
            </a:p>
            <a:p>
              <a:r>
                <a:rPr lang="en-GB" sz="1200" b="1" dirty="0"/>
                <a:t>Benefits in China</a:t>
              </a:r>
              <a:r>
                <a:rPr lang="en-GB" sz="1200" dirty="0"/>
                <a:t>:</a:t>
              </a:r>
            </a:p>
            <a:p>
              <a:pPr marL="171450" indent="-171450">
                <a:buFont typeface="Arial" panose="020B0604020202020204" pitchFamily="34" charset="0"/>
                <a:buChar char="•"/>
              </a:pPr>
              <a:r>
                <a:rPr lang="en-GB" sz="1200" dirty="0"/>
                <a:t>Lot’s of people now work in factories, which provides them with an income.</a:t>
              </a:r>
            </a:p>
            <a:p>
              <a:pPr marL="171450" indent="-171450">
                <a:buFont typeface="Arial" panose="020B0604020202020204" pitchFamily="34" charset="0"/>
                <a:buChar char="•"/>
              </a:pPr>
              <a:r>
                <a:rPr lang="en-GB" sz="1200" dirty="0"/>
                <a:t>China has grown an economy responsible for bringing more people out of poverty than any other country in the world.</a:t>
              </a:r>
            </a:p>
            <a:p>
              <a:pPr marL="171450" indent="-171450">
                <a:buFont typeface="Arial" panose="020B0604020202020204" pitchFamily="34" charset="0"/>
                <a:buChar char="•"/>
              </a:pPr>
              <a:r>
                <a:rPr lang="en-GB" sz="1200" dirty="0"/>
                <a:t>Although the wages of the workers in China are low, there is also a low-cost of living which makes life manageable</a:t>
              </a:r>
            </a:p>
          </p:txBody>
        </p:sp>
        <p:sp>
          <p:nvSpPr>
            <p:cNvPr id="24" name="TextBox 23">
              <a:extLst>
                <a:ext uri="{FF2B5EF4-FFF2-40B4-BE49-F238E27FC236}">
                  <a16:creationId xmlns:a16="http://schemas.microsoft.com/office/drawing/2014/main" id="{58511299-B96F-483A-89AE-F2CD6E376947}"/>
                </a:ext>
              </a:extLst>
            </p:cNvPr>
            <p:cNvSpPr txBox="1"/>
            <p:nvPr/>
          </p:nvSpPr>
          <p:spPr>
            <a:xfrm>
              <a:off x="8564880" y="1575347"/>
              <a:ext cx="3581400" cy="461665"/>
            </a:xfrm>
            <a:prstGeom prst="rect">
              <a:avLst/>
            </a:prstGeom>
            <a:noFill/>
          </p:spPr>
          <p:txBody>
            <a:bodyPr wrap="square">
              <a:spAutoFit/>
            </a:bodyPr>
            <a:lstStyle/>
            <a:p>
              <a:pPr marL="214313" indent="-214313">
                <a:buFont typeface="Arial" panose="020B0604020202020204" pitchFamily="34" charset="0"/>
                <a:buChar char="•"/>
              </a:pPr>
              <a:r>
                <a:rPr lang="en-GB" sz="1200" dirty="0"/>
                <a:t>Many rivers and a long coastline are good for trade</a:t>
              </a:r>
            </a:p>
            <a:p>
              <a:pPr marL="214313" indent="-214313">
                <a:buFont typeface="Arial" panose="020B0604020202020204" pitchFamily="34" charset="0"/>
                <a:buChar char="•"/>
              </a:pPr>
              <a:r>
                <a:rPr lang="en-GB" sz="1200" dirty="0"/>
                <a:t>A large pool of workers</a:t>
              </a:r>
            </a:p>
          </p:txBody>
        </p:sp>
      </p:grpSp>
      <p:sp>
        <p:nvSpPr>
          <p:cNvPr id="26" name="TextBox 25">
            <a:extLst>
              <a:ext uri="{FF2B5EF4-FFF2-40B4-BE49-F238E27FC236}">
                <a16:creationId xmlns:a16="http://schemas.microsoft.com/office/drawing/2014/main" id="{93F8AF3B-C4BF-4953-9837-60108B0A2532}"/>
              </a:ext>
            </a:extLst>
          </p:cNvPr>
          <p:cNvSpPr txBox="1"/>
          <p:nvPr/>
        </p:nvSpPr>
        <p:spPr>
          <a:xfrm>
            <a:off x="5686072" y="5885679"/>
            <a:ext cx="636973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t>Space Race in India. </a:t>
            </a:r>
            <a:r>
              <a:rPr lang="en-GB" sz="1200" dirty="0"/>
              <a:t>India has the largest population in the world and a fast-growing economy, but millions still live in poverty, including in slums such as Dharavi. India is investing heavily in space exploration, creating debate over whether money should be spent on technology or improving living conditions. Some funding also comes from international aid.</a:t>
            </a:r>
          </a:p>
        </p:txBody>
      </p:sp>
    </p:spTree>
    <p:extLst>
      <p:ext uri="{BB962C8B-B14F-4D97-AF65-F5344CB8AC3E}">
        <p14:creationId xmlns:p14="http://schemas.microsoft.com/office/powerpoint/2010/main" val="190866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2537" y="502187"/>
            <a:ext cx="151179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1200" b="1" dirty="0"/>
              <a:t>Key Words:</a:t>
            </a:r>
          </a:p>
          <a:p>
            <a:pPr lvl="0"/>
            <a:r>
              <a:rPr lang="en-GB" sz="1200" dirty="0"/>
              <a:t>Biome</a:t>
            </a:r>
          </a:p>
          <a:p>
            <a:pPr lvl="0"/>
            <a:r>
              <a:rPr lang="en-GB" sz="1200" dirty="0"/>
              <a:t>Desert</a:t>
            </a:r>
          </a:p>
          <a:p>
            <a:pPr lvl="0"/>
            <a:r>
              <a:rPr lang="en-GB" sz="1200" dirty="0"/>
              <a:t>Physical Geography</a:t>
            </a:r>
          </a:p>
          <a:p>
            <a:pPr lvl="0"/>
            <a:r>
              <a:rPr lang="en-GB" sz="1200" dirty="0"/>
              <a:t>Grassland</a:t>
            </a:r>
          </a:p>
          <a:p>
            <a:pPr lvl="0"/>
            <a:r>
              <a:rPr lang="en-GB" sz="1200" dirty="0"/>
              <a:t>Forests</a:t>
            </a:r>
          </a:p>
          <a:p>
            <a:pPr lvl="0"/>
            <a:r>
              <a:rPr lang="en-GB" sz="1200" dirty="0"/>
              <a:t>Conflict</a:t>
            </a:r>
          </a:p>
          <a:p>
            <a:pPr lvl="0"/>
            <a:r>
              <a:rPr lang="en-GB" sz="1200" dirty="0"/>
              <a:t>Tourism</a:t>
            </a:r>
          </a:p>
          <a:p>
            <a:pPr lvl="0"/>
            <a:r>
              <a:rPr lang="en-GB" sz="1200" dirty="0"/>
              <a:t>Region</a:t>
            </a:r>
          </a:p>
          <a:p>
            <a:pPr lvl="0"/>
            <a:r>
              <a:rPr lang="en-GB" sz="1200" dirty="0"/>
              <a:t>Arabian Peninsula</a:t>
            </a:r>
          </a:p>
          <a:p>
            <a:r>
              <a:rPr lang="en-GB" sz="1200" dirty="0"/>
              <a:t>Population density</a:t>
            </a:r>
          </a:p>
          <a:p>
            <a:r>
              <a:rPr lang="en-GB" sz="1200" dirty="0"/>
              <a:t>GDP</a:t>
            </a:r>
          </a:p>
        </p:txBody>
      </p:sp>
      <p:pic>
        <p:nvPicPr>
          <p:cNvPr id="4" name="Picture 2" descr="Image result for the middle e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161" y="502187"/>
            <a:ext cx="3310193" cy="2308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923914" y="2998789"/>
            <a:ext cx="2121065" cy="2142065"/>
          </a:xfrm>
          <a:prstGeom prst="rect">
            <a:avLst/>
          </a:prstGeom>
        </p:spPr>
      </p:pic>
      <p:pic>
        <p:nvPicPr>
          <p:cNvPr id="11" name="Picture 10"/>
          <p:cNvPicPr>
            <a:picLocks noChangeAspect="1"/>
          </p:cNvPicPr>
          <p:nvPr/>
        </p:nvPicPr>
        <p:blipFill>
          <a:blip r:embed="rId4"/>
          <a:stretch>
            <a:fillRect/>
          </a:stretch>
        </p:blipFill>
        <p:spPr>
          <a:xfrm>
            <a:off x="2979882" y="5149856"/>
            <a:ext cx="1918029" cy="1552370"/>
          </a:xfrm>
          <a:prstGeom prst="rect">
            <a:avLst/>
          </a:prstGeom>
        </p:spPr>
      </p:pic>
      <p:sp>
        <p:nvSpPr>
          <p:cNvPr id="18" name="Title 1">
            <a:extLst>
              <a:ext uri="{FF2B5EF4-FFF2-40B4-BE49-F238E27FC236}">
                <a16:creationId xmlns:a16="http://schemas.microsoft.com/office/drawing/2014/main" id="{E8A3CDBE-001E-4E30-A9D1-C4C9F9CC634C}"/>
              </a:ext>
            </a:extLst>
          </p:cNvPr>
          <p:cNvSpPr txBox="1">
            <a:spLocks/>
          </p:cNvSpPr>
          <p:nvPr/>
        </p:nvSpPr>
        <p:spPr>
          <a:xfrm>
            <a:off x="0" y="5345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The Middle East Year 8 HT5</a:t>
            </a:r>
          </a:p>
        </p:txBody>
      </p:sp>
      <p:sp>
        <p:nvSpPr>
          <p:cNvPr id="22" name="TextBox 21">
            <a:extLst>
              <a:ext uri="{FF2B5EF4-FFF2-40B4-BE49-F238E27FC236}">
                <a16:creationId xmlns:a16="http://schemas.microsoft.com/office/drawing/2014/main" id="{92BAD9BF-9CB3-4342-BBFE-3107925A38DF}"/>
              </a:ext>
            </a:extLst>
          </p:cNvPr>
          <p:cNvSpPr txBox="1"/>
          <p:nvPr/>
        </p:nvSpPr>
        <p:spPr>
          <a:xfrm>
            <a:off x="56174" y="2916574"/>
            <a:ext cx="2904741" cy="3785652"/>
          </a:xfrm>
          <a:prstGeom prst="rect">
            <a:avLst/>
          </a:prstGeom>
          <a:noFill/>
        </p:spPr>
        <p:txBody>
          <a:bodyPr wrap="square">
            <a:spAutoFit/>
          </a:bodyPr>
          <a:lstStyle/>
          <a:p>
            <a:r>
              <a:rPr lang="en-GB" sz="1200" dirty="0"/>
              <a:t>Although famous for deserts, the Middle East has a wide variety of landscapes. </a:t>
            </a:r>
          </a:p>
          <a:p>
            <a:r>
              <a:rPr lang="en-GB" sz="1200" b="1" dirty="0"/>
              <a:t>Turkey and Iran</a:t>
            </a:r>
            <a:r>
              <a:rPr lang="en-GB" sz="1200" dirty="0"/>
              <a:t> are the most mountainous countries. </a:t>
            </a:r>
            <a:r>
              <a:rPr lang="en-GB" sz="1200" b="1" dirty="0"/>
              <a:t>Mount Damavand (5,671 m)</a:t>
            </a:r>
            <a:r>
              <a:rPr lang="en-GB" sz="1200" dirty="0"/>
              <a:t> in Iran is the region's highest mountain, while </a:t>
            </a:r>
            <a:r>
              <a:rPr lang="en-GB" sz="1200" b="1" dirty="0"/>
              <a:t>Mount Ararat</a:t>
            </a:r>
            <a:r>
              <a:rPr lang="en-GB" sz="1200" dirty="0"/>
              <a:t> in Turkey is linked to the story of </a:t>
            </a:r>
            <a:r>
              <a:rPr lang="en-GB" sz="1200" b="1" dirty="0"/>
              <a:t>Noah's Ark</a:t>
            </a:r>
            <a:r>
              <a:rPr lang="en-GB" sz="1200" dirty="0"/>
              <a:t>. </a:t>
            </a:r>
          </a:p>
          <a:p>
            <a:r>
              <a:rPr lang="en-GB" sz="1200" dirty="0"/>
              <a:t>Over </a:t>
            </a:r>
            <a:r>
              <a:rPr lang="en-GB" sz="1200" b="1" dirty="0"/>
              <a:t>90% of Egypt</a:t>
            </a:r>
            <a:r>
              <a:rPr lang="en-GB" sz="1200" dirty="0"/>
              <a:t> is covered by the </a:t>
            </a:r>
            <a:r>
              <a:rPr lang="en-GB" sz="1200" b="1" dirty="0"/>
              <a:t>Sahara Desert</a:t>
            </a:r>
            <a:r>
              <a:rPr lang="en-GB" sz="1200" dirty="0"/>
              <a:t>, while the </a:t>
            </a:r>
            <a:r>
              <a:rPr lang="en-GB" sz="1200" b="1" dirty="0"/>
              <a:t>Arabian Desert</a:t>
            </a:r>
            <a:r>
              <a:rPr lang="en-GB" sz="1200" dirty="0"/>
              <a:t> covers most of the Arabian Peninsula. The </a:t>
            </a:r>
            <a:r>
              <a:rPr lang="en-GB" sz="1200" b="1" dirty="0"/>
              <a:t>Rub' al Khali (Empty Quarter)</a:t>
            </a:r>
            <a:r>
              <a:rPr lang="en-GB" sz="1200" dirty="0"/>
              <a:t> is the largest continuous sand desert in the region. </a:t>
            </a:r>
          </a:p>
          <a:p>
            <a:r>
              <a:rPr lang="en-GB" sz="1200" dirty="0"/>
              <a:t>Major rivers include the </a:t>
            </a:r>
            <a:r>
              <a:rPr lang="en-GB" sz="1200" b="1" dirty="0"/>
              <a:t>River Nile</a:t>
            </a:r>
            <a:r>
              <a:rPr lang="en-GB" sz="1200" dirty="0"/>
              <a:t>, </a:t>
            </a:r>
            <a:r>
              <a:rPr lang="en-GB" sz="1200" b="1" dirty="0"/>
              <a:t>Tigris</a:t>
            </a:r>
            <a:r>
              <a:rPr lang="en-GB" sz="1200" dirty="0"/>
              <a:t> and </a:t>
            </a:r>
            <a:r>
              <a:rPr lang="en-GB" sz="1200" b="1" dirty="0"/>
              <a:t>Euphrates</a:t>
            </a:r>
            <a:r>
              <a:rPr lang="en-GB" sz="1200" dirty="0"/>
              <a:t>, which support farming and settlements. </a:t>
            </a:r>
          </a:p>
          <a:p>
            <a:r>
              <a:rPr lang="en-GB" sz="1200" dirty="0"/>
              <a:t>Important seas and waterways include the </a:t>
            </a:r>
            <a:r>
              <a:rPr lang="en-GB" sz="1200" b="1" dirty="0"/>
              <a:t>Mediterranean Sea</a:t>
            </a:r>
            <a:r>
              <a:rPr lang="en-GB" sz="1200" dirty="0"/>
              <a:t>, </a:t>
            </a:r>
            <a:r>
              <a:rPr lang="en-GB" sz="1200" b="1" dirty="0"/>
              <a:t>Red Sea</a:t>
            </a:r>
            <a:r>
              <a:rPr lang="en-GB" sz="1200" dirty="0"/>
              <a:t>, </a:t>
            </a:r>
            <a:r>
              <a:rPr lang="en-GB" sz="1200" b="1" dirty="0"/>
              <a:t>Black Sea</a:t>
            </a:r>
            <a:r>
              <a:rPr lang="en-GB" sz="1200" dirty="0"/>
              <a:t>, </a:t>
            </a:r>
            <a:r>
              <a:rPr lang="en-GB" sz="1200" b="1" dirty="0"/>
              <a:t>Persian Gulf</a:t>
            </a:r>
            <a:r>
              <a:rPr lang="en-GB" sz="1200" dirty="0"/>
              <a:t>, </a:t>
            </a:r>
            <a:r>
              <a:rPr lang="en-GB" sz="1200" b="1" dirty="0"/>
              <a:t>Gulf of Oman</a:t>
            </a:r>
            <a:r>
              <a:rPr lang="en-GB" sz="1200" dirty="0"/>
              <a:t>, </a:t>
            </a:r>
            <a:r>
              <a:rPr lang="en-GB" sz="1200" b="1" dirty="0"/>
              <a:t>Gulf of Aden</a:t>
            </a:r>
            <a:r>
              <a:rPr lang="en-GB" sz="1200" dirty="0"/>
              <a:t>, </a:t>
            </a:r>
            <a:r>
              <a:rPr lang="en-GB" sz="1200" b="1" dirty="0"/>
              <a:t>Suez Canal</a:t>
            </a:r>
            <a:r>
              <a:rPr lang="en-GB" sz="1200" dirty="0"/>
              <a:t> and the </a:t>
            </a:r>
            <a:r>
              <a:rPr lang="en-GB" sz="1200" b="1" dirty="0"/>
              <a:t>Strait of Hormuz</a:t>
            </a:r>
            <a:r>
              <a:rPr lang="en-GB" sz="1200" dirty="0"/>
              <a:t>, one of the world's busiest shipping routes.</a:t>
            </a:r>
          </a:p>
        </p:txBody>
      </p:sp>
      <p:sp>
        <p:nvSpPr>
          <p:cNvPr id="24" name="TextBox 23">
            <a:extLst>
              <a:ext uri="{FF2B5EF4-FFF2-40B4-BE49-F238E27FC236}">
                <a16:creationId xmlns:a16="http://schemas.microsoft.com/office/drawing/2014/main" id="{7691B428-7A95-4B49-9240-42B535F7A16C}"/>
              </a:ext>
            </a:extLst>
          </p:cNvPr>
          <p:cNvSpPr txBox="1"/>
          <p:nvPr/>
        </p:nvSpPr>
        <p:spPr>
          <a:xfrm>
            <a:off x="5044979" y="1971366"/>
            <a:ext cx="6994621" cy="4893647"/>
          </a:xfrm>
          <a:prstGeom prst="rect">
            <a:avLst/>
          </a:prstGeom>
          <a:noFill/>
        </p:spPr>
        <p:txBody>
          <a:bodyPr wrap="square">
            <a:spAutoFit/>
          </a:bodyPr>
          <a:lstStyle/>
          <a:p>
            <a:r>
              <a:rPr lang="en-GB" sz="1200" dirty="0"/>
              <a:t>Much of the Middle East has a hot, dry </a:t>
            </a:r>
            <a:r>
              <a:rPr lang="en-GB" sz="1200" b="1" dirty="0"/>
              <a:t>climate</a:t>
            </a:r>
            <a:r>
              <a:rPr lang="en-GB" sz="1200" dirty="0"/>
              <a:t>, but temperatures and rainfall vary. </a:t>
            </a:r>
          </a:p>
          <a:p>
            <a:r>
              <a:rPr lang="en-GB" sz="1200" b="1" dirty="0"/>
              <a:t>Mecca</a:t>
            </a:r>
            <a:r>
              <a:rPr lang="en-GB" sz="1200" dirty="0"/>
              <a:t> has hot temperatures all year (around 24–35°C) with very little rainfall. </a:t>
            </a:r>
          </a:p>
          <a:p>
            <a:r>
              <a:rPr lang="en-GB" sz="1200" b="1" dirty="0"/>
              <a:t>Tehran</a:t>
            </a:r>
            <a:r>
              <a:rPr lang="en-GB" sz="1200" dirty="0"/>
              <a:t> has much colder winters (around 7°C) but similar summer temperatures. </a:t>
            </a:r>
          </a:p>
          <a:p>
            <a:r>
              <a:rPr lang="en-GB" sz="1200" dirty="0"/>
              <a:t>Climate affects </a:t>
            </a:r>
            <a:r>
              <a:rPr lang="en-GB" sz="1200" b="1" dirty="0"/>
              <a:t>biomes</a:t>
            </a:r>
            <a:r>
              <a:rPr lang="en-GB" sz="1200" dirty="0"/>
              <a:t>. </a:t>
            </a:r>
          </a:p>
          <a:p>
            <a:pPr marL="171450" indent="-171450">
              <a:buFont typeface="Arial" panose="020B0604020202020204" pitchFamily="34" charset="0"/>
              <a:buChar char="•"/>
            </a:pPr>
            <a:r>
              <a:rPr lang="en-GB" sz="1200" b="1" dirty="0"/>
              <a:t>Hot deserts </a:t>
            </a:r>
            <a:r>
              <a:rPr lang="en-GB" sz="1200" dirty="0"/>
              <a:t>dominate Egypt and the Arabian Peninsula, with plants adapted to save water and animals such as oryx, sand cats, snakes and scorpions. </a:t>
            </a:r>
          </a:p>
          <a:p>
            <a:pPr marL="171450" indent="-171450">
              <a:buFont typeface="Arial" panose="020B0604020202020204" pitchFamily="34" charset="0"/>
              <a:buChar char="•"/>
            </a:pPr>
            <a:r>
              <a:rPr lang="en-GB" sz="1200" b="1" dirty="0"/>
              <a:t>Grasslands</a:t>
            </a:r>
            <a:r>
              <a:rPr lang="en-GB" sz="1200" dirty="0"/>
              <a:t> in Syria, Iraq and Iran support sheep and goat farming. </a:t>
            </a:r>
          </a:p>
          <a:p>
            <a:pPr marL="171450" indent="-171450">
              <a:buFont typeface="Arial" panose="020B0604020202020204" pitchFamily="34" charset="0"/>
              <a:buChar char="•"/>
            </a:pPr>
            <a:r>
              <a:rPr lang="en-GB" sz="1200" b="1" dirty="0"/>
              <a:t>Forests</a:t>
            </a:r>
            <a:r>
              <a:rPr lang="en-GB" sz="1200" dirty="0"/>
              <a:t> and </a:t>
            </a:r>
            <a:r>
              <a:rPr lang="en-GB" sz="1200" b="1" dirty="0"/>
              <a:t>shrublands</a:t>
            </a:r>
            <a:r>
              <a:rPr lang="en-GB" sz="1200" dirty="0"/>
              <a:t> are found in northern Turkey, with animals including bears, deer and hyenas.</a:t>
            </a:r>
          </a:p>
          <a:p>
            <a:r>
              <a:rPr lang="en-GB" sz="1200" dirty="0"/>
              <a:t>Most people live in areas with milder climates and reliable water supplies, while deserts have low population density. </a:t>
            </a:r>
            <a:r>
              <a:rPr lang="en-GB" sz="1200" b="1" dirty="0"/>
              <a:t>Population density </a:t>
            </a:r>
            <a:r>
              <a:rPr lang="en-GB" sz="1200" dirty="0"/>
              <a:t>is measured as the number of people per square kilometre and is often shown using a choropleth map, where darker colours represent higher densities. </a:t>
            </a:r>
          </a:p>
          <a:p>
            <a:endParaRPr lang="en-GB" sz="1200" dirty="0"/>
          </a:p>
          <a:p>
            <a:r>
              <a:rPr lang="en-GB" sz="1200" dirty="0"/>
              <a:t>The Middle East is also diverse in religion and ethnicity. </a:t>
            </a:r>
            <a:r>
              <a:rPr lang="en-GB" sz="1200" b="1" dirty="0"/>
              <a:t>Judaism</a:t>
            </a:r>
            <a:r>
              <a:rPr lang="en-GB" sz="1200" dirty="0"/>
              <a:t>, </a:t>
            </a:r>
            <a:r>
              <a:rPr lang="en-GB" sz="1200" b="1" dirty="0"/>
              <a:t>Christianity</a:t>
            </a:r>
            <a:r>
              <a:rPr lang="en-GB" sz="1200" dirty="0"/>
              <a:t> and </a:t>
            </a:r>
            <a:r>
              <a:rPr lang="en-GB" sz="1200" b="1" dirty="0"/>
              <a:t>Islam</a:t>
            </a:r>
            <a:r>
              <a:rPr lang="en-GB" sz="1200" dirty="0"/>
              <a:t> all began in the region. Today, Islam is the largest religion. Around 75% of Israel's population is Jewish, while Lebanon has a large Christian population. The largest ethnic group is </a:t>
            </a:r>
            <a:r>
              <a:rPr lang="en-GB" sz="1200" b="1" dirty="0"/>
              <a:t>Arabs</a:t>
            </a:r>
            <a:r>
              <a:rPr lang="en-GB" sz="1200" dirty="0"/>
              <a:t>, but there are also </a:t>
            </a:r>
            <a:r>
              <a:rPr lang="en-GB" sz="1200" b="1" dirty="0"/>
              <a:t>Turks, Persians and Kurds</a:t>
            </a:r>
            <a:r>
              <a:rPr lang="en-GB" sz="1200" dirty="0"/>
              <a:t>. Many Kurds live across Turkey, Iraq, Iran and Syria, with some wanting an independent country called </a:t>
            </a:r>
            <a:r>
              <a:rPr lang="en-GB" sz="1200" b="1" dirty="0"/>
              <a:t>Kurdistan</a:t>
            </a:r>
            <a:r>
              <a:rPr lang="en-GB" sz="1200" dirty="0"/>
              <a:t>. Differences in religion and ethnicity have contributed to conflicts such as the Gulf War, Israeli–Palestinian Conflict and Syrian Civil War.</a:t>
            </a:r>
          </a:p>
          <a:p>
            <a:endParaRPr lang="en-GB" sz="700" dirty="0"/>
          </a:p>
          <a:p>
            <a:r>
              <a:rPr lang="en-GB" sz="1200" dirty="0"/>
              <a:t>Most people across the Arabian Peninsula are </a:t>
            </a:r>
            <a:r>
              <a:rPr lang="en-GB" sz="1200" b="1" dirty="0"/>
              <a:t>Arab</a:t>
            </a:r>
            <a:r>
              <a:rPr lang="en-GB" sz="1200" dirty="0"/>
              <a:t>, although millions of migrant workers also live there. All countries except </a:t>
            </a:r>
            <a:r>
              <a:rPr lang="en-GB" sz="1200" b="1" dirty="0"/>
              <a:t>Yemen</a:t>
            </a:r>
            <a:r>
              <a:rPr lang="en-GB" sz="1200" dirty="0"/>
              <a:t> are monarchies. Traditionally, Bedouin people moved around the desert herding camels, sheep and goats. The discovery of </a:t>
            </a:r>
            <a:r>
              <a:rPr lang="en-GB" sz="1200" b="1" dirty="0"/>
              <a:t>oil</a:t>
            </a:r>
            <a:r>
              <a:rPr lang="en-GB" sz="1200" dirty="0"/>
              <a:t> and natural </a:t>
            </a:r>
            <a:r>
              <a:rPr lang="en-GB" sz="1200" b="1" dirty="0"/>
              <a:t>gas</a:t>
            </a:r>
            <a:r>
              <a:rPr lang="en-GB" sz="1200" dirty="0"/>
              <a:t> transformed the region from one of the world's poorest into one of its wealthiest. </a:t>
            </a:r>
          </a:p>
          <a:p>
            <a:r>
              <a:rPr lang="en-GB" sz="1200" b="1" dirty="0"/>
              <a:t>Qatar</a:t>
            </a:r>
            <a:r>
              <a:rPr lang="en-GB" sz="1200" dirty="0"/>
              <a:t> has one of the highest GDPs per person in the world, while </a:t>
            </a:r>
            <a:r>
              <a:rPr lang="en-GB" sz="1200" b="1" dirty="0"/>
              <a:t>Yemen</a:t>
            </a:r>
            <a:r>
              <a:rPr lang="en-GB" sz="1200" dirty="0"/>
              <a:t> remains one of the poorest countries because it has far fewer oil and gas resources. </a:t>
            </a:r>
          </a:p>
          <a:p>
            <a:r>
              <a:rPr lang="en-GB" sz="1200" dirty="0"/>
              <a:t>This creates a large contrast in wealth across the region.</a:t>
            </a:r>
          </a:p>
        </p:txBody>
      </p:sp>
      <p:sp>
        <p:nvSpPr>
          <p:cNvPr id="25" name="Rectangle 24">
            <a:extLst>
              <a:ext uri="{FF2B5EF4-FFF2-40B4-BE49-F238E27FC236}">
                <a16:creationId xmlns:a16="http://schemas.microsoft.com/office/drawing/2014/main" id="{2747559D-644D-42CF-8BC7-ADA49327E608}"/>
              </a:ext>
            </a:extLst>
          </p:cNvPr>
          <p:cNvSpPr/>
          <p:nvPr/>
        </p:nvSpPr>
        <p:spPr>
          <a:xfrm>
            <a:off x="72537" y="2916574"/>
            <a:ext cx="4920816" cy="37856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5FA3EAFE-27FA-4510-830A-A86FDCC19A81}"/>
              </a:ext>
            </a:extLst>
          </p:cNvPr>
          <p:cNvGrpSpPr/>
          <p:nvPr/>
        </p:nvGrpSpPr>
        <p:grpSpPr>
          <a:xfrm>
            <a:off x="4993353" y="502188"/>
            <a:ext cx="7126109" cy="1334310"/>
            <a:chOff x="4993353" y="567504"/>
            <a:chExt cx="7126109" cy="1334310"/>
          </a:xfrm>
        </p:grpSpPr>
        <p:sp>
          <p:nvSpPr>
            <p:cNvPr id="20" name="TextBox 19">
              <a:extLst>
                <a:ext uri="{FF2B5EF4-FFF2-40B4-BE49-F238E27FC236}">
                  <a16:creationId xmlns:a16="http://schemas.microsoft.com/office/drawing/2014/main" id="{CA86ADA2-C0FA-4D5A-A1DC-6BACA8ACFCC8}"/>
                </a:ext>
              </a:extLst>
            </p:cNvPr>
            <p:cNvSpPr txBox="1"/>
            <p:nvPr/>
          </p:nvSpPr>
          <p:spPr>
            <a:xfrm>
              <a:off x="4993353" y="648075"/>
              <a:ext cx="7126109" cy="1200329"/>
            </a:xfrm>
            <a:prstGeom prst="rect">
              <a:avLst/>
            </a:prstGeom>
            <a:noFill/>
          </p:spPr>
          <p:txBody>
            <a:bodyPr wrap="square">
              <a:spAutoFit/>
            </a:bodyPr>
            <a:lstStyle/>
            <a:p>
              <a:r>
                <a:rPr lang="en-GB" sz="1200" dirty="0"/>
                <a:t>The Middle East is a region made up of </a:t>
              </a:r>
              <a:r>
                <a:rPr lang="en-GB" sz="1200" b="1" dirty="0"/>
                <a:t>16</a:t>
              </a:r>
              <a:r>
                <a:rPr lang="en-GB" sz="1200" dirty="0"/>
                <a:t> countries: </a:t>
              </a:r>
              <a:r>
                <a:rPr lang="en-GB" sz="1200" i="1" dirty="0"/>
                <a:t>Cyprus, Turkey, Syria, Lebanon, Israel, Jordan, Egypt, Iraq, Kuwait, Saudi Arabia, Yemen, Oman, Bahrain, Qatar, the UAE and Iran.  </a:t>
              </a:r>
              <a:r>
                <a:rPr lang="en-GB" sz="1200" dirty="0"/>
                <a:t>The largest country is </a:t>
              </a:r>
              <a:r>
                <a:rPr lang="en-GB" sz="1200" b="1" dirty="0"/>
                <a:t>Saudi Arabia</a:t>
              </a:r>
              <a:r>
                <a:rPr lang="en-GB" sz="1200" dirty="0"/>
                <a:t>, the second largest is </a:t>
              </a:r>
              <a:r>
                <a:rPr lang="en-GB" sz="1200" b="1" dirty="0"/>
                <a:t>Iran</a:t>
              </a:r>
              <a:r>
                <a:rPr lang="en-GB" sz="1200" dirty="0"/>
                <a:t>, and </a:t>
              </a:r>
              <a:r>
                <a:rPr lang="en-GB" sz="1200" b="1" dirty="0"/>
                <a:t>Bahrain</a:t>
              </a:r>
              <a:r>
                <a:rPr lang="en-GB" sz="1200" dirty="0"/>
                <a:t> is the smallest. </a:t>
              </a:r>
              <a:r>
                <a:rPr lang="en-GB" sz="1200" b="1" dirty="0"/>
                <a:t>Cyprus</a:t>
              </a:r>
              <a:r>
                <a:rPr lang="en-GB" sz="1200" dirty="0"/>
                <a:t> and </a:t>
              </a:r>
              <a:r>
                <a:rPr lang="en-GB" sz="1200" b="1" dirty="0"/>
                <a:t>Bahrain</a:t>
              </a:r>
              <a:r>
                <a:rPr lang="en-GB" sz="1200" dirty="0"/>
                <a:t> are islands. </a:t>
              </a:r>
            </a:p>
            <a:p>
              <a:r>
                <a:rPr lang="en-GB" sz="1200" dirty="0"/>
                <a:t>The countries share a long history. Much of the region was once part of the Ottoman Empire (1299–1918), ruled from Constantinople (Istanbul). After World War One, Britain and France divided much of the region between them, creating tensions that still affect the Middle East today. All countries are now independent.</a:t>
              </a:r>
            </a:p>
          </p:txBody>
        </p:sp>
        <p:sp>
          <p:nvSpPr>
            <p:cNvPr id="26" name="Rectangle 25">
              <a:extLst>
                <a:ext uri="{FF2B5EF4-FFF2-40B4-BE49-F238E27FC236}">
                  <a16:creationId xmlns:a16="http://schemas.microsoft.com/office/drawing/2014/main" id="{43F1A961-0797-4E00-B0EB-8B4122790CD3}"/>
                </a:ext>
              </a:extLst>
            </p:cNvPr>
            <p:cNvSpPr/>
            <p:nvPr/>
          </p:nvSpPr>
          <p:spPr>
            <a:xfrm>
              <a:off x="5044979" y="567504"/>
              <a:ext cx="7074483" cy="1334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702D7B6A-69C3-41AC-A473-5DA1893ED816}"/>
              </a:ext>
            </a:extLst>
          </p:cNvPr>
          <p:cNvSpPr/>
          <p:nvPr/>
        </p:nvSpPr>
        <p:spPr>
          <a:xfrm>
            <a:off x="5044979" y="1917069"/>
            <a:ext cx="7074483" cy="2216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0143E1D-9D79-4B12-ABEF-2D90D35DB0C5}"/>
              </a:ext>
            </a:extLst>
          </p:cNvPr>
          <p:cNvSpPr/>
          <p:nvPr/>
        </p:nvSpPr>
        <p:spPr>
          <a:xfrm>
            <a:off x="5063947" y="4201934"/>
            <a:ext cx="7055516" cy="25002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834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8" ma:contentTypeDescription="Create a new document." ma:contentTypeScope="" ma:versionID="bd0540bee774e121d4e560c6b5f56d28">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cbe333991e0318af5be7385ea3cc7c6e"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P" ma:index="22" nillable="true" ma:displayName="P" ma:list="UserInfo" ma:SharePointGroup="0" ma:internalName="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P xmlns="2de0c8cb-dcfa-47c1-9663-efdf8a52ffd3">
      <UserInfo>
        <DisplayName/>
        <AccountId xsi:nil="true"/>
        <AccountType/>
      </UserInfo>
    </P>
  </documentManagement>
</p:properties>
</file>

<file path=customXml/itemProps1.xml><?xml version="1.0" encoding="utf-8"?>
<ds:datastoreItem xmlns:ds="http://schemas.openxmlformats.org/officeDocument/2006/customXml" ds:itemID="{056D025C-B67D-4566-B889-7D14B15AC7BD}"/>
</file>

<file path=customXml/itemProps2.xml><?xml version="1.0" encoding="utf-8"?>
<ds:datastoreItem xmlns:ds="http://schemas.openxmlformats.org/officeDocument/2006/customXml" ds:itemID="{1D1E62D8-4048-452B-B3A3-8EA7E2C643CC}"/>
</file>

<file path=customXml/itemProps3.xml><?xml version="1.0" encoding="utf-8"?>
<ds:datastoreItem xmlns:ds="http://schemas.openxmlformats.org/officeDocument/2006/customXml" ds:itemID="{3F6DD03F-EB5B-42E1-888A-7FBC307E33FE}"/>
</file>

<file path=docProps/app.xml><?xml version="1.0" encoding="utf-8"?>
<Properties xmlns="http://schemas.openxmlformats.org/officeDocument/2006/extended-properties" xmlns:vt="http://schemas.openxmlformats.org/officeDocument/2006/docPropsVTypes">
  <Template>Office Theme</Template>
  <TotalTime>1040</TotalTime>
  <Words>4271</Words>
  <Application>Microsoft Office PowerPoint</Application>
  <PresentationFormat>Widescreen</PresentationFormat>
  <Paragraphs>360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Regular</vt:lpstr>
      <vt:lpstr>Calibri</vt:lpstr>
      <vt:lpstr>Calibri Light</vt:lpstr>
      <vt:lpstr>Gill Sans MT</vt:lpstr>
      <vt:lpstr>Symbol</vt:lpstr>
      <vt:lpstr>Office Theme</vt:lpstr>
      <vt:lpstr>Geography Knowledge Organisers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vcarnell</dc:creator>
  <cp:lastModifiedBy>Mrs A Bolster-Woods</cp:lastModifiedBy>
  <cp:revision>25</cp:revision>
  <dcterms:created xsi:type="dcterms:W3CDTF">2024-01-24T11:42:39Z</dcterms:created>
  <dcterms:modified xsi:type="dcterms:W3CDTF">2026-06-28T19:23:46Z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ies>
</file>