
<file path=[Content_Types].xml><?xml version="1.0" encoding="utf-8"?>
<Types xmlns="http://schemas.openxmlformats.org/package/2006/content-types">
  <Default Extension="jpeg" ContentType="image/jpeg"/>
  <Default Extension="pdf" ContentType="application/pdf"/>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3.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Layouts/slideLayout10.xml" ContentType="application/vnd.openxmlformats-officedocument.presentationml.slideLayout+xml"/>
  <Override PartName="/ppt/slideMasters/slideMaster2.xml" ContentType="application/vnd.openxmlformats-officedocument.presentationml.slideMaster+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6" r:id="rId2"/>
  </p:sldMasterIdLst>
  <p:notesMasterIdLst>
    <p:notesMasterId r:id="rId15"/>
  </p:notesMasterIdLst>
  <p:sldIdLst>
    <p:sldId id="256" r:id="rId3"/>
    <p:sldId id="257" r:id="rId4"/>
    <p:sldId id="258" r:id="rId5"/>
    <p:sldId id="266" r:id="rId6"/>
    <p:sldId id="267" r:id="rId7"/>
    <p:sldId id="273" r:id="rId8"/>
    <p:sldId id="274" r:id="rId9"/>
    <p:sldId id="259" r:id="rId10"/>
    <p:sldId id="260" r:id="rId11"/>
    <p:sldId id="272" r:id="rId12"/>
    <p:sldId id="261" r:id="rId13"/>
    <p:sldId id="271"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rs A Bolster-Woods" initials="MAB" lastIdx="1" clrIdx="0">
    <p:extLst>
      <p:ext uri="{19B8F6BF-5375-455C-9EA6-DF929625EA0E}">
        <p15:presenceInfo xmlns:p15="http://schemas.microsoft.com/office/powerpoint/2012/main" userId="S::abolster-woods@hartfordhigh.co.uk::160b2bde-a266-417e-a29f-e121be0e6e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90"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customXml" Target="../customXml/item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customXml" Target="../customXml/item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ustomXml" Target="../customXml/item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dk1"/>
                </a:solidFill>
                <a:latin typeface="+mn-lt"/>
                <a:ea typeface="+mn-ea"/>
                <a:cs typeface="+mn-cs"/>
              </a:defRPr>
            </a:pPr>
            <a:r>
              <a:rPr lang="en-GB" sz="1200" b="1"/>
              <a:t>A climate graph of the Congo Rainforest</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dk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Precipitation (mm)</c:v>
                </c:pt>
              </c:strCache>
            </c:strRef>
          </c:tx>
          <c:spPr>
            <a:solidFill>
              <a:schemeClr val="accent1"/>
            </a:solidFill>
            <a:ln>
              <a:noFill/>
            </a:ln>
            <a:effectLst/>
          </c:spPr>
          <c:invertIfNegative val="0"/>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General</c:formatCode>
                <c:ptCount val="12"/>
                <c:pt idx="0">
                  <c:v>130</c:v>
                </c:pt>
                <c:pt idx="1">
                  <c:v>130</c:v>
                </c:pt>
                <c:pt idx="2">
                  <c:v>150</c:v>
                </c:pt>
                <c:pt idx="3">
                  <c:v>130</c:v>
                </c:pt>
                <c:pt idx="4">
                  <c:v>150</c:v>
                </c:pt>
                <c:pt idx="5">
                  <c:v>120</c:v>
                </c:pt>
                <c:pt idx="6">
                  <c:v>100</c:v>
                </c:pt>
                <c:pt idx="7">
                  <c:v>160</c:v>
                </c:pt>
                <c:pt idx="8">
                  <c:v>220</c:v>
                </c:pt>
                <c:pt idx="9">
                  <c:v>220</c:v>
                </c:pt>
                <c:pt idx="10">
                  <c:v>150</c:v>
                </c:pt>
                <c:pt idx="11">
                  <c:v>100</c:v>
                </c:pt>
              </c:numCache>
            </c:numRef>
          </c:val>
          <c:extLst>
            <c:ext xmlns:c16="http://schemas.microsoft.com/office/drawing/2014/chart" uri="{C3380CC4-5D6E-409C-BE32-E72D297353CC}">
              <c16:uniqueId val="{00000000-B982-46CE-845B-86350996593C}"/>
            </c:ext>
          </c:extLst>
        </c:ser>
        <c:dLbls>
          <c:showLegendKey val="0"/>
          <c:showVal val="0"/>
          <c:showCatName val="0"/>
          <c:showSerName val="0"/>
          <c:showPercent val="0"/>
          <c:showBubbleSize val="0"/>
        </c:dLbls>
        <c:gapWidth val="75"/>
        <c:overlap val="-25"/>
        <c:axId val="1347473151"/>
        <c:axId val="1347459423"/>
      </c:barChart>
      <c:lineChart>
        <c:grouping val="standard"/>
        <c:varyColors val="0"/>
        <c:ser>
          <c:idx val="1"/>
          <c:order val="1"/>
          <c:tx>
            <c:strRef>
              <c:f>Sheet1!$C$1</c:f>
              <c:strCache>
                <c:ptCount val="1"/>
                <c:pt idx="0">
                  <c:v>Temperature (oC)</c:v>
                </c:pt>
              </c:strCache>
            </c:strRef>
          </c:tx>
          <c:spPr>
            <a:ln w="57150" cap="rnd">
              <a:solidFill>
                <a:srgbClr val="FF0000"/>
              </a:solidFill>
              <a:round/>
            </a:ln>
            <a:effectLst/>
          </c:spPr>
          <c:marker>
            <c:symbol val="none"/>
          </c:marker>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Sheet1!$C$2:$C$13</c:f>
              <c:numCache>
                <c:formatCode>General</c:formatCode>
                <c:ptCount val="12"/>
                <c:pt idx="0">
                  <c:v>26</c:v>
                </c:pt>
                <c:pt idx="1">
                  <c:v>26</c:v>
                </c:pt>
                <c:pt idx="2">
                  <c:v>27</c:v>
                </c:pt>
                <c:pt idx="3">
                  <c:v>27</c:v>
                </c:pt>
                <c:pt idx="4">
                  <c:v>26</c:v>
                </c:pt>
                <c:pt idx="5">
                  <c:v>26</c:v>
                </c:pt>
                <c:pt idx="6">
                  <c:v>26</c:v>
                </c:pt>
                <c:pt idx="7">
                  <c:v>26</c:v>
                </c:pt>
                <c:pt idx="8">
                  <c:v>27</c:v>
                </c:pt>
                <c:pt idx="9">
                  <c:v>27</c:v>
                </c:pt>
                <c:pt idx="10">
                  <c:v>27</c:v>
                </c:pt>
                <c:pt idx="11">
                  <c:v>26</c:v>
                </c:pt>
              </c:numCache>
            </c:numRef>
          </c:val>
          <c:smooth val="0"/>
          <c:extLst>
            <c:ext xmlns:c16="http://schemas.microsoft.com/office/drawing/2014/chart" uri="{C3380CC4-5D6E-409C-BE32-E72D297353CC}">
              <c16:uniqueId val="{00000001-B982-46CE-845B-86350996593C}"/>
            </c:ext>
          </c:extLst>
        </c:ser>
        <c:dLbls>
          <c:showLegendKey val="0"/>
          <c:showVal val="0"/>
          <c:showCatName val="0"/>
          <c:showSerName val="0"/>
          <c:showPercent val="0"/>
          <c:showBubbleSize val="0"/>
        </c:dLbls>
        <c:marker val="1"/>
        <c:smooth val="0"/>
        <c:axId val="1315138543"/>
        <c:axId val="1315145199"/>
      </c:lineChart>
      <c:catAx>
        <c:axId val="1315138543"/>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dk1"/>
                    </a:solidFill>
                    <a:latin typeface="+mn-lt"/>
                    <a:ea typeface="+mn-ea"/>
                    <a:cs typeface="+mn-cs"/>
                  </a:defRPr>
                </a:pPr>
                <a:r>
                  <a:rPr lang="en-GB"/>
                  <a:t>Months</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dk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0" i="0" u="none" strike="noStrike" kern="1200" baseline="0">
                <a:solidFill>
                  <a:schemeClr val="dk1"/>
                </a:solidFill>
                <a:latin typeface="+mn-lt"/>
                <a:ea typeface="+mn-ea"/>
                <a:cs typeface="+mn-cs"/>
              </a:defRPr>
            </a:pPr>
            <a:endParaRPr lang="en-US"/>
          </a:p>
        </c:txPr>
        <c:crossAx val="1315145199"/>
        <c:crosses val="autoZero"/>
        <c:auto val="1"/>
        <c:lblAlgn val="ctr"/>
        <c:lblOffset val="100"/>
        <c:noMultiLvlLbl val="0"/>
      </c:catAx>
      <c:valAx>
        <c:axId val="1315145199"/>
        <c:scaling>
          <c:orientation val="minMax"/>
          <c:min val="0"/>
        </c:scaling>
        <c:delete val="0"/>
        <c:axPos val="l"/>
        <c:majorGridlines>
          <c:spPr>
            <a:ln w="1270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dk1"/>
                    </a:solidFill>
                    <a:latin typeface="+mn-lt"/>
                    <a:ea typeface="+mn-ea"/>
                    <a:cs typeface="+mn-cs"/>
                  </a:defRPr>
                </a:pPr>
                <a:r>
                  <a:rPr lang="en-GB"/>
                  <a:t>Temperature (oC)</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dk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dk1"/>
                </a:solidFill>
                <a:latin typeface="+mn-lt"/>
                <a:ea typeface="+mn-ea"/>
                <a:cs typeface="+mn-cs"/>
              </a:defRPr>
            </a:pPr>
            <a:endParaRPr lang="en-US"/>
          </a:p>
        </c:txPr>
        <c:crossAx val="1315138543"/>
        <c:crosses val="autoZero"/>
        <c:crossBetween val="between"/>
      </c:valAx>
      <c:valAx>
        <c:axId val="1347459423"/>
        <c:scaling>
          <c:orientation val="minMax"/>
          <c:max val="300"/>
        </c:scaling>
        <c:delete val="0"/>
        <c:axPos val="r"/>
        <c:title>
          <c:tx>
            <c:rich>
              <a:bodyPr rot="5400000" spcFirstLastPara="1" vertOverflow="ellipsis" wrap="square" anchor="ctr" anchorCtr="1"/>
              <a:lstStyle/>
              <a:p>
                <a:pPr>
                  <a:defRPr sz="1200" b="0" i="0" u="none" strike="noStrike" kern="1200" baseline="0">
                    <a:solidFill>
                      <a:schemeClr val="dk1"/>
                    </a:solidFill>
                    <a:latin typeface="+mn-lt"/>
                    <a:ea typeface="+mn-ea"/>
                    <a:cs typeface="+mn-cs"/>
                  </a:defRPr>
                </a:pPr>
                <a:r>
                  <a:rPr lang="en-GB"/>
                  <a:t>Rainfall (mm)</a:t>
                </a:r>
              </a:p>
            </c:rich>
          </c:tx>
          <c:overlay val="0"/>
          <c:spPr>
            <a:noFill/>
            <a:ln>
              <a:noFill/>
            </a:ln>
            <a:effectLst/>
          </c:spPr>
          <c:txPr>
            <a:bodyPr rot="5400000" spcFirstLastPara="1" vertOverflow="ellipsis" wrap="square" anchor="ctr" anchorCtr="1"/>
            <a:lstStyle/>
            <a:p>
              <a:pPr>
                <a:defRPr sz="1200" b="0" i="0" u="none" strike="noStrike" kern="1200" baseline="0">
                  <a:solidFill>
                    <a:schemeClr val="dk1"/>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dk1"/>
                </a:solidFill>
                <a:latin typeface="+mn-lt"/>
                <a:ea typeface="+mn-ea"/>
                <a:cs typeface="+mn-cs"/>
              </a:defRPr>
            </a:pPr>
            <a:endParaRPr lang="en-US"/>
          </a:p>
        </c:txPr>
        <c:crossAx val="1347473151"/>
        <c:crosses val="max"/>
        <c:crossBetween val="between"/>
      </c:valAx>
      <c:catAx>
        <c:axId val="1347473151"/>
        <c:scaling>
          <c:orientation val="minMax"/>
        </c:scaling>
        <c:delete val="1"/>
        <c:axPos val="b"/>
        <c:numFmt formatCode="General" sourceLinked="1"/>
        <c:majorTickMark val="out"/>
        <c:minorTickMark val="none"/>
        <c:tickLblPos val="nextTo"/>
        <c:crossAx val="1347459423"/>
        <c:crossesAt val="0"/>
        <c:auto val="1"/>
        <c:lblAlgn val="ctr"/>
        <c:lblOffset val="100"/>
        <c:noMultiLvlLbl val="0"/>
      </c:cat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dk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12700" cap="flat" cmpd="sng" algn="ctr">
      <a:solidFill>
        <a:schemeClr val="dk1"/>
      </a:solidFill>
      <a:prstDash val="solid"/>
      <a:miter lim="800000"/>
    </a:ln>
    <a:effectLst/>
  </c:spPr>
  <c:txPr>
    <a:bodyPr/>
    <a:lstStyle/>
    <a:p>
      <a:pPr>
        <a:defRPr sz="1200">
          <a:solidFill>
            <a:schemeClr val="dk1"/>
          </a:solidFill>
          <a:latin typeface="+mn-lt"/>
          <a:ea typeface="+mn-ea"/>
          <a:cs typeface="+mn-cs"/>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918DF7-C9AA-4389-98B0-CA041F57B3B5}" type="datetimeFigureOut">
              <a:rPr lang="en-GB" smtClean="0"/>
              <a:t>23/06/2025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26B0EC-5381-4F3E-A801-E13712C12751}" type="slidenum">
              <a:rPr lang="en-GB" smtClean="0"/>
              <a:t>‹#›</a:t>
            </a:fld>
            <a:endParaRPr lang="en-GB"/>
          </a:p>
        </p:txBody>
      </p:sp>
    </p:spTree>
    <p:extLst>
      <p:ext uri="{BB962C8B-B14F-4D97-AF65-F5344CB8AC3E}">
        <p14:creationId xmlns:p14="http://schemas.microsoft.com/office/powerpoint/2010/main" val="2294696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E7FC2AD-D7F2-4DED-9FC8-8C16D505A7C8}" type="slidenum">
              <a:rPr lang="en-GB" smtClean="0"/>
              <a:t>3</a:t>
            </a:fld>
            <a:endParaRPr lang="en-GB"/>
          </a:p>
        </p:txBody>
      </p:sp>
    </p:spTree>
    <p:extLst>
      <p:ext uri="{BB962C8B-B14F-4D97-AF65-F5344CB8AC3E}">
        <p14:creationId xmlns:p14="http://schemas.microsoft.com/office/powerpoint/2010/main" val="3544654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d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d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d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EE7876CA-41C5-4004-9338-2B24499CAD77}" type="datetimeFigureOut">
              <a:rPr lang="en-GB" smtClean="0"/>
              <a:t>23/06/2025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F7CC9AA-502D-4C11-9B0A-F42E84383EF5}" type="slidenum">
              <a:rPr lang="en-GB" smtClean="0"/>
              <a:t>‹#›</a:t>
            </a:fld>
            <a:endParaRPr lang="en-GB"/>
          </a:p>
        </p:txBody>
      </p:sp>
    </p:spTree>
    <p:extLst>
      <p:ext uri="{BB962C8B-B14F-4D97-AF65-F5344CB8AC3E}">
        <p14:creationId xmlns:p14="http://schemas.microsoft.com/office/powerpoint/2010/main" val="4105409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E7876CA-41C5-4004-9338-2B24499CAD77}" type="datetimeFigureOut">
              <a:rPr lang="en-GB" smtClean="0"/>
              <a:t>23/06/2025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F7CC9AA-502D-4C11-9B0A-F42E84383EF5}" type="slidenum">
              <a:rPr lang="en-GB" smtClean="0"/>
              <a:t>‹#›</a:t>
            </a:fld>
            <a:endParaRPr lang="en-GB"/>
          </a:p>
        </p:txBody>
      </p:sp>
    </p:spTree>
    <p:extLst>
      <p:ext uri="{BB962C8B-B14F-4D97-AF65-F5344CB8AC3E}">
        <p14:creationId xmlns:p14="http://schemas.microsoft.com/office/powerpoint/2010/main" val="78519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E7876CA-41C5-4004-9338-2B24499CAD77}" type="datetimeFigureOut">
              <a:rPr lang="en-GB" smtClean="0"/>
              <a:t>23/06/2025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F7CC9AA-502D-4C11-9B0A-F42E84383EF5}" type="slidenum">
              <a:rPr lang="en-GB" smtClean="0"/>
              <a:t>‹#›</a:t>
            </a:fld>
            <a:endParaRPr lang="en-GB"/>
          </a:p>
        </p:txBody>
      </p:sp>
    </p:spTree>
    <p:extLst>
      <p:ext uri="{BB962C8B-B14F-4D97-AF65-F5344CB8AC3E}">
        <p14:creationId xmlns:p14="http://schemas.microsoft.com/office/powerpoint/2010/main" val="1952565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pic>
        <p:nvPicPr>
          <p:cNvPr id="7" name="Picture 6" descr="HAR 071 inside Hartford.pdf"/>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0" y="1"/>
            <a:ext cx="12192000" cy="6599491"/>
          </a:xfrm>
          <a:prstGeom prst="rect">
            <a:avLst/>
          </a:prstGeom>
        </p:spPr>
      </p:pic>
      <p:sp>
        <p:nvSpPr>
          <p:cNvPr id="8" name="Title 1"/>
          <p:cNvSpPr>
            <a:spLocks noGrp="1"/>
          </p:cNvSpPr>
          <p:nvPr>
            <p:ph type="title"/>
          </p:nvPr>
        </p:nvSpPr>
        <p:spPr>
          <a:xfrm>
            <a:off x="1614606" y="274639"/>
            <a:ext cx="9967793" cy="404701"/>
          </a:xfrm>
        </p:spPr>
        <p:txBody>
          <a:bodyPr>
            <a:normAutofit/>
          </a:bodyPr>
          <a:lstStyle>
            <a:lvl1pPr algn="l">
              <a:defRPr sz="2400" b="0" i="0">
                <a:solidFill>
                  <a:schemeClr val="bg1"/>
                </a:solidFill>
                <a:latin typeface="Avenir Next Regular"/>
                <a:cs typeface="Avenir Next Regular"/>
              </a:defRPr>
            </a:lvl1pPr>
          </a:lstStyle>
          <a:p>
            <a:r>
              <a:rPr lang="en-GB" dirty="0"/>
              <a:t>Click to edit Master title style</a:t>
            </a:r>
            <a:endParaRPr lang="en-US" dirty="0"/>
          </a:p>
        </p:txBody>
      </p:sp>
    </p:spTree>
    <p:extLst>
      <p:ext uri="{BB962C8B-B14F-4D97-AF65-F5344CB8AC3E}">
        <p14:creationId xmlns:p14="http://schemas.microsoft.com/office/powerpoint/2010/main" val="914188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9" name="Picture 8" descr="HAR 071coverHartford.pdf"/>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0" y="-106989"/>
            <a:ext cx="12192000" cy="6964989"/>
          </a:xfrm>
          <a:prstGeom prst="rect">
            <a:avLst/>
          </a:prstGeom>
        </p:spPr>
      </p:pic>
    </p:spTree>
    <p:extLst>
      <p:ext uri="{BB962C8B-B14F-4D97-AF65-F5344CB8AC3E}">
        <p14:creationId xmlns:p14="http://schemas.microsoft.com/office/powerpoint/2010/main" val="2998298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7" name="Picture 6" descr="HAR 071 inside Hartford.pdf"/>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0" y="1"/>
            <a:ext cx="12192000" cy="6599491"/>
          </a:xfrm>
          <a:prstGeom prst="rect">
            <a:avLst/>
          </a:prstGeom>
        </p:spPr>
      </p:pic>
      <p:sp>
        <p:nvSpPr>
          <p:cNvPr id="8" name="Title 1"/>
          <p:cNvSpPr>
            <a:spLocks noGrp="1"/>
          </p:cNvSpPr>
          <p:nvPr>
            <p:ph type="title"/>
          </p:nvPr>
        </p:nvSpPr>
        <p:spPr>
          <a:xfrm>
            <a:off x="1614606" y="274639"/>
            <a:ext cx="9967793" cy="404701"/>
          </a:xfrm>
        </p:spPr>
        <p:txBody>
          <a:bodyPr>
            <a:normAutofit/>
          </a:bodyPr>
          <a:lstStyle>
            <a:lvl1pPr algn="l">
              <a:defRPr sz="2400" b="0" i="0">
                <a:solidFill>
                  <a:schemeClr val="bg1"/>
                </a:solidFill>
                <a:latin typeface="Avenir Next Regular"/>
                <a:cs typeface="Avenir Next Regular"/>
              </a:defRPr>
            </a:lvl1pPr>
          </a:lstStyle>
          <a:p>
            <a:r>
              <a:rPr lang="en-GB" dirty="0"/>
              <a:t>Click to edit Master title style</a:t>
            </a:r>
            <a:endParaRPr lang="en-US" dirty="0"/>
          </a:p>
        </p:txBody>
      </p:sp>
    </p:spTree>
    <p:extLst>
      <p:ext uri="{BB962C8B-B14F-4D97-AF65-F5344CB8AC3E}">
        <p14:creationId xmlns:p14="http://schemas.microsoft.com/office/powerpoint/2010/main" val="198128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E7876CA-41C5-4004-9338-2B24499CAD77}" type="datetimeFigureOut">
              <a:rPr lang="en-GB" smtClean="0"/>
              <a:t>23/06/2025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F7CC9AA-502D-4C11-9B0A-F42E84383EF5}" type="slidenum">
              <a:rPr lang="en-GB" smtClean="0"/>
              <a:t>‹#›</a:t>
            </a:fld>
            <a:endParaRPr lang="en-GB"/>
          </a:p>
        </p:txBody>
      </p:sp>
    </p:spTree>
    <p:extLst>
      <p:ext uri="{BB962C8B-B14F-4D97-AF65-F5344CB8AC3E}">
        <p14:creationId xmlns:p14="http://schemas.microsoft.com/office/powerpoint/2010/main" val="706649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E7876CA-41C5-4004-9338-2B24499CAD77}" type="datetimeFigureOut">
              <a:rPr lang="en-GB" smtClean="0"/>
              <a:t>23/06/2025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F7CC9AA-502D-4C11-9B0A-F42E84383EF5}" type="slidenum">
              <a:rPr lang="en-GB" smtClean="0"/>
              <a:t>‹#›</a:t>
            </a:fld>
            <a:endParaRPr lang="en-GB"/>
          </a:p>
        </p:txBody>
      </p:sp>
    </p:spTree>
    <p:extLst>
      <p:ext uri="{BB962C8B-B14F-4D97-AF65-F5344CB8AC3E}">
        <p14:creationId xmlns:p14="http://schemas.microsoft.com/office/powerpoint/2010/main" val="174748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EE7876CA-41C5-4004-9338-2B24499CAD77}" type="datetimeFigureOut">
              <a:rPr lang="en-GB" smtClean="0"/>
              <a:t>23/06/2025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F7CC9AA-502D-4C11-9B0A-F42E84383EF5}" type="slidenum">
              <a:rPr lang="en-GB" smtClean="0"/>
              <a:t>‹#›</a:t>
            </a:fld>
            <a:endParaRPr lang="en-GB"/>
          </a:p>
        </p:txBody>
      </p:sp>
    </p:spTree>
    <p:extLst>
      <p:ext uri="{BB962C8B-B14F-4D97-AF65-F5344CB8AC3E}">
        <p14:creationId xmlns:p14="http://schemas.microsoft.com/office/powerpoint/2010/main" val="2649584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EE7876CA-41C5-4004-9338-2B24499CAD77}" type="datetimeFigureOut">
              <a:rPr lang="en-GB" smtClean="0"/>
              <a:t>23/06/2025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F7CC9AA-502D-4C11-9B0A-F42E84383EF5}" type="slidenum">
              <a:rPr lang="en-GB" smtClean="0"/>
              <a:t>‹#›</a:t>
            </a:fld>
            <a:endParaRPr lang="en-GB"/>
          </a:p>
        </p:txBody>
      </p:sp>
    </p:spTree>
    <p:extLst>
      <p:ext uri="{BB962C8B-B14F-4D97-AF65-F5344CB8AC3E}">
        <p14:creationId xmlns:p14="http://schemas.microsoft.com/office/powerpoint/2010/main" val="686769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EE7876CA-41C5-4004-9338-2B24499CAD77}" type="datetimeFigureOut">
              <a:rPr lang="en-GB" smtClean="0"/>
              <a:t>23/06/2025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F7CC9AA-502D-4C11-9B0A-F42E84383EF5}" type="slidenum">
              <a:rPr lang="en-GB" smtClean="0"/>
              <a:t>‹#›</a:t>
            </a:fld>
            <a:endParaRPr lang="en-GB"/>
          </a:p>
        </p:txBody>
      </p:sp>
    </p:spTree>
    <p:extLst>
      <p:ext uri="{BB962C8B-B14F-4D97-AF65-F5344CB8AC3E}">
        <p14:creationId xmlns:p14="http://schemas.microsoft.com/office/powerpoint/2010/main" val="102793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7876CA-41C5-4004-9338-2B24499CAD77}" type="datetimeFigureOut">
              <a:rPr lang="en-GB" smtClean="0"/>
              <a:t>23/06/2025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F7CC9AA-502D-4C11-9B0A-F42E84383EF5}" type="slidenum">
              <a:rPr lang="en-GB" smtClean="0"/>
              <a:t>‹#›</a:t>
            </a:fld>
            <a:endParaRPr lang="en-GB"/>
          </a:p>
        </p:txBody>
      </p:sp>
    </p:spTree>
    <p:extLst>
      <p:ext uri="{BB962C8B-B14F-4D97-AF65-F5344CB8AC3E}">
        <p14:creationId xmlns:p14="http://schemas.microsoft.com/office/powerpoint/2010/main" val="3574144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E7876CA-41C5-4004-9338-2B24499CAD77}" type="datetimeFigureOut">
              <a:rPr lang="en-GB" smtClean="0"/>
              <a:t>23/06/2025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F7CC9AA-502D-4C11-9B0A-F42E84383EF5}" type="slidenum">
              <a:rPr lang="en-GB" smtClean="0"/>
              <a:t>‹#›</a:t>
            </a:fld>
            <a:endParaRPr lang="en-GB"/>
          </a:p>
        </p:txBody>
      </p:sp>
    </p:spTree>
    <p:extLst>
      <p:ext uri="{BB962C8B-B14F-4D97-AF65-F5344CB8AC3E}">
        <p14:creationId xmlns:p14="http://schemas.microsoft.com/office/powerpoint/2010/main" val="2978911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E7876CA-41C5-4004-9338-2B24499CAD77}" type="datetimeFigureOut">
              <a:rPr lang="en-GB" smtClean="0"/>
              <a:t>23/06/2025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F7CC9AA-502D-4C11-9B0A-F42E84383EF5}" type="slidenum">
              <a:rPr lang="en-GB" smtClean="0"/>
              <a:t>‹#›</a:t>
            </a:fld>
            <a:endParaRPr lang="en-GB"/>
          </a:p>
        </p:txBody>
      </p:sp>
    </p:spTree>
    <p:extLst>
      <p:ext uri="{BB962C8B-B14F-4D97-AF65-F5344CB8AC3E}">
        <p14:creationId xmlns:p14="http://schemas.microsoft.com/office/powerpoint/2010/main" val="1166728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7876CA-41C5-4004-9338-2B24499CAD77}" type="datetimeFigureOut">
              <a:rPr lang="en-GB" smtClean="0"/>
              <a:t>23/06/2025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7CC9AA-502D-4C11-9B0A-F42E84383EF5}" type="slidenum">
              <a:rPr lang="en-GB" smtClean="0"/>
              <a:t>‹#›</a:t>
            </a:fld>
            <a:endParaRPr lang="en-GB"/>
          </a:p>
        </p:txBody>
      </p:sp>
    </p:spTree>
    <p:extLst>
      <p:ext uri="{BB962C8B-B14F-4D97-AF65-F5344CB8AC3E}">
        <p14:creationId xmlns:p14="http://schemas.microsoft.com/office/powerpoint/2010/main" val="9111972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02E42C-8DBD-BC43-8C92-5192EDDB1B7C}" type="datetimeFigureOut">
              <a:rPr lang="en-US" smtClean="0"/>
              <a:t>6/23/2025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C37C50-25E0-3C4C-BF55-55F786DF3DCE}" type="slidenum">
              <a:rPr lang="en-US" smtClean="0"/>
              <a:t>‹#›</a:t>
            </a:fld>
            <a:endParaRPr lang="en-US"/>
          </a:p>
        </p:txBody>
      </p:sp>
    </p:spTree>
    <p:extLst>
      <p:ext uri="{BB962C8B-B14F-4D97-AF65-F5344CB8AC3E}">
        <p14:creationId xmlns:p14="http://schemas.microsoft.com/office/powerpoint/2010/main" val="2147937233"/>
      </p:ext>
    </p:extLst>
  </p:cSld>
  <p:clrMap bg1="lt1" tx1="dk1" bg2="lt2" tx2="dk2" accent1="accent1" accent2="accent2" accent3="accent3" accent4="accent4" accent5="accent5" accent6="accent6" hlink="hlink" folHlink="folHlink"/>
  <p:sldLayoutIdLst>
    <p:sldLayoutId id="2147483687" r:id="rId1"/>
    <p:sldLayoutId id="2147483688"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9.png"/><Relationship Id="rId1" Type="http://schemas.openxmlformats.org/officeDocument/2006/relationships/slideLayout" Target="../slideLayouts/slideLayout14.xml"/><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1.jpeg"/><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hyperlink" Target="https://www.bbc.co.uk/bitesize/topics/zx38q6f/articles/zqnb3j6" TargetMode="External"/><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a:t>Geography Knowledge organisers</a:t>
            </a:r>
          </a:p>
        </p:txBody>
      </p:sp>
      <p:sp>
        <p:nvSpPr>
          <p:cNvPr id="3" name="Subtitle 2"/>
          <p:cNvSpPr>
            <a:spLocks noGrp="1"/>
          </p:cNvSpPr>
          <p:nvPr>
            <p:ph type="subTitle" idx="1"/>
          </p:nvPr>
        </p:nvSpPr>
        <p:spPr/>
        <p:txBody>
          <a:bodyPr>
            <a:normAutofit/>
          </a:bodyPr>
          <a:lstStyle/>
          <a:p>
            <a:r>
              <a:rPr lang="en-GB" sz="9600" b="1" dirty="0"/>
              <a:t>YEAR 7</a:t>
            </a:r>
          </a:p>
        </p:txBody>
      </p:sp>
    </p:spTree>
    <p:extLst>
      <p:ext uri="{BB962C8B-B14F-4D97-AF65-F5344CB8AC3E}">
        <p14:creationId xmlns:p14="http://schemas.microsoft.com/office/powerpoint/2010/main" val="1652128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ectangle 16"/>
          <p:cNvSpPr/>
          <p:nvPr/>
        </p:nvSpPr>
        <p:spPr>
          <a:xfrm>
            <a:off x="87087" y="809016"/>
            <a:ext cx="1279811" cy="2631490"/>
          </a:xfrm>
          <a:prstGeom prst="rect">
            <a:avLst/>
          </a:prstGeom>
          <a:ln w="3175"/>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Key Words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Natural increase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Birth rate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Death rate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Distribution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Density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Densely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Sparsely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Life expectancy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Youthful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Ageing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Exponential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Policy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Trends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Overpopulation</a:t>
            </a:r>
          </a:p>
        </p:txBody>
      </p:sp>
      <p:pic>
        <p:nvPicPr>
          <p:cNvPr id="18" name="Picture 17">
            <a:extLst>
              <a:ext uri="{FF2B5EF4-FFF2-40B4-BE49-F238E27FC236}">
                <a16:creationId xmlns:a16="http://schemas.microsoft.com/office/drawing/2014/main" id="{8E6E02FF-D6A8-4B03-84BD-B929EE92DDE2}"/>
              </a:ext>
            </a:extLst>
          </p:cNvPr>
          <p:cNvPicPr>
            <a:picLocks noChangeAspect="1"/>
          </p:cNvPicPr>
          <p:nvPr/>
        </p:nvPicPr>
        <p:blipFill rotWithShape="1">
          <a:blip r:embed="rId2"/>
          <a:srcRect l="3333" r="1929" b="5030"/>
          <a:stretch/>
        </p:blipFill>
        <p:spPr>
          <a:xfrm>
            <a:off x="4343420" y="804654"/>
            <a:ext cx="2288289" cy="1720455"/>
          </a:xfrm>
          <a:prstGeom prst="rect">
            <a:avLst/>
          </a:prstGeom>
        </p:spPr>
      </p:pic>
      <p:sp>
        <p:nvSpPr>
          <p:cNvPr id="19" name="Rectangle 18"/>
          <p:cNvSpPr/>
          <p:nvPr/>
        </p:nvSpPr>
        <p:spPr>
          <a:xfrm>
            <a:off x="1498267" y="809016"/>
            <a:ext cx="2554429" cy="2631490"/>
          </a:xfrm>
          <a:prstGeom prst="rect">
            <a:avLst/>
          </a:prstGeom>
          <a:ln w="3175"/>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231F20"/>
                </a:solidFill>
                <a:effectLst/>
                <a:uLnTx/>
                <a:uFillTx/>
                <a:latin typeface="Calibri"/>
                <a:ea typeface="+mn-ea"/>
                <a:cs typeface="+mn-cs"/>
              </a:rPr>
              <a:t>Population Growth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31F20"/>
                </a:solidFill>
                <a:effectLst/>
                <a:uLnTx/>
                <a:uFillTx/>
                <a:latin typeface="Calibri"/>
                <a:ea typeface="+mn-ea"/>
                <a:cs typeface="+mn-cs"/>
              </a:rPr>
              <a:t>The world's population does not stay the same. In fact, over the last few hundred years it has been growing faster and faster.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31F20"/>
                </a:solidFill>
                <a:effectLst/>
                <a:uLnTx/>
                <a:uFillTx/>
                <a:latin typeface="Calibri"/>
                <a:ea typeface="+mn-ea"/>
                <a:cs typeface="+mn-cs"/>
              </a:rPr>
              <a:t>In the entire world, there has been an explosion in population. During the 1st century AD, the world population was about </a:t>
            </a:r>
            <a:r>
              <a:rPr kumimoji="0" lang="en-GB" sz="1100" b="1" i="0" u="none" strike="noStrike" kern="1200" cap="none" spc="0" normalizeH="0" baseline="0" noProof="0" dirty="0">
                <a:ln>
                  <a:noFill/>
                </a:ln>
                <a:solidFill>
                  <a:srgbClr val="231F20"/>
                </a:solidFill>
                <a:effectLst/>
                <a:uLnTx/>
                <a:uFillTx/>
                <a:latin typeface="Calibri"/>
                <a:ea typeface="+mn-ea"/>
                <a:cs typeface="+mn-cs"/>
              </a:rPr>
              <a:t>300,000 people</a:t>
            </a:r>
            <a:r>
              <a:rPr kumimoji="0" lang="en-GB" sz="1100" b="0" i="0" u="none" strike="noStrike" kern="1200" cap="none" spc="0" normalizeH="0" baseline="0" noProof="0" dirty="0">
                <a:ln>
                  <a:noFill/>
                </a:ln>
                <a:solidFill>
                  <a:srgbClr val="231F20"/>
                </a:solidFill>
                <a:effectLst/>
                <a:uLnTx/>
                <a:uFillTx/>
                <a:latin typeface="Calibri"/>
                <a:ea typeface="+mn-ea"/>
                <a:cs typeface="+mn-cs"/>
              </a:rPr>
              <a:t>. The current population is over </a:t>
            </a:r>
            <a:r>
              <a:rPr kumimoji="0" lang="en-GB" sz="1100" b="1" i="0" u="none" strike="noStrike" kern="1200" cap="none" spc="0" normalizeH="0" baseline="0" noProof="0" dirty="0">
                <a:ln>
                  <a:noFill/>
                </a:ln>
                <a:solidFill>
                  <a:srgbClr val="231F20"/>
                </a:solidFill>
                <a:effectLst/>
                <a:uLnTx/>
                <a:uFillTx/>
                <a:latin typeface="Calibri"/>
                <a:ea typeface="+mn-ea"/>
                <a:cs typeface="+mn-cs"/>
              </a:rPr>
              <a:t>7 billion</a:t>
            </a:r>
            <a:r>
              <a:rPr kumimoji="0" lang="en-GB" sz="1100" b="0" i="0" u="none" strike="noStrike" kern="1200" cap="none" spc="0" normalizeH="0" baseline="0" noProof="0" dirty="0">
                <a:ln>
                  <a:noFill/>
                </a:ln>
                <a:solidFill>
                  <a:srgbClr val="231F20"/>
                </a:solidFill>
                <a:effectLst/>
                <a:uLnTx/>
                <a:uFillTx/>
                <a:latin typeface="Calibri"/>
                <a:ea typeface="+mn-ea"/>
                <a:cs typeface="+mn-cs"/>
              </a:rPr>
              <a:t>, and most of the </a:t>
            </a:r>
            <a:r>
              <a:rPr kumimoji="0" lang="en-GB" sz="1100" b="1" i="0" u="none" strike="noStrike" kern="1200" cap="none" spc="0" normalizeH="0" baseline="0" noProof="0" dirty="0">
                <a:ln>
                  <a:noFill/>
                </a:ln>
                <a:solidFill>
                  <a:srgbClr val="231F20"/>
                </a:solidFill>
                <a:effectLst/>
                <a:uLnTx/>
                <a:uFillTx/>
                <a:latin typeface="Calibri"/>
                <a:ea typeface="+mn-ea"/>
                <a:cs typeface="+mn-cs"/>
              </a:rPr>
              <a:t>growth</a:t>
            </a:r>
            <a:r>
              <a:rPr kumimoji="0" lang="en-GB" sz="1100" b="0" i="0" u="none" strike="noStrike" kern="1200" cap="none" spc="0" normalizeH="0" baseline="0" noProof="0" dirty="0">
                <a:ln>
                  <a:noFill/>
                </a:ln>
                <a:solidFill>
                  <a:srgbClr val="231F20"/>
                </a:solidFill>
                <a:effectLst/>
                <a:uLnTx/>
                <a:uFillTx/>
                <a:latin typeface="Calibri"/>
                <a:ea typeface="+mn-ea"/>
                <a:cs typeface="+mn-cs"/>
              </a:rPr>
              <a:t> has taken place within the last </a:t>
            </a:r>
            <a:r>
              <a:rPr kumimoji="0" lang="en-GB" sz="1100" b="1" i="0" u="none" strike="noStrike" kern="1200" cap="none" spc="0" normalizeH="0" baseline="0" noProof="0" dirty="0">
                <a:ln>
                  <a:noFill/>
                </a:ln>
                <a:solidFill>
                  <a:srgbClr val="231F20"/>
                </a:solidFill>
                <a:effectLst/>
                <a:uLnTx/>
                <a:uFillTx/>
                <a:latin typeface="Calibri"/>
                <a:ea typeface="+mn-ea"/>
                <a:cs typeface="+mn-cs"/>
              </a:rPr>
              <a:t>100 years</a:t>
            </a:r>
            <a:r>
              <a:rPr kumimoji="0" lang="en-GB" sz="1100" b="0" i="0" u="none" strike="noStrike" kern="1200" cap="none" spc="0" normalizeH="0" baseline="0" noProof="0" dirty="0">
                <a:ln>
                  <a:noFill/>
                </a:ln>
                <a:solidFill>
                  <a:srgbClr val="231F20"/>
                </a:solidFill>
                <a:effectLst/>
                <a:uLnTx/>
                <a:uFillTx/>
                <a:latin typeface="Calibri"/>
                <a:ea typeface="+mn-ea"/>
                <a:cs typeface="+mn-cs"/>
              </a:rPr>
              <a:t>. In fact, in the late </a:t>
            </a:r>
            <a:r>
              <a:rPr kumimoji="0" lang="en-GB" sz="1100" b="1" i="0" u="none" strike="noStrike" kern="1200" cap="none" spc="0" normalizeH="0" baseline="0" noProof="0" dirty="0">
                <a:ln>
                  <a:noFill/>
                </a:ln>
                <a:solidFill>
                  <a:srgbClr val="231F20"/>
                </a:solidFill>
                <a:effectLst/>
                <a:uLnTx/>
                <a:uFillTx/>
                <a:latin typeface="Calibri"/>
                <a:ea typeface="+mn-ea"/>
                <a:cs typeface="+mn-cs"/>
              </a:rPr>
              <a:t>1990</a:t>
            </a:r>
            <a:r>
              <a:rPr kumimoji="0" lang="en-GB" sz="1100" b="0" i="0" u="none" strike="noStrike" kern="1200" cap="none" spc="0" normalizeH="0" baseline="0" noProof="0" dirty="0">
                <a:ln>
                  <a:noFill/>
                </a:ln>
                <a:solidFill>
                  <a:srgbClr val="231F20"/>
                </a:solidFill>
                <a:effectLst/>
                <a:uLnTx/>
                <a:uFillTx/>
                <a:latin typeface="Calibri"/>
                <a:ea typeface="+mn-ea"/>
                <a:cs typeface="+mn-cs"/>
              </a:rPr>
              <a:t>s, the world population was </a:t>
            </a:r>
            <a:r>
              <a:rPr kumimoji="0" lang="en-GB" sz="1100" b="1" i="0" u="none" strike="noStrike" kern="1200" cap="none" spc="0" normalizeH="0" baseline="0" noProof="0" dirty="0">
                <a:ln>
                  <a:noFill/>
                </a:ln>
                <a:solidFill>
                  <a:srgbClr val="231F20"/>
                </a:solidFill>
                <a:effectLst/>
                <a:uLnTx/>
                <a:uFillTx/>
                <a:latin typeface="Calibri"/>
                <a:ea typeface="+mn-ea"/>
                <a:cs typeface="+mn-cs"/>
              </a:rPr>
              <a:t>5.9 billion</a:t>
            </a:r>
            <a:r>
              <a:rPr kumimoji="0" lang="en-GB" sz="1100" b="0" i="0" u="none" strike="noStrike" kern="1200" cap="none" spc="0" normalizeH="0" baseline="0" noProof="0" dirty="0">
                <a:ln>
                  <a:noFill/>
                </a:ln>
                <a:solidFill>
                  <a:srgbClr val="231F20"/>
                </a:solidFill>
                <a:effectLst/>
                <a:uLnTx/>
                <a:uFillTx/>
                <a:latin typeface="Calibri"/>
                <a:ea typeface="+mn-ea"/>
                <a:cs typeface="+mn-cs"/>
              </a:rPr>
              <a:t>, which increased to over </a:t>
            </a:r>
            <a:r>
              <a:rPr kumimoji="0" lang="en-GB" sz="1100" b="1" i="0" u="none" strike="noStrike" kern="1200" cap="none" spc="0" normalizeH="0" baseline="0" noProof="0" dirty="0">
                <a:ln>
                  <a:noFill/>
                </a:ln>
                <a:solidFill>
                  <a:srgbClr val="231F20"/>
                </a:solidFill>
                <a:effectLst/>
                <a:uLnTx/>
                <a:uFillTx/>
                <a:latin typeface="Calibri"/>
                <a:ea typeface="+mn-ea"/>
                <a:cs typeface="+mn-cs"/>
              </a:rPr>
              <a:t>8 billion in 2022</a:t>
            </a:r>
            <a:r>
              <a:rPr kumimoji="0" lang="en-GB" sz="1100" b="0" i="0" u="none" strike="noStrike" kern="1200" cap="none" spc="0" normalizeH="0" baseline="0" noProof="0" dirty="0">
                <a:ln>
                  <a:noFill/>
                </a:ln>
                <a:solidFill>
                  <a:srgbClr val="231F20"/>
                </a:solidFill>
                <a:effectLst/>
                <a:uLnTx/>
                <a:uFillTx/>
                <a:latin typeface="Calibri"/>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31F20"/>
                </a:solidFill>
                <a:effectLst/>
                <a:uLnTx/>
                <a:uFillTx/>
                <a:latin typeface="Calibri"/>
                <a:ea typeface="+mn-ea"/>
                <a:cs typeface="+mn-cs"/>
              </a:rPr>
              <a:t> </a:t>
            </a:r>
          </a:p>
        </p:txBody>
      </p:sp>
      <p:sp>
        <p:nvSpPr>
          <p:cNvPr id="20" name="TextBox 19"/>
          <p:cNvSpPr txBox="1"/>
          <p:nvPr/>
        </p:nvSpPr>
        <p:spPr>
          <a:xfrm>
            <a:off x="4197103" y="2611856"/>
            <a:ext cx="2589910" cy="1107996"/>
          </a:xfrm>
          <a:prstGeom prst="rect">
            <a:avLst/>
          </a:prstGeom>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What causes population to change?</a:t>
            </a:r>
          </a:p>
          <a:p>
            <a:pPr marL="171450" marR="0" lvl="0" indent="-1714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births (e.g. availability of </a:t>
            </a:r>
            <a:r>
              <a:rPr kumimoji="0" lang="en-GB" sz="1100" i="0" u="none" strike="noStrike" kern="1200" cap="none" spc="0" normalizeH="0" baseline="0" noProof="0" dirty="0">
                <a:ln>
                  <a:noFill/>
                </a:ln>
                <a:solidFill>
                  <a:prstClr val="black"/>
                </a:solidFill>
                <a:effectLst/>
                <a:uLnTx/>
                <a:uFillTx/>
                <a:latin typeface="Calibri"/>
                <a:ea typeface="+mn-ea"/>
                <a:cs typeface="+mn-cs"/>
              </a:rPr>
              <a:t>contraception</a:t>
            </a:r>
            <a:r>
              <a:rPr kumimoji="0" lang="en-GB" sz="1100" b="0" i="0" u="none" strike="noStrike" kern="1200" cap="none" spc="0" normalizeH="0" baseline="0" noProof="0" dirty="0">
                <a:ln>
                  <a:noFill/>
                </a:ln>
                <a:solidFill>
                  <a:prstClr val="black"/>
                </a:solidFill>
                <a:effectLst/>
                <a:uLnTx/>
                <a:uFillTx/>
                <a:latin typeface="Calibri"/>
                <a:ea typeface="+mn-ea"/>
                <a:cs typeface="+mn-cs"/>
              </a:rPr>
              <a:t> and trends)</a:t>
            </a:r>
          </a:p>
          <a:p>
            <a:pPr marL="171450" marR="0" lvl="0" indent="-1714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deaths (e.g. war and disease)</a:t>
            </a:r>
          </a:p>
          <a:p>
            <a:pPr marL="171450" marR="0" lvl="0" indent="-1714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migration (e.g. people moving into or out of a country)</a:t>
            </a:r>
          </a:p>
        </p:txBody>
      </p:sp>
      <p:pic>
        <p:nvPicPr>
          <p:cNvPr id="21" name="Picture 20">
            <a:extLst>
              <a:ext uri="{FF2B5EF4-FFF2-40B4-BE49-F238E27FC236}">
                <a16:creationId xmlns:a16="http://schemas.microsoft.com/office/drawing/2014/main" id="{4CDB6642-23D9-4070-A06B-3640E8036B83}"/>
              </a:ext>
            </a:extLst>
          </p:cNvPr>
          <p:cNvPicPr>
            <a:picLocks noChangeAspect="1"/>
          </p:cNvPicPr>
          <p:nvPr/>
        </p:nvPicPr>
        <p:blipFill rotWithShape="1">
          <a:blip r:embed="rId3"/>
          <a:srcRect l="18406" t="16554" r="20870" b="12816"/>
          <a:stretch/>
        </p:blipFill>
        <p:spPr>
          <a:xfrm>
            <a:off x="6920523" y="804654"/>
            <a:ext cx="3101641" cy="2141883"/>
          </a:xfrm>
          <a:prstGeom prst="rect">
            <a:avLst/>
          </a:prstGeom>
        </p:spPr>
      </p:pic>
      <p:sp>
        <p:nvSpPr>
          <p:cNvPr id="22" name="Rectangle 21"/>
          <p:cNvSpPr/>
          <p:nvPr/>
        </p:nvSpPr>
        <p:spPr>
          <a:xfrm>
            <a:off x="10037040" y="804654"/>
            <a:ext cx="1934827" cy="2213827"/>
          </a:xfrm>
          <a:prstGeom prst="rect">
            <a:avLst/>
          </a:prstGeom>
          <a:ln w="3175">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alibri"/>
                <a:ea typeface="+mn-ea"/>
                <a:cs typeface="+mn-cs"/>
              </a:rPr>
              <a:t>World population distribution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a:ea typeface="+mn-ea"/>
                <a:cs typeface="+mn-cs"/>
              </a:rPr>
              <a:t>describes how people are spread out across the globe.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a:ea typeface="+mn-ea"/>
                <a:cs typeface="+mn-cs"/>
              </a:rPr>
              <a:t>The human population is not spread evenly. Few people live in locations that are </a:t>
            </a:r>
            <a:r>
              <a:rPr kumimoji="0" lang="en-GB" sz="1050" b="1" i="0" u="none" strike="noStrike" kern="1200" cap="none" spc="0" normalizeH="0" baseline="0" noProof="0" dirty="0">
                <a:ln>
                  <a:noFill/>
                </a:ln>
                <a:solidFill>
                  <a:prstClr val="black"/>
                </a:solidFill>
                <a:effectLst/>
                <a:uLnTx/>
                <a:uFillTx/>
                <a:latin typeface="Calibri"/>
                <a:ea typeface="+mn-ea"/>
                <a:cs typeface="+mn-cs"/>
              </a:rPr>
              <a:t>sparsely</a:t>
            </a:r>
            <a:r>
              <a:rPr kumimoji="0" lang="en-GB" sz="1050" b="0" i="0" u="none" strike="noStrike" kern="1200" cap="none" spc="0" normalizeH="0" baseline="0" noProof="0" dirty="0">
                <a:ln>
                  <a:noFill/>
                </a:ln>
                <a:solidFill>
                  <a:prstClr val="black"/>
                </a:solidFill>
                <a:effectLst/>
                <a:uLnTx/>
                <a:uFillTx/>
                <a:latin typeface="Calibri"/>
                <a:ea typeface="+mn-ea"/>
                <a:cs typeface="+mn-cs"/>
              </a:rPr>
              <a:t> populated and </a:t>
            </a:r>
            <a:r>
              <a:rPr kumimoji="0" lang="en-GB" sz="1050" b="1" i="0" u="none" strike="noStrike" kern="1200" cap="none" spc="0" normalizeH="0" baseline="0" noProof="0" dirty="0">
                <a:ln>
                  <a:noFill/>
                </a:ln>
                <a:solidFill>
                  <a:prstClr val="black"/>
                </a:solidFill>
                <a:effectLst/>
                <a:uLnTx/>
                <a:uFillTx/>
                <a:latin typeface="Calibri"/>
                <a:ea typeface="+mn-ea"/>
                <a:cs typeface="+mn-cs"/>
              </a:rPr>
              <a:t>densely</a:t>
            </a:r>
            <a:r>
              <a:rPr kumimoji="0" lang="en-GB" sz="1050" b="0" i="0" u="none" strike="noStrike" kern="1200" cap="none" spc="0" normalizeH="0" baseline="0" noProof="0" dirty="0">
                <a:ln>
                  <a:noFill/>
                </a:ln>
                <a:solidFill>
                  <a:prstClr val="black"/>
                </a:solidFill>
                <a:effectLst/>
                <a:uLnTx/>
                <a:uFillTx/>
                <a:latin typeface="Calibri"/>
                <a:ea typeface="+mn-ea"/>
                <a:cs typeface="+mn-cs"/>
              </a:rPr>
              <a:t> populated places have many. </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050" dirty="0">
              <a:solidFill>
                <a:prstClr val="black"/>
              </a:solidFill>
              <a:latin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Rectangle 22"/>
          <p:cNvSpPr/>
          <p:nvPr/>
        </p:nvSpPr>
        <p:spPr>
          <a:xfrm>
            <a:off x="6929510" y="3135086"/>
            <a:ext cx="5042357" cy="949233"/>
          </a:xfrm>
          <a:prstGeom prst="rect">
            <a:avLst/>
          </a:prstGeom>
          <a:ln w="31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Factors affecting how densely/sparely populated an area is: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alibri"/>
                <a:ea typeface="+mn-ea"/>
                <a:cs typeface="+mn-cs"/>
              </a:rPr>
              <a:t>Sparse Populations: </a:t>
            </a:r>
            <a:r>
              <a:rPr kumimoji="0" lang="en-GB" sz="1100" b="0" i="0" u="none" strike="noStrike" kern="1200" cap="none" spc="0" normalizeH="0" baseline="0" noProof="0" dirty="0">
                <a:ln>
                  <a:noFill/>
                </a:ln>
                <a:solidFill>
                  <a:prstClr val="black"/>
                </a:solidFill>
                <a:effectLst/>
                <a:uLnTx/>
                <a:uFillTx/>
                <a:latin typeface="Calibri"/>
                <a:ea typeface="+mn-ea"/>
                <a:cs typeface="+mn-cs"/>
              </a:rPr>
              <a:t>steep sloes, harsh climate, dense forest, isolated area, poor transport links, few jobs, lack of resources.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alibri"/>
                <a:ea typeface="+mn-ea"/>
                <a:cs typeface="+mn-cs"/>
              </a:rPr>
              <a:t>Dense Populations: </a:t>
            </a:r>
            <a:r>
              <a:rPr kumimoji="0" lang="en-GB" sz="1100" b="0" i="0" u="none" strike="noStrike" kern="1200" cap="none" spc="0" normalizeH="0" baseline="0" noProof="0" dirty="0">
                <a:ln>
                  <a:noFill/>
                </a:ln>
                <a:solidFill>
                  <a:prstClr val="black"/>
                </a:solidFill>
                <a:effectLst/>
                <a:uLnTx/>
                <a:uFillTx/>
                <a:latin typeface="Calibri"/>
                <a:ea typeface="+mn-ea"/>
                <a:cs typeface="+mn-cs"/>
              </a:rPr>
              <a:t>flat or gently sloping land, mild climate, good soils, water, good transport links, places to work, resources e.g. coal, oil. </a:t>
            </a:r>
          </a:p>
        </p:txBody>
      </p:sp>
      <p:pic>
        <p:nvPicPr>
          <p:cNvPr id="24" name="Picture 8" descr="Gridded UK population density based on the UK census at the 5 km × 5 km grid spatial resolution. Units are population km −2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111"/>
          <a:stretch/>
        </p:blipFill>
        <p:spPr bwMode="auto">
          <a:xfrm>
            <a:off x="10463364" y="4161888"/>
            <a:ext cx="1506040" cy="2613062"/>
          </a:xfrm>
          <a:prstGeom prst="rect">
            <a:avLst/>
          </a:prstGeom>
          <a:noFill/>
          <a:ln w="3175">
            <a:noFill/>
          </a:ln>
          <a:extLst>
            <a:ext uri="{909E8E84-426E-40DD-AFC4-6F175D3DCCD1}">
              <a14:hiddenFill xmlns:a14="http://schemas.microsoft.com/office/drawing/2010/main">
                <a:solidFill>
                  <a:srgbClr val="FFFFFF"/>
                </a:solidFill>
              </a14:hiddenFill>
            </a:ext>
          </a:extLst>
        </p:spPr>
      </p:pic>
      <p:sp>
        <p:nvSpPr>
          <p:cNvPr id="25" name="Rectangle 24"/>
          <p:cNvSpPr/>
          <p:nvPr/>
        </p:nvSpPr>
        <p:spPr>
          <a:xfrm>
            <a:off x="6929510" y="4162697"/>
            <a:ext cx="3391358" cy="2612253"/>
          </a:xfrm>
          <a:prstGeom prst="rect">
            <a:avLst/>
          </a:prstGeom>
          <a:ln w="3175">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alibri"/>
                <a:ea typeface="+mn-ea"/>
                <a:cs typeface="+mn-cs"/>
              </a:rPr>
              <a:t>UK population distribution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Population distribution in the UK is also uneven. Some parts of the UK are very crowded. The </a:t>
            </a:r>
            <a:r>
              <a:rPr kumimoji="0" lang="en-GB" sz="1100" b="1" i="0" u="none" strike="noStrike" kern="1200" cap="none" spc="0" normalizeH="0" baseline="0" noProof="0" dirty="0">
                <a:ln>
                  <a:noFill/>
                </a:ln>
                <a:solidFill>
                  <a:prstClr val="black"/>
                </a:solidFill>
                <a:effectLst/>
                <a:uLnTx/>
                <a:uFillTx/>
                <a:latin typeface="Calibri"/>
                <a:ea typeface="+mn-ea"/>
                <a:cs typeface="+mn-cs"/>
              </a:rPr>
              <a:t>south east</a:t>
            </a:r>
            <a:r>
              <a:rPr kumimoji="0" lang="en-GB" sz="1100" b="0" i="0" u="none" strike="noStrike" kern="1200" cap="none" spc="0" normalizeH="0" baseline="0" noProof="0" dirty="0">
                <a:ln>
                  <a:noFill/>
                </a:ln>
                <a:solidFill>
                  <a:prstClr val="black"/>
                </a:solidFill>
                <a:effectLst/>
                <a:uLnTx/>
                <a:uFillTx/>
                <a:latin typeface="Calibri"/>
                <a:ea typeface="+mn-ea"/>
                <a:cs typeface="+mn-cs"/>
              </a:rPr>
              <a:t>, which includes the city of </a:t>
            </a:r>
            <a:r>
              <a:rPr kumimoji="0" lang="en-GB" sz="1100" b="1" i="0" u="none" strike="noStrike" kern="1200" cap="none" spc="0" normalizeH="0" baseline="0" noProof="0" dirty="0">
                <a:ln>
                  <a:noFill/>
                </a:ln>
                <a:solidFill>
                  <a:prstClr val="black"/>
                </a:solidFill>
                <a:effectLst/>
                <a:uLnTx/>
                <a:uFillTx/>
                <a:latin typeface="Calibri"/>
                <a:ea typeface="+mn-ea"/>
                <a:cs typeface="+mn-cs"/>
              </a:rPr>
              <a:t>London</a:t>
            </a:r>
            <a:r>
              <a:rPr kumimoji="0" lang="en-GB" sz="1100" b="0" i="0" u="none" strike="noStrike" kern="1200" cap="none" spc="0" normalizeH="0" baseline="0" noProof="0" dirty="0">
                <a:ln>
                  <a:noFill/>
                </a:ln>
                <a:solidFill>
                  <a:prstClr val="black"/>
                </a:solidFill>
                <a:effectLst/>
                <a:uLnTx/>
                <a:uFillTx/>
                <a:latin typeface="Calibri"/>
                <a:ea typeface="+mn-ea"/>
                <a:cs typeface="+mn-cs"/>
              </a:rPr>
              <a:t>, has a much greater population than the </a:t>
            </a:r>
            <a:r>
              <a:rPr kumimoji="0" lang="en-GB" sz="1100" b="1" i="0" u="none" strike="noStrike" kern="1200" cap="none" spc="0" normalizeH="0" baseline="0" noProof="0" dirty="0">
                <a:ln>
                  <a:noFill/>
                </a:ln>
                <a:solidFill>
                  <a:prstClr val="black"/>
                </a:solidFill>
                <a:effectLst/>
                <a:uLnTx/>
                <a:uFillTx/>
                <a:latin typeface="Calibri"/>
                <a:ea typeface="+mn-ea"/>
                <a:cs typeface="+mn-cs"/>
              </a:rPr>
              <a:t>highlands of Scotland</a:t>
            </a:r>
            <a:r>
              <a:rPr kumimoji="0" lang="en-GB" sz="11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Reasons for the population distribution in the UK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The </a:t>
            </a:r>
            <a:r>
              <a:rPr kumimoji="0" lang="en-GB" sz="1100" b="1" i="0" u="none" strike="noStrike" kern="1200" cap="none" spc="0" normalizeH="0" baseline="0" noProof="0" dirty="0">
                <a:ln>
                  <a:noFill/>
                </a:ln>
                <a:solidFill>
                  <a:prstClr val="black"/>
                </a:solidFill>
                <a:effectLst/>
                <a:uLnTx/>
                <a:uFillTx/>
                <a:latin typeface="Calibri"/>
                <a:ea typeface="+mn-ea"/>
                <a:cs typeface="+mn-cs"/>
              </a:rPr>
              <a:t>south east of England </a:t>
            </a:r>
            <a:r>
              <a:rPr kumimoji="0" lang="en-GB" sz="1100" b="0" i="0" u="none" strike="noStrike" kern="1200" cap="none" spc="0" normalizeH="0" baseline="0" noProof="0" dirty="0">
                <a:ln>
                  <a:noFill/>
                </a:ln>
                <a:solidFill>
                  <a:prstClr val="black"/>
                </a:solidFill>
                <a:effectLst/>
                <a:uLnTx/>
                <a:uFillTx/>
                <a:latin typeface="Calibri"/>
                <a:ea typeface="+mn-ea"/>
                <a:cs typeface="+mn-cs"/>
              </a:rPr>
              <a:t>benefits from: good transport links, easy access to the rest of Europe, being the seat of Government.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alibri"/>
                <a:ea typeface="+mn-ea"/>
                <a:cs typeface="+mn-cs"/>
              </a:rPr>
              <a:t>North West England </a:t>
            </a:r>
            <a:r>
              <a:rPr kumimoji="0" lang="en-GB" sz="1100" b="0" i="0" u="none" strike="noStrike" kern="1200" cap="none" spc="0" normalizeH="0" baseline="0" noProof="0" dirty="0">
                <a:ln>
                  <a:noFill/>
                </a:ln>
                <a:solidFill>
                  <a:prstClr val="black"/>
                </a:solidFill>
                <a:effectLst/>
                <a:uLnTx/>
                <a:uFillTx/>
                <a:latin typeface="Calibri"/>
                <a:ea typeface="+mn-ea"/>
                <a:cs typeface="+mn-cs"/>
              </a:rPr>
              <a:t>has a high population density because many people located there because of raw materials (coal) and industry.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alibri"/>
                <a:ea typeface="+mn-ea"/>
                <a:cs typeface="+mn-cs"/>
              </a:rPr>
              <a:t>Scotland</a:t>
            </a:r>
            <a:r>
              <a:rPr kumimoji="0" lang="en-GB" sz="1100" b="0" i="0" u="none" strike="noStrike" kern="1200" cap="none" spc="0" normalizeH="0" baseline="0" noProof="0" dirty="0">
                <a:ln>
                  <a:noFill/>
                </a:ln>
                <a:solidFill>
                  <a:prstClr val="black"/>
                </a:solidFill>
                <a:effectLst/>
                <a:uLnTx/>
                <a:uFillTx/>
                <a:latin typeface="Calibri"/>
                <a:ea typeface="+mn-ea"/>
                <a:cs typeface="+mn-cs"/>
              </a:rPr>
              <a:t> has a low population density because: some areas are remote, it is mountainous, making areas less accessible</a:t>
            </a:r>
          </a:p>
        </p:txBody>
      </p:sp>
      <p:pic>
        <p:nvPicPr>
          <p:cNvPr id="26" name="Picture 25">
            <a:extLst>
              <a:ext uri="{FF2B5EF4-FFF2-40B4-BE49-F238E27FC236}">
                <a16:creationId xmlns:a16="http://schemas.microsoft.com/office/drawing/2014/main" id="{47BF7A59-73DF-4BCF-B869-C9DE8260366B}"/>
              </a:ext>
            </a:extLst>
          </p:cNvPr>
          <p:cNvPicPr>
            <a:picLocks noChangeAspect="1"/>
          </p:cNvPicPr>
          <p:nvPr/>
        </p:nvPicPr>
        <p:blipFill rotWithShape="1">
          <a:blip r:embed="rId5"/>
          <a:srcRect l="4627" t="14626" r="13730" b="14493"/>
          <a:stretch/>
        </p:blipFill>
        <p:spPr>
          <a:xfrm>
            <a:off x="87087" y="3532209"/>
            <a:ext cx="3967519" cy="1936614"/>
          </a:xfrm>
          <a:prstGeom prst="rect">
            <a:avLst/>
          </a:prstGeom>
        </p:spPr>
      </p:pic>
      <p:sp>
        <p:nvSpPr>
          <p:cNvPr id="27" name="TextBox 26"/>
          <p:cNvSpPr txBox="1"/>
          <p:nvPr/>
        </p:nvSpPr>
        <p:spPr>
          <a:xfrm>
            <a:off x="4197101" y="3806599"/>
            <a:ext cx="2589912" cy="1615827"/>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The population is growing at around </a:t>
            </a:r>
            <a:r>
              <a:rPr kumimoji="0" lang="en-GB" sz="1100" b="1" i="0" u="none" strike="noStrike" kern="1200" cap="none" spc="0" normalizeH="0" baseline="0" noProof="0" dirty="0">
                <a:ln>
                  <a:noFill/>
                </a:ln>
                <a:solidFill>
                  <a:prstClr val="black"/>
                </a:solidFill>
                <a:effectLst/>
                <a:uLnTx/>
                <a:uFillTx/>
                <a:latin typeface="Calibri"/>
                <a:ea typeface="+mn-ea"/>
                <a:cs typeface="+mn-cs"/>
              </a:rPr>
              <a:t>1.2% each year</a:t>
            </a:r>
            <a:r>
              <a:rPr kumimoji="0" lang="en-GB" sz="1100" b="0" i="0" u="none" strike="noStrike" kern="1200" cap="none" spc="0" normalizeH="0" baseline="0" noProof="0" dirty="0">
                <a:ln>
                  <a:noFill/>
                </a:ln>
                <a:solidFill>
                  <a:prstClr val="black"/>
                </a:solidFill>
                <a:effectLst/>
                <a:uLnTx/>
                <a:uFillTx/>
                <a:latin typeface="Calibri"/>
                <a:ea typeface="+mn-ea"/>
                <a:cs typeface="+mn-cs"/>
              </a:rPr>
              <a:t>. This is roughly an extra </a:t>
            </a:r>
            <a:r>
              <a:rPr kumimoji="0" lang="en-GB" sz="1100" b="1" i="0" u="none" strike="noStrike" kern="1200" cap="none" spc="0" normalizeH="0" baseline="0" noProof="0" dirty="0">
                <a:ln>
                  <a:noFill/>
                </a:ln>
                <a:solidFill>
                  <a:prstClr val="black"/>
                </a:solidFill>
                <a:effectLst/>
                <a:uLnTx/>
                <a:uFillTx/>
                <a:latin typeface="Calibri"/>
                <a:ea typeface="+mn-ea"/>
                <a:cs typeface="+mn-cs"/>
              </a:rPr>
              <a:t>80 million </a:t>
            </a:r>
            <a:r>
              <a:rPr kumimoji="0" lang="en-GB" sz="1100" b="0" i="0" u="none" strike="noStrike" kern="1200" cap="none" spc="0" normalizeH="0" baseline="0" noProof="0" dirty="0">
                <a:ln>
                  <a:noFill/>
                </a:ln>
                <a:solidFill>
                  <a:prstClr val="black"/>
                </a:solidFill>
                <a:effectLst/>
                <a:uLnTx/>
                <a:uFillTx/>
                <a:latin typeface="Calibri"/>
                <a:ea typeface="+mn-ea"/>
                <a:cs typeface="+mn-cs"/>
              </a:rPr>
              <a:t>people each year. The rate of growth is not the same everywhere, the map to the left shows that the population is rising fastest within central </a:t>
            </a:r>
            <a:r>
              <a:rPr kumimoji="0" lang="en-GB" sz="1100" b="1" i="0" u="none" strike="noStrike" kern="1200" cap="none" spc="0" normalizeH="0" baseline="0" noProof="0" dirty="0">
                <a:ln>
                  <a:noFill/>
                </a:ln>
                <a:solidFill>
                  <a:prstClr val="black"/>
                </a:solidFill>
                <a:effectLst/>
                <a:uLnTx/>
                <a:uFillTx/>
                <a:latin typeface="Calibri"/>
                <a:ea typeface="+mn-ea"/>
                <a:cs typeface="+mn-cs"/>
              </a:rPr>
              <a:t>Africa</a:t>
            </a:r>
            <a:r>
              <a:rPr kumimoji="0" lang="en-GB" sz="1100" b="0" i="0" u="none" strike="noStrike" kern="1200" cap="none" spc="0" normalizeH="0" baseline="0" noProof="0" dirty="0">
                <a:ln>
                  <a:noFill/>
                </a:ln>
                <a:solidFill>
                  <a:prstClr val="black"/>
                </a:solidFill>
                <a:effectLst/>
                <a:uLnTx/>
                <a:uFillTx/>
                <a:latin typeface="Calibri"/>
                <a:ea typeface="+mn-ea"/>
                <a:cs typeface="+mn-cs"/>
              </a:rPr>
              <a:t>. Generally population growth is faster is poorer, less developed countries and lower in wealthier countries. </a:t>
            </a:r>
          </a:p>
        </p:txBody>
      </p:sp>
      <p:sp>
        <p:nvSpPr>
          <p:cNvPr id="28" name="Rectangle 27"/>
          <p:cNvSpPr/>
          <p:nvPr/>
        </p:nvSpPr>
        <p:spPr>
          <a:xfrm>
            <a:off x="87088" y="5498721"/>
            <a:ext cx="6699926" cy="1277273"/>
          </a:xfrm>
          <a:prstGeom prst="rect">
            <a:avLst/>
          </a:prstGeom>
          <a:ln w="3175"/>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alibri"/>
                <a:ea typeface="+mn-ea"/>
                <a:cs typeface="+mn-cs"/>
              </a:rPr>
              <a:t>Why are growth rates so high in some places?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People think of children as a form of security. They can earn money or help on the farm, but some wont survive, so a big family is welcomed.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Many women have no access to advice about spacing out their children. They may have babies one after another.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Many girls have little choice. They leave primary school after a year or two. They may be married young and husbands might control how many children they have. </a:t>
            </a:r>
          </a:p>
        </p:txBody>
      </p:sp>
      <p:pic>
        <p:nvPicPr>
          <p:cNvPr id="31" name="Picture 30"/>
          <p:cNvPicPr>
            <a:picLocks noChangeAspect="1"/>
          </p:cNvPicPr>
          <p:nvPr/>
        </p:nvPicPr>
        <p:blipFill rotWithShape="1">
          <a:blip r:embed="rId6"/>
          <a:srcRect l="56000" t="43926" r="24917" b="27926"/>
          <a:stretch/>
        </p:blipFill>
        <p:spPr>
          <a:xfrm>
            <a:off x="10704458" y="2448730"/>
            <a:ext cx="599989" cy="497807"/>
          </a:xfrm>
          <a:prstGeom prst="rect">
            <a:avLst/>
          </a:prstGeom>
        </p:spPr>
      </p:pic>
      <p:sp>
        <p:nvSpPr>
          <p:cNvPr id="15" name="Title 1">
            <a:extLst>
              <a:ext uri="{FF2B5EF4-FFF2-40B4-BE49-F238E27FC236}">
                <a16:creationId xmlns:a16="http://schemas.microsoft.com/office/drawing/2014/main" id="{49C08A4F-5C79-4303-B1AF-0737B536F175}"/>
              </a:ext>
            </a:extLst>
          </p:cNvPr>
          <p:cNvSpPr txBox="1">
            <a:spLocks/>
          </p:cNvSpPr>
          <p:nvPr/>
        </p:nvSpPr>
        <p:spPr>
          <a:xfrm>
            <a:off x="0" y="188265"/>
            <a:ext cx="12192000" cy="404701"/>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2400" b="0" i="0" kern="1200">
                <a:solidFill>
                  <a:schemeClr val="bg1"/>
                </a:solidFill>
                <a:latin typeface="Avenir Next Regular"/>
                <a:ea typeface="+mj-ea"/>
                <a:cs typeface="Avenir Next Regular"/>
              </a:defRPr>
            </a:lvl1pPr>
          </a:lstStyle>
          <a:p>
            <a:pPr algn="ctr"/>
            <a:r>
              <a:rPr lang="en-US" b="1" dirty="0">
                <a:solidFill>
                  <a:schemeClr val="tx1"/>
                </a:solidFill>
                <a:latin typeface="Gill Sans MT" panose="020B0502020104020203" pitchFamily="34" charset="0"/>
              </a:rPr>
              <a:t>Population Year 7 HT5</a:t>
            </a:r>
          </a:p>
        </p:txBody>
      </p:sp>
      <p:sp>
        <p:nvSpPr>
          <p:cNvPr id="2" name="Rectangle 1">
            <a:extLst>
              <a:ext uri="{FF2B5EF4-FFF2-40B4-BE49-F238E27FC236}">
                <a16:creationId xmlns:a16="http://schemas.microsoft.com/office/drawing/2014/main" id="{402CF0CF-80DF-4ECA-8B03-61477B64443C}"/>
              </a:ext>
            </a:extLst>
          </p:cNvPr>
          <p:cNvSpPr/>
          <p:nvPr/>
        </p:nvSpPr>
        <p:spPr>
          <a:xfrm>
            <a:off x="6929510" y="804654"/>
            <a:ext cx="5039894" cy="2213827"/>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45154552-A463-4BBB-8C48-88E2B2678337}"/>
              </a:ext>
            </a:extLst>
          </p:cNvPr>
          <p:cNvSpPr/>
          <p:nvPr/>
        </p:nvSpPr>
        <p:spPr>
          <a:xfrm>
            <a:off x="6920523" y="4161888"/>
            <a:ext cx="5039894" cy="2613062"/>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2347A8B3-5DDE-4C51-9836-F8A7DF717CBE}"/>
              </a:ext>
            </a:extLst>
          </p:cNvPr>
          <p:cNvSpPr/>
          <p:nvPr/>
        </p:nvSpPr>
        <p:spPr>
          <a:xfrm>
            <a:off x="4184065" y="804654"/>
            <a:ext cx="2589912" cy="2915198"/>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p:cNvGrpSpPr/>
          <p:nvPr/>
        </p:nvGrpSpPr>
        <p:grpSpPr>
          <a:xfrm>
            <a:off x="167369" y="884992"/>
            <a:ext cx="5943869" cy="2104876"/>
            <a:chOff x="272144" y="121585"/>
            <a:chExt cx="5943869" cy="2132918"/>
          </a:xfrm>
        </p:grpSpPr>
        <p:pic>
          <p:nvPicPr>
            <p:cNvPr id="16" name="Picture 15"/>
            <p:cNvPicPr>
              <a:picLocks noChangeAspect="1"/>
            </p:cNvPicPr>
            <p:nvPr/>
          </p:nvPicPr>
          <p:blipFill rotWithShape="1">
            <a:blip r:embed="rId2"/>
            <a:srcRect l="45667" t="19334" r="4000" b="31925"/>
            <a:stretch/>
          </p:blipFill>
          <p:spPr>
            <a:xfrm>
              <a:off x="272144" y="151383"/>
              <a:ext cx="3861047" cy="2103120"/>
            </a:xfrm>
            <a:prstGeom prst="rect">
              <a:avLst/>
            </a:prstGeom>
            <a:ln w="3175">
              <a:solidFill>
                <a:schemeClr val="tx1"/>
              </a:solidFill>
            </a:ln>
          </p:spPr>
        </p:pic>
        <p:sp>
          <p:nvSpPr>
            <p:cNvPr id="29" name="Rectangle 28"/>
            <p:cNvSpPr/>
            <p:nvPr/>
          </p:nvSpPr>
          <p:spPr>
            <a:xfrm>
              <a:off x="4234813" y="121585"/>
              <a:ext cx="1981200" cy="2123658"/>
            </a:xfrm>
            <a:prstGeom prst="rect">
              <a:avLst/>
            </a:prstGeom>
            <a:ln w="3175">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Life Expectancy </a:t>
              </a:r>
              <a:r>
                <a:rPr kumimoji="0" lang="en-GB" sz="1200" b="0" i="0" u="none" strike="noStrike" kern="1200" cap="none" spc="0" normalizeH="0" baseline="0" noProof="0" dirty="0">
                  <a:ln>
                    <a:noFill/>
                  </a:ln>
                  <a:solidFill>
                    <a:prstClr val="black"/>
                  </a:solidFill>
                  <a:effectLst/>
                  <a:uLnTx/>
                  <a:uFillTx/>
                  <a:latin typeface="Calibri"/>
                  <a:ea typeface="+mn-ea"/>
                  <a:cs typeface="+mn-cs"/>
                </a:rPr>
                <a:t>is how many years a person can expect to live.  Average life expectancy in the </a:t>
              </a:r>
              <a:r>
                <a:rPr kumimoji="0" lang="en-GB" sz="1200" b="1" i="0" u="none" strike="noStrike" kern="1200" cap="none" spc="0" normalizeH="0" baseline="0" noProof="0" dirty="0">
                  <a:ln>
                    <a:noFill/>
                  </a:ln>
                  <a:solidFill>
                    <a:prstClr val="black"/>
                  </a:solidFill>
                  <a:effectLst/>
                  <a:uLnTx/>
                  <a:uFillTx/>
                  <a:latin typeface="Calibri"/>
                  <a:ea typeface="+mn-ea"/>
                  <a:cs typeface="+mn-cs"/>
                </a:rPr>
                <a:t>UK is 82 years</a:t>
              </a:r>
              <a:r>
                <a:rPr kumimoji="0" lang="en-GB" sz="1200" b="0" i="0" u="none" strike="noStrike" kern="1200" cap="none" spc="0" normalizeH="0" baseline="0" noProof="0" dirty="0">
                  <a:ln>
                    <a:noFill/>
                  </a:ln>
                  <a:solidFill>
                    <a:prstClr val="black"/>
                  </a:solidFill>
                  <a:effectLst/>
                  <a:uLnTx/>
                  <a:uFillTx/>
                  <a:latin typeface="Calibri"/>
                  <a:ea typeface="+mn-ea"/>
                  <a:cs typeface="+mn-cs"/>
                </a:rPr>
                <a:t>, where as for Nigeria it is 54 years.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Life expectancy varies due to factors such as: famine, war, disease, access to clean water, education, food and medical help.</a:t>
              </a:r>
            </a:p>
          </p:txBody>
        </p:sp>
      </p:grpSp>
      <p:sp>
        <p:nvSpPr>
          <p:cNvPr id="30" name="Rectangle 29"/>
          <p:cNvSpPr/>
          <p:nvPr/>
        </p:nvSpPr>
        <p:spPr>
          <a:xfrm>
            <a:off x="6256407" y="907326"/>
            <a:ext cx="4954518" cy="1035774"/>
          </a:xfrm>
          <a:prstGeom prst="rect">
            <a:avLst/>
          </a:prstGeom>
          <a:ln w="3175">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China’s population was growing rapidly during the 1950s -1970s with so many people, there were not enough resources to go around, therefore </a:t>
            </a:r>
            <a:r>
              <a:rPr kumimoji="0" lang="en-GB" sz="1200" b="1" i="0" u="none" strike="noStrike" kern="1200" cap="none" spc="0" normalizeH="0" baseline="0" noProof="0" dirty="0">
                <a:ln>
                  <a:noFill/>
                </a:ln>
                <a:solidFill>
                  <a:prstClr val="black"/>
                </a:solidFill>
                <a:effectLst/>
                <a:uLnTx/>
                <a:uFillTx/>
                <a:latin typeface="Calibri"/>
                <a:ea typeface="+mn-ea"/>
                <a:cs typeface="+mn-cs"/>
              </a:rPr>
              <a:t>the China One Child Policy </a:t>
            </a:r>
            <a:r>
              <a:rPr kumimoji="0" lang="en-GB" sz="1200" b="0" i="0" u="none" strike="noStrike" kern="1200" cap="none" spc="0" normalizeH="0" baseline="0" noProof="0" dirty="0">
                <a:ln>
                  <a:noFill/>
                </a:ln>
                <a:solidFill>
                  <a:prstClr val="black"/>
                </a:solidFill>
                <a:effectLst/>
                <a:uLnTx/>
                <a:uFillTx/>
                <a:latin typeface="Calibri"/>
                <a:ea typeface="+mn-ea"/>
                <a:cs typeface="+mn-cs"/>
              </a:rPr>
              <a:t>was introduced in 1980, this was relaxed in 2015 to allow a family to have </a:t>
            </a:r>
            <a:r>
              <a:rPr kumimoji="0" lang="en-GB" sz="1200" b="1" i="0" u="none" strike="noStrike" kern="1200" cap="none" spc="0" normalizeH="0" baseline="0" noProof="0" dirty="0">
                <a:ln>
                  <a:noFill/>
                </a:ln>
                <a:solidFill>
                  <a:prstClr val="black"/>
                </a:solidFill>
                <a:effectLst/>
                <a:uLnTx/>
                <a:uFillTx/>
                <a:latin typeface="Calibri"/>
                <a:ea typeface="+mn-ea"/>
                <a:cs typeface="+mn-cs"/>
              </a:rPr>
              <a:t>two</a:t>
            </a:r>
            <a:r>
              <a:rPr kumimoji="0" lang="en-GB" sz="1200" b="0" i="0" u="none" strike="noStrike" kern="1200" cap="none" spc="0" normalizeH="0" baseline="0" noProof="0" dirty="0">
                <a:ln>
                  <a:noFill/>
                </a:ln>
                <a:solidFill>
                  <a:prstClr val="black"/>
                </a:solidFill>
                <a:effectLst/>
                <a:uLnTx/>
                <a:uFillTx/>
                <a:latin typeface="Calibri"/>
                <a:ea typeface="+mn-ea"/>
                <a:cs typeface="+mn-cs"/>
              </a:rPr>
              <a:t> children and was adjusted again in 2021 to become the </a:t>
            </a:r>
            <a:r>
              <a:rPr kumimoji="0" lang="en-GB" sz="1200" b="1" i="0" u="none" strike="noStrike" kern="1200" cap="none" spc="0" normalizeH="0" baseline="0" noProof="0" dirty="0">
                <a:ln>
                  <a:noFill/>
                </a:ln>
                <a:solidFill>
                  <a:prstClr val="black"/>
                </a:solidFill>
                <a:effectLst/>
                <a:uLnTx/>
                <a:uFillTx/>
                <a:latin typeface="Calibri"/>
                <a:ea typeface="+mn-ea"/>
                <a:cs typeface="+mn-cs"/>
              </a:rPr>
              <a:t>three</a:t>
            </a:r>
            <a:r>
              <a:rPr kumimoji="0" lang="en-GB" sz="1200" b="0" i="0" u="none" strike="noStrike" kern="1200" cap="none" spc="0" normalizeH="0" baseline="0" noProof="0" dirty="0">
                <a:ln>
                  <a:noFill/>
                </a:ln>
                <a:solidFill>
                  <a:prstClr val="black"/>
                </a:solidFill>
                <a:effectLst/>
                <a:uLnTx/>
                <a:uFillTx/>
                <a:latin typeface="Calibri"/>
                <a:ea typeface="+mn-ea"/>
                <a:cs typeface="+mn-cs"/>
              </a:rPr>
              <a:t> child policy. </a:t>
            </a:r>
          </a:p>
        </p:txBody>
      </p:sp>
      <p:graphicFrame>
        <p:nvGraphicFramePr>
          <p:cNvPr id="31" name="Table 30"/>
          <p:cNvGraphicFramePr>
            <a:graphicFrameLocks noGrp="1"/>
          </p:cNvGraphicFramePr>
          <p:nvPr/>
        </p:nvGraphicFramePr>
        <p:xfrm>
          <a:off x="6256406" y="2095500"/>
          <a:ext cx="5745093" cy="2468880"/>
        </p:xfrm>
        <a:graphic>
          <a:graphicData uri="http://schemas.openxmlformats.org/drawingml/2006/table">
            <a:tbl>
              <a:tblPr>
                <a:tableStyleId>{5C22544A-7EE6-4342-B048-85BDC9FD1C3A}</a:tableStyleId>
              </a:tblPr>
              <a:tblGrid>
                <a:gridCol w="1915031">
                  <a:extLst>
                    <a:ext uri="{9D8B030D-6E8A-4147-A177-3AD203B41FA5}">
                      <a16:colId xmlns:a16="http://schemas.microsoft.com/office/drawing/2014/main" val="2967254873"/>
                    </a:ext>
                  </a:extLst>
                </a:gridCol>
                <a:gridCol w="1915031">
                  <a:extLst>
                    <a:ext uri="{9D8B030D-6E8A-4147-A177-3AD203B41FA5}">
                      <a16:colId xmlns:a16="http://schemas.microsoft.com/office/drawing/2014/main" val="264780924"/>
                    </a:ext>
                  </a:extLst>
                </a:gridCol>
                <a:gridCol w="1915031">
                  <a:extLst>
                    <a:ext uri="{9D8B030D-6E8A-4147-A177-3AD203B41FA5}">
                      <a16:colId xmlns:a16="http://schemas.microsoft.com/office/drawing/2014/main" val="2880543779"/>
                    </a:ext>
                  </a:extLst>
                </a:gridCol>
              </a:tblGrid>
              <a:tr h="252000">
                <a:tc gridSpan="3">
                  <a:txBody>
                    <a:bodyPr/>
                    <a:lstStyle/>
                    <a:p>
                      <a:pPr algn="ctr"/>
                      <a:r>
                        <a:rPr lang="en-GB" sz="1200" b="1" dirty="0">
                          <a:solidFill>
                            <a:schemeClr val="tx1"/>
                          </a:solidFill>
                        </a:rPr>
                        <a:t>Impacts</a:t>
                      </a:r>
                      <a:r>
                        <a:rPr lang="en-GB" sz="1200" b="1" baseline="0" dirty="0">
                          <a:solidFill>
                            <a:schemeClr val="tx1"/>
                          </a:solidFill>
                        </a:rPr>
                        <a:t> of the One Child Policy</a:t>
                      </a:r>
                      <a:endParaRPr lang="en-GB" sz="12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GB"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47687754"/>
                  </a:ext>
                </a:extLst>
              </a:tr>
              <a:tr h="5664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dirty="0">
                          <a:solidFill>
                            <a:srgbClr val="231F20"/>
                          </a:solidFill>
                          <a:effectLst/>
                        </a:rPr>
                        <a:t>The fertility rate has dropped from 5.7 in 1960 to 1.5 in 2011.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dirty="0">
                          <a:solidFill>
                            <a:srgbClr val="231F20"/>
                          </a:solidFill>
                          <a:effectLst/>
                        </a:rPr>
                        <a:t>About 400 million births may have been prevented.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dirty="0">
                          <a:solidFill>
                            <a:srgbClr val="231F20"/>
                          </a:solidFill>
                          <a:effectLst/>
                        </a:rPr>
                        <a:t>In urban areas the policy was very effective.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79897135"/>
                  </a:ext>
                </a:extLst>
              </a:tr>
              <a:tr h="5664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dirty="0">
                          <a:solidFill>
                            <a:srgbClr val="231F20"/>
                          </a:solidFill>
                          <a:effectLst/>
                        </a:rPr>
                        <a:t>It has led to an ageing population with a high </a:t>
                      </a:r>
                      <a:r>
                        <a:rPr lang="en-GB" sz="1200" b="1" i="0" dirty="0">
                          <a:solidFill>
                            <a:srgbClr val="231F20"/>
                          </a:solidFill>
                          <a:effectLst/>
                        </a:rPr>
                        <a:t>dependency ratio</a:t>
                      </a:r>
                      <a:r>
                        <a:rPr lang="en-GB" sz="1200" b="0" i="0" dirty="0">
                          <a:solidFill>
                            <a:srgbClr val="231F20"/>
                          </a:solidFill>
                          <a:effectLst/>
                        </a:rPr>
                        <a:t>. The ageing population is also increasing because of the improvements in living standards and life expectancy in the country.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b="0" i="0" dirty="0">
                          <a:solidFill>
                            <a:srgbClr val="231F20"/>
                          </a:solidFill>
                          <a:effectLst/>
                        </a:rPr>
                        <a:t>The cultural preference for boys has meant that there seems to be a gender imbalance</a:t>
                      </a:r>
                      <a:r>
                        <a:rPr lang="en-GB" sz="1200" b="0" i="0" baseline="0" dirty="0">
                          <a:solidFill>
                            <a:srgbClr val="231F20"/>
                          </a:solidFill>
                          <a:effectLst/>
                        </a:rPr>
                        <a:t> </a:t>
                      </a:r>
                      <a:r>
                        <a:rPr lang="en-GB" sz="1200" b="0" i="0" dirty="0">
                          <a:solidFill>
                            <a:srgbClr val="231F20"/>
                          </a:solidFill>
                          <a:effectLst/>
                        </a:rPr>
                        <a:t>in China</a:t>
                      </a:r>
                      <a:endParaRPr lang="en-GB"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dirty="0">
                          <a:solidFill>
                            <a:srgbClr val="231F20"/>
                          </a:solidFill>
                          <a:effectLst/>
                        </a:rPr>
                        <a:t>There were reports of female </a:t>
                      </a:r>
                      <a:r>
                        <a:rPr lang="en-GB" sz="1200" b="1" i="0" dirty="0">
                          <a:solidFill>
                            <a:srgbClr val="231F20"/>
                          </a:solidFill>
                          <a:effectLst/>
                        </a:rPr>
                        <a:t>infanticide</a:t>
                      </a:r>
                      <a:r>
                        <a:rPr lang="en-GB" sz="1200" b="0" i="0" dirty="0">
                          <a:solidFill>
                            <a:srgbClr val="231F20"/>
                          </a:solidFill>
                          <a:effectLst/>
                        </a:rPr>
                        <a:t>, especially when the policy was first introduced.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17881395"/>
                  </a:ext>
                </a:extLst>
              </a:tr>
            </a:tbl>
          </a:graphicData>
        </a:graphic>
      </p:graphicFrame>
      <p:sp>
        <p:nvSpPr>
          <p:cNvPr id="32" name="TextBox 31"/>
          <p:cNvSpPr txBox="1"/>
          <p:nvPr/>
        </p:nvSpPr>
        <p:spPr>
          <a:xfrm>
            <a:off x="123824" y="3187720"/>
            <a:ext cx="5987415" cy="461665"/>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Overpopulation</a:t>
            </a:r>
            <a:r>
              <a:rPr kumimoji="0" lang="en-GB" sz="1200" b="0" i="0" u="none" strike="noStrike" kern="1200" cap="none" spc="0" normalizeH="0" baseline="0" noProof="0" dirty="0">
                <a:ln>
                  <a:noFill/>
                </a:ln>
                <a:solidFill>
                  <a:prstClr val="black"/>
                </a:solidFill>
                <a:effectLst/>
                <a:uLnTx/>
                <a:uFillTx/>
                <a:latin typeface="Calibri"/>
                <a:ea typeface="+mn-ea"/>
                <a:cs typeface="+mn-cs"/>
              </a:rPr>
              <a:t> is when there are too many people for the available resources.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Impacts of overpopulation include: </a:t>
            </a:r>
          </a:p>
        </p:txBody>
      </p:sp>
      <p:graphicFrame>
        <p:nvGraphicFramePr>
          <p:cNvPr id="33" name="Table 32"/>
          <p:cNvGraphicFramePr>
            <a:graphicFrameLocks noGrp="1"/>
          </p:cNvGraphicFramePr>
          <p:nvPr/>
        </p:nvGraphicFramePr>
        <p:xfrm>
          <a:off x="123825" y="3856375"/>
          <a:ext cx="5987415" cy="2926080"/>
        </p:xfrm>
        <a:graphic>
          <a:graphicData uri="http://schemas.openxmlformats.org/drawingml/2006/table">
            <a:tbl>
              <a:tblPr firstRow="1" bandRow="1">
                <a:tableStyleId>{5C22544A-7EE6-4342-B048-85BDC9FD1C3A}</a:tableStyleId>
              </a:tblPr>
              <a:tblGrid>
                <a:gridCol w="1995805">
                  <a:extLst>
                    <a:ext uri="{9D8B030D-6E8A-4147-A177-3AD203B41FA5}">
                      <a16:colId xmlns:a16="http://schemas.microsoft.com/office/drawing/2014/main" val="3683116267"/>
                    </a:ext>
                  </a:extLst>
                </a:gridCol>
                <a:gridCol w="1995805">
                  <a:extLst>
                    <a:ext uri="{9D8B030D-6E8A-4147-A177-3AD203B41FA5}">
                      <a16:colId xmlns:a16="http://schemas.microsoft.com/office/drawing/2014/main" val="3136538763"/>
                    </a:ext>
                  </a:extLst>
                </a:gridCol>
                <a:gridCol w="1995805">
                  <a:extLst>
                    <a:ext uri="{9D8B030D-6E8A-4147-A177-3AD203B41FA5}">
                      <a16:colId xmlns:a16="http://schemas.microsoft.com/office/drawing/2014/main" val="2163011384"/>
                    </a:ext>
                  </a:extLst>
                </a:gridCol>
              </a:tblGrid>
              <a:tr h="252000">
                <a:tc>
                  <a:txBody>
                    <a:bodyPr/>
                    <a:lstStyle/>
                    <a:p>
                      <a:pPr algn="ctr"/>
                      <a:r>
                        <a:rPr lang="en-GB" sz="1200" dirty="0">
                          <a:solidFill>
                            <a:sysClr val="windowText" lastClr="000000"/>
                          </a:solidFill>
                        </a:rPr>
                        <a:t>Social Impacts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dirty="0">
                          <a:solidFill>
                            <a:sysClr val="windowText" lastClr="000000"/>
                          </a:solidFill>
                        </a:rPr>
                        <a:t>Economic Impacts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dirty="0">
                          <a:solidFill>
                            <a:sysClr val="windowText" lastClr="000000"/>
                          </a:solidFill>
                        </a:rPr>
                        <a:t>Environmental Impacts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2602553"/>
                  </a:ext>
                </a:extLst>
              </a:tr>
              <a:tr h="393065">
                <a:tc>
                  <a:txBody>
                    <a:bodyPr/>
                    <a:lstStyle/>
                    <a:p>
                      <a:pPr algn="ctr"/>
                      <a:r>
                        <a:rPr lang="en-GB" sz="1200" dirty="0">
                          <a:solidFill>
                            <a:sysClr val="windowText" lastClr="000000"/>
                          </a:solidFill>
                        </a:rPr>
                        <a:t>There are food shortages if the country cannot grow or import enough food.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dirty="0">
                          <a:solidFill>
                            <a:sysClr val="windowText" lastClr="000000"/>
                          </a:solidFill>
                        </a:rPr>
                        <a:t>Wages are low due to high competition for jobs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dirty="0">
                          <a:solidFill>
                            <a:sysClr val="windowText" lastClr="000000"/>
                          </a:solidFill>
                        </a:rPr>
                        <a:t>There is an increase in the amount of pollution as more people equal more greenhouse gas emissions.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7876686"/>
                  </a:ext>
                </a:extLst>
              </a:tr>
              <a:tr h="393065">
                <a:tc>
                  <a:txBody>
                    <a:bodyPr/>
                    <a:lstStyle/>
                    <a:p>
                      <a:pPr algn="ctr"/>
                      <a:r>
                        <a:rPr lang="en-GB" sz="1200" dirty="0">
                          <a:solidFill>
                            <a:sysClr val="windowText" lastClr="000000"/>
                          </a:solidFill>
                        </a:rPr>
                        <a:t>Services such as healthcare and education cannot cope with the large young population so not everyone has access to them.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dirty="0">
                          <a:solidFill>
                            <a:sysClr val="windowText" lastClr="000000"/>
                          </a:solidFill>
                        </a:rPr>
                        <a:t>There becomes not enough jobs for the number of people, so unemployment is 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dirty="0">
                          <a:solidFill>
                            <a:sysClr val="windowText" lastClr="000000"/>
                          </a:solidFill>
                          <a:effectLst/>
                          <a:latin typeface="Calibri" panose="020F0502020204030204" pitchFamily="34" charset="0"/>
                          <a:ea typeface="Calibri" panose="020F0502020204030204" pitchFamily="34" charset="0"/>
                        </a:rPr>
                        <a:t>There is an increase in the amount of waste and landfill sites.</a:t>
                      </a:r>
                      <a:endParaRPr lang="en-GB" sz="12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18397098"/>
                  </a:ext>
                </a:extLst>
              </a:tr>
              <a:tr h="393065">
                <a:tc>
                  <a:txBody>
                    <a:bodyPr/>
                    <a:lstStyle/>
                    <a:p>
                      <a:pPr algn="ctr"/>
                      <a:r>
                        <a:rPr lang="en-GB" sz="1200" dirty="0">
                          <a:solidFill>
                            <a:sysClr val="windowText" lastClr="000000"/>
                          </a:solidFill>
                        </a:rPr>
                        <a:t>Diseases spread more quickly especially is low quality housing areas.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dirty="0">
                          <a:solidFill>
                            <a:sysClr val="windowText" lastClr="000000"/>
                          </a:solidFill>
                        </a:rPr>
                        <a:t>With fewer resources, there will be an increase in living costs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dirty="0">
                          <a:solidFill>
                            <a:sysClr val="windowText" lastClr="000000"/>
                          </a:solidFill>
                        </a:rPr>
                        <a:t>The more land we take over, the less land there is for other living species e.g. pandas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8097120"/>
                  </a:ext>
                </a:extLst>
              </a:tr>
            </a:tbl>
          </a:graphicData>
        </a:graphic>
      </p:graphicFrame>
      <p:sp>
        <p:nvSpPr>
          <p:cNvPr id="34" name="Rectangle 33"/>
          <p:cNvSpPr/>
          <p:nvPr/>
        </p:nvSpPr>
        <p:spPr>
          <a:xfrm>
            <a:off x="6256408" y="4659630"/>
            <a:ext cx="2727961" cy="2122825"/>
          </a:xfrm>
          <a:prstGeom prst="rect">
            <a:avLst/>
          </a:prstGeom>
          <a:ln w="31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An </a:t>
            </a:r>
            <a:r>
              <a:rPr kumimoji="0" lang="en-GB" sz="1200" b="1" i="0" u="none" strike="noStrike" kern="1200" cap="none" spc="0" normalizeH="0" baseline="0" noProof="0" dirty="0">
                <a:ln>
                  <a:noFill/>
                </a:ln>
                <a:solidFill>
                  <a:prstClr val="black"/>
                </a:solidFill>
                <a:effectLst/>
                <a:uLnTx/>
                <a:uFillTx/>
                <a:latin typeface="Calibri"/>
                <a:ea typeface="+mn-ea"/>
                <a:cs typeface="+mn-cs"/>
              </a:rPr>
              <a:t>ageing</a:t>
            </a:r>
            <a:r>
              <a:rPr kumimoji="0" lang="en-GB" sz="1200" b="0" i="0" u="none" strike="noStrike" kern="1200" cap="none" spc="0" normalizeH="0" baseline="0" noProof="0" dirty="0">
                <a:ln>
                  <a:noFill/>
                </a:ln>
                <a:solidFill>
                  <a:prstClr val="black"/>
                </a:solidFill>
                <a:effectLst/>
                <a:uLnTx/>
                <a:uFillTx/>
                <a:latin typeface="Calibri"/>
                <a:ea typeface="+mn-ea"/>
                <a:cs typeface="+mn-cs"/>
              </a:rPr>
              <a:t> population is when there are </a:t>
            </a:r>
            <a:r>
              <a:rPr kumimoji="0" lang="en-GB" sz="1200" b="1" i="0" u="none" strike="noStrike" kern="1200" cap="none" spc="0" normalizeH="0" baseline="0" noProof="0" dirty="0">
                <a:ln>
                  <a:noFill/>
                </a:ln>
                <a:solidFill>
                  <a:prstClr val="black"/>
                </a:solidFill>
                <a:effectLst/>
                <a:uLnTx/>
                <a:uFillTx/>
                <a:latin typeface="Calibri"/>
                <a:ea typeface="+mn-ea"/>
                <a:cs typeface="+mn-cs"/>
              </a:rPr>
              <a:t>more people over 65 than under 15</a:t>
            </a:r>
            <a:r>
              <a:rPr kumimoji="0" lang="en-GB" sz="1200" b="0" i="0" u="none" strike="noStrike" kern="1200" cap="none" spc="0" normalizeH="0" baseline="0" noProof="0" dirty="0">
                <a:ln>
                  <a:noFill/>
                </a:ln>
                <a:solidFill>
                  <a:prstClr val="black"/>
                </a:solidFill>
                <a:effectLst/>
                <a:uLnTx/>
                <a:uFillTx/>
                <a:latin typeface="Calibri"/>
                <a:ea typeface="+mn-ea"/>
                <a:cs typeface="+mn-cs"/>
              </a:rPr>
              <a:t>. This results in the working population having many elderly people to support, however as the percentage of young people is low, when they grow up, there won’t be enough of them to do all the work. Therefore immigrants from other countries might have to move to countries such as Germany to fill job shortages.  </a:t>
            </a:r>
          </a:p>
        </p:txBody>
      </p:sp>
      <p:sp>
        <p:nvSpPr>
          <p:cNvPr id="35" name="Rectangle 34"/>
          <p:cNvSpPr/>
          <p:nvPr/>
        </p:nvSpPr>
        <p:spPr>
          <a:xfrm>
            <a:off x="9273540" y="4659630"/>
            <a:ext cx="2727961" cy="2122825"/>
          </a:xfrm>
          <a:prstGeom prst="rect">
            <a:avLst/>
          </a:prstGeom>
          <a:ln w="31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A </a:t>
            </a:r>
            <a:r>
              <a:rPr kumimoji="0" lang="en-GB" sz="1200" b="1" i="0" u="none" strike="noStrike" kern="1200" cap="none" spc="0" normalizeH="0" baseline="0" noProof="0" dirty="0">
                <a:ln>
                  <a:noFill/>
                </a:ln>
                <a:solidFill>
                  <a:prstClr val="black"/>
                </a:solidFill>
                <a:effectLst/>
                <a:uLnTx/>
                <a:uFillTx/>
                <a:latin typeface="Calibri"/>
                <a:ea typeface="+mn-ea"/>
                <a:cs typeface="+mn-cs"/>
              </a:rPr>
              <a:t>youthful</a:t>
            </a:r>
            <a:r>
              <a:rPr kumimoji="0" lang="en-GB" sz="1200" b="0" i="0" u="none" strike="noStrike" kern="1200" cap="none" spc="0" normalizeH="0" baseline="0" noProof="0" dirty="0">
                <a:ln>
                  <a:noFill/>
                </a:ln>
                <a:solidFill>
                  <a:prstClr val="black"/>
                </a:solidFill>
                <a:effectLst/>
                <a:uLnTx/>
                <a:uFillTx/>
                <a:latin typeface="Calibri"/>
                <a:ea typeface="+mn-ea"/>
                <a:cs typeface="+mn-cs"/>
              </a:rPr>
              <a:t> population is when there is a </a:t>
            </a:r>
            <a:r>
              <a:rPr kumimoji="0" lang="en-GB" sz="1200" b="1" i="0" u="none" strike="noStrike" kern="1200" cap="none" spc="0" normalizeH="0" baseline="0" noProof="0" dirty="0">
                <a:ln>
                  <a:noFill/>
                </a:ln>
                <a:solidFill>
                  <a:prstClr val="black"/>
                </a:solidFill>
                <a:effectLst/>
                <a:uLnTx/>
                <a:uFillTx/>
                <a:latin typeface="Calibri"/>
                <a:ea typeface="+mn-ea"/>
                <a:cs typeface="+mn-cs"/>
              </a:rPr>
              <a:t>high percentage of people under 15 than over 65</a:t>
            </a:r>
            <a:r>
              <a:rPr kumimoji="0" lang="en-GB" sz="1200" b="0" i="0" u="none" strike="noStrike" kern="1200" cap="none" spc="0" normalizeH="0" baseline="0" noProof="0" dirty="0">
                <a:ln>
                  <a:noFill/>
                </a:ln>
                <a:solidFill>
                  <a:prstClr val="black"/>
                </a:solidFill>
                <a:effectLst/>
                <a:uLnTx/>
                <a:uFillTx/>
                <a:latin typeface="Calibri"/>
                <a:ea typeface="+mn-ea"/>
                <a:cs typeface="+mn-cs"/>
              </a:rPr>
              <a:t>. With so many young people, many may find it hard to get work when they grow up. Countries with an youthful population have to invest in education facilities and health care services to provide for their population.</a:t>
            </a:r>
          </a:p>
        </p:txBody>
      </p:sp>
      <p:pic>
        <p:nvPicPr>
          <p:cNvPr id="3" name="Picture 2"/>
          <p:cNvPicPr>
            <a:picLocks noChangeAspect="1"/>
          </p:cNvPicPr>
          <p:nvPr/>
        </p:nvPicPr>
        <p:blipFill rotWithShape="1">
          <a:blip r:embed="rId3"/>
          <a:srcRect l="56000" t="43926" r="24917" b="27926"/>
          <a:stretch/>
        </p:blipFill>
        <p:spPr>
          <a:xfrm>
            <a:off x="11282404" y="1445293"/>
            <a:ext cx="599989" cy="497807"/>
          </a:xfrm>
          <a:prstGeom prst="rect">
            <a:avLst/>
          </a:prstGeom>
        </p:spPr>
      </p:pic>
      <p:sp>
        <p:nvSpPr>
          <p:cNvPr id="12" name="Title 1">
            <a:extLst>
              <a:ext uri="{FF2B5EF4-FFF2-40B4-BE49-F238E27FC236}">
                <a16:creationId xmlns:a16="http://schemas.microsoft.com/office/drawing/2014/main" id="{81F7B87F-18A3-4981-B58A-8658C90E3B62}"/>
              </a:ext>
            </a:extLst>
          </p:cNvPr>
          <p:cNvSpPr txBox="1">
            <a:spLocks/>
          </p:cNvSpPr>
          <p:nvPr/>
        </p:nvSpPr>
        <p:spPr>
          <a:xfrm>
            <a:off x="0" y="188265"/>
            <a:ext cx="12192000" cy="404701"/>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2400" b="0" i="0" kern="1200">
                <a:solidFill>
                  <a:schemeClr val="bg1"/>
                </a:solidFill>
                <a:latin typeface="Avenir Next Regular"/>
                <a:ea typeface="+mj-ea"/>
                <a:cs typeface="Avenir Next Regular"/>
              </a:defRPr>
            </a:lvl1pPr>
          </a:lstStyle>
          <a:p>
            <a:pPr algn="ctr"/>
            <a:r>
              <a:rPr lang="en-US" b="1" dirty="0">
                <a:solidFill>
                  <a:schemeClr val="tx1"/>
                </a:solidFill>
                <a:latin typeface="Gill Sans MT" panose="020B0502020104020203" pitchFamily="34" charset="0"/>
              </a:rPr>
              <a:t>Population Year 7 HT5</a:t>
            </a:r>
          </a:p>
        </p:txBody>
      </p:sp>
      <p:sp>
        <p:nvSpPr>
          <p:cNvPr id="13" name="Rectangle 12">
            <a:extLst>
              <a:ext uri="{FF2B5EF4-FFF2-40B4-BE49-F238E27FC236}">
                <a16:creationId xmlns:a16="http://schemas.microsoft.com/office/drawing/2014/main" id="{CAB60F67-BB32-4E83-AAC7-33735FE38927}"/>
              </a:ext>
            </a:extLst>
          </p:cNvPr>
          <p:cNvSpPr/>
          <p:nvPr/>
        </p:nvSpPr>
        <p:spPr>
          <a:xfrm>
            <a:off x="80745" y="745366"/>
            <a:ext cx="6030493" cy="2375787"/>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122" name="Picture 2" descr="Flag of China - Wikipedia">
            <a:extLst>
              <a:ext uri="{FF2B5EF4-FFF2-40B4-BE49-F238E27FC236}">
                <a16:creationId xmlns:a16="http://schemas.microsoft.com/office/drawing/2014/main" id="{913A3256-6440-4AD8-8A93-4EC52AFD36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82404" y="906083"/>
            <a:ext cx="657225" cy="43815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EC19E073-3F37-40D9-86C2-80003E007D09}"/>
              </a:ext>
            </a:extLst>
          </p:cNvPr>
          <p:cNvSpPr/>
          <p:nvPr/>
        </p:nvSpPr>
        <p:spPr>
          <a:xfrm>
            <a:off x="6258294" y="745366"/>
            <a:ext cx="5743206" cy="1292985"/>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96132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 name="Picture 2" descr="No description available.">
            <a:extLst>
              <a:ext uri="{FF2B5EF4-FFF2-40B4-BE49-F238E27FC236}">
                <a16:creationId xmlns:a16="http://schemas.microsoft.com/office/drawing/2014/main" id="{DBAF16AC-11E7-4B19-997E-1C928A3DCCD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63" t="15417" r="7222" b="15972"/>
          <a:stretch/>
        </p:blipFill>
        <p:spPr bwMode="auto">
          <a:xfrm>
            <a:off x="296091" y="1821211"/>
            <a:ext cx="2301842" cy="234455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3">
            <a:extLst>
              <a:ext uri="{FF2B5EF4-FFF2-40B4-BE49-F238E27FC236}">
                <a16:creationId xmlns:a16="http://schemas.microsoft.com/office/drawing/2014/main" id="{124EE640-1026-4995-8432-294F34114A07}"/>
              </a:ext>
            </a:extLst>
          </p:cNvPr>
          <p:cNvSpPr/>
          <p:nvPr/>
        </p:nvSpPr>
        <p:spPr>
          <a:xfrm>
            <a:off x="280542" y="4248489"/>
            <a:ext cx="1051559" cy="307049"/>
          </a:xfrm>
          <a:prstGeom prst="roundRect">
            <a:avLst/>
          </a:prstGeom>
          <a:solidFill>
            <a:srgbClr val="DAB38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ysClr val="windowText" lastClr="000000"/>
                </a:solidFill>
              </a:rPr>
              <a:t>Hot desert</a:t>
            </a:r>
          </a:p>
        </p:txBody>
      </p:sp>
      <p:sp>
        <p:nvSpPr>
          <p:cNvPr id="23" name="Rectangle: Rounded Corners 5">
            <a:extLst>
              <a:ext uri="{FF2B5EF4-FFF2-40B4-BE49-F238E27FC236}">
                <a16:creationId xmlns:a16="http://schemas.microsoft.com/office/drawing/2014/main" id="{0FBA5252-9D99-476D-84B4-AC82236F8226}"/>
              </a:ext>
            </a:extLst>
          </p:cNvPr>
          <p:cNvSpPr/>
          <p:nvPr/>
        </p:nvSpPr>
        <p:spPr>
          <a:xfrm>
            <a:off x="1544197" y="4248489"/>
            <a:ext cx="1051559" cy="279835"/>
          </a:xfrm>
          <a:prstGeom prst="roundRect">
            <a:avLst/>
          </a:prstGeom>
          <a:solidFill>
            <a:srgbClr val="D0866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ysClr val="windowText" lastClr="000000"/>
                </a:solidFill>
              </a:rPr>
              <a:t>Semi-desert</a:t>
            </a:r>
          </a:p>
        </p:txBody>
      </p:sp>
      <p:sp>
        <p:nvSpPr>
          <p:cNvPr id="24" name="Rectangle: Rounded Corners 6">
            <a:extLst>
              <a:ext uri="{FF2B5EF4-FFF2-40B4-BE49-F238E27FC236}">
                <a16:creationId xmlns:a16="http://schemas.microsoft.com/office/drawing/2014/main" id="{583E4284-6778-4387-9722-6A2E9E02D796}"/>
              </a:ext>
            </a:extLst>
          </p:cNvPr>
          <p:cNvSpPr/>
          <p:nvPr/>
        </p:nvSpPr>
        <p:spPr>
          <a:xfrm>
            <a:off x="280542" y="4649153"/>
            <a:ext cx="1051559" cy="307049"/>
          </a:xfrm>
          <a:prstGeom prst="roundRect">
            <a:avLst/>
          </a:prstGeom>
          <a:solidFill>
            <a:srgbClr val="9D9448"/>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ysClr val="windowText" lastClr="000000"/>
                </a:solidFill>
              </a:rPr>
              <a:t>Savanna</a:t>
            </a:r>
          </a:p>
        </p:txBody>
      </p:sp>
      <p:sp>
        <p:nvSpPr>
          <p:cNvPr id="25" name="Rectangle: Rounded Corners 7">
            <a:extLst>
              <a:ext uri="{FF2B5EF4-FFF2-40B4-BE49-F238E27FC236}">
                <a16:creationId xmlns:a16="http://schemas.microsoft.com/office/drawing/2014/main" id="{7ADD62AB-0D25-4982-8CAC-3662195D5714}"/>
              </a:ext>
            </a:extLst>
          </p:cNvPr>
          <p:cNvSpPr/>
          <p:nvPr/>
        </p:nvSpPr>
        <p:spPr>
          <a:xfrm>
            <a:off x="1544197" y="4676367"/>
            <a:ext cx="1051559" cy="279835"/>
          </a:xfrm>
          <a:prstGeom prst="roundRect">
            <a:avLst/>
          </a:prstGeom>
          <a:solidFill>
            <a:srgbClr val="5F7E3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ysClr val="windowText" lastClr="000000"/>
                </a:solidFill>
              </a:rPr>
              <a:t>Rainforest</a:t>
            </a:r>
          </a:p>
        </p:txBody>
      </p:sp>
      <p:sp>
        <p:nvSpPr>
          <p:cNvPr id="26" name="Rectangle 25"/>
          <p:cNvSpPr/>
          <p:nvPr/>
        </p:nvSpPr>
        <p:spPr>
          <a:xfrm>
            <a:off x="296091" y="793815"/>
            <a:ext cx="2301842" cy="1015663"/>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GB" sz="1200" dirty="0"/>
              <a:t>A </a:t>
            </a:r>
            <a:r>
              <a:rPr lang="en-GB" sz="1200" b="1" dirty="0"/>
              <a:t>biome</a:t>
            </a:r>
            <a:r>
              <a:rPr lang="en-GB" sz="1200" dirty="0"/>
              <a:t> is a large region with its own distinct climate, plants and animals. </a:t>
            </a:r>
          </a:p>
          <a:p>
            <a:pPr algn="ctr"/>
            <a:r>
              <a:rPr lang="en-GB" sz="1200" dirty="0"/>
              <a:t>There are </a:t>
            </a:r>
            <a:r>
              <a:rPr lang="en-GB" sz="1200" b="1" dirty="0"/>
              <a:t>four</a:t>
            </a:r>
            <a:r>
              <a:rPr lang="en-GB" sz="1200" dirty="0"/>
              <a:t> main biomes in Africa as shown in the map below.</a:t>
            </a:r>
          </a:p>
        </p:txBody>
      </p:sp>
      <p:graphicFrame>
        <p:nvGraphicFramePr>
          <p:cNvPr id="27" name="Table 26">
            <a:extLst>
              <a:ext uri="{FF2B5EF4-FFF2-40B4-BE49-F238E27FC236}">
                <a16:creationId xmlns:a16="http://schemas.microsoft.com/office/drawing/2014/main" id="{01541CD4-57DB-4608-94CB-FE43BD16DFE5}"/>
              </a:ext>
            </a:extLst>
          </p:cNvPr>
          <p:cNvGraphicFramePr>
            <a:graphicFrameLocks noGrp="1"/>
          </p:cNvGraphicFramePr>
          <p:nvPr>
            <p:extLst>
              <p:ext uri="{D42A27DB-BD31-4B8C-83A1-F6EECF244321}">
                <p14:modId xmlns:p14="http://schemas.microsoft.com/office/powerpoint/2010/main" val="2625427345"/>
              </p:ext>
            </p:extLst>
          </p:nvPr>
        </p:nvGraphicFramePr>
        <p:xfrm>
          <a:off x="2856684" y="789875"/>
          <a:ext cx="9115390" cy="2283379"/>
        </p:xfrm>
        <a:graphic>
          <a:graphicData uri="http://schemas.openxmlformats.org/drawingml/2006/table">
            <a:tbl>
              <a:tblPr firstRow="1" bandRow="1">
                <a:tableStyleId>{5940675A-B579-460E-94D1-54222C63F5DA}</a:tableStyleId>
              </a:tblPr>
              <a:tblGrid>
                <a:gridCol w="1157548">
                  <a:extLst>
                    <a:ext uri="{9D8B030D-6E8A-4147-A177-3AD203B41FA5}">
                      <a16:colId xmlns:a16="http://schemas.microsoft.com/office/drawing/2014/main" val="2546986888"/>
                    </a:ext>
                  </a:extLst>
                </a:gridCol>
                <a:gridCol w="2652614">
                  <a:extLst>
                    <a:ext uri="{9D8B030D-6E8A-4147-A177-3AD203B41FA5}">
                      <a16:colId xmlns:a16="http://schemas.microsoft.com/office/drawing/2014/main" val="4167681390"/>
                    </a:ext>
                  </a:extLst>
                </a:gridCol>
                <a:gridCol w="3435348">
                  <a:extLst>
                    <a:ext uri="{9D8B030D-6E8A-4147-A177-3AD203B41FA5}">
                      <a16:colId xmlns:a16="http://schemas.microsoft.com/office/drawing/2014/main" val="1448768583"/>
                    </a:ext>
                  </a:extLst>
                </a:gridCol>
                <a:gridCol w="1869880">
                  <a:extLst>
                    <a:ext uri="{9D8B030D-6E8A-4147-A177-3AD203B41FA5}">
                      <a16:colId xmlns:a16="http://schemas.microsoft.com/office/drawing/2014/main" val="2059570301"/>
                    </a:ext>
                  </a:extLst>
                </a:gridCol>
              </a:tblGrid>
              <a:tr h="345646">
                <a:tc>
                  <a:txBody>
                    <a:bodyPr/>
                    <a:lstStyle/>
                    <a:p>
                      <a:pPr algn="ctr"/>
                      <a:r>
                        <a:rPr lang="en-GB" sz="1100" b="1">
                          <a:effectLst/>
                        </a:rPr>
                        <a:t>Name of biome</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GB" sz="1100" b="1" dirty="0">
                          <a:effectLst/>
                        </a:rPr>
                        <a:t>Climate (temperature and rainfall)</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GB" sz="1100" b="1">
                          <a:effectLst/>
                        </a:rPr>
                        <a:t>Plants and Animals</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GB" sz="1100" b="1" dirty="0">
                          <a:effectLst/>
                        </a:rPr>
                        <a:t>Challenges the biome faces</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78640616"/>
                  </a:ext>
                </a:extLst>
              </a:tr>
              <a:tr h="402145">
                <a:tc>
                  <a:txBody>
                    <a:bodyPr/>
                    <a:lstStyle/>
                    <a:p>
                      <a:pPr algn="ctr">
                        <a:lnSpc>
                          <a:spcPct val="107000"/>
                        </a:lnSpc>
                        <a:spcAft>
                          <a:spcPts val="800"/>
                        </a:spcAft>
                      </a:pPr>
                      <a:r>
                        <a:rPr lang="en-GB" sz="1100" dirty="0">
                          <a:effectLst/>
                        </a:rPr>
                        <a:t>Hot Desert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243" marR="45243" marT="0" marB="0" anchor="ctr"/>
                </a:tc>
                <a:tc>
                  <a:txBody>
                    <a:bodyPr/>
                    <a:lstStyle/>
                    <a:p>
                      <a:pPr algn="ctr">
                        <a:lnSpc>
                          <a:spcPct val="107000"/>
                        </a:lnSpc>
                        <a:spcAft>
                          <a:spcPts val="800"/>
                        </a:spcAft>
                      </a:pPr>
                      <a:r>
                        <a:rPr lang="en-GB" sz="1100" dirty="0">
                          <a:effectLst/>
                        </a:rPr>
                        <a:t>Hot in the day – up to 50</a:t>
                      </a:r>
                      <a:r>
                        <a:rPr lang="en-GB" sz="1100" baseline="30000" dirty="0">
                          <a:effectLst/>
                        </a:rPr>
                        <a:t>o</a:t>
                      </a:r>
                      <a:r>
                        <a:rPr lang="en-GB" sz="1100" dirty="0">
                          <a:effectLst/>
                        </a:rPr>
                        <a:t>C.</a:t>
                      </a:r>
                      <a:r>
                        <a:rPr lang="en-GB" sz="1100" baseline="0" dirty="0">
                          <a:effectLst/>
                        </a:rPr>
                        <a:t> </a:t>
                      </a:r>
                      <a:r>
                        <a:rPr lang="en-GB" sz="1100" dirty="0">
                          <a:effectLst/>
                        </a:rPr>
                        <a:t>Cold at night.</a:t>
                      </a:r>
                      <a:r>
                        <a:rPr lang="en-GB" sz="1100" baseline="0" dirty="0">
                          <a:effectLst/>
                        </a:rPr>
                        <a:t> </a:t>
                      </a:r>
                      <a:r>
                        <a:rPr lang="en-GB" sz="1100" dirty="0">
                          <a:effectLst/>
                        </a:rPr>
                        <a:t>Very little rain – some places get almost none</a:t>
                      </a:r>
                    </a:p>
                  </a:txBody>
                  <a:tcPr marL="45243" marR="45243" marT="0" marB="0" anchor="ctr"/>
                </a:tc>
                <a:tc>
                  <a:txBody>
                    <a:bodyPr/>
                    <a:lstStyle/>
                    <a:p>
                      <a:pPr algn="ctr">
                        <a:lnSpc>
                          <a:spcPct val="107000"/>
                        </a:lnSpc>
                        <a:spcAft>
                          <a:spcPts val="800"/>
                        </a:spcAft>
                      </a:pPr>
                      <a:r>
                        <a:rPr lang="en-GB" sz="1100" dirty="0">
                          <a:effectLst/>
                        </a:rPr>
                        <a:t> Plants and animals have to adapt to the climate.</a:t>
                      </a:r>
                      <a:r>
                        <a:rPr lang="en-GB" sz="1100" baseline="0" dirty="0">
                          <a:effectLst/>
                        </a:rPr>
                        <a:t> </a:t>
                      </a:r>
                      <a:r>
                        <a:rPr lang="en-GB" sz="1100" dirty="0">
                          <a:effectLst/>
                        </a:rPr>
                        <a:t>Camels, gazelles, ostriches, vipers, sand rats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243" marR="45243" marT="0" marB="0" anchor="ctr"/>
                </a:tc>
                <a:tc>
                  <a:txBody>
                    <a:bodyPr/>
                    <a:lstStyle/>
                    <a:p>
                      <a:pPr algn="ctr">
                        <a:lnSpc>
                          <a:spcPct val="107000"/>
                        </a:lnSpc>
                        <a:spcAft>
                          <a:spcPts val="800"/>
                        </a:spcAft>
                      </a:pPr>
                      <a:r>
                        <a:rPr lang="en-GB" sz="1100" dirty="0">
                          <a:effectLst/>
                        </a:rPr>
                        <a:t>Extreme temperatures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243" marR="45243" marT="0" marB="0" anchor="ctr"/>
                </a:tc>
                <a:extLst>
                  <a:ext uri="{0D108BD9-81ED-4DB2-BD59-A6C34878D82A}">
                    <a16:rowId xmlns:a16="http://schemas.microsoft.com/office/drawing/2014/main" val="4278342979"/>
                  </a:ext>
                </a:extLst>
              </a:tr>
              <a:tr h="402145">
                <a:tc>
                  <a:txBody>
                    <a:bodyPr/>
                    <a:lstStyle/>
                    <a:p>
                      <a:pPr algn="ctr">
                        <a:lnSpc>
                          <a:spcPct val="107000"/>
                        </a:lnSpc>
                        <a:spcAft>
                          <a:spcPts val="800"/>
                        </a:spcAft>
                      </a:pPr>
                      <a:r>
                        <a:rPr lang="en-GB" sz="1100" dirty="0">
                          <a:effectLst/>
                        </a:rPr>
                        <a:t> Semi Desert</a:t>
                      </a:r>
                    </a:p>
                  </a:txBody>
                  <a:tcPr marL="45243" marR="45243" marT="0" marB="0" anchor="ctr"/>
                </a:tc>
                <a:tc>
                  <a:txBody>
                    <a:bodyPr/>
                    <a:lstStyle/>
                    <a:p>
                      <a:pPr algn="ctr">
                        <a:lnSpc>
                          <a:spcPct val="107000"/>
                        </a:lnSpc>
                        <a:spcAft>
                          <a:spcPts val="800"/>
                        </a:spcAft>
                      </a:pPr>
                      <a:r>
                        <a:rPr lang="en-GB" sz="1100" dirty="0">
                          <a:effectLst/>
                        </a:rPr>
                        <a:t>Always hot or warm (but cooler than the desert).</a:t>
                      </a:r>
                      <a:r>
                        <a:rPr lang="en-GB" sz="1100" baseline="0" dirty="0">
                          <a:effectLst/>
                        </a:rPr>
                        <a:t> </a:t>
                      </a:r>
                      <a:r>
                        <a:rPr lang="en-GB" sz="1100" dirty="0">
                          <a:effectLst/>
                        </a:rPr>
                        <a:t>There is a wet and a dry season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243" marR="45243" marT="0" marB="0" anchor="ctr"/>
                </a:tc>
                <a:tc>
                  <a:txBody>
                    <a:bodyPr/>
                    <a:lstStyle/>
                    <a:p>
                      <a:pPr algn="ctr">
                        <a:lnSpc>
                          <a:spcPct val="107000"/>
                        </a:lnSpc>
                        <a:spcAft>
                          <a:spcPts val="800"/>
                        </a:spcAft>
                      </a:pPr>
                      <a:r>
                        <a:rPr lang="en-GB" sz="1100" dirty="0">
                          <a:effectLst/>
                        </a:rPr>
                        <a:t>Wild dogs, rodents. Domestic animals – cattle, sheep, goats.</a:t>
                      </a:r>
                      <a:r>
                        <a:rPr lang="en-GB" sz="1100" baseline="0" dirty="0">
                          <a:effectLst/>
                        </a:rPr>
                        <a:t> </a:t>
                      </a:r>
                      <a:r>
                        <a:rPr lang="en-GB" sz="1100" dirty="0">
                          <a:effectLst/>
                        </a:rPr>
                        <a:t>Grasses, low shrubs and scattered trees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243" marR="45243" marT="0" marB="0" anchor="ctr"/>
                </a:tc>
                <a:tc>
                  <a:txBody>
                    <a:bodyPr/>
                    <a:lstStyle/>
                    <a:p>
                      <a:pPr algn="ctr">
                        <a:lnSpc>
                          <a:spcPct val="107000"/>
                        </a:lnSpc>
                        <a:spcAft>
                          <a:spcPts val="800"/>
                        </a:spcAft>
                      </a:pPr>
                      <a:r>
                        <a:rPr lang="en-GB" sz="1100" dirty="0">
                          <a:effectLst/>
                        </a:rPr>
                        <a:t>The rains often fail, so animals and crops may die.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243" marR="45243" marT="0" marB="0" anchor="ctr"/>
                </a:tc>
                <a:extLst>
                  <a:ext uri="{0D108BD9-81ED-4DB2-BD59-A6C34878D82A}">
                    <a16:rowId xmlns:a16="http://schemas.microsoft.com/office/drawing/2014/main" val="2292864799"/>
                  </a:ext>
                </a:extLst>
              </a:tr>
              <a:tr h="402145">
                <a:tc>
                  <a:txBody>
                    <a:bodyPr/>
                    <a:lstStyle/>
                    <a:p>
                      <a:pPr algn="ctr">
                        <a:lnSpc>
                          <a:spcPct val="107000"/>
                        </a:lnSpc>
                        <a:spcAft>
                          <a:spcPts val="800"/>
                        </a:spcAft>
                      </a:pPr>
                      <a:r>
                        <a:rPr lang="en-GB" sz="1100" dirty="0">
                          <a:effectLst/>
                        </a:rPr>
                        <a:t> Savannah</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243" marR="45243" marT="0" marB="0" anchor="ctr"/>
                </a:tc>
                <a:tc>
                  <a:txBody>
                    <a:bodyPr/>
                    <a:lstStyle/>
                    <a:p>
                      <a:pPr algn="ctr">
                        <a:lnSpc>
                          <a:spcPct val="107000"/>
                        </a:lnSpc>
                        <a:spcAft>
                          <a:spcPts val="800"/>
                        </a:spcAft>
                      </a:pPr>
                      <a:r>
                        <a:rPr lang="en-GB" sz="1100" dirty="0">
                          <a:effectLst/>
                        </a:rPr>
                        <a:t>Warm all year, with a rainy season and little rain the rest of the year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243" marR="45243" marT="0" marB="0" anchor="ctr"/>
                </a:tc>
                <a:tc>
                  <a:txBody>
                    <a:bodyPr/>
                    <a:lstStyle/>
                    <a:p>
                      <a:pPr algn="ctr">
                        <a:lnSpc>
                          <a:spcPct val="107000"/>
                        </a:lnSpc>
                        <a:spcAft>
                          <a:spcPts val="800"/>
                        </a:spcAft>
                      </a:pPr>
                      <a:r>
                        <a:rPr lang="en-GB" sz="1100" dirty="0">
                          <a:effectLst/>
                        </a:rPr>
                        <a:t>Lions, elephants, zebras, giraffes.</a:t>
                      </a:r>
                      <a:r>
                        <a:rPr lang="en-GB" sz="1100" baseline="0" dirty="0">
                          <a:effectLst/>
                        </a:rPr>
                        <a:t> </a:t>
                      </a:r>
                      <a:r>
                        <a:rPr lang="en-GB" sz="1100" dirty="0">
                          <a:effectLst/>
                        </a:rPr>
                        <a:t>Rolling grasslands, acacia trees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243" marR="45243" marT="0" marB="0" anchor="ctr"/>
                </a:tc>
                <a:tc>
                  <a:txBody>
                    <a:bodyPr/>
                    <a:lstStyle/>
                    <a:p>
                      <a:pPr algn="ctr">
                        <a:lnSpc>
                          <a:spcPct val="107000"/>
                        </a:lnSpc>
                        <a:spcAft>
                          <a:spcPts val="800"/>
                        </a:spcAft>
                      </a:pPr>
                      <a:r>
                        <a:rPr lang="en-GB" sz="1100" dirty="0">
                          <a:effectLst/>
                        </a:rPr>
                        <a:t> Desertification – when deserts expand and get bigger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243" marR="45243" marT="0" marB="0" anchor="ctr"/>
                </a:tc>
                <a:extLst>
                  <a:ext uri="{0D108BD9-81ED-4DB2-BD59-A6C34878D82A}">
                    <a16:rowId xmlns:a16="http://schemas.microsoft.com/office/drawing/2014/main" val="3388981305"/>
                  </a:ext>
                </a:extLst>
              </a:tr>
              <a:tr h="603218">
                <a:tc>
                  <a:txBody>
                    <a:bodyPr/>
                    <a:lstStyle/>
                    <a:p>
                      <a:pPr algn="ctr">
                        <a:lnSpc>
                          <a:spcPct val="107000"/>
                        </a:lnSpc>
                        <a:spcAft>
                          <a:spcPts val="800"/>
                        </a:spcAft>
                      </a:pPr>
                      <a:r>
                        <a:rPr lang="en-GB" sz="1100" dirty="0">
                          <a:effectLst/>
                        </a:rPr>
                        <a:t> Rainforest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243" marR="45243" marT="0" marB="0" anchor="ctr"/>
                </a:tc>
                <a:tc>
                  <a:txBody>
                    <a:bodyPr/>
                    <a:lstStyle/>
                    <a:p>
                      <a:pPr algn="ctr">
                        <a:lnSpc>
                          <a:spcPct val="107000"/>
                        </a:lnSpc>
                        <a:spcAft>
                          <a:spcPts val="800"/>
                        </a:spcAft>
                      </a:pPr>
                      <a:r>
                        <a:rPr lang="en-GB" sz="1100" dirty="0">
                          <a:effectLst/>
                        </a:rPr>
                        <a:t> Warm and wet all year – but less than the Amazon rainforest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243" marR="45243" marT="0" marB="0" anchor="ctr"/>
                </a:tc>
                <a:tc>
                  <a:txBody>
                    <a:bodyPr/>
                    <a:lstStyle/>
                    <a:p>
                      <a:pPr algn="ctr">
                        <a:lnSpc>
                          <a:spcPct val="107000"/>
                        </a:lnSpc>
                        <a:spcAft>
                          <a:spcPts val="800"/>
                        </a:spcAft>
                      </a:pPr>
                      <a:r>
                        <a:rPr lang="en-GB" sz="1100" dirty="0">
                          <a:effectLst/>
                        </a:rPr>
                        <a:t>Chimps, gorillas, monkeys, snakes, hippos and birds.</a:t>
                      </a:r>
                      <a:r>
                        <a:rPr lang="en-GB" sz="1100" baseline="0" dirty="0">
                          <a:effectLst/>
                        </a:rPr>
                        <a:t> </a:t>
                      </a:r>
                      <a:r>
                        <a:rPr lang="en-GB" sz="1100" dirty="0">
                          <a:effectLst/>
                        </a:rPr>
                        <a:t>Thousands of species of plants, low shrubs, ferns and 45m tall trees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243" marR="45243" marT="0" marB="0" anchor="ctr"/>
                </a:tc>
                <a:tc>
                  <a:txBody>
                    <a:bodyPr/>
                    <a:lstStyle/>
                    <a:p>
                      <a:pPr algn="ctr">
                        <a:lnSpc>
                          <a:spcPct val="107000"/>
                        </a:lnSpc>
                        <a:spcAft>
                          <a:spcPts val="800"/>
                        </a:spcAft>
                      </a:pPr>
                      <a:r>
                        <a:rPr lang="en-GB" sz="1100" dirty="0">
                          <a:effectLst/>
                        </a:rPr>
                        <a:t>Deforestation – people cut down the trees for timber or to grow crops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243" marR="45243" marT="0" marB="0" anchor="ctr"/>
                </a:tc>
                <a:extLst>
                  <a:ext uri="{0D108BD9-81ED-4DB2-BD59-A6C34878D82A}">
                    <a16:rowId xmlns:a16="http://schemas.microsoft.com/office/drawing/2014/main" val="1362049541"/>
                  </a:ext>
                </a:extLst>
              </a:tr>
            </a:tbl>
          </a:graphicData>
        </a:graphic>
      </p:graphicFrame>
      <p:graphicFrame>
        <p:nvGraphicFramePr>
          <p:cNvPr id="28" name="Chart 27">
            <a:extLst>
              <a:ext uri="{FF2B5EF4-FFF2-40B4-BE49-F238E27FC236}">
                <a16:creationId xmlns:a16="http://schemas.microsoft.com/office/drawing/2014/main" id="{2E4D3309-6623-4CCE-8410-2716FF97E1F0}"/>
              </a:ext>
            </a:extLst>
          </p:cNvPr>
          <p:cNvGraphicFramePr/>
          <p:nvPr/>
        </p:nvGraphicFramePr>
        <p:xfrm>
          <a:off x="2856684" y="3169919"/>
          <a:ext cx="3813266" cy="3564118"/>
        </p:xfrm>
        <a:graphic>
          <a:graphicData uri="http://schemas.openxmlformats.org/drawingml/2006/chart">
            <c:chart xmlns:c="http://schemas.openxmlformats.org/drawingml/2006/chart" xmlns:r="http://schemas.openxmlformats.org/officeDocument/2006/relationships" r:id="rId3"/>
          </a:graphicData>
        </a:graphic>
      </p:graphicFrame>
      <p:pic>
        <p:nvPicPr>
          <p:cNvPr id="29" name="Picture 28"/>
          <p:cNvPicPr>
            <a:picLocks noChangeAspect="1"/>
          </p:cNvPicPr>
          <p:nvPr/>
        </p:nvPicPr>
        <p:blipFill rotWithShape="1">
          <a:blip r:embed="rId4"/>
          <a:srcRect l="9656" r="29599"/>
          <a:stretch/>
        </p:blipFill>
        <p:spPr>
          <a:xfrm>
            <a:off x="113212" y="5049817"/>
            <a:ext cx="2632767" cy="1684220"/>
          </a:xfrm>
          <a:prstGeom prst="rect">
            <a:avLst/>
          </a:prstGeom>
          <a:ln>
            <a:solidFill>
              <a:schemeClr val="tx1"/>
            </a:solidFill>
          </a:ln>
        </p:spPr>
      </p:pic>
      <p:sp>
        <p:nvSpPr>
          <p:cNvPr id="30" name="TextBox 29"/>
          <p:cNvSpPr txBox="1"/>
          <p:nvPr/>
        </p:nvSpPr>
        <p:spPr>
          <a:xfrm>
            <a:off x="1058870" y="5104245"/>
            <a:ext cx="741450" cy="261610"/>
          </a:xfrm>
          <a:prstGeom prst="rect">
            <a:avLst/>
          </a:prstGeom>
          <a:solidFill>
            <a:schemeClr val="lt1">
              <a:alpha val="75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050" b="1" dirty="0"/>
              <a:t>Emergent</a:t>
            </a:r>
          </a:p>
        </p:txBody>
      </p:sp>
      <p:sp>
        <p:nvSpPr>
          <p:cNvPr id="31" name="TextBox 30"/>
          <p:cNvSpPr txBox="1"/>
          <p:nvPr/>
        </p:nvSpPr>
        <p:spPr>
          <a:xfrm>
            <a:off x="1058869" y="5552491"/>
            <a:ext cx="741451" cy="261610"/>
          </a:xfrm>
          <a:prstGeom prst="rect">
            <a:avLst/>
          </a:prstGeom>
          <a:solidFill>
            <a:schemeClr val="lt1">
              <a:alpha val="75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050" b="1" dirty="0"/>
              <a:t>Canopy</a:t>
            </a:r>
          </a:p>
        </p:txBody>
      </p:sp>
      <p:sp>
        <p:nvSpPr>
          <p:cNvPr id="32" name="TextBox 31"/>
          <p:cNvSpPr txBox="1"/>
          <p:nvPr/>
        </p:nvSpPr>
        <p:spPr>
          <a:xfrm>
            <a:off x="913897" y="6017768"/>
            <a:ext cx="1031394" cy="253916"/>
          </a:xfrm>
          <a:prstGeom prst="rect">
            <a:avLst/>
          </a:prstGeom>
          <a:solidFill>
            <a:schemeClr val="lt1">
              <a:alpha val="75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050" b="1" dirty="0"/>
              <a:t>Under Canopy</a:t>
            </a:r>
          </a:p>
        </p:txBody>
      </p:sp>
      <p:sp>
        <p:nvSpPr>
          <p:cNvPr id="33" name="TextBox 32"/>
          <p:cNvSpPr txBox="1"/>
          <p:nvPr/>
        </p:nvSpPr>
        <p:spPr>
          <a:xfrm>
            <a:off x="913897" y="6389706"/>
            <a:ext cx="1031394" cy="261610"/>
          </a:xfrm>
          <a:prstGeom prst="rect">
            <a:avLst/>
          </a:prstGeom>
          <a:solidFill>
            <a:schemeClr val="lt1">
              <a:alpha val="75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050" b="1" dirty="0"/>
              <a:t>Shrub Layer</a:t>
            </a:r>
          </a:p>
        </p:txBody>
      </p:sp>
      <p:sp>
        <p:nvSpPr>
          <p:cNvPr id="34" name="Rectangle 33"/>
          <p:cNvSpPr/>
          <p:nvPr/>
        </p:nvSpPr>
        <p:spPr>
          <a:xfrm>
            <a:off x="6743701" y="3169919"/>
            <a:ext cx="5228374" cy="87821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GB" sz="1100" b="1" dirty="0"/>
              <a:t>Deforestation</a:t>
            </a:r>
            <a:r>
              <a:rPr lang="en-GB" sz="1100" dirty="0"/>
              <a:t> is the removal of trees.</a:t>
            </a:r>
          </a:p>
          <a:p>
            <a:r>
              <a:rPr lang="en-GB" sz="1100" b="1" dirty="0"/>
              <a:t>Causes</a:t>
            </a:r>
            <a:r>
              <a:rPr lang="en-GB" sz="1100" dirty="0"/>
              <a:t>: logging, dam building, farming, mining, settlement and fuel wood, road building</a:t>
            </a:r>
          </a:p>
          <a:p>
            <a:r>
              <a:rPr lang="en-GB" sz="1100" b="1" dirty="0"/>
              <a:t>Consequences</a:t>
            </a:r>
            <a:r>
              <a:rPr lang="en-GB" sz="1100" dirty="0"/>
              <a:t>: Creates jobs, soil erosion, loss of habitats, climate change</a:t>
            </a:r>
          </a:p>
          <a:p>
            <a:r>
              <a:rPr lang="en-GB" sz="1100" dirty="0"/>
              <a:t>Different groups of people have different views on deforestation. </a:t>
            </a:r>
          </a:p>
        </p:txBody>
      </p:sp>
      <p:sp>
        <p:nvSpPr>
          <p:cNvPr id="35" name="Rectangle 34"/>
          <p:cNvSpPr/>
          <p:nvPr/>
        </p:nvSpPr>
        <p:spPr>
          <a:xfrm>
            <a:off x="6743701" y="4165768"/>
            <a:ext cx="5228374" cy="105937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GB" sz="1100" b="1" dirty="0"/>
              <a:t>Tourism in Kenya </a:t>
            </a:r>
            <a:r>
              <a:rPr lang="en-GB" sz="1100" dirty="0"/>
              <a:t>– in 2020 over 2 million people visited Kenya</a:t>
            </a:r>
          </a:p>
          <a:p>
            <a:r>
              <a:rPr lang="en-GB" sz="1100" dirty="0"/>
              <a:t>There are both </a:t>
            </a:r>
            <a:r>
              <a:rPr lang="en-GB" sz="1100" b="1" dirty="0">
                <a:solidFill>
                  <a:schemeClr val="accent6"/>
                </a:solidFill>
              </a:rPr>
              <a:t>positive</a:t>
            </a:r>
            <a:r>
              <a:rPr lang="en-GB" sz="1100" dirty="0"/>
              <a:t> and </a:t>
            </a:r>
            <a:r>
              <a:rPr lang="en-GB" sz="1100" b="1" dirty="0">
                <a:solidFill>
                  <a:srgbClr val="FF0000"/>
                </a:solidFill>
              </a:rPr>
              <a:t>negative</a:t>
            </a:r>
            <a:r>
              <a:rPr lang="en-GB" sz="1100" dirty="0"/>
              <a:t> impacts of tourism, for example, it </a:t>
            </a:r>
            <a:r>
              <a:rPr lang="en-GB" sz="1100" dirty="0">
                <a:solidFill>
                  <a:schemeClr val="accent6"/>
                </a:solidFill>
              </a:rPr>
              <a:t>creates</a:t>
            </a:r>
            <a:r>
              <a:rPr lang="en-GB" sz="1100" dirty="0"/>
              <a:t> </a:t>
            </a:r>
            <a:r>
              <a:rPr lang="en-GB" sz="1100" dirty="0">
                <a:solidFill>
                  <a:schemeClr val="accent6"/>
                </a:solidFill>
              </a:rPr>
              <a:t>jobs</a:t>
            </a:r>
            <a:r>
              <a:rPr lang="en-GB" sz="1100" dirty="0"/>
              <a:t>, however the jobs can be </a:t>
            </a:r>
            <a:r>
              <a:rPr lang="en-GB" sz="1100" dirty="0">
                <a:solidFill>
                  <a:srgbClr val="FF0000"/>
                </a:solidFill>
              </a:rPr>
              <a:t>poorly paid</a:t>
            </a:r>
            <a:r>
              <a:rPr lang="en-GB" sz="1100" dirty="0"/>
              <a:t>. Tourists </a:t>
            </a:r>
            <a:r>
              <a:rPr lang="en-GB" sz="1100" dirty="0">
                <a:solidFill>
                  <a:schemeClr val="accent6"/>
                </a:solidFill>
              </a:rPr>
              <a:t>bring money to the country</a:t>
            </a:r>
            <a:r>
              <a:rPr lang="en-GB" sz="1100" dirty="0"/>
              <a:t>, however the </a:t>
            </a:r>
            <a:r>
              <a:rPr lang="en-GB" sz="1100" dirty="0">
                <a:solidFill>
                  <a:srgbClr val="FF0000"/>
                </a:solidFill>
              </a:rPr>
              <a:t>local people may see very little of the money that tourists spend</a:t>
            </a:r>
            <a:r>
              <a:rPr lang="en-GB" sz="1100" dirty="0"/>
              <a:t>. </a:t>
            </a:r>
            <a:r>
              <a:rPr lang="en-GB" sz="1100" dirty="0">
                <a:solidFill>
                  <a:schemeClr val="accent6"/>
                </a:solidFill>
              </a:rPr>
              <a:t>Tourists enjoy the attractions</a:t>
            </a:r>
            <a:r>
              <a:rPr lang="en-GB" sz="1100" dirty="0"/>
              <a:t>, however can </a:t>
            </a:r>
            <a:r>
              <a:rPr lang="en-GB" sz="1100" dirty="0">
                <a:solidFill>
                  <a:srgbClr val="FF0000"/>
                </a:solidFill>
              </a:rPr>
              <a:t>damage the landscapes</a:t>
            </a:r>
            <a:r>
              <a:rPr lang="en-GB" sz="1100" dirty="0"/>
              <a:t>.</a:t>
            </a:r>
          </a:p>
          <a:p>
            <a:r>
              <a:rPr lang="en-GB" sz="1100" dirty="0"/>
              <a:t>Like deforestation, different groups of people have different views on tourism. </a:t>
            </a:r>
          </a:p>
        </p:txBody>
      </p:sp>
      <p:sp>
        <p:nvSpPr>
          <p:cNvPr id="36" name="Rectangle 35"/>
          <p:cNvSpPr/>
          <p:nvPr/>
        </p:nvSpPr>
        <p:spPr>
          <a:xfrm>
            <a:off x="6772174" y="5342779"/>
            <a:ext cx="2457551" cy="139125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sz="1100" b="1" dirty="0"/>
              <a:t>Plant and animal adaptations in the Sahara Desert – </a:t>
            </a:r>
            <a:r>
              <a:rPr lang="en-GB" sz="1100" dirty="0"/>
              <a:t>have to</a:t>
            </a:r>
            <a:r>
              <a:rPr lang="en-GB" sz="1100" b="1" dirty="0"/>
              <a:t> </a:t>
            </a:r>
            <a:r>
              <a:rPr lang="en-GB" sz="1100" dirty="0"/>
              <a:t>be able to cope with the climate including very little rainfall and high day time temperatures and cold night time temperatures. </a:t>
            </a:r>
            <a:endParaRPr lang="en-GB" sz="1100" b="1" dirty="0"/>
          </a:p>
        </p:txBody>
      </p:sp>
      <p:pic>
        <p:nvPicPr>
          <p:cNvPr id="37" name="Picture 36"/>
          <p:cNvPicPr>
            <a:picLocks noChangeAspect="1"/>
          </p:cNvPicPr>
          <p:nvPr/>
        </p:nvPicPr>
        <p:blipFill>
          <a:blip r:embed="rId5"/>
          <a:stretch>
            <a:fillRect/>
          </a:stretch>
        </p:blipFill>
        <p:spPr>
          <a:xfrm>
            <a:off x="10732225" y="5342779"/>
            <a:ext cx="1239850" cy="1400175"/>
          </a:xfrm>
          <a:prstGeom prst="rect">
            <a:avLst/>
          </a:prstGeom>
          <a:ln>
            <a:noFill/>
          </a:ln>
        </p:spPr>
      </p:pic>
      <p:pic>
        <p:nvPicPr>
          <p:cNvPr id="38" name="Picture 37"/>
          <p:cNvPicPr>
            <a:picLocks noChangeAspect="1"/>
          </p:cNvPicPr>
          <p:nvPr/>
        </p:nvPicPr>
        <p:blipFill>
          <a:blip r:embed="rId6"/>
          <a:stretch>
            <a:fillRect/>
          </a:stretch>
        </p:blipFill>
        <p:spPr>
          <a:xfrm>
            <a:off x="9303475" y="5338294"/>
            <a:ext cx="1326526" cy="1404660"/>
          </a:xfrm>
          <a:prstGeom prst="rect">
            <a:avLst/>
          </a:prstGeom>
          <a:ln>
            <a:noFill/>
          </a:ln>
        </p:spPr>
      </p:pic>
      <p:sp>
        <p:nvSpPr>
          <p:cNvPr id="39" name="Title 1">
            <a:extLst>
              <a:ext uri="{FF2B5EF4-FFF2-40B4-BE49-F238E27FC236}">
                <a16:creationId xmlns:a16="http://schemas.microsoft.com/office/drawing/2014/main" id="{D293F5DB-62F2-4656-AF84-F9E5D94DBDB6}"/>
              </a:ext>
            </a:extLst>
          </p:cNvPr>
          <p:cNvSpPr>
            <a:spLocks noGrp="1"/>
          </p:cNvSpPr>
          <p:nvPr>
            <p:ph type="title"/>
          </p:nvPr>
        </p:nvSpPr>
        <p:spPr>
          <a:xfrm>
            <a:off x="0" y="197221"/>
            <a:ext cx="12192000" cy="404701"/>
          </a:xfrm>
        </p:spPr>
        <p:txBody>
          <a:bodyPr>
            <a:normAutofit fontScale="90000"/>
          </a:bodyPr>
          <a:lstStyle/>
          <a:p>
            <a:pPr algn="ctr"/>
            <a:r>
              <a:rPr lang="en-US" b="1" dirty="0">
                <a:solidFill>
                  <a:schemeClr val="tx1"/>
                </a:solidFill>
                <a:latin typeface="Gill Sans MT" panose="020B0502020104020203" pitchFamily="34" charset="0"/>
              </a:rPr>
              <a:t>Biomes of Africa Year 7 HT6</a:t>
            </a:r>
          </a:p>
        </p:txBody>
      </p:sp>
      <p:sp>
        <p:nvSpPr>
          <p:cNvPr id="2" name="Rectangle 1">
            <a:extLst>
              <a:ext uri="{FF2B5EF4-FFF2-40B4-BE49-F238E27FC236}">
                <a16:creationId xmlns:a16="http://schemas.microsoft.com/office/drawing/2014/main" id="{1846CF7B-87C1-4809-A5A2-75E3522548FF}"/>
              </a:ext>
            </a:extLst>
          </p:cNvPr>
          <p:cNvSpPr/>
          <p:nvPr/>
        </p:nvSpPr>
        <p:spPr>
          <a:xfrm>
            <a:off x="113212" y="789875"/>
            <a:ext cx="2632767" cy="42316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5A046C00-D70E-4D86-82C9-FE1E23D5DE1A}"/>
              </a:ext>
            </a:extLst>
          </p:cNvPr>
          <p:cNvSpPr/>
          <p:nvPr/>
        </p:nvSpPr>
        <p:spPr>
          <a:xfrm>
            <a:off x="6743700" y="5338294"/>
            <a:ext cx="5228374" cy="13957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7994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C5D730F-680A-462D-B5F0-4AAD35107F01}"/>
              </a:ext>
            </a:extLst>
          </p:cNvPr>
          <p:cNvSpPr/>
          <p:nvPr/>
        </p:nvSpPr>
        <p:spPr>
          <a:xfrm>
            <a:off x="1554561" y="1736545"/>
            <a:ext cx="3857414" cy="144506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DA12DFFE-A7A1-4ECB-89C5-F120D9B8F211}"/>
              </a:ext>
            </a:extLst>
          </p:cNvPr>
          <p:cNvSpPr txBox="1"/>
          <p:nvPr/>
        </p:nvSpPr>
        <p:spPr>
          <a:xfrm>
            <a:off x="9634962" y="471261"/>
            <a:ext cx="2252221" cy="32778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a:solidFill>
                  <a:srgbClr val="000000"/>
                </a:solidFill>
              </a:rPr>
              <a:t>Sunlight hit the Earth more directly at the Equator. The curve of the Earth means that sunlight is spread over a wider area the further you move from the Equator. </a:t>
            </a:r>
          </a:p>
          <a:p>
            <a:r>
              <a:rPr lang="en-GB" sz="1200" dirty="0">
                <a:solidFill>
                  <a:srgbClr val="000000"/>
                </a:solidFill>
              </a:rPr>
              <a:t>Sunlight hits a smaller surface area at the Equator so heats up quickly compared to the Poles</a:t>
            </a:r>
          </a:p>
          <a:p>
            <a:endParaRPr lang="en-GB" sz="1200" dirty="0">
              <a:solidFill>
                <a:srgbClr val="000000"/>
              </a:solidFill>
            </a:endParaRPr>
          </a:p>
          <a:p>
            <a:endParaRPr lang="en-GB" sz="1200" dirty="0">
              <a:solidFill>
                <a:srgbClr val="000000"/>
              </a:solidFill>
            </a:endParaRPr>
          </a:p>
          <a:p>
            <a:endParaRPr lang="en-GB" sz="1200" dirty="0">
              <a:solidFill>
                <a:srgbClr val="000000"/>
              </a:solidFill>
            </a:endParaRPr>
          </a:p>
          <a:p>
            <a:endParaRPr lang="en-GB" sz="1200" dirty="0">
              <a:solidFill>
                <a:srgbClr val="000000"/>
              </a:solidFill>
            </a:endParaRPr>
          </a:p>
          <a:p>
            <a:endParaRPr lang="en-GB" sz="1200" dirty="0">
              <a:solidFill>
                <a:srgbClr val="000000"/>
              </a:solidFill>
            </a:endParaRPr>
          </a:p>
          <a:p>
            <a:endParaRPr lang="en-GB" sz="1200" dirty="0">
              <a:solidFill>
                <a:srgbClr val="000000"/>
              </a:solidFill>
            </a:endParaRPr>
          </a:p>
          <a:p>
            <a:endParaRPr lang="en-GB" sz="1200" dirty="0">
              <a:solidFill>
                <a:srgbClr val="000000"/>
              </a:solidFill>
            </a:endParaRPr>
          </a:p>
          <a:p>
            <a:endParaRPr lang="en-GB" sz="1200" dirty="0">
              <a:solidFill>
                <a:srgbClr val="000000"/>
              </a:solidFill>
            </a:endParaRPr>
          </a:p>
          <a:p>
            <a:endParaRPr lang="en-GB" sz="100" dirty="0"/>
          </a:p>
        </p:txBody>
      </p:sp>
      <p:pic>
        <p:nvPicPr>
          <p:cNvPr id="6" name="Picture 5"/>
          <p:cNvPicPr>
            <a:picLocks noChangeAspect="1"/>
          </p:cNvPicPr>
          <p:nvPr/>
        </p:nvPicPr>
        <p:blipFill rotWithShape="1">
          <a:blip r:embed="rId2"/>
          <a:srcRect t="3281" b="4865"/>
          <a:stretch/>
        </p:blipFill>
        <p:spPr>
          <a:xfrm>
            <a:off x="1594897" y="1750504"/>
            <a:ext cx="1979665" cy="1391454"/>
          </a:xfrm>
          <a:prstGeom prst="rect">
            <a:avLst/>
          </a:prstGeom>
        </p:spPr>
      </p:pic>
      <p:sp>
        <p:nvSpPr>
          <p:cNvPr id="2" name="Title 1"/>
          <p:cNvSpPr>
            <a:spLocks noGrp="1"/>
          </p:cNvSpPr>
          <p:nvPr>
            <p:ph type="title"/>
          </p:nvPr>
        </p:nvSpPr>
        <p:spPr>
          <a:xfrm>
            <a:off x="0" y="17930"/>
            <a:ext cx="12192000" cy="404701"/>
          </a:xfrm>
        </p:spPr>
        <p:txBody>
          <a:bodyPr>
            <a:noAutofit/>
          </a:bodyPr>
          <a:lstStyle/>
          <a:p>
            <a:pPr algn="ctr"/>
            <a:r>
              <a:rPr lang="en-US" sz="2300" b="1" dirty="0">
                <a:solidFill>
                  <a:schemeClr val="tx1"/>
                </a:solidFill>
                <a:latin typeface="Gill Sans MT" panose="020B0502020104020203" pitchFamily="34" charset="0"/>
              </a:rPr>
              <a:t>Weather and Climate Year 7 HT1</a:t>
            </a:r>
          </a:p>
        </p:txBody>
      </p:sp>
      <p:sp>
        <p:nvSpPr>
          <p:cNvPr id="3" name="TextBox 2"/>
          <p:cNvSpPr txBox="1"/>
          <p:nvPr/>
        </p:nvSpPr>
        <p:spPr>
          <a:xfrm>
            <a:off x="187226" y="461631"/>
            <a:ext cx="1299410" cy="276998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b="1" dirty="0"/>
              <a:t>Key words:</a:t>
            </a:r>
          </a:p>
          <a:p>
            <a:r>
              <a:rPr lang="en-GB" sz="1200" dirty="0"/>
              <a:t>Weather</a:t>
            </a:r>
          </a:p>
          <a:p>
            <a:r>
              <a:rPr lang="en-GB" sz="1200" dirty="0"/>
              <a:t>Climate</a:t>
            </a:r>
          </a:p>
          <a:p>
            <a:r>
              <a:rPr lang="en-GB" sz="1200" dirty="0"/>
              <a:t>Atmosphere</a:t>
            </a:r>
          </a:p>
          <a:p>
            <a:r>
              <a:rPr lang="en-GB" sz="1200" dirty="0"/>
              <a:t>Precipitation </a:t>
            </a:r>
          </a:p>
          <a:p>
            <a:r>
              <a:rPr lang="en-GB" sz="1200" dirty="0"/>
              <a:t>Celsius</a:t>
            </a:r>
          </a:p>
          <a:p>
            <a:r>
              <a:rPr lang="en-GB" sz="1200" dirty="0"/>
              <a:t>Relief</a:t>
            </a:r>
          </a:p>
          <a:p>
            <a:r>
              <a:rPr lang="en-GB" sz="1200" dirty="0"/>
              <a:t>Frontal</a:t>
            </a:r>
          </a:p>
          <a:p>
            <a:r>
              <a:rPr lang="en-GB" sz="1200" dirty="0"/>
              <a:t>Convectional</a:t>
            </a:r>
          </a:p>
          <a:p>
            <a:r>
              <a:rPr lang="en-GB" sz="1200" dirty="0"/>
              <a:t>Temperature</a:t>
            </a:r>
          </a:p>
          <a:p>
            <a:r>
              <a:rPr lang="en-GB" sz="1200" dirty="0"/>
              <a:t>Thermometer </a:t>
            </a:r>
          </a:p>
          <a:p>
            <a:r>
              <a:rPr lang="en-GB" sz="1200" dirty="0"/>
              <a:t>Depression</a:t>
            </a:r>
          </a:p>
          <a:p>
            <a:r>
              <a:rPr lang="en-GB" sz="1200" dirty="0"/>
              <a:t>Air masses</a:t>
            </a:r>
          </a:p>
          <a:p>
            <a:r>
              <a:rPr lang="en-GB" sz="1200" dirty="0"/>
              <a:t>Climate graph</a:t>
            </a:r>
          </a:p>
        </p:txBody>
      </p:sp>
      <p:sp>
        <p:nvSpPr>
          <p:cNvPr id="4" name="TextBox 3"/>
          <p:cNvSpPr txBox="1"/>
          <p:nvPr/>
        </p:nvSpPr>
        <p:spPr>
          <a:xfrm>
            <a:off x="1557834" y="454730"/>
            <a:ext cx="3857414"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b="1" dirty="0"/>
              <a:t>Climate </a:t>
            </a:r>
            <a:r>
              <a:rPr lang="en-GB" sz="1200" dirty="0"/>
              <a:t>-  the </a:t>
            </a:r>
            <a:r>
              <a:rPr lang="en-GB" sz="1200" b="1" dirty="0"/>
              <a:t>average</a:t>
            </a:r>
            <a:r>
              <a:rPr lang="en-GB" sz="1200" dirty="0"/>
              <a:t> atmospheric conditions over long time periods, weeks, months, years</a:t>
            </a:r>
          </a:p>
          <a:p>
            <a:r>
              <a:rPr lang="en-GB" sz="1400" b="1" dirty="0"/>
              <a:t>Weather </a:t>
            </a:r>
            <a:r>
              <a:rPr lang="en-GB" sz="1200" dirty="0"/>
              <a:t>- what is happening in a particular place at a particular time, usually over short periods, hours or days, e.g., rain, blizzard, sunny and calm</a:t>
            </a:r>
          </a:p>
          <a:p>
            <a:endParaRPr lang="en-GB" sz="600" dirty="0"/>
          </a:p>
        </p:txBody>
      </p:sp>
      <p:sp>
        <p:nvSpPr>
          <p:cNvPr id="5" name="TextBox 4"/>
          <p:cNvSpPr txBox="1"/>
          <p:nvPr/>
        </p:nvSpPr>
        <p:spPr>
          <a:xfrm>
            <a:off x="5523509" y="454730"/>
            <a:ext cx="3972916"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a:t>Weather can be measured using a number of instruments.</a:t>
            </a:r>
          </a:p>
          <a:p>
            <a:r>
              <a:rPr lang="en-GB" sz="1200" b="1" dirty="0"/>
              <a:t>Thermometer</a:t>
            </a:r>
            <a:r>
              <a:rPr lang="en-GB" sz="1200" dirty="0"/>
              <a:t> for temperature</a:t>
            </a:r>
          </a:p>
          <a:p>
            <a:r>
              <a:rPr lang="en-GB" sz="1200" b="1" dirty="0"/>
              <a:t>Barometer</a:t>
            </a:r>
            <a:r>
              <a:rPr lang="en-GB" sz="1200" dirty="0"/>
              <a:t> for air pressure</a:t>
            </a:r>
          </a:p>
          <a:p>
            <a:r>
              <a:rPr lang="en-GB" sz="1200" b="1" dirty="0"/>
              <a:t>Rain gauge </a:t>
            </a:r>
            <a:r>
              <a:rPr lang="en-GB" sz="1200" dirty="0"/>
              <a:t>for precipitation</a:t>
            </a:r>
          </a:p>
          <a:p>
            <a:r>
              <a:rPr lang="en-GB" sz="1200" b="1" dirty="0"/>
              <a:t>Anemometer</a:t>
            </a:r>
            <a:r>
              <a:rPr lang="en-GB" sz="1200" dirty="0"/>
              <a:t> for wind speed</a:t>
            </a:r>
          </a:p>
          <a:p>
            <a:r>
              <a:rPr lang="en-GB" sz="1200" b="1" dirty="0"/>
              <a:t>Barometer</a:t>
            </a:r>
            <a:r>
              <a:rPr lang="en-GB" sz="1200" dirty="0"/>
              <a:t> for air pressure</a:t>
            </a:r>
          </a:p>
        </p:txBody>
      </p:sp>
      <p:sp>
        <p:nvSpPr>
          <p:cNvPr id="7" name="TextBox 6"/>
          <p:cNvSpPr txBox="1"/>
          <p:nvPr/>
        </p:nvSpPr>
        <p:spPr>
          <a:xfrm>
            <a:off x="3552825" y="1756962"/>
            <a:ext cx="1832147" cy="138499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a:t>The heat from the sun powers our weather by causing warm air to rise and cool it then returns back to Earth. This creates </a:t>
            </a:r>
            <a:r>
              <a:rPr lang="en-GB" sz="1200" b="1" dirty="0"/>
              <a:t>winds</a:t>
            </a:r>
            <a:r>
              <a:rPr lang="en-GB" sz="1200" dirty="0"/>
              <a:t> as the cold air takes the warm area space. </a:t>
            </a:r>
          </a:p>
        </p:txBody>
      </p:sp>
      <p:sp>
        <p:nvSpPr>
          <p:cNvPr id="8" name="TextBox 7"/>
          <p:cNvSpPr txBox="1"/>
          <p:nvPr/>
        </p:nvSpPr>
        <p:spPr>
          <a:xfrm>
            <a:off x="5523509" y="1736545"/>
            <a:ext cx="3972916" cy="141577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a:solidFill>
                  <a:schemeClr val="tx1"/>
                </a:solidFill>
              </a:rPr>
              <a:t>As air </a:t>
            </a:r>
            <a:r>
              <a:rPr lang="en-GB" sz="1200" b="1" dirty="0">
                <a:solidFill>
                  <a:schemeClr val="tx1"/>
                </a:solidFill>
              </a:rPr>
              <a:t>rises</a:t>
            </a:r>
            <a:r>
              <a:rPr lang="en-GB" sz="1200" dirty="0">
                <a:solidFill>
                  <a:schemeClr val="tx1"/>
                </a:solidFill>
              </a:rPr>
              <a:t> it </a:t>
            </a:r>
            <a:r>
              <a:rPr lang="en-GB" sz="1400" b="1" dirty="0">
                <a:solidFill>
                  <a:schemeClr val="tx1"/>
                </a:solidFill>
              </a:rPr>
              <a:t>c</a:t>
            </a:r>
            <a:r>
              <a:rPr lang="en-GB" sz="1200" dirty="0">
                <a:solidFill>
                  <a:schemeClr val="tx1"/>
                </a:solidFill>
              </a:rPr>
              <a:t>ools, </a:t>
            </a:r>
            <a:r>
              <a:rPr lang="en-GB" sz="1400" b="1" dirty="0">
                <a:solidFill>
                  <a:schemeClr val="tx1"/>
                </a:solidFill>
              </a:rPr>
              <a:t>c</a:t>
            </a:r>
            <a:r>
              <a:rPr lang="en-GB" sz="1200" dirty="0">
                <a:solidFill>
                  <a:schemeClr val="tx1"/>
                </a:solidFill>
              </a:rPr>
              <a:t>ondenses and forms </a:t>
            </a:r>
            <a:r>
              <a:rPr lang="en-GB" sz="1400" b="1" dirty="0">
                <a:solidFill>
                  <a:schemeClr val="tx1"/>
                </a:solidFill>
              </a:rPr>
              <a:t>c</a:t>
            </a:r>
            <a:r>
              <a:rPr lang="en-GB" sz="1200" dirty="0">
                <a:solidFill>
                  <a:schemeClr val="tx1"/>
                </a:solidFill>
              </a:rPr>
              <a:t>louds. </a:t>
            </a:r>
            <a:r>
              <a:rPr lang="en-GB" sz="1200" b="1" dirty="0">
                <a:solidFill>
                  <a:schemeClr val="tx1"/>
                </a:solidFill>
              </a:rPr>
              <a:t>Rising</a:t>
            </a:r>
            <a:r>
              <a:rPr lang="en-GB" sz="1200" dirty="0">
                <a:solidFill>
                  <a:schemeClr val="tx1"/>
                </a:solidFill>
              </a:rPr>
              <a:t> air also creates </a:t>
            </a:r>
            <a:r>
              <a:rPr lang="en-GB" sz="1200" b="1" dirty="0">
                <a:solidFill>
                  <a:schemeClr val="tx1"/>
                </a:solidFill>
              </a:rPr>
              <a:t>low pressure</a:t>
            </a:r>
            <a:r>
              <a:rPr lang="en-GB" sz="1200" dirty="0">
                <a:solidFill>
                  <a:schemeClr val="tx1"/>
                </a:solidFill>
              </a:rPr>
              <a:t>. Where this happens around the globe there is rainfall – this occurs in tropical rainforest (Brazil, Malaysia, Congo etc) and temperature deciduous forests (like the UK). Where air is </a:t>
            </a:r>
            <a:r>
              <a:rPr lang="en-GB" sz="1200" b="1" dirty="0">
                <a:solidFill>
                  <a:schemeClr val="tx1"/>
                </a:solidFill>
              </a:rPr>
              <a:t>sinking</a:t>
            </a:r>
            <a:r>
              <a:rPr lang="en-GB" sz="1200" dirty="0">
                <a:solidFill>
                  <a:schemeClr val="tx1"/>
                </a:solidFill>
              </a:rPr>
              <a:t> there is no cooling, condensing and clouds so there is no rain.  This is known as </a:t>
            </a:r>
            <a:r>
              <a:rPr lang="en-GB" sz="1200" b="1" dirty="0">
                <a:solidFill>
                  <a:schemeClr val="tx1"/>
                </a:solidFill>
              </a:rPr>
              <a:t>high pressure </a:t>
            </a:r>
            <a:r>
              <a:rPr lang="en-GB" sz="1200" dirty="0">
                <a:solidFill>
                  <a:schemeClr val="tx1"/>
                </a:solidFill>
              </a:rPr>
              <a:t>– this occurs in desert regions (Mali, Chad)</a:t>
            </a:r>
          </a:p>
        </p:txBody>
      </p:sp>
      <p:pic>
        <p:nvPicPr>
          <p:cNvPr id="9" name="Picture 8"/>
          <p:cNvPicPr>
            <a:picLocks noChangeAspect="1"/>
          </p:cNvPicPr>
          <p:nvPr/>
        </p:nvPicPr>
        <p:blipFill>
          <a:blip r:embed="rId3"/>
          <a:stretch>
            <a:fillRect/>
          </a:stretch>
        </p:blipFill>
        <p:spPr>
          <a:xfrm>
            <a:off x="72787" y="3832248"/>
            <a:ext cx="3570730" cy="2574248"/>
          </a:xfrm>
          <a:prstGeom prst="rect">
            <a:avLst/>
          </a:prstGeom>
        </p:spPr>
      </p:pic>
      <p:pic>
        <p:nvPicPr>
          <p:cNvPr id="10" name="Picture 9"/>
          <p:cNvPicPr>
            <a:picLocks noChangeAspect="1"/>
          </p:cNvPicPr>
          <p:nvPr/>
        </p:nvPicPr>
        <p:blipFill>
          <a:blip r:embed="rId4"/>
          <a:stretch>
            <a:fillRect/>
          </a:stretch>
        </p:blipFill>
        <p:spPr>
          <a:xfrm>
            <a:off x="3594510" y="3832248"/>
            <a:ext cx="3709391" cy="2674212"/>
          </a:xfrm>
          <a:prstGeom prst="rect">
            <a:avLst/>
          </a:prstGeom>
        </p:spPr>
      </p:pic>
      <p:pic>
        <p:nvPicPr>
          <p:cNvPr id="11" name="Picture 10"/>
          <p:cNvPicPr>
            <a:picLocks noChangeAspect="1"/>
          </p:cNvPicPr>
          <p:nvPr/>
        </p:nvPicPr>
        <p:blipFill>
          <a:blip r:embed="rId5"/>
          <a:stretch>
            <a:fillRect/>
          </a:stretch>
        </p:blipFill>
        <p:spPr>
          <a:xfrm>
            <a:off x="7303901" y="3813722"/>
            <a:ext cx="3554085" cy="2562247"/>
          </a:xfrm>
          <a:prstGeom prst="rect">
            <a:avLst/>
          </a:prstGeom>
        </p:spPr>
      </p:pic>
      <p:sp>
        <p:nvSpPr>
          <p:cNvPr id="12" name="TextBox 11"/>
          <p:cNvSpPr txBox="1"/>
          <p:nvPr/>
        </p:nvSpPr>
        <p:spPr>
          <a:xfrm>
            <a:off x="195334" y="3343205"/>
            <a:ext cx="9301091"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a:t>There are </a:t>
            </a:r>
            <a:r>
              <a:rPr lang="en-GB" sz="1200" b="1" dirty="0"/>
              <a:t>three</a:t>
            </a:r>
            <a:r>
              <a:rPr lang="en-GB" sz="1200" dirty="0"/>
              <a:t> main types of rainfall - </a:t>
            </a:r>
            <a:r>
              <a:rPr lang="en-GB" sz="1200" b="1" dirty="0"/>
              <a:t>Relief</a:t>
            </a:r>
            <a:r>
              <a:rPr lang="en-GB" sz="1200" dirty="0"/>
              <a:t> rainfall is common on the west coast of the UK.  The UK is affected by </a:t>
            </a:r>
            <a:r>
              <a:rPr lang="en-GB" sz="1200" b="1" dirty="0"/>
              <a:t>frontal</a:t>
            </a:r>
            <a:r>
              <a:rPr lang="en-GB" sz="1200" dirty="0"/>
              <a:t> rain as two air masses collide (warm and cold air) and intense heat on summer days in the  south east of the UK can create </a:t>
            </a:r>
            <a:r>
              <a:rPr lang="en-GB" sz="1200" b="1" dirty="0"/>
              <a:t>convectional</a:t>
            </a:r>
            <a:r>
              <a:rPr lang="en-GB" sz="1200" dirty="0"/>
              <a:t> rainfall and thunderstorms.</a:t>
            </a:r>
          </a:p>
        </p:txBody>
      </p:sp>
      <p:sp>
        <p:nvSpPr>
          <p:cNvPr id="14" name="TextBox 13"/>
          <p:cNvSpPr txBox="1"/>
          <p:nvPr/>
        </p:nvSpPr>
        <p:spPr>
          <a:xfrm>
            <a:off x="10746431" y="3870528"/>
            <a:ext cx="1140752"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dirty="0"/>
              <a:t>In each type of rainfall it is important to know what causes the air to rise and cool</a:t>
            </a:r>
          </a:p>
        </p:txBody>
      </p:sp>
      <p:pic>
        <p:nvPicPr>
          <p:cNvPr id="16" name="Picture 15"/>
          <p:cNvPicPr>
            <a:picLocks noChangeAspect="1"/>
          </p:cNvPicPr>
          <p:nvPr/>
        </p:nvPicPr>
        <p:blipFill>
          <a:blip r:embed="rId6"/>
          <a:stretch>
            <a:fillRect/>
          </a:stretch>
        </p:blipFill>
        <p:spPr>
          <a:xfrm>
            <a:off x="8622617" y="806824"/>
            <a:ext cx="777139" cy="808930"/>
          </a:xfrm>
          <a:prstGeom prst="rect">
            <a:avLst/>
          </a:prstGeom>
        </p:spPr>
      </p:pic>
      <p:sp>
        <p:nvSpPr>
          <p:cNvPr id="13" name="Rectangle 12"/>
          <p:cNvSpPr/>
          <p:nvPr/>
        </p:nvSpPr>
        <p:spPr>
          <a:xfrm>
            <a:off x="0" y="6568087"/>
            <a:ext cx="8146423" cy="523220"/>
          </a:xfrm>
          <a:prstGeom prst="rect">
            <a:avLst/>
          </a:prstGeom>
        </p:spPr>
        <p:txBody>
          <a:bodyPr wrap="square">
            <a:spAutoFit/>
          </a:bodyPr>
          <a:lstStyle/>
          <a:p>
            <a:r>
              <a:rPr lang="en-GB" sz="1400" dirty="0"/>
              <a:t>BBC </a:t>
            </a:r>
            <a:r>
              <a:rPr lang="en-GB" sz="1400" dirty="0" err="1"/>
              <a:t>Bitesize</a:t>
            </a:r>
            <a:r>
              <a:rPr lang="en-GB" sz="1400" dirty="0"/>
              <a:t>: </a:t>
            </a:r>
            <a:r>
              <a:rPr lang="en-GB" sz="1400" dirty="0">
                <a:hlinkClick r:id="rId7"/>
              </a:rPr>
              <a:t>https://www.bbc.co.uk/bitesize/topics/zx38q6f/articles/zqnb3j6</a:t>
            </a:r>
            <a:endParaRPr lang="en-GB" sz="1400" dirty="0"/>
          </a:p>
          <a:p>
            <a:endParaRPr lang="en-GB" sz="1400" dirty="0"/>
          </a:p>
        </p:txBody>
      </p:sp>
      <p:sp>
        <p:nvSpPr>
          <p:cNvPr id="19" name="TextBox 18">
            <a:extLst>
              <a:ext uri="{FF2B5EF4-FFF2-40B4-BE49-F238E27FC236}">
                <a16:creationId xmlns:a16="http://schemas.microsoft.com/office/drawing/2014/main" id="{F09855DF-CACC-42C2-A0AC-432FC88AF67D}"/>
              </a:ext>
            </a:extLst>
          </p:cNvPr>
          <p:cNvSpPr txBox="1"/>
          <p:nvPr/>
        </p:nvSpPr>
        <p:spPr>
          <a:xfrm>
            <a:off x="93115" y="6203192"/>
            <a:ext cx="614291"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400" dirty="0"/>
              <a:t>Relief</a:t>
            </a:r>
          </a:p>
        </p:txBody>
      </p:sp>
      <p:sp>
        <p:nvSpPr>
          <p:cNvPr id="20" name="TextBox 19">
            <a:extLst>
              <a:ext uri="{FF2B5EF4-FFF2-40B4-BE49-F238E27FC236}">
                <a16:creationId xmlns:a16="http://schemas.microsoft.com/office/drawing/2014/main" id="{3F9A0CBB-35A5-44BF-9E76-321AF0271A90}"/>
              </a:ext>
            </a:extLst>
          </p:cNvPr>
          <p:cNvSpPr txBox="1"/>
          <p:nvPr/>
        </p:nvSpPr>
        <p:spPr>
          <a:xfrm>
            <a:off x="3552825" y="6198683"/>
            <a:ext cx="794636"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400" dirty="0"/>
              <a:t>Frontal</a:t>
            </a:r>
          </a:p>
        </p:txBody>
      </p:sp>
      <p:sp>
        <p:nvSpPr>
          <p:cNvPr id="21" name="TextBox 20">
            <a:extLst>
              <a:ext uri="{FF2B5EF4-FFF2-40B4-BE49-F238E27FC236}">
                <a16:creationId xmlns:a16="http://schemas.microsoft.com/office/drawing/2014/main" id="{178C30C0-AA2A-4052-8EBA-7AE487549E50}"/>
              </a:ext>
            </a:extLst>
          </p:cNvPr>
          <p:cNvSpPr txBox="1"/>
          <p:nvPr/>
        </p:nvSpPr>
        <p:spPr>
          <a:xfrm>
            <a:off x="7869184" y="6203796"/>
            <a:ext cx="1238249"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400" dirty="0"/>
              <a:t>Convectional</a:t>
            </a:r>
          </a:p>
        </p:txBody>
      </p:sp>
      <p:pic>
        <p:nvPicPr>
          <p:cNvPr id="22" name="Picture 21">
            <a:extLst>
              <a:ext uri="{FF2B5EF4-FFF2-40B4-BE49-F238E27FC236}">
                <a16:creationId xmlns:a16="http://schemas.microsoft.com/office/drawing/2014/main" id="{2281EFE5-FD48-4D8B-BAC0-037FEE2FCF8F}"/>
              </a:ext>
            </a:extLst>
          </p:cNvPr>
          <p:cNvPicPr>
            <a:picLocks noChangeAspect="1"/>
          </p:cNvPicPr>
          <p:nvPr/>
        </p:nvPicPr>
        <p:blipFill>
          <a:blip r:embed="rId8"/>
          <a:stretch>
            <a:fillRect/>
          </a:stretch>
        </p:blipFill>
        <p:spPr>
          <a:xfrm>
            <a:off x="9688099" y="2315549"/>
            <a:ext cx="2154763" cy="1381258"/>
          </a:xfrm>
          <a:prstGeom prst="rect">
            <a:avLst/>
          </a:prstGeom>
        </p:spPr>
      </p:pic>
      <p:pic>
        <p:nvPicPr>
          <p:cNvPr id="1026" name="Picture 2" descr="Weather Icons - Free SVG &amp; PNG Weather Images - Noun Project">
            <a:extLst>
              <a:ext uri="{FF2B5EF4-FFF2-40B4-BE49-F238E27FC236}">
                <a16:creationId xmlns:a16="http://schemas.microsoft.com/office/drawing/2014/main" id="{F2FA64DF-CFCD-4D67-B377-C9F71DA211C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30227" y="5401560"/>
            <a:ext cx="1104900" cy="110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019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AF5AFF5-DAE0-49A7-8DC6-556615F57EFA}"/>
              </a:ext>
            </a:extLst>
          </p:cNvPr>
          <p:cNvGrpSpPr/>
          <p:nvPr/>
        </p:nvGrpSpPr>
        <p:grpSpPr>
          <a:xfrm>
            <a:off x="7072142" y="440561"/>
            <a:ext cx="4743881" cy="4982708"/>
            <a:chOff x="8318563" y="1769837"/>
            <a:chExt cx="3771272" cy="3357908"/>
          </a:xfrm>
        </p:grpSpPr>
        <p:sp>
          <p:nvSpPr>
            <p:cNvPr id="8" name="TextBox 7"/>
            <p:cNvSpPr txBox="1"/>
            <p:nvPr/>
          </p:nvSpPr>
          <p:spPr>
            <a:xfrm>
              <a:off x="8318563" y="1769837"/>
              <a:ext cx="3771272" cy="335790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solidFill>
                    <a:schemeClr val="tx1"/>
                  </a:solidFill>
                </a:rPr>
                <a:t>Microclimates</a:t>
              </a:r>
            </a:p>
            <a:p>
              <a:r>
                <a:rPr lang="en-GB" sz="1200" dirty="0">
                  <a:solidFill>
                    <a:schemeClr val="tx1"/>
                  </a:solidFill>
                </a:rPr>
                <a:t>Smaller places like our school, cities and even gardens can have a microclimate.</a:t>
              </a:r>
            </a:p>
            <a:p>
              <a:r>
                <a:rPr lang="en-GB" sz="1200" b="1" u="sng" dirty="0">
                  <a:solidFill>
                    <a:schemeClr val="tx1"/>
                  </a:solidFill>
                </a:rPr>
                <a:t>Definition</a:t>
              </a:r>
              <a:r>
                <a:rPr lang="en-GB" sz="1200" i="1" dirty="0">
                  <a:solidFill>
                    <a:schemeClr val="tx1"/>
                  </a:solidFill>
                </a:rPr>
                <a:t> The climate of a very small or restricted area, especially when this differs from the climate of the surrounding area:</a:t>
              </a:r>
            </a:p>
            <a:p>
              <a:r>
                <a:rPr lang="en-GB" sz="1200" dirty="0">
                  <a:solidFill>
                    <a:schemeClr val="tx1"/>
                  </a:solidFill>
                </a:rPr>
                <a:t>There are several factors that can affect a microclimate: shade, shelter, close to buildings, close to water, altitude.</a:t>
              </a:r>
            </a:p>
            <a:p>
              <a:r>
                <a:rPr lang="en-GB" sz="1200" b="1" dirty="0">
                  <a:solidFill>
                    <a:schemeClr val="tx1"/>
                  </a:solidFill>
                </a:rPr>
                <a:t>Think: </a:t>
              </a:r>
              <a:r>
                <a:rPr lang="en-GB" sz="1200" dirty="0">
                  <a:solidFill>
                    <a:schemeClr val="tx1"/>
                  </a:solidFill>
                </a:rPr>
                <a:t>Which parts of our school site would be warmer or colder?</a:t>
              </a:r>
            </a:p>
            <a:p>
              <a:r>
                <a:rPr lang="en-GB" sz="1200" dirty="0">
                  <a:solidFill>
                    <a:schemeClr val="tx1"/>
                  </a:solidFill>
                </a:rPr>
                <a:t>Which places would be windier? </a:t>
              </a: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i="1" dirty="0">
                <a:solidFill>
                  <a:schemeClr val="tx1"/>
                </a:solidFill>
              </a:endParaRPr>
            </a:p>
            <a:p>
              <a:endParaRPr lang="en-GB" sz="1200" i="1" dirty="0">
                <a:solidFill>
                  <a:schemeClr val="tx1"/>
                </a:solidFill>
              </a:endParaRPr>
            </a:p>
            <a:p>
              <a:endParaRPr lang="en-GB" sz="1200" i="1" dirty="0">
                <a:solidFill>
                  <a:schemeClr val="tx1"/>
                </a:solidFill>
              </a:endParaRPr>
            </a:p>
            <a:p>
              <a:endParaRPr lang="en-GB" sz="1200" i="1" dirty="0">
                <a:solidFill>
                  <a:schemeClr val="tx1"/>
                </a:solidFill>
              </a:endParaRPr>
            </a:p>
            <a:p>
              <a:endParaRPr lang="en-GB" sz="1200" i="1" dirty="0">
                <a:solidFill>
                  <a:schemeClr val="tx1"/>
                </a:solidFill>
              </a:endParaRPr>
            </a:p>
            <a:p>
              <a:endParaRPr lang="en-GB" sz="1200" i="1" dirty="0">
                <a:solidFill>
                  <a:schemeClr val="tx1"/>
                </a:solidFill>
              </a:endParaRPr>
            </a:p>
            <a:p>
              <a:endParaRPr lang="en-GB" sz="1200" i="1" dirty="0">
                <a:solidFill>
                  <a:schemeClr val="tx1"/>
                </a:solidFill>
              </a:endParaRPr>
            </a:p>
            <a:p>
              <a:endParaRPr lang="en-GB" sz="1200" i="1" dirty="0">
                <a:solidFill>
                  <a:schemeClr val="tx1"/>
                </a:solidFill>
              </a:endParaRPr>
            </a:p>
            <a:p>
              <a:endParaRPr lang="en-GB" sz="1200" i="1" dirty="0">
                <a:solidFill>
                  <a:schemeClr val="tx1"/>
                </a:solidFill>
              </a:endParaRPr>
            </a:p>
            <a:p>
              <a:endParaRPr lang="en-GB" sz="1200" i="1" dirty="0">
                <a:solidFill>
                  <a:schemeClr val="tx1"/>
                </a:solidFill>
              </a:endParaRPr>
            </a:p>
            <a:p>
              <a:endParaRPr lang="en-GB" sz="1200" i="1" dirty="0">
                <a:solidFill>
                  <a:schemeClr val="tx1"/>
                </a:solidFill>
              </a:endParaRPr>
            </a:p>
          </p:txBody>
        </p:sp>
        <p:pic>
          <p:nvPicPr>
            <p:cNvPr id="7" name="Picture 6"/>
            <p:cNvPicPr>
              <a:picLocks noChangeAspect="1"/>
            </p:cNvPicPr>
            <p:nvPr/>
          </p:nvPicPr>
          <p:blipFill rotWithShape="1">
            <a:blip r:embed="rId3"/>
            <a:srcRect b="14740"/>
            <a:stretch/>
          </p:blipFill>
          <p:spPr>
            <a:xfrm>
              <a:off x="8427204" y="3129944"/>
              <a:ext cx="3524989" cy="1970415"/>
            </a:xfrm>
            <a:prstGeom prst="rect">
              <a:avLst/>
            </a:prstGeom>
          </p:spPr>
        </p:pic>
      </p:grpSp>
      <p:sp>
        <p:nvSpPr>
          <p:cNvPr id="10" name="TextBox 9"/>
          <p:cNvSpPr txBox="1"/>
          <p:nvPr/>
        </p:nvSpPr>
        <p:spPr>
          <a:xfrm>
            <a:off x="457200" y="5146270"/>
            <a:ext cx="6515896"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solidFill>
                  <a:schemeClr val="tx1"/>
                </a:solidFill>
              </a:rPr>
              <a:t>To investigate our schools microclimate </a:t>
            </a:r>
            <a:r>
              <a:rPr lang="en-GB" sz="1200" dirty="0">
                <a:solidFill>
                  <a:schemeClr val="tx1"/>
                </a:solidFill>
              </a:rPr>
              <a:t>we need to….. </a:t>
            </a:r>
          </a:p>
        </p:txBody>
      </p:sp>
      <p:sp>
        <p:nvSpPr>
          <p:cNvPr id="11" name="TextBox 10"/>
          <p:cNvSpPr txBox="1"/>
          <p:nvPr/>
        </p:nvSpPr>
        <p:spPr>
          <a:xfrm>
            <a:off x="457201" y="5526080"/>
            <a:ext cx="2249782"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a:t>1: </a:t>
            </a:r>
            <a:r>
              <a:rPr lang="en-GB" sz="1200" b="1" dirty="0"/>
              <a:t>Data collection: </a:t>
            </a:r>
            <a:r>
              <a:rPr lang="en-GB" sz="1200" dirty="0"/>
              <a:t>In groups we recorded the temperature and wind speed at given points around the school site. </a:t>
            </a:r>
          </a:p>
        </p:txBody>
      </p:sp>
      <p:sp>
        <p:nvSpPr>
          <p:cNvPr id="13" name="TextBox 12"/>
          <p:cNvSpPr txBox="1"/>
          <p:nvPr/>
        </p:nvSpPr>
        <p:spPr>
          <a:xfrm>
            <a:off x="2806030" y="5521653"/>
            <a:ext cx="2116594"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a:t>2: </a:t>
            </a:r>
            <a:r>
              <a:rPr lang="en-GB" sz="1200" b="1" dirty="0"/>
              <a:t>Data presentation</a:t>
            </a:r>
            <a:r>
              <a:rPr lang="en-GB" sz="1200" dirty="0"/>
              <a:t>: Back in the classroom we used the data to draw bar charts to present our data. </a:t>
            </a:r>
          </a:p>
        </p:txBody>
      </p:sp>
      <p:sp>
        <p:nvSpPr>
          <p:cNvPr id="15" name="TextBox 14"/>
          <p:cNvSpPr txBox="1"/>
          <p:nvPr/>
        </p:nvSpPr>
        <p:spPr>
          <a:xfrm>
            <a:off x="5021671" y="5517816"/>
            <a:ext cx="1951425"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a:t>3: Our </a:t>
            </a:r>
            <a:r>
              <a:rPr lang="en-GB" sz="1200" b="1" dirty="0"/>
              <a:t>conclusion</a:t>
            </a:r>
            <a:r>
              <a:rPr lang="en-GB" sz="1200" dirty="0"/>
              <a:t> was that ….we used our data to make a decision…does our school have microclimates?</a:t>
            </a:r>
          </a:p>
        </p:txBody>
      </p:sp>
      <p:sp>
        <p:nvSpPr>
          <p:cNvPr id="16" name="TextBox 15"/>
          <p:cNvSpPr txBox="1"/>
          <p:nvPr/>
        </p:nvSpPr>
        <p:spPr>
          <a:xfrm>
            <a:off x="7072142" y="5526330"/>
            <a:ext cx="4743881"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a:t>4: </a:t>
            </a:r>
            <a:r>
              <a:rPr lang="en-GB" sz="1200" b="1" dirty="0"/>
              <a:t>Evaluating</a:t>
            </a:r>
            <a:r>
              <a:rPr lang="en-GB" sz="1200" dirty="0"/>
              <a:t> the experiment. </a:t>
            </a:r>
          </a:p>
          <a:p>
            <a:r>
              <a:rPr lang="en-GB" sz="1200" dirty="0"/>
              <a:t>How could we make our results more reliable? </a:t>
            </a:r>
          </a:p>
          <a:p>
            <a:r>
              <a:rPr lang="en-GB" sz="1200" dirty="0"/>
              <a:t>Collect more data over a longer period? Compare winter and summer?</a:t>
            </a:r>
          </a:p>
          <a:p>
            <a:r>
              <a:rPr lang="en-GB" sz="1200" dirty="0"/>
              <a:t>What difference would l this all make to our conclusions?</a:t>
            </a:r>
          </a:p>
        </p:txBody>
      </p:sp>
      <p:sp>
        <p:nvSpPr>
          <p:cNvPr id="19" name="TextBox 18"/>
          <p:cNvSpPr txBox="1"/>
          <p:nvPr/>
        </p:nvSpPr>
        <p:spPr>
          <a:xfrm>
            <a:off x="457201" y="6412662"/>
            <a:ext cx="11358822"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solidFill>
                  <a:schemeClr val="tx1"/>
                </a:solidFill>
              </a:rPr>
              <a:t>Careers Link: Meteorologist. Climate scientist, Oceanographer, Research scientists, Hurricane hunter, Physicist, TV presenter, Broadcast journalist </a:t>
            </a:r>
            <a:endParaRPr lang="en-GB" sz="1200" dirty="0">
              <a:solidFill>
                <a:schemeClr val="tx1"/>
              </a:solidFill>
            </a:endParaRPr>
          </a:p>
        </p:txBody>
      </p:sp>
      <p:sp>
        <p:nvSpPr>
          <p:cNvPr id="20" name="Title 1">
            <a:extLst>
              <a:ext uri="{FF2B5EF4-FFF2-40B4-BE49-F238E27FC236}">
                <a16:creationId xmlns:a16="http://schemas.microsoft.com/office/drawing/2014/main" id="{39AE7331-5C3E-4EEC-B8D6-15E16A81CA29}"/>
              </a:ext>
            </a:extLst>
          </p:cNvPr>
          <p:cNvSpPr txBox="1">
            <a:spLocks/>
          </p:cNvSpPr>
          <p:nvPr/>
        </p:nvSpPr>
        <p:spPr>
          <a:xfrm>
            <a:off x="0" y="35860"/>
            <a:ext cx="12192000" cy="404701"/>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2400" b="0" i="0" kern="1200">
                <a:solidFill>
                  <a:schemeClr val="bg1"/>
                </a:solidFill>
                <a:latin typeface="Avenir Next Regular"/>
                <a:ea typeface="+mj-ea"/>
                <a:cs typeface="Avenir Next Regular"/>
              </a:defRPr>
            </a:lvl1pPr>
          </a:lstStyle>
          <a:p>
            <a:pPr algn="ctr"/>
            <a:r>
              <a:rPr lang="en-US" b="1">
                <a:solidFill>
                  <a:schemeClr val="tx1"/>
                </a:solidFill>
                <a:latin typeface="Gill Sans MT" panose="020B0502020104020203" pitchFamily="34" charset="0"/>
              </a:rPr>
              <a:t>Weather and Climate Year 7 HT1</a:t>
            </a:r>
            <a:endParaRPr lang="en-US" b="1" dirty="0">
              <a:solidFill>
                <a:schemeClr val="tx1"/>
              </a:solidFill>
              <a:latin typeface="Gill Sans MT" panose="020B0502020104020203" pitchFamily="34" charset="0"/>
            </a:endParaRPr>
          </a:p>
        </p:txBody>
      </p:sp>
      <p:grpSp>
        <p:nvGrpSpPr>
          <p:cNvPr id="17" name="Group 16">
            <a:extLst>
              <a:ext uri="{FF2B5EF4-FFF2-40B4-BE49-F238E27FC236}">
                <a16:creationId xmlns:a16="http://schemas.microsoft.com/office/drawing/2014/main" id="{7A7F45CD-3A36-4396-8814-9D69F6BDF1AB}"/>
              </a:ext>
            </a:extLst>
          </p:cNvPr>
          <p:cNvGrpSpPr/>
          <p:nvPr/>
        </p:nvGrpSpPr>
        <p:grpSpPr>
          <a:xfrm>
            <a:off x="469718" y="440561"/>
            <a:ext cx="6503376" cy="2494504"/>
            <a:chOff x="469718" y="440561"/>
            <a:chExt cx="6429284" cy="2533466"/>
          </a:xfrm>
        </p:grpSpPr>
        <p:sp>
          <p:nvSpPr>
            <p:cNvPr id="3" name="TextBox 2"/>
            <p:cNvSpPr txBox="1"/>
            <p:nvPr/>
          </p:nvSpPr>
          <p:spPr>
            <a:xfrm>
              <a:off x="469718" y="440561"/>
              <a:ext cx="2773142" cy="253192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solidFill>
                    <a:schemeClr val="tx1"/>
                  </a:solidFill>
                </a:rPr>
                <a:t>Air masses </a:t>
              </a:r>
              <a:r>
                <a:rPr lang="en-GB" sz="1200" dirty="0">
                  <a:solidFill>
                    <a:schemeClr val="tx1"/>
                  </a:solidFill>
                </a:rPr>
                <a:t>can affect the weather of the UK because we have the Atlantic Ocean to the </a:t>
              </a:r>
              <a:r>
                <a:rPr lang="en-GB" sz="1200" b="1" dirty="0">
                  <a:solidFill>
                    <a:schemeClr val="tx1"/>
                  </a:solidFill>
                </a:rPr>
                <a:t>west</a:t>
              </a:r>
              <a:r>
                <a:rPr lang="en-GB" sz="1200" dirty="0">
                  <a:solidFill>
                    <a:schemeClr val="tx1"/>
                  </a:solidFill>
                </a:rPr>
                <a:t> which brings wet weather to the UK and land to the </a:t>
              </a:r>
              <a:r>
                <a:rPr lang="en-GB" sz="1200" b="1" dirty="0">
                  <a:solidFill>
                    <a:schemeClr val="tx1"/>
                  </a:solidFill>
                </a:rPr>
                <a:t>east</a:t>
              </a:r>
              <a:r>
                <a:rPr lang="en-GB" sz="1200" dirty="0">
                  <a:solidFill>
                    <a:schemeClr val="tx1"/>
                  </a:solidFill>
                </a:rPr>
                <a:t> (Europe and Asia) which brings dry weather. </a:t>
              </a:r>
            </a:p>
            <a:p>
              <a:endParaRPr lang="en-GB" sz="1200" dirty="0">
                <a:solidFill>
                  <a:schemeClr val="tx1"/>
                </a:solidFill>
              </a:endParaRPr>
            </a:p>
            <a:p>
              <a:r>
                <a:rPr lang="en-GB" sz="1200" dirty="0">
                  <a:solidFill>
                    <a:schemeClr val="tx1"/>
                  </a:solidFill>
                </a:rPr>
                <a:t>If the air blows from the </a:t>
              </a:r>
              <a:r>
                <a:rPr lang="en-GB" sz="1200" b="1" dirty="0">
                  <a:solidFill>
                    <a:schemeClr val="tx1"/>
                  </a:solidFill>
                </a:rPr>
                <a:t>south</a:t>
              </a:r>
              <a:r>
                <a:rPr lang="en-GB" sz="1200" dirty="0">
                  <a:solidFill>
                    <a:schemeClr val="tx1"/>
                  </a:solidFill>
                </a:rPr>
                <a:t> the temperature increases as they come from tropical regions like the Mediterranean if they blow from the </a:t>
              </a:r>
              <a:r>
                <a:rPr lang="en-GB" sz="1200" b="1" dirty="0">
                  <a:solidFill>
                    <a:schemeClr val="tx1"/>
                  </a:solidFill>
                </a:rPr>
                <a:t>north</a:t>
              </a:r>
              <a:r>
                <a:rPr lang="en-GB" sz="1200" dirty="0">
                  <a:solidFill>
                    <a:schemeClr val="tx1"/>
                  </a:solidFill>
                </a:rPr>
                <a:t> the temperatures will fall as the air has travelled over polar regions like the Arctic Ocean. </a:t>
              </a:r>
            </a:p>
          </p:txBody>
        </p:sp>
        <p:pic>
          <p:nvPicPr>
            <p:cNvPr id="9" name="Picture 8">
              <a:extLst>
                <a:ext uri="{FF2B5EF4-FFF2-40B4-BE49-F238E27FC236}">
                  <a16:creationId xmlns:a16="http://schemas.microsoft.com/office/drawing/2014/main" id="{A93B8501-3E35-412B-ADB7-52C40D101484}"/>
                </a:ext>
              </a:extLst>
            </p:cNvPr>
            <p:cNvPicPr>
              <a:picLocks noChangeAspect="1"/>
            </p:cNvPicPr>
            <p:nvPr/>
          </p:nvPicPr>
          <p:blipFill>
            <a:blip r:embed="rId4"/>
            <a:stretch>
              <a:fillRect/>
            </a:stretch>
          </p:blipFill>
          <p:spPr>
            <a:xfrm>
              <a:off x="3355425" y="524816"/>
              <a:ext cx="3137951" cy="2408736"/>
            </a:xfrm>
            <a:prstGeom prst="rect">
              <a:avLst/>
            </a:prstGeom>
          </p:spPr>
        </p:pic>
        <p:sp>
          <p:nvSpPr>
            <p:cNvPr id="21" name="Rectangle 20">
              <a:extLst>
                <a:ext uri="{FF2B5EF4-FFF2-40B4-BE49-F238E27FC236}">
                  <a16:creationId xmlns:a16="http://schemas.microsoft.com/office/drawing/2014/main" id="{FD7776A0-C9F7-494F-8C7C-664FF7672E5F}"/>
                </a:ext>
              </a:extLst>
            </p:cNvPr>
            <p:cNvSpPr/>
            <p:nvPr/>
          </p:nvSpPr>
          <p:spPr>
            <a:xfrm>
              <a:off x="469718" y="440561"/>
              <a:ext cx="6429284" cy="253346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18" name="Group 17">
            <a:extLst>
              <a:ext uri="{FF2B5EF4-FFF2-40B4-BE49-F238E27FC236}">
                <a16:creationId xmlns:a16="http://schemas.microsoft.com/office/drawing/2014/main" id="{CD590A7B-8ABA-454E-AF56-88F1885D0D44}"/>
              </a:ext>
            </a:extLst>
          </p:cNvPr>
          <p:cNvGrpSpPr/>
          <p:nvPr/>
        </p:nvGrpSpPr>
        <p:grpSpPr>
          <a:xfrm>
            <a:off x="457199" y="3010692"/>
            <a:ext cx="6515895" cy="2079993"/>
            <a:chOff x="457199" y="3010692"/>
            <a:chExt cx="6515895" cy="2079993"/>
          </a:xfrm>
        </p:grpSpPr>
        <p:pic>
          <p:nvPicPr>
            <p:cNvPr id="5" name="Picture 4"/>
            <p:cNvPicPr>
              <a:picLocks noChangeAspect="1"/>
            </p:cNvPicPr>
            <p:nvPr/>
          </p:nvPicPr>
          <p:blipFill>
            <a:blip r:embed="rId5"/>
            <a:stretch>
              <a:fillRect/>
            </a:stretch>
          </p:blipFill>
          <p:spPr>
            <a:xfrm>
              <a:off x="457201" y="3029612"/>
              <a:ext cx="2662518" cy="1999847"/>
            </a:xfrm>
            <a:prstGeom prst="rect">
              <a:avLst/>
            </a:prstGeom>
          </p:spPr>
        </p:pic>
        <p:sp>
          <p:nvSpPr>
            <p:cNvPr id="6" name="TextBox 5"/>
            <p:cNvSpPr txBox="1"/>
            <p:nvPr/>
          </p:nvSpPr>
          <p:spPr>
            <a:xfrm>
              <a:off x="3218765" y="3168437"/>
              <a:ext cx="3730236" cy="175432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a:solidFill>
                    <a:schemeClr val="tx1"/>
                  </a:solidFill>
                </a:rPr>
                <a:t>One way to show climate data is on a </a:t>
              </a:r>
              <a:r>
                <a:rPr lang="en-GB" sz="1200" b="1" dirty="0">
                  <a:solidFill>
                    <a:schemeClr val="tx1"/>
                  </a:solidFill>
                </a:rPr>
                <a:t>climate graph</a:t>
              </a:r>
              <a:r>
                <a:rPr lang="en-GB" sz="1200" dirty="0">
                  <a:solidFill>
                    <a:schemeClr val="tx1"/>
                  </a:solidFill>
                </a:rPr>
                <a:t>. </a:t>
              </a:r>
            </a:p>
            <a:p>
              <a:r>
                <a:rPr lang="en-GB" sz="1200" dirty="0">
                  <a:solidFill>
                    <a:schemeClr val="tx1"/>
                  </a:solidFill>
                </a:rPr>
                <a:t>This will have </a:t>
              </a:r>
              <a:r>
                <a:rPr lang="en-GB" sz="1200" b="1" dirty="0">
                  <a:solidFill>
                    <a:schemeClr val="tx1"/>
                  </a:solidFill>
                </a:rPr>
                <a:t>two</a:t>
              </a:r>
              <a:r>
                <a:rPr lang="en-GB" sz="1200" dirty="0">
                  <a:solidFill>
                    <a:schemeClr val="tx1"/>
                  </a:solidFill>
                </a:rPr>
                <a:t> vertical axis one for temperature the other for precipitation. </a:t>
              </a:r>
            </a:p>
            <a:p>
              <a:r>
                <a:rPr lang="en-GB" sz="1200" dirty="0">
                  <a:solidFill>
                    <a:schemeClr val="tx1"/>
                  </a:solidFill>
                </a:rPr>
                <a:t>Months are along the horizontal axis. </a:t>
              </a:r>
            </a:p>
            <a:p>
              <a:r>
                <a:rPr lang="en-GB" sz="1200" dirty="0">
                  <a:solidFill>
                    <a:schemeClr val="tx1"/>
                  </a:solidFill>
                </a:rPr>
                <a:t>It is important to read these axis carefully.</a:t>
              </a:r>
            </a:p>
            <a:p>
              <a:r>
                <a:rPr lang="en-GB" sz="1200" dirty="0">
                  <a:solidFill>
                    <a:schemeClr val="tx1"/>
                  </a:solidFill>
                </a:rPr>
                <a:t>To work out the </a:t>
              </a:r>
              <a:r>
                <a:rPr lang="en-GB" sz="1200" b="1" dirty="0">
                  <a:solidFill>
                    <a:schemeClr val="tx1"/>
                  </a:solidFill>
                </a:rPr>
                <a:t>range</a:t>
              </a:r>
              <a:r>
                <a:rPr lang="en-GB" sz="1200" dirty="0">
                  <a:solidFill>
                    <a:schemeClr val="tx1"/>
                  </a:solidFill>
                </a:rPr>
                <a:t> – you need to calculate the difference between the highest and the lowest value</a:t>
              </a:r>
            </a:p>
            <a:p>
              <a:r>
                <a:rPr lang="en-GB" sz="1200" dirty="0">
                  <a:solidFill>
                    <a:schemeClr val="tx1"/>
                  </a:solidFill>
                </a:rPr>
                <a:t>To work out the </a:t>
              </a:r>
              <a:r>
                <a:rPr lang="en-GB" sz="1200" b="1" dirty="0">
                  <a:solidFill>
                    <a:schemeClr val="tx1"/>
                  </a:solidFill>
                </a:rPr>
                <a:t>mean</a:t>
              </a:r>
              <a:r>
                <a:rPr lang="en-GB" sz="1200" dirty="0">
                  <a:solidFill>
                    <a:schemeClr val="tx1"/>
                  </a:solidFill>
                </a:rPr>
                <a:t> – you need to add all the data set together and divide by how many there are. </a:t>
              </a:r>
            </a:p>
          </p:txBody>
        </p:sp>
        <p:sp>
          <p:nvSpPr>
            <p:cNvPr id="22" name="Rectangle 21">
              <a:extLst>
                <a:ext uri="{FF2B5EF4-FFF2-40B4-BE49-F238E27FC236}">
                  <a16:creationId xmlns:a16="http://schemas.microsoft.com/office/drawing/2014/main" id="{C6A8F05A-A781-4C41-B718-7B7C70ED6796}"/>
                </a:ext>
              </a:extLst>
            </p:cNvPr>
            <p:cNvSpPr/>
            <p:nvPr/>
          </p:nvSpPr>
          <p:spPr>
            <a:xfrm>
              <a:off x="457199" y="3010692"/>
              <a:ext cx="6515895" cy="20799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Tree>
    <p:extLst>
      <p:ext uri="{BB962C8B-B14F-4D97-AF65-F5344CB8AC3E}">
        <p14:creationId xmlns:p14="http://schemas.microsoft.com/office/powerpoint/2010/main" val="715211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283075" y="540552"/>
            <a:ext cx="3545052" cy="2308324"/>
          </a:xfrm>
          <a:prstGeom prst="rect">
            <a:avLst/>
          </a:prstGeom>
          <a:noFill/>
          <a:ln>
            <a:noFill/>
          </a:ln>
        </p:spPr>
        <p:txBody>
          <a:bodyPr wrap="square" rtlCol="0">
            <a:spAutoFit/>
          </a:bodyPr>
          <a:lstStyle/>
          <a:p>
            <a:r>
              <a:rPr lang="en-GB" sz="1200" b="1" u="sng" dirty="0"/>
              <a:t>What is the greenhouse effect?</a:t>
            </a:r>
          </a:p>
          <a:p>
            <a:endParaRPr lang="en-GB" sz="1200" b="1" dirty="0"/>
          </a:p>
          <a:p>
            <a:r>
              <a:rPr lang="en-GB" sz="1200" b="1" dirty="0"/>
              <a:t>Climate change </a:t>
            </a:r>
            <a:r>
              <a:rPr lang="en-GB" sz="1200" dirty="0"/>
              <a:t>is causing the earth’s temperature to rise. The </a:t>
            </a:r>
            <a:r>
              <a:rPr lang="en-GB" sz="1200" b="1" dirty="0"/>
              <a:t>greenhouse effect </a:t>
            </a:r>
            <a:r>
              <a:rPr lang="en-GB" sz="1200" dirty="0"/>
              <a:t>is a natural function –without it would be too cold on planet earth to exist, but is affected by human activity. </a:t>
            </a:r>
          </a:p>
          <a:p>
            <a:endParaRPr lang="en-GB" sz="1200" dirty="0"/>
          </a:p>
          <a:p>
            <a:pPr marL="228600" indent="-228600">
              <a:buFont typeface="+mj-lt"/>
              <a:buAutoNum type="arabicPeriod"/>
            </a:pPr>
            <a:r>
              <a:rPr lang="en-GB" sz="1200" dirty="0"/>
              <a:t>The atmosphere allows heat from the sun to heat the earth. </a:t>
            </a:r>
          </a:p>
          <a:p>
            <a:pPr marL="228600" indent="-228600">
              <a:buFont typeface="+mj-lt"/>
              <a:buAutoNum type="arabicPeriod"/>
            </a:pPr>
            <a:r>
              <a:rPr lang="en-GB" sz="1200" dirty="0"/>
              <a:t>The earth gives off heat. </a:t>
            </a:r>
          </a:p>
          <a:p>
            <a:pPr marL="228600" indent="-228600">
              <a:buFont typeface="+mj-lt"/>
              <a:buAutoNum type="arabicPeriod"/>
            </a:pPr>
            <a:r>
              <a:rPr lang="en-GB" sz="1200" dirty="0"/>
              <a:t>The heat is trapped by greenhouse gases e.g. methane, carbon dioxide and nitrous oxide.</a:t>
            </a:r>
          </a:p>
        </p:txBody>
      </p:sp>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2442" y="-1915518"/>
            <a:ext cx="1308269" cy="932310"/>
          </a:xfrm>
          <a:prstGeom prst="rect">
            <a:avLst/>
          </a:prstGeom>
          <a:noFill/>
          <a:ln>
            <a:noFill/>
          </a:ln>
          <a:effectLst/>
        </p:spPr>
      </p:pic>
      <p:sp>
        <p:nvSpPr>
          <p:cNvPr id="7" name="TextBox 6"/>
          <p:cNvSpPr txBox="1"/>
          <p:nvPr/>
        </p:nvSpPr>
        <p:spPr>
          <a:xfrm>
            <a:off x="1111133" y="7590840"/>
            <a:ext cx="4322618" cy="1384995"/>
          </a:xfrm>
          <a:prstGeom prst="rect">
            <a:avLst/>
          </a:prstGeom>
          <a:noFill/>
          <a:ln>
            <a:solidFill>
              <a:schemeClr val="tx1"/>
            </a:solidFill>
          </a:ln>
        </p:spPr>
        <p:txBody>
          <a:bodyPr wrap="square" rtlCol="0">
            <a:spAutoFit/>
          </a:bodyPr>
          <a:lstStyle/>
          <a:p>
            <a:r>
              <a:rPr lang="en-GB" sz="1200" b="1" u="sng" dirty="0"/>
              <a:t>What is the evidence for climate change?</a:t>
            </a:r>
            <a:endParaRPr lang="en-GB" sz="1200" b="1" dirty="0"/>
          </a:p>
          <a:p>
            <a:pPr marL="228600" indent="-228600">
              <a:buFont typeface="+mj-lt"/>
              <a:buAutoNum type="arabicPeriod"/>
            </a:pPr>
            <a:r>
              <a:rPr lang="en-GB" sz="1200" b="1" dirty="0"/>
              <a:t>Ice cores—</a:t>
            </a:r>
            <a:r>
              <a:rPr lang="en-GB" sz="1200" dirty="0"/>
              <a:t>the snow traps air. The gas in the air can reveal what the temperature was like.</a:t>
            </a:r>
          </a:p>
          <a:p>
            <a:pPr marL="228600" indent="-228600">
              <a:buFont typeface="+mj-lt"/>
              <a:buAutoNum type="arabicPeriod"/>
            </a:pPr>
            <a:r>
              <a:rPr lang="en-GB" sz="1200" b="1" dirty="0"/>
              <a:t>Rising sea levels</a:t>
            </a:r>
            <a:r>
              <a:rPr lang="en-GB" sz="1200" dirty="0"/>
              <a:t>—between 1901 and 2010 the sea rose by 0.19m.</a:t>
            </a:r>
          </a:p>
          <a:p>
            <a:pPr marL="228600" indent="-228600">
              <a:buFont typeface="+mj-lt"/>
              <a:buAutoNum type="arabicPeriod"/>
            </a:pPr>
            <a:r>
              <a:rPr lang="en-GB" sz="1200" b="1" dirty="0"/>
              <a:t>Tree rings - </a:t>
            </a:r>
            <a:r>
              <a:rPr lang="en-GB" sz="1200" dirty="0"/>
              <a:t>the wider the ring, the warmer and more rain there was that year.</a:t>
            </a:r>
          </a:p>
        </p:txBody>
      </p:sp>
      <p:sp>
        <p:nvSpPr>
          <p:cNvPr id="14" name="Rectangle 13"/>
          <p:cNvSpPr/>
          <p:nvPr/>
        </p:nvSpPr>
        <p:spPr>
          <a:xfrm>
            <a:off x="4127154" y="4715410"/>
            <a:ext cx="3790662" cy="1334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1200" b="0" i="0" dirty="0">
                <a:solidFill>
                  <a:schemeClr val="tx1"/>
                </a:solidFill>
                <a:effectLst/>
              </a:rPr>
              <a:t>Global average temperatures have risen by approximately</a:t>
            </a:r>
            <a:r>
              <a:rPr lang="en-GB" sz="1200" b="1" i="0" dirty="0">
                <a:solidFill>
                  <a:schemeClr val="tx1"/>
                </a:solidFill>
                <a:effectLst/>
              </a:rPr>
              <a:t> 1.1°C </a:t>
            </a:r>
            <a:r>
              <a:rPr lang="en-GB" sz="1200" b="0" i="0" dirty="0">
                <a:solidFill>
                  <a:schemeClr val="tx1"/>
                </a:solidFill>
                <a:effectLst/>
              </a:rPr>
              <a:t>since the pre-industrial period. The most recent decade (2012-2021) was an average of </a:t>
            </a:r>
            <a:r>
              <a:rPr lang="en-GB" sz="1200" b="1" i="0" dirty="0">
                <a:solidFill>
                  <a:schemeClr val="tx1"/>
                </a:solidFill>
                <a:effectLst/>
              </a:rPr>
              <a:t>1.0°C </a:t>
            </a:r>
            <a:r>
              <a:rPr lang="en-GB" sz="1200" b="0" i="0" dirty="0">
                <a:solidFill>
                  <a:schemeClr val="tx1"/>
                </a:solidFill>
                <a:effectLst/>
              </a:rPr>
              <a:t>warmer than the 1961-1990 period in the UK. The UK has also seen the </a:t>
            </a:r>
            <a:r>
              <a:rPr lang="en-GB" sz="1200" b="1" i="0" dirty="0">
                <a:solidFill>
                  <a:schemeClr val="tx1"/>
                </a:solidFill>
                <a:effectLst/>
              </a:rPr>
              <a:t>10 warmest years</a:t>
            </a:r>
            <a:r>
              <a:rPr lang="en-GB" sz="1200" b="0" i="0" dirty="0">
                <a:solidFill>
                  <a:schemeClr val="tx1"/>
                </a:solidFill>
                <a:effectLst/>
              </a:rPr>
              <a:t> on record occurring since 2003. </a:t>
            </a:r>
            <a:r>
              <a:rPr lang="en-GB" sz="1200" b="1" i="0" dirty="0">
                <a:solidFill>
                  <a:schemeClr val="tx1"/>
                </a:solidFill>
                <a:effectLst/>
              </a:rPr>
              <a:t>2022</a:t>
            </a:r>
            <a:r>
              <a:rPr lang="en-GB" sz="1200" b="0" i="0" dirty="0">
                <a:solidFill>
                  <a:schemeClr val="tx1"/>
                </a:solidFill>
                <a:effectLst/>
              </a:rPr>
              <a:t> was the UK's hottest year, with an average temperature above 10°C. </a:t>
            </a:r>
          </a:p>
        </p:txBody>
      </p:sp>
      <p:sp>
        <p:nvSpPr>
          <p:cNvPr id="4" name="TextBox 3"/>
          <p:cNvSpPr txBox="1"/>
          <p:nvPr/>
        </p:nvSpPr>
        <p:spPr>
          <a:xfrm>
            <a:off x="278916" y="6246196"/>
            <a:ext cx="11770209" cy="461665"/>
          </a:xfrm>
          <a:prstGeom prst="rect">
            <a:avLst/>
          </a:prstGeom>
          <a:ln w="9525"/>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solidFill>
                  <a:schemeClr val="tx1"/>
                </a:solidFill>
              </a:rPr>
              <a:t>Key Vocabulary: </a:t>
            </a:r>
            <a:r>
              <a:rPr lang="en-GB" sz="1200" dirty="0">
                <a:solidFill>
                  <a:schemeClr val="tx1"/>
                </a:solidFill>
              </a:rPr>
              <a:t>Greenhouse gases, Deforestation, Carbon dioxide(CO</a:t>
            </a:r>
            <a:r>
              <a:rPr lang="en-GB" sz="1200" baseline="-25000" dirty="0">
                <a:solidFill>
                  <a:schemeClr val="tx1"/>
                </a:solidFill>
              </a:rPr>
              <a:t>2</a:t>
            </a:r>
            <a:r>
              <a:rPr lang="en-GB" sz="1200" dirty="0">
                <a:solidFill>
                  <a:schemeClr val="tx1"/>
                </a:solidFill>
              </a:rPr>
              <a:t>) Fossil fuels, Renewable, Solar, Drought, Effects, Global, Pollution Flooding, Sea level rise, Methane</a:t>
            </a:r>
          </a:p>
          <a:p>
            <a:r>
              <a:rPr lang="en-GB" sz="1200" b="1" dirty="0">
                <a:solidFill>
                  <a:schemeClr val="tx1"/>
                </a:solidFill>
              </a:rPr>
              <a:t>Ambitious vocabulary: </a:t>
            </a:r>
            <a:r>
              <a:rPr lang="en-GB" sz="1200" dirty="0">
                <a:solidFill>
                  <a:schemeClr val="tx1"/>
                </a:solidFill>
              </a:rPr>
              <a:t>Mitigation, adaptation, long wave radiation</a:t>
            </a:r>
            <a:endParaRPr lang="en-GB" sz="1000" dirty="0">
              <a:solidFill>
                <a:schemeClr val="tx1"/>
              </a:solidFill>
            </a:endParaRPr>
          </a:p>
        </p:txBody>
      </p:sp>
      <p:sp>
        <p:nvSpPr>
          <p:cNvPr id="5" name="Rectangle 4"/>
          <p:cNvSpPr/>
          <p:nvPr/>
        </p:nvSpPr>
        <p:spPr>
          <a:xfrm>
            <a:off x="6361619" y="7590840"/>
            <a:ext cx="4244109" cy="1384995"/>
          </a:xfrm>
          <a:prstGeom prst="rect">
            <a:avLst/>
          </a:prstGeom>
          <a:ln w="3175"/>
        </p:spPr>
        <p:style>
          <a:lnRef idx="2">
            <a:schemeClr val="dk1"/>
          </a:lnRef>
          <a:fillRef idx="1">
            <a:schemeClr val="lt1"/>
          </a:fillRef>
          <a:effectRef idx="0">
            <a:schemeClr val="dk1"/>
          </a:effectRef>
          <a:fontRef idx="minor">
            <a:schemeClr val="dk1"/>
          </a:fontRef>
        </p:style>
        <p:txBody>
          <a:bodyPr wrap="square">
            <a:spAutoFit/>
          </a:bodyPr>
          <a:lstStyle/>
          <a:p>
            <a:r>
              <a:rPr lang="en-GB" sz="1200" b="1" dirty="0">
                <a:solidFill>
                  <a:schemeClr val="tx1"/>
                </a:solidFill>
              </a:rPr>
              <a:t>Website Links:</a:t>
            </a:r>
          </a:p>
          <a:p>
            <a:r>
              <a:rPr lang="en-GB" sz="1200" b="1" dirty="0">
                <a:solidFill>
                  <a:schemeClr val="tx1"/>
                </a:solidFill>
              </a:rPr>
              <a:t>BBC </a:t>
            </a:r>
            <a:r>
              <a:rPr lang="en-GB" sz="1200" b="1" dirty="0" err="1">
                <a:solidFill>
                  <a:schemeClr val="tx1"/>
                </a:solidFill>
              </a:rPr>
              <a:t>Bitsesize</a:t>
            </a:r>
            <a:r>
              <a:rPr lang="en-GB" sz="1200" b="1" dirty="0">
                <a:solidFill>
                  <a:schemeClr val="tx1"/>
                </a:solidFill>
              </a:rPr>
              <a:t>: </a:t>
            </a:r>
            <a:r>
              <a:rPr lang="en-GB" sz="1200" dirty="0">
                <a:solidFill>
                  <a:schemeClr val="tx1"/>
                </a:solidFill>
              </a:rPr>
              <a:t>https://www.bbc.co.uk/bitesize/topics/zx38q6f/articles/z773ydm</a:t>
            </a:r>
          </a:p>
          <a:p>
            <a:r>
              <a:rPr lang="en-GB" sz="1200" b="1" dirty="0">
                <a:solidFill>
                  <a:schemeClr val="tx1"/>
                </a:solidFill>
              </a:rPr>
              <a:t>Intergovernmental Panel on Climate Change: </a:t>
            </a:r>
            <a:r>
              <a:rPr lang="en-GB" sz="1200" dirty="0">
                <a:solidFill>
                  <a:schemeClr val="tx1"/>
                </a:solidFill>
              </a:rPr>
              <a:t>https://www.ipcc.ch/</a:t>
            </a:r>
          </a:p>
          <a:p>
            <a:r>
              <a:rPr lang="en-GB" sz="1200" b="1" dirty="0">
                <a:solidFill>
                  <a:schemeClr val="tx1"/>
                </a:solidFill>
              </a:rPr>
              <a:t>NASA: </a:t>
            </a:r>
          </a:p>
          <a:p>
            <a:r>
              <a:rPr lang="en-GB" sz="1200" dirty="0">
                <a:solidFill>
                  <a:schemeClr val="tx1"/>
                </a:solidFill>
              </a:rPr>
              <a:t>https://climate.nasa.gov/ </a:t>
            </a:r>
          </a:p>
        </p:txBody>
      </p:sp>
      <p:sp>
        <p:nvSpPr>
          <p:cNvPr id="16" name="Title 1">
            <a:extLst>
              <a:ext uri="{FF2B5EF4-FFF2-40B4-BE49-F238E27FC236}">
                <a16:creationId xmlns:a16="http://schemas.microsoft.com/office/drawing/2014/main" id="{FF5EAE18-17C9-454C-857A-15D0812369CC}"/>
              </a:ext>
            </a:extLst>
          </p:cNvPr>
          <p:cNvSpPr txBox="1">
            <a:spLocks/>
          </p:cNvSpPr>
          <p:nvPr/>
        </p:nvSpPr>
        <p:spPr>
          <a:xfrm>
            <a:off x="0" y="53790"/>
            <a:ext cx="12192000" cy="404701"/>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2400" b="0" i="0" kern="1200">
                <a:solidFill>
                  <a:schemeClr val="bg1"/>
                </a:solidFill>
                <a:latin typeface="Avenir Next Regular"/>
                <a:ea typeface="+mj-ea"/>
                <a:cs typeface="Avenir Next Regular"/>
              </a:defRPr>
            </a:lvl1pPr>
          </a:lstStyle>
          <a:p>
            <a:pPr algn="ctr"/>
            <a:r>
              <a:rPr lang="en-US" b="1" dirty="0">
                <a:solidFill>
                  <a:schemeClr val="tx1"/>
                </a:solidFill>
                <a:latin typeface="Gill Sans MT" panose="020B0502020104020203" pitchFamily="34" charset="0"/>
              </a:rPr>
              <a:t>Climate Change Year 7 HT2</a:t>
            </a:r>
          </a:p>
        </p:txBody>
      </p:sp>
      <p:pic>
        <p:nvPicPr>
          <p:cNvPr id="1026" name="Picture 2" descr="The Sun and direction of heat from the Sun cutting through the atmosphere towards the Earth. Earth emits some heat back to the atmosphere and some heat return back to Earth.">
            <a:extLst>
              <a:ext uri="{FF2B5EF4-FFF2-40B4-BE49-F238E27FC236}">
                <a16:creationId xmlns:a16="http://schemas.microsoft.com/office/drawing/2014/main" id="{EEF1884F-3B8B-4F4E-B0F6-C7FFD5A739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8127" y="538368"/>
            <a:ext cx="4103687" cy="230832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DE764BB-EE02-4984-A5C8-B1081B136E0E}"/>
              </a:ext>
            </a:extLst>
          </p:cNvPr>
          <p:cNvSpPr/>
          <p:nvPr/>
        </p:nvSpPr>
        <p:spPr>
          <a:xfrm>
            <a:off x="283075" y="458491"/>
            <a:ext cx="7638899" cy="249299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24" name="Group 23">
            <a:extLst>
              <a:ext uri="{FF2B5EF4-FFF2-40B4-BE49-F238E27FC236}">
                <a16:creationId xmlns:a16="http://schemas.microsoft.com/office/drawing/2014/main" id="{78725B2D-BC9E-4BB9-B2B0-7C71D9A11ECE}"/>
              </a:ext>
            </a:extLst>
          </p:cNvPr>
          <p:cNvGrpSpPr/>
          <p:nvPr/>
        </p:nvGrpSpPr>
        <p:grpSpPr>
          <a:xfrm>
            <a:off x="8064847" y="3965789"/>
            <a:ext cx="3984278" cy="2200952"/>
            <a:chOff x="8064847" y="3039915"/>
            <a:chExt cx="3984278" cy="2200952"/>
          </a:xfrm>
        </p:grpSpPr>
        <p:sp>
          <p:nvSpPr>
            <p:cNvPr id="21" name="TextBox 20">
              <a:extLst>
                <a:ext uri="{FF2B5EF4-FFF2-40B4-BE49-F238E27FC236}">
                  <a16:creationId xmlns:a16="http://schemas.microsoft.com/office/drawing/2014/main" id="{CEAFE09D-7036-47BD-A2BE-888E19FF7009}"/>
                </a:ext>
              </a:extLst>
            </p:cNvPr>
            <p:cNvSpPr txBox="1"/>
            <p:nvPr/>
          </p:nvSpPr>
          <p:spPr>
            <a:xfrm>
              <a:off x="8064848" y="3039915"/>
              <a:ext cx="2410729" cy="2123658"/>
            </a:xfrm>
            <a:prstGeom prst="rect">
              <a:avLst/>
            </a:prstGeom>
            <a:ln w="9525">
              <a:noFill/>
            </a:ln>
          </p:spPr>
          <p:style>
            <a:lnRef idx="2">
              <a:schemeClr val="dk1"/>
            </a:lnRef>
            <a:fillRef idx="1">
              <a:schemeClr val="lt1"/>
            </a:fillRef>
            <a:effectRef idx="0">
              <a:schemeClr val="dk1"/>
            </a:effectRef>
            <a:fontRef idx="minor">
              <a:schemeClr val="dk1"/>
            </a:fontRef>
          </p:style>
          <p:txBody>
            <a:bodyPr wrap="square">
              <a:spAutoFit/>
            </a:bodyPr>
            <a:lstStyle/>
            <a:p>
              <a:r>
                <a:rPr lang="en-GB" sz="1200" b="1" u="sng" dirty="0">
                  <a:solidFill>
                    <a:schemeClr val="tx1"/>
                  </a:solidFill>
                </a:rPr>
                <a:t>Natural causes of climate change</a:t>
              </a:r>
            </a:p>
            <a:p>
              <a:pPr marL="171450" indent="-171450">
                <a:buFont typeface="Arial" panose="020B0604020202020204" pitchFamily="34" charset="0"/>
                <a:buChar char="•"/>
              </a:pPr>
              <a:r>
                <a:rPr lang="en-GB" sz="1200" b="1" dirty="0">
                  <a:solidFill>
                    <a:schemeClr val="tx1"/>
                  </a:solidFill>
                </a:rPr>
                <a:t>Orbital changes </a:t>
              </a:r>
              <a:r>
                <a:rPr lang="en-GB" sz="1200" dirty="0">
                  <a:solidFill>
                    <a:schemeClr val="tx1"/>
                  </a:solidFill>
                </a:rPr>
                <a:t>- the Earth has natural warming and cooling periods caused by Milankovitch cycles or variations in the tilt and/or orbit of the Earth around the Sun (wobble, roll and stretch theory).</a:t>
              </a:r>
            </a:p>
            <a:p>
              <a:pPr marL="171450" indent="-171450">
                <a:buFont typeface="Arial" panose="020B0604020202020204" pitchFamily="34" charset="0"/>
                <a:buChar char="•"/>
              </a:pPr>
              <a:r>
                <a:rPr lang="en-GB" sz="1200" b="1" dirty="0">
                  <a:solidFill>
                    <a:schemeClr val="tx1"/>
                  </a:solidFill>
                </a:rPr>
                <a:t>Volcanic activity </a:t>
              </a:r>
              <a:r>
                <a:rPr lang="en-GB" sz="1200" dirty="0">
                  <a:solidFill>
                    <a:schemeClr val="tx1"/>
                  </a:solidFill>
                </a:rPr>
                <a:t>- during a volcanic eruption carbon dioxide is released into the atmosphere.</a:t>
              </a:r>
            </a:p>
          </p:txBody>
        </p:sp>
        <p:pic>
          <p:nvPicPr>
            <p:cNvPr id="22" name="Picture 21">
              <a:extLst>
                <a:ext uri="{FF2B5EF4-FFF2-40B4-BE49-F238E27FC236}">
                  <a16:creationId xmlns:a16="http://schemas.microsoft.com/office/drawing/2014/main" id="{AB471154-8E63-442A-BEC4-9BCAA03C1209}"/>
                </a:ext>
              </a:extLst>
            </p:cNvPr>
            <p:cNvPicPr>
              <a:picLocks noChangeAspect="1"/>
            </p:cNvPicPr>
            <p:nvPr/>
          </p:nvPicPr>
          <p:blipFill>
            <a:blip r:embed="rId4"/>
            <a:stretch>
              <a:fillRect/>
            </a:stretch>
          </p:blipFill>
          <p:spPr>
            <a:xfrm>
              <a:off x="10475577" y="3152126"/>
              <a:ext cx="1573548" cy="1261152"/>
            </a:xfrm>
            <a:prstGeom prst="rect">
              <a:avLst/>
            </a:prstGeom>
            <a:ln w="9525">
              <a:noFill/>
            </a:ln>
          </p:spPr>
        </p:pic>
        <p:pic>
          <p:nvPicPr>
            <p:cNvPr id="1028" name="Picture 4" descr="Volcano Black And White Vector Art, Icons, and Graphics for ...">
              <a:extLst>
                <a:ext uri="{FF2B5EF4-FFF2-40B4-BE49-F238E27FC236}">
                  <a16:creationId xmlns:a16="http://schemas.microsoft.com/office/drawing/2014/main" id="{390A54AF-3038-4376-B7A5-63669744CD1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67" t="19239" r="-667" b="19746"/>
            <a:stretch/>
          </p:blipFill>
          <p:spPr bwMode="auto">
            <a:xfrm>
              <a:off x="10737418" y="4473076"/>
              <a:ext cx="1066800" cy="650908"/>
            </a:xfrm>
            <a:prstGeom prst="rect">
              <a:avLst/>
            </a:prstGeom>
            <a:noFill/>
            <a:ln w="9525">
              <a:noFill/>
            </a:ln>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598A261B-6024-47C3-AAEB-27B9EA506663}"/>
                </a:ext>
              </a:extLst>
            </p:cNvPr>
            <p:cNvSpPr/>
            <p:nvPr/>
          </p:nvSpPr>
          <p:spPr>
            <a:xfrm>
              <a:off x="8064847" y="3039915"/>
              <a:ext cx="3984277" cy="220095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6" name="Group 25">
            <a:extLst>
              <a:ext uri="{FF2B5EF4-FFF2-40B4-BE49-F238E27FC236}">
                <a16:creationId xmlns:a16="http://schemas.microsoft.com/office/drawing/2014/main" id="{8DF95DF4-051A-4D26-A9F1-521D4879F1A4}"/>
              </a:ext>
            </a:extLst>
          </p:cNvPr>
          <p:cNvGrpSpPr/>
          <p:nvPr/>
        </p:nvGrpSpPr>
        <p:grpSpPr>
          <a:xfrm>
            <a:off x="8064848" y="458491"/>
            <a:ext cx="4001038" cy="3461809"/>
            <a:chOff x="8064848" y="458491"/>
            <a:chExt cx="4001038" cy="3461809"/>
          </a:xfrm>
        </p:grpSpPr>
        <p:sp>
          <p:nvSpPr>
            <p:cNvPr id="17" name="TextBox 16">
              <a:extLst>
                <a:ext uri="{FF2B5EF4-FFF2-40B4-BE49-F238E27FC236}">
                  <a16:creationId xmlns:a16="http://schemas.microsoft.com/office/drawing/2014/main" id="{FC398640-9A8C-4063-979A-E02A6C00EB50}"/>
                </a:ext>
              </a:extLst>
            </p:cNvPr>
            <p:cNvSpPr txBox="1"/>
            <p:nvPr/>
          </p:nvSpPr>
          <p:spPr>
            <a:xfrm>
              <a:off x="8064848" y="458491"/>
              <a:ext cx="2891019" cy="3416320"/>
            </a:xfrm>
            <a:prstGeom prst="rect">
              <a:avLst/>
            </a:prstGeom>
            <a:ln w="9525">
              <a:noFill/>
            </a:ln>
          </p:spPr>
          <p:style>
            <a:lnRef idx="2">
              <a:schemeClr val="dk1"/>
            </a:lnRef>
            <a:fillRef idx="1">
              <a:schemeClr val="lt1"/>
            </a:fillRef>
            <a:effectRef idx="0">
              <a:schemeClr val="dk1"/>
            </a:effectRef>
            <a:fontRef idx="minor">
              <a:schemeClr val="dk1"/>
            </a:fontRef>
          </p:style>
          <p:txBody>
            <a:bodyPr wrap="square">
              <a:spAutoFit/>
            </a:bodyPr>
            <a:lstStyle/>
            <a:p>
              <a:pPr algn="l" fontAlgn="base"/>
              <a:r>
                <a:rPr lang="en-GB" sz="1200" b="1" i="0" u="sng" dirty="0">
                  <a:solidFill>
                    <a:schemeClr val="tx1"/>
                  </a:solidFill>
                  <a:effectLst/>
                  <a:latin typeface="ReithSans"/>
                </a:rPr>
                <a:t>Human causes </a:t>
              </a:r>
              <a:r>
                <a:rPr lang="en-GB" sz="1200" b="1" u="sng" dirty="0">
                  <a:solidFill>
                    <a:schemeClr val="tx1"/>
                  </a:solidFill>
                  <a:latin typeface="ReithSans"/>
                </a:rPr>
                <a:t>of climate change:</a:t>
              </a:r>
            </a:p>
            <a:p>
              <a:pPr marL="171450" indent="-171450" algn="l" fontAlgn="base">
                <a:buFont typeface="Arial" panose="020B0604020202020204" pitchFamily="34" charset="0"/>
                <a:buChar char="•"/>
              </a:pPr>
              <a:r>
                <a:rPr lang="en-GB" sz="1200" b="1" i="0" dirty="0">
                  <a:solidFill>
                    <a:schemeClr val="tx1"/>
                  </a:solidFill>
                  <a:effectLst/>
                  <a:latin typeface="inherit"/>
                </a:rPr>
                <a:t>Burning fossil fuels</a:t>
              </a:r>
              <a:r>
                <a:rPr lang="en-GB" sz="1200" b="0" i="0" dirty="0">
                  <a:solidFill>
                    <a:schemeClr val="tx1"/>
                  </a:solidFill>
                  <a:effectLst/>
                  <a:latin typeface="ReithSans"/>
                </a:rPr>
                <a:t>, e.g. coal, gas and oil  in energy production- these release carbon dioxide into the atmosphere, which traps radiation from the Sun in the atmosphere as part of the enhanced greenhouse effect</a:t>
              </a:r>
            </a:p>
            <a:p>
              <a:pPr marL="171450" indent="-171450" algn="l" fontAlgn="base">
                <a:buFont typeface="Arial" panose="020B0604020202020204" pitchFamily="34" charset="0"/>
                <a:buChar char="•"/>
              </a:pPr>
              <a:r>
                <a:rPr lang="en-GB" sz="1200" b="1" i="0" dirty="0">
                  <a:solidFill>
                    <a:schemeClr val="tx1"/>
                  </a:solidFill>
                  <a:effectLst/>
                  <a:latin typeface="inherit"/>
                </a:rPr>
                <a:t>Deforestation</a:t>
              </a:r>
              <a:r>
                <a:rPr lang="en-GB" sz="1200" b="0" i="0" dirty="0">
                  <a:solidFill>
                    <a:schemeClr val="tx1"/>
                  </a:solidFill>
                  <a:effectLst/>
                  <a:latin typeface="ReithSans"/>
                </a:rPr>
                <a:t> - trees absorb carbon dioxide during photosynthesis. If they are cut down, there will be higher amounts of carbon dioxide in the atmosphere.</a:t>
              </a:r>
            </a:p>
            <a:p>
              <a:pPr marL="171450" indent="-171450" algn="l" fontAlgn="base">
                <a:buFont typeface="Arial" panose="020B0604020202020204" pitchFamily="34" charset="0"/>
                <a:buChar char="•"/>
              </a:pPr>
              <a:r>
                <a:rPr lang="en-GB" sz="1200" b="1" i="0" dirty="0">
                  <a:solidFill>
                    <a:schemeClr val="tx1"/>
                  </a:solidFill>
                  <a:effectLst/>
                  <a:latin typeface="inherit"/>
                </a:rPr>
                <a:t>Dumping waste in landfill</a:t>
              </a:r>
              <a:r>
                <a:rPr lang="en-GB" sz="1200" b="0" i="0" dirty="0">
                  <a:solidFill>
                    <a:schemeClr val="tx1"/>
                  </a:solidFill>
                  <a:effectLst/>
                  <a:latin typeface="ReithSans"/>
                </a:rPr>
                <a:t> - when the waste decomposes it produces methane.</a:t>
              </a:r>
            </a:p>
            <a:p>
              <a:pPr marL="171450" indent="-171450" algn="l" fontAlgn="base">
                <a:buFont typeface="Arial" panose="020B0604020202020204" pitchFamily="34" charset="0"/>
                <a:buChar char="•"/>
              </a:pPr>
              <a:r>
                <a:rPr lang="en-GB" sz="1200" b="1" i="0" dirty="0">
                  <a:solidFill>
                    <a:schemeClr val="tx1"/>
                  </a:solidFill>
                  <a:effectLst/>
                  <a:latin typeface="inherit"/>
                </a:rPr>
                <a:t>Agriculture</a:t>
              </a:r>
              <a:r>
                <a:rPr lang="en-GB" sz="1200" b="0" i="0" dirty="0">
                  <a:solidFill>
                    <a:schemeClr val="tx1"/>
                  </a:solidFill>
                  <a:effectLst/>
                  <a:latin typeface="ReithSans"/>
                </a:rPr>
                <a:t> - livestock / grazing animals (cows, sheep, goats) release methane. fertiliser lead to the release of </a:t>
              </a:r>
              <a:r>
                <a:rPr lang="en-GB" sz="1200" b="1" i="0" dirty="0">
                  <a:solidFill>
                    <a:schemeClr val="tx1"/>
                  </a:solidFill>
                  <a:effectLst/>
                  <a:latin typeface="ReithSans"/>
                </a:rPr>
                <a:t>nitrogen oxides </a:t>
              </a:r>
              <a:r>
                <a:rPr lang="en-GB" sz="1200" b="0" i="0" dirty="0">
                  <a:solidFill>
                    <a:schemeClr val="tx1"/>
                  </a:solidFill>
                  <a:effectLst/>
                  <a:latin typeface="ReithSans"/>
                </a:rPr>
                <a:t>into the atmosphere.</a:t>
              </a:r>
              <a:endParaRPr lang="en-GB" sz="1200" b="1" i="0" dirty="0">
                <a:solidFill>
                  <a:schemeClr val="tx1"/>
                </a:solidFill>
                <a:effectLst/>
                <a:latin typeface="ReithSans"/>
              </a:endParaRPr>
            </a:p>
          </p:txBody>
        </p:sp>
        <p:pic>
          <p:nvPicPr>
            <p:cNvPr id="1030" name="Picture 6" descr="fossil fuels Icon - Free PNG &amp; SVG 4002245 - Noun Project">
              <a:extLst>
                <a:ext uri="{FF2B5EF4-FFF2-40B4-BE49-F238E27FC236}">
                  <a16:creationId xmlns:a16="http://schemas.microsoft.com/office/drawing/2014/main" id="{D53F1C64-5108-47AA-AEE9-784D390480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55867" y="458491"/>
              <a:ext cx="1110019" cy="1110019"/>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1032" name="Picture 8" descr="Deforestation Icons - Free SVG &amp; PNG Deforestation Images - Noun Project">
              <a:extLst>
                <a:ext uri="{FF2B5EF4-FFF2-40B4-BE49-F238E27FC236}">
                  <a16:creationId xmlns:a16="http://schemas.microsoft.com/office/drawing/2014/main" id="{235E1340-EEFC-4779-9BF9-A586286C7C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91483" y="1747024"/>
              <a:ext cx="1038786" cy="1038786"/>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1034" name="Picture 10" descr="Cows Icons - Free SVG &amp; PNG Cows Images - Noun Project">
              <a:extLst>
                <a:ext uri="{FF2B5EF4-FFF2-40B4-BE49-F238E27FC236}">
                  <a16:creationId xmlns:a16="http://schemas.microsoft.com/office/drawing/2014/main" id="{86E6C126-5286-491D-B0E3-4223C861B7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91483" y="2881514"/>
              <a:ext cx="1038786" cy="1038786"/>
            </a:xfrm>
            <a:prstGeom prst="rect">
              <a:avLst/>
            </a:prstGeom>
            <a:noFill/>
            <a:ln w="9525">
              <a:noFill/>
            </a:ln>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DDA3C42B-9BAB-479A-AC49-393CE659607D}"/>
                </a:ext>
              </a:extLst>
            </p:cNvPr>
            <p:cNvSpPr/>
            <p:nvPr/>
          </p:nvSpPr>
          <p:spPr>
            <a:xfrm>
              <a:off x="8068733" y="458491"/>
              <a:ext cx="3980391" cy="3390415"/>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32" name="Group 31">
            <a:extLst>
              <a:ext uri="{FF2B5EF4-FFF2-40B4-BE49-F238E27FC236}">
                <a16:creationId xmlns:a16="http://schemas.microsoft.com/office/drawing/2014/main" id="{BC4BD830-AD4C-4B49-82D9-23ADC0753B20}"/>
              </a:ext>
            </a:extLst>
          </p:cNvPr>
          <p:cNvGrpSpPr/>
          <p:nvPr/>
        </p:nvGrpSpPr>
        <p:grpSpPr>
          <a:xfrm>
            <a:off x="476107" y="3445016"/>
            <a:ext cx="3627808" cy="1540642"/>
            <a:chOff x="0" y="193003"/>
            <a:chExt cx="9138453" cy="4696700"/>
          </a:xfrm>
        </p:grpSpPr>
        <p:pic>
          <p:nvPicPr>
            <p:cNvPr id="33" name="Picture 32">
              <a:extLst>
                <a:ext uri="{FF2B5EF4-FFF2-40B4-BE49-F238E27FC236}">
                  <a16:creationId xmlns:a16="http://schemas.microsoft.com/office/drawing/2014/main" id="{51C65C88-FF8B-425A-A71A-7C645E399C67}"/>
                </a:ext>
              </a:extLst>
            </p:cNvPr>
            <p:cNvPicPr>
              <a:picLocks noChangeAspect="1"/>
            </p:cNvPicPr>
            <p:nvPr/>
          </p:nvPicPr>
          <p:blipFill rotWithShape="1">
            <a:blip r:embed="rId9"/>
            <a:srcRect l="17327" t="23081" r="26204" b="26919"/>
            <a:stretch/>
          </p:blipFill>
          <p:spPr>
            <a:xfrm>
              <a:off x="0" y="381872"/>
              <a:ext cx="9055204" cy="4507831"/>
            </a:xfrm>
            <a:prstGeom prst="rect">
              <a:avLst/>
            </a:prstGeom>
          </p:spPr>
        </p:pic>
        <p:sp>
          <p:nvSpPr>
            <p:cNvPr id="34" name="Rectangle 33">
              <a:extLst>
                <a:ext uri="{FF2B5EF4-FFF2-40B4-BE49-F238E27FC236}">
                  <a16:creationId xmlns:a16="http://schemas.microsoft.com/office/drawing/2014/main" id="{69A920EA-9130-40ED-A8F1-4C187EC70725}"/>
                </a:ext>
              </a:extLst>
            </p:cNvPr>
            <p:cNvSpPr/>
            <p:nvPr/>
          </p:nvSpPr>
          <p:spPr>
            <a:xfrm>
              <a:off x="60564" y="193003"/>
              <a:ext cx="9077889" cy="170603"/>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Calibri" panose="020F0502020204030204"/>
                  <a:ea typeface="+mn-ea"/>
                  <a:cs typeface="+mn-cs"/>
                </a:rPr>
                <a:t>Average temperatures in the Northern Hemisphere</a:t>
              </a:r>
            </a:p>
          </p:txBody>
        </p:sp>
      </p:grpSp>
      <p:sp>
        <p:nvSpPr>
          <p:cNvPr id="36" name="TextBox 35">
            <a:extLst>
              <a:ext uri="{FF2B5EF4-FFF2-40B4-BE49-F238E27FC236}">
                <a16:creationId xmlns:a16="http://schemas.microsoft.com/office/drawing/2014/main" id="{47215DA1-9575-4A6E-977D-8F40F0ECDDA6}"/>
              </a:ext>
            </a:extLst>
          </p:cNvPr>
          <p:cNvSpPr txBox="1"/>
          <p:nvPr/>
        </p:nvSpPr>
        <p:spPr>
          <a:xfrm>
            <a:off x="310649" y="3021033"/>
            <a:ext cx="6096000" cy="276999"/>
          </a:xfrm>
          <a:prstGeom prst="rect">
            <a:avLst/>
          </a:prstGeom>
          <a:noFill/>
        </p:spPr>
        <p:txBody>
          <a:bodyPr wrap="square">
            <a:spAutoFit/>
          </a:bodyPr>
          <a:lstStyle/>
          <a:p>
            <a:r>
              <a:rPr lang="en-GB" sz="1200" b="1" u="sng" dirty="0"/>
              <a:t>What has happened to the Earth’s climate?</a:t>
            </a:r>
          </a:p>
        </p:txBody>
      </p:sp>
      <p:sp>
        <p:nvSpPr>
          <p:cNvPr id="28" name="Rectangle 27">
            <a:extLst>
              <a:ext uri="{FF2B5EF4-FFF2-40B4-BE49-F238E27FC236}">
                <a16:creationId xmlns:a16="http://schemas.microsoft.com/office/drawing/2014/main" id="{52B3EFB9-8F51-4542-B29F-746A501B4FC7}"/>
              </a:ext>
            </a:extLst>
          </p:cNvPr>
          <p:cNvSpPr/>
          <p:nvPr/>
        </p:nvSpPr>
        <p:spPr>
          <a:xfrm>
            <a:off x="278916" y="3043527"/>
            <a:ext cx="7638899" cy="312321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036" name="Picture 12" descr="Global Temperature Report for 2023 - Berkeley Earth">
            <a:extLst>
              <a:ext uri="{FF2B5EF4-FFF2-40B4-BE49-F238E27FC236}">
                <a16:creationId xmlns:a16="http://schemas.microsoft.com/office/drawing/2014/main" id="{D6744A63-1F2C-4597-88F2-16874CAD8A9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75730" y="3137752"/>
            <a:ext cx="2721429" cy="149820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8BAB2508-426D-42C5-93C0-115A851593C3}"/>
              </a:ext>
            </a:extLst>
          </p:cNvPr>
          <p:cNvSpPr/>
          <p:nvPr/>
        </p:nvSpPr>
        <p:spPr>
          <a:xfrm>
            <a:off x="262976" y="4899986"/>
            <a:ext cx="3790662" cy="1334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endParaRPr lang="en-GB" sz="1200" b="0" i="0" dirty="0">
              <a:solidFill>
                <a:schemeClr val="tx1"/>
              </a:solidFill>
              <a:effectLst/>
            </a:endParaRPr>
          </a:p>
        </p:txBody>
      </p:sp>
      <p:sp>
        <p:nvSpPr>
          <p:cNvPr id="43" name="TextBox 42">
            <a:extLst>
              <a:ext uri="{FF2B5EF4-FFF2-40B4-BE49-F238E27FC236}">
                <a16:creationId xmlns:a16="http://schemas.microsoft.com/office/drawing/2014/main" id="{2E16894D-DCD9-468B-B667-B29361B166F0}"/>
              </a:ext>
            </a:extLst>
          </p:cNvPr>
          <p:cNvSpPr txBox="1"/>
          <p:nvPr/>
        </p:nvSpPr>
        <p:spPr>
          <a:xfrm>
            <a:off x="468742" y="5026776"/>
            <a:ext cx="3359385" cy="1015663"/>
          </a:xfrm>
          <a:prstGeom prst="rect">
            <a:avLst/>
          </a:prstGeom>
          <a:noFill/>
        </p:spPr>
        <p:txBody>
          <a:bodyPr wrap="square">
            <a:spAutoFit/>
          </a:bodyPr>
          <a:lstStyle/>
          <a:p>
            <a:r>
              <a:rPr kumimoji="0" lang="en-GB" sz="1200" b="0" u="none" strike="noStrike" kern="1200" cap="none" spc="0" normalizeH="0" baseline="0" noProof="0" dirty="0">
                <a:ln>
                  <a:noFill/>
                </a:ln>
                <a:solidFill>
                  <a:prstClr val="black"/>
                </a:solidFill>
                <a:effectLst/>
                <a:uLnTx/>
                <a:uFillTx/>
                <a:latin typeface="Calibri" panose="020F0502020204030204"/>
                <a:ea typeface="+mn-ea"/>
                <a:cs typeface="+mn-cs"/>
              </a:rPr>
              <a:t>The graph shows that temperatures over the last 11 thousand years have not been </a:t>
            </a:r>
            <a:r>
              <a:rPr kumimoji="0" lang="en-GB" sz="1200" u="none" strike="noStrike" kern="1200" cap="none" spc="0" normalizeH="0" baseline="0" noProof="0" dirty="0">
                <a:ln>
                  <a:noFill/>
                </a:ln>
                <a:solidFill>
                  <a:prstClr val="black"/>
                </a:solidFill>
                <a:effectLst/>
                <a:uLnTx/>
                <a:uFillTx/>
                <a:latin typeface="Calibri" panose="020F0502020204030204"/>
                <a:ea typeface="+mn-ea"/>
                <a:cs typeface="+mn-cs"/>
              </a:rPr>
              <a:t>consistent, 11 thousand years ago the average temperature was 10.5</a:t>
            </a:r>
            <a:r>
              <a:rPr kumimoji="0" lang="en-GB" sz="1200" u="none" strike="noStrike" kern="1200" cap="none" spc="0" normalizeH="0" baseline="30000" noProof="0" dirty="0">
                <a:ln>
                  <a:noFill/>
                </a:ln>
                <a:solidFill>
                  <a:prstClr val="black"/>
                </a:solidFill>
                <a:effectLst/>
                <a:uLnTx/>
                <a:uFillTx/>
                <a:latin typeface="Calibri" panose="020F0502020204030204"/>
                <a:ea typeface="+mn-ea"/>
                <a:cs typeface="+mn-cs"/>
              </a:rPr>
              <a:t>o</a:t>
            </a:r>
            <a:r>
              <a:rPr kumimoji="0" lang="en-GB" sz="1200" u="none" strike="noStrike" kern="1200" cap="none" spc="0" normalizeH="0" baseline="0" noProof="0" dirty="0">
                <a:ln>
                  <a:noFill/>
                </a:ln>
                <a:solidFill>
                  <a:prstClr val="black"/>
                </a:solidFill>
                <a:effectLst/>
                <a:uLnTx/>
                <a:uFillTx/>
                <a:latin typeface="Calibri" panose="020F0502020204030204"/>
                <a:ea typeface="+mn-ea"/>
                <a:cs typeface="+mn-cs"/>
              </a:rPr>
              <a:t>C (much colder than today). It also shows that there have been warmer periods</a:t>
            </a:r>
            <a:r>
              <a:rPr lang="en-GB" sz="1200" dirty="0">
                <a:solidFill>
                  <a:prstClr val="black"/>
                </a:solidFill>
                <a:latin typeface="Calibri" panose="020F0502020204030204"/>
              </a:rPr>
              <a:t>. </a:t>
            </a:r>
            <a:endParaRPr lang="en-GB" sz="1200" dirty="0"/>
          </a:p>
        </p:txBody>
      </p:sp>
    </p:spTree>
    <p:extLst>
      <p:ext uri="{BB962C8B-B14F-4D97-AF65-F5344CB8AC3E}">
        <p14:creationId xmlns:p14="http://schemas.microsoft.com/office/powerpoint/2010/main" val="3577786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172311" y="532165"/>
            <a:ext cx="7393259" cy="1938992"/>
          </a:xfrm>
          <a:prstGeom prst="rect">
            <a:avLst/>
          </a:prstGeom>
          <a:noFill/>
          <a:ln w="9525">
            <a:solidFill>
              <a:schemeClr val="tx1"/>
            </a:solidFill>
          </a:ln>
        </p:spPr>
        <p:txBody>
          <a:bodyPr wrap="square" rtlCol="0">
            <a:spAutoFit/>
          </a:bodyPr>
          <a:lstStyle/>
          <a:p>
            <a:r>
              <a:rPr lang="en-GB" sz="1200" b="1" u="sng" dirty="0"/>
              <a:t>What are the global impacts of climate change?</a:t>
            </a:r>
          </a:p>
          <a:p>
            <a:endParaRPr lang="en-GB" sz="1200" b="1" u="sng" dirty="0"/>
          </a:p>
          <a:p>
            <a:r>
              <a:rPr lang="en-GB" sz="1200" dirty="0"/>
              <a:t>Climate change is causing global temperatures to increase and average sea levels to rise. </a:t>
            </a:r>
          </a:p>
          <a:p>
            <a:r>
              <a:rPr lang="en-GB" sz="1200" dirty="0"/>
              <a:t>Scientists suggest that the impacts of higher temperatures and rising sea levels could include:</a:t>
            </a:r>
          </a:p>
          <a:p>
            <a:pPr marL="171450" indent="-171450">
              <a:buFont typeface="Arial" panose="020B0604020202020204" pitchFamily="34" charset="0"/>
              <a:buChar char="•"/>
            </a:pPr>
            <a:r>
              <a:rPr lang="en-GB" sz="1200" dirty="0"/>
              <a:t>A change to the location of the Earth’s climate belts, which would make it difficult for some countries to grow food causing famine</a:t>
            </a:r>
          </a:p>
          <a:p>
            <a:pPr marL="171450" indent="-171450">
              <a:buFont typeface="Arial" panose="020B0604020202020204" pitchFamily="34" charset="0"/>
              <a:buChar char="•"/>
            </a:pPr>
            <a:r>
              <a:rPr lang="en-GB" sz="1200" dirty="0"/>
              <a:t>Flooding of coastal and low-lying communities – 80 million people will be affected by sea level rise.</a:t>
            </a:r>
          </a:p>
          <a:p>
            <a:pPr marL="171450" indent="-171450">
              <a:buFont typeface="Arial" panose="020B0604020202020204" pitchFamily="34" charset="0"/>
              <a:buChar char="•"/>
            </a:pPr>
            <a:r>
              <a:rPr lang="en-GB" sz="1200" dirty="0"/>
              <a:t>The spread of tropical diseases, like malaria, - an additional 280 million people may be affected</a:t>
            </a:r>
          </a:p>
          <a:p>
            <a:pPr marL="171450" indent="-171450">
              <a:buFont typeface="Arial" panose="020B0604020202020204" pitchFamily="34" charset="0"/>
              <a:buChar char="•"/>
            </a:pPr>
            <a:r>
              <a:rPr lang="en-GB" sz="1200" dirty="0"/>
              <a:t>There will be millions more refugees as people flee from floods, droughts or famine.</a:t>
            </a:r>
          </a:p>
          <a:p>
            <a:pPr marL="171450" indent="-171450">
              <a:buFont typeface="Arial" panose="020B0604020202020204" pitchFamily="34" charset="0"/>
              <a:buChar char="•"/>
            </a:pPr>
            <a:r>
              <a:rPr lang="en-GB" sz="1200" dirty="0"/>
              <a:t>Animals and plants that can’t cope by moving or adapting will die out.</a:t>
            </a:r>
          </a:p>
        </p:txBody>
      </p:sp>
      <p:sp>
        <p:nvSpPr>
          <p:cNvPr id="10" name="TextBox 9"/>
          <p:cNvSpPr txBox="1"/>
          <p:nvPr/>
        </p:nvSpPr>
        <p:spPr>
          <a:xfrm>
            <a:off x="7702266" y="532165"/>
            <a:ext cx="4317422" cy="1938992"/>
          </a:xfrm>
          <a:prstGeom prst="rect">
            <a:avLst/>
          </a:prstGeom>
          <a:noFill/>
          <a:ln w="9525">
            <a:solidFill>
              <a:schemeClr val="tx1"/>
            </a:solidFill>
          </a:ln>
        </p:spPr>
        <p:txBody>
          <a:bodyPr wrap="square" rtlCol="0">
            <a:spAutoFit/>
          </a:bodyPr>
          <a:lstStyle/>
          <a:p>
            <a:r>
              <a:rPr lang="en-GB" sz="1200" b="1" u="sng" dirty="0"/>
              <a:t>What are the impacts of climate change on the UK?</a:t>
            </a:r>
          </a:p>
          <a:p>
            <a:endParaRPr lang="en-GB" sz="1200" b="1" u="sng" dirty="0"/>
          </a:p>
          <a:p>
            <a:pPr marL="171450" indent="-171450">
              <a:buFont typeface="Arial" panose="020B0604020202020204" pitchFamily="34" charset="0"/>
              <a:buChar char="•"/>
            </a:pPr>
            <a:r>
              <a:rPr lang="en-GB" sz="1200" dirty="0"/>
              <a:t>Sea levels could rise, covering low lying areas, in particular east England</a:t>
            </a:r>
          </a:p>
          <a:p>
            <a:pPr marL="171450" indent="-171450">
              <a:buFont typeface="Arial" panose="020B0604020202020204" pitchFamily="34" charset="0"/>
              <a:buChar char="•"/>
            </a:pPr>
            <a:r>
              <a:rPr lang="en-GB" sz="1200" dirty="0"/>
              <a:t>Droughts and floods become more likely as extreme weather increases</a:t>
            </a:r>
          </a:p>
          <a:p>
            <a:pPr marL="171450" indent="-171450">
              <a:buFont typeface="Arial" panose="020B0604020202020204" pitchFamily="34" charset="0"/>
              <a:buChar char="•"/>
            </a:pPr>
            <a:r>
              <a:rPr lang="en-GB" sz="1200" dirty="0"/>
              <a:t>Increased demand for water in hotter summers puts pressure on water supplies</a:t>
            </a:r>
          </a:p>
          <a:p>
            <a:pPr marL="171450" indent="-171450">
              <a:buFont typeface="Arial" panose="020B0604020202020204" pitchFamily="34" charset="0"/>
              <a:buChar char="•"/>
            </a:pPr>
            <a:r>
              <a:rPr lang="en-GB" sz="1200" dirty="0"/>
              <a:t>Industry may be impacted, e.g. Scottish ski resorts may have to close due to lack of snow</a:t>
            </a:r>
            <a:endParaRPr lang="en-GB" sz="1200" b="1" u="sng" dirty="0"/>
          </a:p>
        </p:txBody>
      </p:sp>
      <p:sp>
        <p:nvSpPr>
          <p:cNvPr id="12" name="TextBox 11"/>
          <p:cNvSpPr txBox="1"/>
          <p:nvPr/>
        </p:nvSpPr>
        <p:spPr>
          <a:xfrm>
            <a:off x="172311" y="2696770"/>
            <a:ext cx="3279548" cy="2862322"/>
          </a:xfrm>
          <a:prstGeom prst="rect">
            <a:avLst/>
          </a:prstGeom>
          <a:noFill/>
          <a:ln w="9525">
            <a:noFill/>
          </a:ln>
        </p:spPr>
        <p:txBody>
          <a:bodyPr wrap="square" rtlCol="0">
            <a:spAutoFit/>
          </a:bodyPr>
          <a:lstStyle/>
          <a:p>
            <a:r>
              <a:rPr lang="en-GB" sz="1200" b="1" u="sng" dirty="0"/>
              <a:t>How can climate change be managed?</a:t>
            </a:r>
          </a:p>
          <a:p>
            <a:endParaRPr lang="en-GB" sz="1200" b="1" u="sng" dirty="0"/>
          </a:p>
          <a:p>
            <a:r>
              <a:rPr lang="en-GB" sz="1200" b="1" dirty="0"/>
              <a:t>Mitigation </a:t>
            </a:r>
            <a:r>
              <a:rPr lang="en-GB" sz="1200" dirty="0"/>
              <a:t>is reducing or preventing the effects of something from happening. These strategies are:</a:t>
            </a:r>
          </a:p>
          <a:p>
            <a:pPr marL="171450" indent="-171450">
              <a:buFont typeface="Arial" panose="020B0604020202020204" pitchFamily="34" charset="0"/>
              <a:buChar char="•"/>
            </a:pPr>
            <a:r>
              <a:rPr lang="en-GB" sz="1200" dirty="0"/>
              <a:t>Alternative energy  - solar, wind, tidal power reduces the use of fossil fuels, so less CO2 is produced</a:t>
            </a:r>
          </a:p>
          <a:p>
            <a:pPr marL="171450" indent="-171450">
              <a:buFont typeface="Arial" panose="020B0604020202020204" pitchFamily="34" charset="0"/>
              <a:buChar char="•"/>
            </a:pPr>
            <a:r>
              <a:rPr lang="en-GB" sz="1200" dirty="0"/>
              <a:t>Carbon capture—storing carbon dioxide gases deep underground</a:t>
            </a:r>
          </a:p>
          <a:p>
            <a:pPr marL="171450" indent="-171450">
              <a:buFont typeface="Arial" panose="020B0604020202020204" pitchFamily="34" charset="0"/>
              <a:buChar char="•"/>
            </a:pPr>
            <a:r>
              <a:rPr lang="en-GB" sz="1200" dirty="0"/>
              <a:t>Planting trees—encouraging </a:t>
            </a:r>
            <a:r>
              <a:rPr lang="en-GB" sz="1200" b="1" dirty="0"/>
              <a:t>afforestation </a:t>
            </a:r>
            <a:r>
              <a:rPr lang="en-GB" sz="1200" dirty="0"/>
              <a:t> reduces CO2 levels in the atmosphere during photosynthesis</a:t>
            </a:r>
          </a:p>
          <a:p>
            <a:pPr marL="171450" indent="-171450">
              <a:buFont typeface="Arial" panose="020B0604020202020204" pitchFamily="34" charset="0"/>
              <a:buChar char="•"/>
            </a:pPr>
            <a:r>
              <a:rPr lang="en-GB" sz="1200" dirty="0"/>
              <a:t>International agreements  - countries sign treaties -. the Paris Agreement in 2016, which aimed to limit global warming to below 2</a:t>
            </a:r>
            <a:r>
              <a:rPr lang="en-GB" sz="1200" baseline="30000" dirty="0"/>
              <a:t>o</a:t>
            </a:r>
            <a:r>
              <a:rPr lang="en-GB" sz="1200" dirty="0"/>
              <a:t>C</a:t>
            </a:r>
          </a:p>
        </p:txBody>
      </p:sp>
      <p:sp>
        <p:nvSpPr>
          <p:cNvPr id="13" name="TextBox 12"/>
          <p:cNvSpPr txBox="1"/>
          <p:nvPr/>
        </p:nvSpPr>
        <p:spPr>
          <a:xfrm>
            <a:off x="3584032" y="2696770"/>
            <a:ext cx="2265214" cy="2862322"/>
          </a:xfrm>
          <a:prstGeom prst="rect">
            <a:avLst/>
          </a:prstGeom>
          <a:noFill/>
          <a:ln w="9525">
            <a:noFill/>
          </a:ln>
        </p:spPr>
        <p:txBody>
          <a:bodyPr wrap="square" rtlCol="0">
            <a:spAutoFit/>
          </a:bodyPr>
          <a:lstStyle/>
          <a:p>
            <a:r>
              <a:rPr lang="en-GB" sz="1200" b="1" u="sng" dirty="0"/>
              <a:t>How can we adapt to climate change?</a:t>
            </a:r>
          </a:p>
          <a:p>
            <a:endParaRPr lang="en-GB" sz="1200" b="1" u="sng" dirty="0"/>
          </a:p>
          <a:p>
            <a:r>
              <a:rPr lang="en-GB" sz="1200" b="1" dirty="0"/>
              <a:t>Adaptation strategies </a:t>
            </a:r>
            <a:r>
              <a:rPr lang="en-GB" sz="1200" dirty="0"/>
              <a:t>respond to the effects after they have happened</a:t>
            </a:r>
          </a:p>
          <a:p>
            <a:pPr marL="171450" indent="-171450">
              <a:buFont typeface="Arial" panose="020B0604020202020204" pitchFamily="34" charset="0"/>
              <a:buChar char="•"/>
            </a:pPr>
            <a:r>
              <a:rPr lang="en-GB" sz="1200" dirty="0"/>
              <a:t>Agriculture (farming) must adapt as some crops can’t grow in warmer temperatures. But other crops can be grown e.g. oranges and grapes</a:t>
            </a:r>
          </a:p>
          <a:p>
            <a:pPr marL="171450" indent="-171450">
              <a:buFont typeface="Arial" panose="020B0604020202020204" pitchFamily="34" charset="0"/>
              <a:buChar char="•"/>
            </a:pPr>
            <a:r>
              <a:rPr lang="en-GB" sz="1200" dirty="0"/>
              <a:t>Water supply -  water can be transported</a:t>
            </a:r>
          </a:p>
          <a:p>
            <a:pPr marL="171450" indent="-171450">
              <a:buFont typeface="Arial" panose="020B0604020202020204" pitchFamily="34" charset="0"/>
              <a:buChar char="•"/>
            </a:pPr>
            <a:r>
              <a:rPr lang="en-GB" sz="1200" dirty="0"/>
              <a:t>Reducing risk from sea level rise—using sea defences </a:t>
            </a:r>
          </a:p>
        </p:txBody>
      </p:sp>
      <p:sp>
        <p:nvSpPr>
          <p:cNvPr id="17" name="TextBox 16"/>
          <p:cNvSpPr txBox="1"/>
          <p:nvPr/>
        </p:nvSpPr>
        <p:spPr>
          <a:xfrm>
            <a:off x="5893304" y="6122019"/>
            <a:ext cx="6126384" cy="646331"/>
          </a:xfrm>
          <a:prstGeom prst="rect">
            <a:avLst/>
          </a:prstGeom>
          <a:noFill/>
          <a:ln w="9525">
            <a:solidFill>
              <a:schemeClr val="tx1"/>
            </a:solidFill>
          </a:ln>
        </p:spPr>
        <p:txBody>
          <a:bodyPr wrap="square" numCol="1" rtlCol="0">
            <a:spAutoFit/>
          </a:bodyPr>
          <a:lstStyle/>
          <a:p>
            <a:r>
              <a:rPr lang="en-GB" sz="1200" b="1" u="sng" dirty="0"/>
              <a:t>Careers</a:t>
            </a:r>
          </a:p>
          <a:p>
            <a:r>
              <a:rPr lang="en-GB" sz="1200" dirty="0"/>
              <a:t>Environmental consultant		Energy Efficiency Officer		Recycling officer</a:t>
            </a:r>
          </a:p>
          <a:p>
            <a:r>
              <a:rPr lang="en-GB" sz="1200" dirty="0"/>
              <a:t>Climate change analyst		Renewable energy engineer</a:t>
            </a:r>
          </a:p>
        </p:txBody>
      </p:sp>
      <p:sp>
        <p:nvSpPr>
          <p:cNvPr id="18" name="Title 1">
            <a:extLst>
              <a:ext uri="{FF2B5EF4-FFF2-40B4-BE49-F238E27FC236}">
                <a16:creationId xmlns:a16="http://schemas.microsoft.com/office/drawing/2014/main" id="{891A33A2-CA55-4157-9043-BD08315A1CE9}"/>
              </a:ext>
            </a:extLst>
          </p:cNvPr>
          <p:cNvSpPr txBox="1">
            <a:spLocks/>
          </p:cNvSpPr>
          <p:nvPr/>
        </p:nvSpPr>
        <p:spPr>
          <a:xfrm>
            <a:off x="0" y="89649"/>
            <a:ext cx="12192000" cy="404701"/>
          </a:xfrm>
          <a:prstGeom prst="rect">
            <a:avLst/>
          </a:prstGeom>
          <a:ln w="9525">
            <a:noFill/>
          </a:ln>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2400" b="0" i="0" kern="1200">
                <a:solidFill>
                  <a:schemeClr val="bg1"/>
                </a:solidFill>
                <a:latin typeface="Avenir Next Regular"/>
                <a:ea typeface="+mj-ea"/>
                <a:cs typeface="Avenir Next Regular"/>
              </a:defRPr>
            </a:lvl1pPr>
          </a:lstStyle>
          <a:p>
            <a:pPr algn="ctr"/>
            <a:r>
              <a:rPr lang="en-US" b="1" dirty="0">
                <a:solidFill>
                  <a:schemeClr val="tx1"/>
                </a:solidFill>
                <a:latin typeface="Gill Sans MT" panose="020B0502020104020203" pitchFamily="34" charset="0"/>
              </a:rPr>
              <a:t>Climate Change Year 7 HT2</a:t>
            </a:r>
          </a:p>
        </p:txBody>
      </p:sp>
      <p:sp>
        <p:nvSpPr>
          <p:cNvPr id="19" name="TextBox 18">
            <a:extLst>
              <a:ext uri="{FF2B5EF4-FFF2-40B4-BE49-F238E27FC236}">
                <a16:creationId xmlns:a16="http://schemas.microsoft.com/office/drawing/2014/main" id="{257569E9-242C-4F6C-92A2-473FE254EDD2}"/>
              </a:ext>
            </a:extLst>
          </p:cNvPr>
          <p:cNvSpPr txBox="1"/>
          <p:nvPr/>
        </p:nvSpPr>
        <p:spPr>
          <a:xfrm>
            <a:off x="5893304" y="2617436"/>
            <a:ext cx="4907286" cy="3231654"/>
          </a:xfrm>
          <a:prstGeom prst="rect">
            <a:avLst/>
          </a:prstGeom>
          <a:ln w="9525">
            <a:noFill/>
          </a:ln>
        </p:spPr>
        <p:style>
          <a:lnRef idx="2">
            <a:schemeClr val="dk1"/>
          </a:lnRef>
          <a:fillRef idx="1">
            <a:schemeClr val="lt1"/>
          </a:fillRef>
          <a:effectRef idx="0">
            <a:schemeClr val="dk1"/>
          </a:effectRef>
          <a:fontRef idx="minor">
            <a:schemeClr val="dk1"/>
          </a:fontRef>
        </p:style>
        <p:txBody>
          <a:bodyPr wrap="square">
            <a:spAutoFit/>
          </a:bodyPr>
          <a:lstStyle/>
          <a:p>
            <a:r>
              <a:rPr lang="en-GB" sz="1200" b="1" u="sng" dirty="0"/>
              <a:t>How can individuals reduce their contribution to towards climate change?</a:t>
            </a:r>
          </a:p>
          <a:p>
            <a:endParaRPr lang="en-GB" sz="1200" b="1" u="sng" dirty="0"/>
          </a:p>
          <a:p>
            <a:r>
              <a:rPr lang="en-GB" sz="1200" b="1" dirty="0"/>
              <a:t>Food consumption</a:t>
            </a:r>
            <a:r>
              <a:rPr lang="en-GB" sz="1200" dirty="0"/>
              <a:t>: eat less meat and more food that’s produced locally.</a:t>
            </a:r>
          </a:p>
          <a:p>
            <a:r>
              <a:rPr lang="en-GB" sz="1200" b="1" dirty="0"/>
              <a:t>Fly less</a:t>
            </a:r>
            <a:r>
              <a:rPr lang="en-GB" sz="1200" dirty="0"/>
              <a:t>: if it’s the only option pick a destination close by, fly economy and choose to carbon offset.</a:t>
            </a:r>
          </a:p>
          <a:p>
            <a:r>
              <a:rPr lang="en-GB" sz="1200" b="1" dirty="0"/>
              <a:t>Reduce car journeys: </a:t>
            </a:r>
            <a:r>
              <a:rPr lang="en-GB" sz="1200" dirty="0"/>
              <a:t>where possible cycle, walk or use public transport to get to school.</a:t>
            </a:r>
          </a:p>
          <a:p>
            <a:r>
              <a:rPr lang="en-GB" sz="1200" b="1" dirty="0"/>
              <a:t>Get involved: </a:t>
            </a:r>
            <a:r>
              <a:rPr lang="en-GB" sz="1200" dirty="0"/>
              <a:t>find out about organisations that campaign for environmental change.</a:t>
            </a:r>
          </a:p>
          <a:p>
            <a:r>
              <a:rPr lang="en-GB" sz="1200" b="1" dirty="0"/>
              <a:t>Green spaces: </a:t>
            </a:r>
            <a:r>
              <a:rPr lang="en-GB" sz="1200" dirty="0"/>
              <a:t>protect them and if possible, plant trees or introduce plants into your household.</a:t>
            </a:r>
          </a:p>
          <a:p>
            <a:r>
              <a:rPr lang="en-GB" sz="1200" b="1" dirty="0"/>
              <a:t>Change your buying habits: </a:t>
            </a:r>
            <a:r>
              <a:rPr lang="en-GB" sz="1200" dirty="0"/>
              <a:t>avoid single-use items and only purchase clothes you really need.</a:t>
            </a:r>
          </a:p>
          <a:p>
            <a:r>
              <a:rPr lang="en-GB" sz="1200" b="1" dirty="0"/>
              <a:t>Recycle your unwanted clothes: </a:t>
            </a:r>
            <a:r>
              <a:rPr lang="en-GB" sz="1200" dirty="0"/>
              <a:t>donate to clothing banks and charity shops or sell them on.</a:t>
            </a:r>
          </a:p>
          <a:p>
            <a:r>
              <a:rPr lang="en-GB" sz="1200" b="1" dirty="0"/>
              <a:t>Use less energy</a:t>
            </a:r>
            <a:r>
              <a:rPr lang="en-GB" sz="1200" dirty="0"/>
              <a:t>: at home switch off lights and appliances when you’re not using them.</a:t>
            </a:r>
          </a:p>
        </p:txBody>
      </p:sp>
      <p:pic>
        <p:nvPicPr>
          <p:cNvPr id="2051" name="Picture 3" descr="Sea Level Rise Icons - Free SVG &amp; PNG Sea Level Rise Images - Noun Project">
            <a:extLst>
              <a:ext uri="{FF2B5EF4-FFF2-40B4-BE49-F238E27FC236}">
                <a16:creationId xmlns:a16="http://schemas.microsoft.com/office/drawing/2014/main" id="{9261CAD3-F0ED-43AB-9BD3-22C34F3912D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99599" y="1660171"/>
            <a:ext cx="810986" cy="81098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Malaria Icons - Free SVG &amp; PNG Malaria Images - Noun Project">
            <a:extLst>
              <a:ext uri="{FF2B5EF4-FFF2-40B4-BE49-F238E27FC236}">
                <a16:creationId xmlns:a16="http://schemas.microsoft.com/office/drawing/2014/main" id="{2DACA626-6C5F-405F-9F26-7108B25294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298457">
            <a:off x="6668831" y="591047"/>
            <a:ext cx="782337" cy="7823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82A2D48-7BA9-4D17-BE2D-CFBB7F78A9F9}"/>
              </a:ext>
            </a:extLst>
          </p:cNvPr>
          <p:cNvSpPr/>
          <p:nvPr/>
        </p:nvSpPr>
        <p:spPr>
          <a:xfrm>
            <a:off x="172311" y="2603499"/>
            <a:ext cx="3279548" cy="416485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01484AD-0184-4642-8E45-B4E9166E0E3B}"/>
              </a:ext>
            </a:extLst>
          </p:cNvPr>
          <p:cNvSpPr/>
          <p:nvPr/>
        </p:nvSpPr>
        <p:spPr>
          <a:xfrm>
            <a:off x="3539974" y="2603499"/>
            <a:ext cx="2265214" cy="416485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5" name="Picture 7" descr="Solar Panel Energy Icons - Free SVG &amp; PNG Solar Panel Energy Images - Noun  Project">
            <a:extLst>
              <a:ext uri="{FF2B5EF4-FFF2-40B4-BE49-F238E27FC236}">
                <a16:creationId xmlns:a16="http://schemas.microsoft.com/office/drawing/2014/main" id="{AA9A8F7D-EB0F-48BF-B464-F49D1A679E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411" y="5637296"/>
            <a:ext cx="1052847" cy="1052847"/>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Plant Tree Icons - Free SVG &amp; PNG Plant Tree Images - Noun Project">
            <a:extLst>
              <a:ext uri="{FF2B5EF4-FFF2-40B4-BE49-F238E27FC236}">
                <a16:creationId xmlns:a16="http://schemas.microsoft.com/office/drawing/2014/main" id="{27E1192E-2B7C-449A-9880-EB8064EDBF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5800" y="5724660"/>
            <a:ext cx="878121" cy="878121"/>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Carbon Sequestration Icons - Free SVG &amp; PNG Carbon Sequestration Images - Noun  Project">
            <a:extLst>
              <a:ext uri="{FF2B5EF4-FFF2-40B4-BE49-F238E27FC236}">
                <a16:creationId xmlns:a16="http://schemas.microsoft.com/office/drawing/2014/main" id="{77C65DC9-DB43-4E1D-B02D-ED0B6BC334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5468" y="5724660"/>
            <a:ext cx="878121" cy="8781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B551DEF-2F11-4CD8-884D-B263DE7B438C}"/>
              </a:ext>
            </a:extLst>
          </p:cNvPr>
          <p:cNvPicPr>
            <a:picLocks noChangeAspect="1"/>
          </p:cNvPicPr>
          <p:nvPr/>
        </p:nvPicPr>
        <p:blipFill>
          <a:blip r:embed="rId7"/>
          <a:stretch>
            <a:fillRect/>
          </a:stretch>
        </p:blipFill>
        <p:spPr>
          <a:xfrm>
            <a:off x="3735172" y="5791794"/>
            <a:ext cx="810987" cy="810987"/>
          </a:xfrm>
          <a:prstGeom prst="rect">
            <a:avLst/>
          </a:prstGeom>
        </p:spPr>
      </p:pic>
      <p:pic>
        <p:nvPicPr>
          <p:cNvPr id="2061" name="Picture 13" descr="Seawall Icons - Free SVG &amp; PNG Seawall Images - Noun Project">
            <a:extLst>
              <a:ext uri="{FF2B5EF4-FFF2-40B4-BE49-F238E27FC236}">
                <a16:creationId xmlns:a16="http://schemas.microsoft.com/office/drawing/2014/main" id="{8C74C5C4-6FC1-4B42-AF8A-C5A4A45700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99423" y="5737643"/>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descr="Walking Bike Icons - Free SVG &amp; PNG Walking Bike Images - Noun Project">
            <a:extLst>
              <a:ext uri="{FF2B5EF4-FFF2-40B4-BE49-F238E27FC236}">
                <a16:creationId xmlns:a16="http://schemas.microsoft.com/office/drawing/2014/main" id="{803B456C-4486-414D-B77F-E18B3F7919F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44648" y="2994325"/>
            <a:ext cx="945780" cy="945780"/>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7" descr="Recycled Clothing Icons - Free SVG &amp; PNG Recycled Clothing Images - Noun  Project">
            <a:extLst>
              <a:ext uri="{FF2B5EF4-FFF2-40B4-BE49-F238E27FC236}">
                <a16:creationId xmlns:a16="http://schemas.microsoft.com/office/drawing/2014/main" id="{450740E2-ADA3-45B2-9AE2-09465007DB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44648" y="4030142"/>
            <a:ext cx="945780" cy="945780"/>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19" descr="Light Switch Off Icons - Free SVG &amp; PNG Light Switch Off Images - Noun  Project">
            <a:extLst>
              <a:ext uri="{FF2B5EF4-FFF2-40B4-BE49-F238E27FC236}">
                <a16:creationId xmlns:a16="http://schemas.microsoft.com/office/drawing/2014/main" id="{AA245DAB-1626-469C-9F5C-55C12C4B339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59240" y="4903310"/>
            <a:ext cx="945780" cy="94578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14FCFBD-E7A0-43D2-88C9-895DF7423E39}"/>
              </a:ext>
            </a:extLst>
          </p:cNvPr>
          <p:cNvSpPr/>
          <p:nvPr/>
        </p:nvSpPr>
        <p:spPr>
          <a:xfrm>
            <a:off x="5893304" y="2617436"/>
            <a:ext cx="6126384" cy="335156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47854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A graph showing how employment numbers vary across primary, secondary, tertiary and quaternary sectors in pre-industry, industrial revolution and post industry times. ">
            <a:extLst>
              <a:ext uri="{FF2B5EF4-FFF2-40B4-BE49-F238E27FC236}">
                <a16:creationId xmlns:a16="http://schemas.microsoft.com/office/drawing/2014/main" id="{62EDBA2E-A931-447E-B732-79711B3BF0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76" b="3799"/>
          <a:stretch/>
        </p:blipFill>
        <p:spPr bwMode="auto">
          <a:xfrm>
            <a:off x="3038269" y="2973006"/>
            <a:ext cx="3066198" cy="30300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7281" y="6249012"/>
            <a:ext cx="11800720"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t>Key vocabulary</a:t>
            </a:r>
          </a:p>
          <a:p>
            <a:r>
              <a:rPr lang="en-GB" sz="1200" dirty="0"/>
              <a:t>Primary, Secondary, Tertiary, Quaternary, Raw materials, Manufacturing, Mechanisation, Employment structure, Rural, Agriculture, Outsourcing, Multinational company, Globalisation</a:t>
            </a:r>
          </a:p>
        </p:txBody>
      </p:sp>
      <p:sp>
        <p:nvSpPr>
          <p:cNvPr id="26" name="AutoShape 2" descr="Primark logo and symbol, meaning, history, P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Title 1">
            <a:extLst>
              <a:ext uri="{FF2B5EF4-FFF2-40B4-BE49-F238E27FC236}">
                <a16:creationId xmlns:a16="http://schemas.microsoft.com/office/drawing/2014/main" id="{668E0A62-5D17-4FE6-8122-2E6D6E6D3DD9}"/>
              </a:ext>
            </a:extLst>
          </p:cNvPr>
          <p:cNvSpPr txBox="1">
            <a:spLocks/>
          </p:cNvSpPr>
          <p:nvPr/>
        </p:nvSpPr>
        <p:spPr>
          <a:xfrm>
            <a:off x="0" y="116545"/>
            <a:ext cx="12192000" cy="404701"/>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2400" b="0" i="0" kern="1200">
                <a:solidFill>
                  <a:schemeClr val="bg1"/>
                </a:solidFill>
                <a:latin typeface="Avenir Next Regular"/>
                <a:ea typeface="+mj-ea"/>
                <a:cs typeface="Avenir Next Regular"/>
              </a:defRPr>
            </a:lvl1pPr>
          </a:lstStyle>
          <a:p>
            <a:pPr algn="ctr"/>
            <a:r>
              <a:rPr lang="en-US" b="1" dirty="0">
                <a:solidFill>
                  <a:schemeClr val="tx1"/>
                </a:solidFill>
                <a:latin typeface="Gill Sans MT" panose="020B0502020104020203" pitchFamily="34" charset="0"/>
              </a:rPr>
              <a:t>Economic Activities Year 7 HT3</a:t>
            </a:r>
          </a:p>
        </p:txBody>
      </p:sp>
      <p:sp>
        <p:nvSpPr>
          <p:cNvPr id="2" name="Rectangle 1">
            <a:extLst>
              <a:ext uri="{FF2B5EF4-FFF2-40B4-BE49-F238E27FC236}">
                <a16:creationId xmlns:a16="http://schemas.microsoft.com/office/drawing/2014/main" id="{C768CE7E-9173-4EEF-AC33-A3237F4E8813}"/>
              </a:ext>
            </a:extLst>
          </p:cNvPr>
          <p:cNvSpPr/>
          <p:nvPr/>
        </p:nvSpPr>
        <p:spPr>
          <a:xfrm>
            <a:off x="137281" y="478911"/>
            <a:ext cx="3098978" cy="242814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l" fontAlgn="base"/>
            <a:r>
              <a:rPr lang="en-GB" sz="1200" b="1" i="0" u="sng" dirty="0">
                <a:solidFill>
                  <a:srgbClr val="141414"/>
                </a:solidFill>
                <a:effectLst/>
              </a:rPr>
              <a:t>Types of Industry</a:t>
            </a:r>
          </a:p>
          <a:p>
            <a:pPr algn="l" fontAlgn="base"/>
            <a:r>
              <a:rPr lang="en-GB" sz="1200" b="1" i="0" dirty="0">
                <a:solidFill>
                  <a:srgbClr val="141414"/>
                </a:solidFill>
                <a:effectLst/>
              </a:rPr>
              <a:t>Industry</a:t>
            </a:r>
            <a:r>
              <a:rPr lang="en-GB" sz="1200" b="0" i="0" dirty="0">
                <a:solidFill>
                  <a:srgbClr val="141414"/>
                </a:solidFill>
                <a:effectLst/>
              </a:rPr>
              <a:t> is any economic activity which creates jobs and generates income (money).</a:t>
            </a:r>
          </a:p>
          <a:p>
            <a:pPr algn="l" fontAlgn="base"/>
            <a:r>
              <a:rPr lang="en-GB" sz="1200" b="0" i="0" dirty="0">
                <a:solidFill>
                  <a:srgbClr val="141414"/>
                </a:solidFill>
                <a:effectLst/>
              </a:rPr>
              <a:t>There are </a:t>
            </a:r>
            <a:r>
              <a:rPr lang="en-GB" sz="1200" b="1" i="0" dirty="0">
                <a:solidFill>
                  <a:srgbClr val="141414"/>
                </a:solidFill>
                <a:effectLst/>
              </a:rPr>
              <a:t>four</a:t>
            </a:r>
            <a:r>
              <a:rPr lang="en-GB" sz="1200" b="0" i="0" dirty="0">
                <a:solidFill>
                  <a:srgbClr val="141414"/>
                </a:solidFill>
                <a:effectLst/>
              </a:rPr>
              <a:t> main types of industry:</a:t>
            </a:r>
          </a:p>
          <a:p>
            <a:pPr algn="l" fontAlgn="base">
              <a:buFont typeface="Arial" panose="020B0604020202020204" pitchFamily="34" charset="0"/>
              <a:buChar char="•"/>
            </a:pPr>
            <a:r>
              <a:rPr lang="en-GB" sz="1200" b="0" i="0" dirty="0">
                <a:solidFill>
                  <a:srgbClr val="141414"/>
                </a:solidFill>
                <a:effectLst/>
              </a:rPr>
              <a:t> </a:t>
            </a:r>
            <a:r>
              <a:rPr lang="en-GB" sz="1200" b="1" i="0" dirty="0">
                <a:solidFill>
                  <a:srgbClr val="141414"/>
                </a:solidFill>
                <a:effectLst/>
              </a:rPr>
              <a:t>Primary</a:t>
            </a:r>
            <a:r>
              <a:rPr lang="en-GB" sz="1200" b="0" i="0" dirty="0">
                <a:solidFill>
                  <a:srgbClr val="141414"/>
                </a:solidFill>
                <a:effectLst/>
              </a:rPr>
              <a:t> sector – the extraction of raw materials e.g. forestry, fishing, farming, mining</a:t>
            </a:r>
          </a:p>
          <a:p>
            <a:pPr algn="l" fontAlgn="base">
              <a:buFont typeface="Arial" panose="020B0604020202020204" pitchFamily="34" charset="0"/>
              <a:buChar char="•"/>
            </a:pPr>
            <a:r>
              <a:rPr lang="en-GB" sz="1200" b="0" i="0" dirty="0">
                <a:solidFill>
                  <a:srgbClr val="141414"/>
                </a:solidFill>
                <a:effectLst/>
              </a:rPr>
              <a:t> </a:t>
            </a:r>
            <a:r>
              <a:rPr lang="en-GB" sz="1200" b="1" i="0" dirty="0">
                <a:solidFill>
                  <a:srgbClr val="141414"/>
                </a:solidFill>
                <a:effectLst/>
              </a:rPr>
              <a:t>Secondary</a:t>
            </a:r>
            <a:r>
              <a:rPr lang="en-GB" sz="1200" b="0" i="0" dirty="0">
                <a:solidFill>
                  <a:srgbClr val="141414"/>
                </a:solidFill>
                <a:effectLst/>
              </a:rPr>
              <a:t> sector – taking the raw material and manufacturing them into products</a:t>
            </a:r>
          </a:p>
          <a:p>
            <a:pPr algn="l" fontAlgn="base">
              <a:buFont typeface="Arial" panose="020B0604020202020204" pitchFamily="34" charset="0"/>
              <a:buChar char="•"/>
            </a:pPr>
            <a:r>
              <a:rPr lang="en-GB" sz="1200" b="0" i="0" dirty="0">
                <a:solidFill>
                  <a:srgbClr val="141414"/>
                </a:solidFill>
                <a:effectLst/>
              </a:rPr>
              <a:t> </a:t>
            </a:r>
            <a:r>
              <a:rPr lang="en-GB" sz="1200" b="1" i="0" dirty="0">
                <a:solidFill>
                  <a:srgbClr val="141414"/>
                </a:solidFill>
                <a:effectLst/>
              </a:rPr>
              <a:t>Tertiary</a:t>
            </a:r>
            <a:r>
              <a:rPr lang="en-GB" sz="1200" b="0" i="0" dirty="0">
                <a:solidFill>
                  <a:srgbClr val="141414"/>
                </a:solidFill>
                <a:effectLst/>
              </a:rPr>
              <a:t> sector – providing services to people e.g. doctors, sales assistant, lawyer, chef</a:t>
            </a:r>
          </a:p>
          <a:p>
            <a:pPr algn="l" fontAlgn="base">
              <a:buFont typeface="Arial" panose="020B0604020202020204" pitchFamily="34" charset="0"/>
              <a:buChar char="•"/>
            </a:pPr>
            <a:r>
              <a:rPr lang="en-GB" sz="1200" b="0" i="0" dirty="0">
                <a:solidFill>
                  <a:srgbClr val="141414"/>
                </a:solidFill>
                <a:effectLst/>
              </a:rPr>
              <a:t> </a:t>
            </a:r>
            <a:r>
              <a:rPr lang="en-GB" sz="1200" b="1" i="0" dirty="0">
                <a:solidFill>
                  <a:srgbClr val="141414"/>
                </a:solidFill>
                <a:effectLst/>
              </a:rPr>
              <a:t>Quaternary</a:t>
            </a:r>
            <a:r>
              <a:rPr lang="en-GB" sz="1200" b="0" i="0" dirty="0">
                <a:solidFill>
                  <a:srgbClr val="141414"/>
                </a:solidFill>
                <a:effectLst/>
              </a:rPr>
              <a:t> sector – knowledge based industries or high-tech industries such as ICT, research and development </a:t>
            </a:r>
          </a:p>
        </p:txBody>
      </p:sp>
      <p:sp>
        <p:nvSpPr>
          <p:cNvPr id="32" name="Rectangle 31">
            <a:extLst>
              <a:ext uri="{FF2B5EF4-FFF2-40B4-BE49-F238E27FC236}">
                <a16:creationId xmlns:a16="http://schemas.microsoft.com/office/drawing/2014/main" id="{8847C7E9-3359-400A-A397-9BD9B3E67167}"/>
              </a:ext>
            </a:extLst>
          </p:cNvPr>
          <p:cNvSpPr/>
          <p:nvPr/>
        </p:nvSpPr>
        <p:spPr>
          <a:xfrm>
            <a:off x="6177040" y="455294"/>
            <a:ext cx="5760961" cy="21886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0" name="Picture 6" descr="Employment Structure IGCSE Geography - Revision Notes">
            <a:extLst>
              <a:ext uri="{FF2B5EF4-FFF2-40B4-BE49-F238E27FC236}">
                <a16:creationId xmlns:a16="http://schemas.microsoft.com/office/drawing/2014/main" id="{685B99FC-5478-413F-852A-52629AABCF4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58"/>
          <a:stretch/>
        </p:blipFill>
        <p:spPr bwMode="auto">
          <a:xfrm>
            <a:off x="8345102" y="608786"/>
            <a:ext cx="3592900" cy="19181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833CCCF-2170-4336-9B6E-B52965C5F7A0}"/>
              </a:ext>
            </a:extLst>
          </p:cNvPr>
          <p:cNvSpPr txBox="1"/>
          <p:nvPr/>
        </p:nvSpPr>
        <p:spPr>
          <a:xfrm>
            <a:off x="8636198" y="767615"/>
            <a:ext cx="420382" cy="276999"/>
          </a:xfrm>
          <a:prstGeom prst="rect">
            <a:avLst/>
          </a:prstGeom>
          <a:noFill/>
        </p:spPr>
        <p:txBody>
          <a:bodyPr wrap="square" rtlCol="0">
            <a:spAutoFit/>
          </a:bodyPr>
          <a:lstStyle/>
          <a:p>
            <a:pPr algn="ctr"/>
            <a:r>
              <a:rPr lang="en-GB" sz="1200" dirty="0"/>
              <a:t>HIC</a:t>
            </a:r>
          </a:p>
        </p:txBody>
      </p:sp>
      <p:sp>
        <p:nvSpPr>
          <p:cNvPr id="33" name="TextBox 32">
            <a:extLst>
              <a:ext uri="{FF2B5EF4-FFF2-40B4-BE49-F238E27FC236}">
                <a16:creationId xmlns:a16="http://schemas.microsoft.com/office/drawing/2014/main" id="{89118A3B-18F1-45E4-9B99-AB9AE4C5AB54}"/>
              </a:ext>
            </a:extLst>
          </p:cNvPr>
          <p:cNvSpPr txBox="1"/>
          <p:nvPr/>
        </p:nvSpPr>
        <p:spPr>
          <a:xfrm>
            <a:off x="9845378" y="767615"/>
            <a:ext cx="483956" cy="276999"/>
          </a:xfrm>
          <a:prstGeom prst="rect">
            <a:avLst/>
          </a:prstGeom>
          <a:noFill/>
        </p:spPr>
        <p:txBody>
          <a:bodyPr wrap="square" rtlCol="0">
            <a:spAutoFit/>
          </a:bodyPr>
          <a:lstStyle/>
          <a:p>
            <a:pPr algn="ctr"/>
            <a:r>
              <a:rPr lang="en-GB" sz="1200" dirty="0"/>
              <a:t>NEE</a:t>
            </a:r>
          </a:p>
        </p:txBody>
      </p:sp>
      <p:sp>
        <p:nvSpPr>
          <p:cNvPr id="34" name="TextBox 33">
            <a:extLst>
              <a:ext uri="{FF2B5EF4-FFF2-40B4-BE49-F238E27FC236}">
                <a16:creationId xmlns:a16="http://schemas.microsoft.com/office/drawing/2014/main" id="{D1F69EDA-CB5D-439B-B733-2D0C7EE4431D}"/>
              </a:ext>
            </a:extLst>
          </p:cNvPr>
          <p:cNvSpPr txBox="1"/>
          <p:nvPr/>
        </p:nvSpPr>
        <p:spPr>
          <a:xfrm>
            <a:off x="11118132" y="767615"/>
            <a:ext cx="371663" cy="239673"/>
          </a:xfrm>
          <a:prstGeom prst="rect">
            <a:avLst/>
          </a:prstGeom>
          <a:noFill/>
        </p:spPr>
        <p:txBody>
          <a:bodyPr wrap="square" rtlCol="0">
            <a:spAutoFit/>
          </a:bodyPr>
          <a:lstStyle/>
          <a:p>
            <a:pPr algn="ctr"/>
            <a:r>
              <a:rPr lang="en-GB" sz="1200" dirty="0"/>
              <a:t>LIC</a:t>
            </a:r>
          </a:p>
        </p:txBody>
      </p:sp>
      <p:pic>
        <p:nvPicPr>
          <p:cNvPr id="1034" name="Picture 10" descr="Classification Using the Economic Sector | Cambridge (CIE) IGCSE Business  Revision Notes 2018">
            <a:extLst>
              <a:ext uri="{FF2B5EF4-FFF2-40B4-BE49-F238E27FC236}">
                <a16:creationId xmlns:a16="http://schemas.microsoft.com/office/drawing/2014/main" id="{10001257-FE14-4DAD-9FF1-5AC63F3BA97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77739" y="1985742"/>
            <a:ext cx="1543603" cy="89591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E311D8C1-11CF-43FF-BAC5-EB6F43B57CD9}"/>
              </a:ext>
            </a:extLst>
          </p:cNvPr>
          <p:cNvPicPr>
            <a:picLocks noChangeAspect="1"/>
          </p:cNvPicPr>
          <p:nvPr/>
        </p:nvPicPr>
        <p:blipFill rotWithShape="1">
          <a:blip r:embed="rId5"/>
          <a:srcRect l="38617" t="21259" r="4666" b="24692"/>
          <a:stretch/>
        </p:blipFill>
        <p:spPr>
          <a:xfrm>
            <a:off x="3373540" y="521246"/>
            <a:ext cx="2752003" cy="1474459"/>
          </a:xfrm>
          <a:prstGeom prst="rect">
            <a:avLst/>
          </a:prstGeom>
        </p:spPr>
      </p:pic>
      <p:sp>
        <p:nvSpPr>
          <p:cNvPr id="22" name="Rectangle 21">
            <a:extLst>
              <a:ext uri="{FF2B5EF4-FFF2-40B4-BE49-F238E27FC236}">
                <a16:creationId xmlns:a16="http://schemas.microsoft.com/office/drawing/2014/main" id="{929E7581-ADE1-4237-8478-2D627BE20DFE}"/>
              </a:ext>
            </a:extLst>
          </p:cNvPr>
          <p:cNvSpPr/>
          <p:nvPr/>
        </p:nvSpPr>
        <p:spPr>
          <a:xfrm>
            <a:off x="137281" y="455293"/>
            <a:ext cx="5988262" cy="24517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11EF1CFA-8CCE-4FFD-B68B-3E0AE42DD499}"/>
              </a:ext>
            </a:extLst>
          </p:cNvPr>
          <p:cNvSpPr/>
          <p:nvPr/>
        </p:nvSpPr>
        <p:spPr>
          <a:xfrm>
            <a:off x="85785" y="3434562"/>
            <a:ext cx="3278033" cy="242814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l" fontAlgn="base"/>
            <a:r>
              <a:rPr lang="en-GB" sz="1200" b="1" i="0" u="sng" dirty="0">
                <a:solidFill>
                  <a:schemeClr val="tx1"/>
                </a:solidFill>
                <a:effectLst/>
              </a:rPr>
              <a:t>Economic Change in the UK</a:t>
            </a:r>
          </a:p>
          <a:p>
            <a:pPr fontAlgn="base"/>
            <a:r>
              <a:rPr lang="en-GB" sz="1200" dirty="0">
                <a:solidFill>
                  <a:schemeClr val="tx1"/>
                </a:solidFill>
              </a:rPr>
              <a:t>In the 1600s over 70% of people worked in the </a:t>
            </a:r>
            <a:r>
              <a:rPr lang="en-GB" sz="1200" b="1" dirty="0">
                <a:solidFill>
                  <a:schemeClr val="tx1"/>
                </a:solidFill>
              </a:rPr>
              <a:t>primary sector, </a:t>
            </a:r>
            <a:r>
              <a:rPr lang="en-GB" sz="1200" dirty="0">
                <a:solidFill>
                  <a:schemeClr val="tx1"/>
                </a:solidFill>
              </a:rPr>
              <a:t>this has </a:t>
            </a:r>
            <a:r>
              <a:rPr lang="en-GB" sz="1200" b="1" dirty="0">
                <a:solidFill>
                  <a:schemeClr val="tx1"/>
                </a:solidFill>
              </a:rPr>
              <a:t>decreased</a:t>
            </a:r>
            <a:r>
              <a:rPr lang="en-GB" sz="1200" dirty="0">
                <a:solidFill>
                  <a:schemeClr val="tx1"/>
                </a:solidFill>
              </a:rPr>
              <a:t> due to the increase in the use of </a:t>
            </a:r>
            <a:r>
              <a:rPr lang="en-GB" sz="1200" b="1" dirty="0">
                <a:solidFill>
                  <a:schemeClr val="tx1"/>
                </a:solidFill>
              </a:rPr>
              <a:t>machinery</a:t>
            </a:r>
            <a:r>
              <a:rPr lang="en-GB" sz="1200" dirty="0">
                <a:solidFill>
                  <a:schemeClr val="tx1"/>
                </a:solidFill>
              </a:rPr>
              <a:t>. </a:t>
            </a:r>
            <a:r>
              <a:rPr lang="en-GB" sz="1200" i="0" dirty="0">
                <a:solidFill>
                  <a:schemeClr val="tx1"/>
                </a:solidFill>
                <a:effectLst/>
              </a:rPr>
              <a:t>Jobs in the </a:t>
            </a:r>
            <a:r>
              <a:rPr lang="en-GB" sz="1200" b="1" i="0" dirty="0">
                <a:solidFill>
                  <a:schemeClr val="tx1"/>
                </a:solidFill>
                <a:effectLst/>
              </a:rPr>
              <a:t>secondary</a:t>
            </a:r>
            <a:r>
              <a:rPr lang="en-GB" sz="1200" i="0" dirty="0">
                <a:solidFill>
                  <a:schemeClr val="tx1"/>
                </a:solidFill>
                <a:effectLst/>
              </a:rPr>
              <a:t> sector </a:t>
            </a:r>
            <a:r>
              <a:rPr lang="en-GB" sz="1200" b="1" i="0" dirty="0">
                <a:solidFill>
                  <a:schemeClr val="tx1"/>
                </a:solidFill>
                <a:effectLst/>
              </a:rPr>
              <a:t>increased</a:t>
            </a:r>
            <a:r>
              <a:rPr lang="en-GB" sz="1200" i="0" dirty="0">
                <a:solidFill>
                  <a:schemeClr val="tx1"/>
                </a:solidFill>
                <a:effectLst/>
              </a:rPr>
              <a:t> during the Industrial Revolution as factories were built and urbanisation occurred</a:t>
            </a:r>
            <a:r>
              <a:rPr lang="en-GB" sz="1200" dirty="0">
                <a:solidFill>
                  <a:schemeClr val="tx1"/>
                </a:solidFill>
              </a:rPr>
              <a:t>, however during the 20</a:t>
            </a:r>
            <a:r>
              <a:rPr lang="en-GB" sz="1200" baseline="30000" dirty="0">
                <a:solidFill>
                  <a:schemeClr val="tx1"/>
                </a:solidFill>
              </a:rPr>
              <a:t>th</a:t>
            </a:r>
            <a:r>
              <a:rPr lang="en-GB" sz="1200" dirty="0">
                <a:solidFill>
                  <a:schemeClr val="tx1"/>
                </a:solidFill>
              </a:rPr>
              <a:t> century there was a </a:t>
            </a:r>
            <a:r>
              <a:rPr lang="en-GB" sz="1200" b="1" dirty="0">
                <a:solidFill>
                  <a:schemeClr val="tx1"/>
                </a:solidFill>
              </a:rPr>
              <a:t>decrease</a:t>
            </a:r>
            <a:r>
              <a:rPr lang="en-GB" sz="1200" dirty="0">
                <a:solidFill>
                  <a:schemeClr val="tx1"/>
                </a:solidFill>
              </a:rPr>
              <a:t> in the number of people working in manufacturing as </a:t>
            </a:r>
            <a:r>
              <a:rPr lang="en-GB" sz="1200" b="1" dirty="0">
                <a:solidFill>
                  <a:schemeClr val="tx1"/>
                </a:solidFill>
              </a:rPr>
              <a:t>mechanisation</a:t>
            </a:r>
            <a:r>
              <a:rPr lang="en-GB" sz="1200" dirty="0">
                <a:solidFill>
                  <a:schemeClr val="tx1"/>
                </a:solidFill>
              </a:rPr>
              <a:t> (robots) replaced jobs along with increased </a:t>
            </a:r>
            <a:r>
              <a:rPr lang="en-GB" sz="1200" b="1" dirty="0">
                <a:solidFill>
                  <a:schemeClr val="tx1"/>
                </a:solidFill>
              </a:rPr>
              <a:t>competition</a:t>
            </a:r>
            <a:r>
              <a:rPr lang="en-GB" sz="1200" dirty="0">
                <a:solidFill>
                  <a:schemeClr val="tx1"/>
                </a:solidFill>
              </a:rPr>
              <a:t> from aboard. The </a:t>
            </a:r>
            <a:r>
              <a:rPr lang="en-GB" sz="1200" b="1" dirty="0">
                <a:solidFill>
                  <a:schemeClr val="tx1"/>
                </a:solidFill>
              </a:rPr>
              <a:t>tertiary</a:t>
            </a:r>
            <a:r>
              <a:rPr lang="en-GB" sz="1200" dirty="0">
                <a:solidFill>
                  <a:schemeClr val="tx1"/>
                </a:solidFill>
              </a:rPr>
              <a:t> sector </a:t>
            </a:r>
            <a:r>
              <a:rPr lang="en-GB" sz="1200" b="1" dirty="0">
                <a:solidFill>
                  <a:schemeClr val="tx1"/>
                </a:solidFill>
              </a:rPr>
              <a:t>increased</a:t>
            </a:r>
            <a:r>
              <a:rPr lang="en-GB" sz="1200" dirty="0">
                <a:solidFill>
                  <a:schemeClr val="tx1"/>
                </a:solidFill>
              </a:rPr>
              <a:t> due to the introduction of public services, the growth of financial services and an increase in leisure time and disposable income. Since the 1980s, the development of IT has meant that the </a:t>
            </a:r>
            <a:r>
              <a:rPr lang="en-GB" sz="1200" b="1" dirty="0">
                <a:solidFill>
                  <a:schemeClr val="tx1"/>
                </a:solidFill>
              </a:rPr>
              <a:t>quaternary</a:t>
            </a:r>
            <a:r>
              <a:rPr lang="en-GB" sz="1200" dirty="0">
                <a:solidFill>
                  <a:schemeClr val="tx1"/>
                </a:solidFill>
              </a:rPr>
              <a:t> sector has become increasingly important.</a:t>
            </a:r>
          </a:p>
          <a:p>
            <a:pPr algn="l" fontAlgn="base"/>
            <a:endParaRPr lang="en-GB" sz="1200" i="0" dirty="0">
              <a:solidFill>
                <a:schemeClr val="tx1"/>
              </a:solidFill>
              <a:effectLst/>
            </a:endParaRPr>
          </a:p>
        </p:txBody>
      </p:sp>
      <p:sp>
        <p:nvSpPr>
          <p:cNvPr id="45" name="Rectangle 44">
            <a:extLst>
              <a:ext uri="{FF2B5EF4-FFF2-40B4-BE49-F238E27FC236}">
                <a16:creationId xmlns:a16="http://schemas.microsoft.com/office/drawing/2014/main" id="{5AACF014-2A51-4C9E-BD3B-7B9A9595AE2D}"/>
              </a:ext>
            </a:extLst>
          </p:cNvPr>
          <p:cNvSpPr/>
          <p:nvPr/>
        </p:nvSpPr>
        <p:spPr>
          <a:xfrm>
            <a:off x="137281" y="2980176"/>
            <a:ext cx="5988262" cy="31759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A2FF670F-D524-49D8-9D63-E4D5BDBC2DDD}"/>
              </a:ext>
            </a:extLst>
          </p:cNvPr>
          <p:cNvSpPr txBox="1"/>
          <p:nvPr/>
        </p:nvSpPr>
        <p:spPr>
          <a:xfrm>
            <a:off x="6177039" y="478911"/>
            <a:ext cx="2205161" cy="2123658"/>
          </a:xfrm>
          <a:prstGeom prst="rect">
            <a:avLst/>
          </a:prstGeom>
          <a:noFill/>
        </p:spPr>
        <p:txBody>
          <a:bodyPr wrap="square">
            <a:spAutoFit/>
          </a:bodyPr>
          <a:lstStyle/>
          <a:p>
            <a:r>
              <a:rPr lang="en-GB" sz="1200" b="1" u="sng" dirty="0"/>
              <a:t>Around the world the employment structure vary</a:t>
            </a:r>
            <a:r>
              <a:rPr lang="en-GB" sz="1200" dirty="0"/>
              <a:t> </a:t>
            </a:r>
          </a:p>
          <a:p>
            <a:r>
              <a:rPr lang="en-GB" sz="1200" dirty="0"/>
              <a:t>In </a:t>
            </a:r>
            <a:r>
              <a:rPr lang="en-GB" sz="1200" b="1" dirty="0"/>
              <a:t>low income countries </a:t>
            </a:r>
            <a:r>
              <a:rPr lang="en-GB" sz="1200" dirty="0"/>
              <a:t>primary sector dominates like in Kenya. In </a:t>
            </a:r>
            <a:r>
              <a:rPr lang="en-GB" sz="1200" b="1" dirty="0"/>
              <a:t>newly emerging economies</a:t>
            </a:r>
            <a:r>
              <a:rPr lang="en-GB" sz="1200" dirty="0"/>
              <a:t> like China there is often a more balanced employment structure while in </a:t>
            </a:r>
            <a:r>
              <a:rPr lang="en-GB" sz="1200" b="1" dirty="0"/>
              <a:t>high income countries </a:t>
            </a:r>
            <a:r>
              <a:rPr lang="en-GB" sz="1200" dirty="0"/>
              <a:t>like the UK and Germany the tertiary sector dominates.</a:t>
            </a:r>
          </a:p>
        </p:txBody>
      </p:sp>
      <p:sp>
        <p:nvSpPr>
          <p:cNvPr id="49" name="Rectangle 48">
            <a:extLst>
              <a:ext uri="{FF2B5EF4-FFF2-40B4-BE49-F238E27FC236}">
                <a16:creationId xmlns:a16="http://schemas.microsoft.com/office/drawing/2014/main" id="{E73CC12A-2675-4865-B3C9-6DEA393642BD}"/>
              </a:ext>
            </a:extLst>
          </p:cNvPr>
          <p:cNvSpPr/>
          <p:nvPr/>
        </p:nvSpPr>
        <p:spPr>
          <a:xfrm>
            <a:off x="6177040" y="2731523"/>
            <a:ext cx="5760962" cy="340042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48F9A273-1AF3-44DA-BFA8-1D62396CA7A3}"/>
              </a:ext>
            </a:extLst>
          </p:cNvPr>
          <p:cNvSpPr txBox="1"/>
          <p:nvPr/>
        </p:nvSpPr>
        <p:spPr>
          <a:xfrm>
            <a:off x="6155964" y="2719637"/>
            <a:ext cx="5782037" cy="1569660"/>
          </a:xfrm>
          <a:prstGeom prst="rect">
            <a:avLst/>
          </a:prstGeom>
          <a:noFill/>
        </p:spPr>
        <p:txBody>
          <a:bodyPr wrap="square" rtlCol="0">
            <a:spAutoFit/>
          </a:bodyPr>
          <a:lstStyle/>
          <a:p>
            <a:r>
              <a:rPr lang="en-GB" sz="1200" b="1" u="sng" dirty="0"/>
              <a:t>How can changes in employment affect people’s lives?</a:t>
            </a:r>
          </a:p>
          <a:p>
            <a:r>
              <a:rPr lang="en-GB" sz="1200" dirty="0"/>
              <a:t>Doncaster began as a Roman fort in 50AD. During the Industrial Revolution, train building became an important industry. The last coal mine closed in 2015 causing </a:t>
            </a:r>
            <a:r>
              <a:rPr lang="en-GB" sz="1200" b="1" dirty="0"/>
              <a:t>unemployment</a:t>
            </a:r>
            <a:r>
              <a:rPr lang="en-GB" sz="1200" dirty="0"/>
              <a:t> (when people are looking for paid work but can’t find it) – this has lead to derelict areas, high crime rates and poor health. There have been new tertiary employment opportunities in Doncaster, Amazon, Ikea and Next have warehouses and delivery centres.</a:t>
            </a:r>
          </a:p>
          <a:p>
            <a:r>
              <a:rPr lang="en-GB" sz="1200" dirty="0"/>
              <a:t>These new employment opportunities have brought </a:t>
            </a:r>
            <a:r>
              <a:rPr lang="en-GB" sz="1200" b="1" dirty="0"/>
              <a:t>advantages</a:t>
            </a:r>
            <a:r>
              <a:rPr lang="en-GB" sz="1200" dirty="0"/>
              <a:t> and </a:t>
            </a:r>
            <a:r>
              <a:rPr lang="en-GB" sz="1200" b="1" dirty="0"/>
              <a:t>disadvantages</a:t>
            </a:r>
            <a:r>
              <a:rPr lang="en-GB" sz="1200" dirty="0"/>
              <a:t>:</a:t>
            </a:r>
          </a:p>
          <a:p>
            <a:endParaRPr lang="en-GB" sz="1200" dirty="0"/>
          </a:p>
        </p:txBody>
      </p:sp>
      <p:pic>
        <p:nvPicPr>
          <p:cNvPr id="37" name="Picture 36">
            <a:extLst>
              <a:ext uri="{FF2B5EF4-FFF2-40B4-BE49-F238E27FC236}">
                <a16:creationId xmlns:a16="http://schemas.microsoft.com/office/drawing/2014/main" id="{1ACCFE92-EFFE-4480-91C0-F0F05CDA382E}"/>
              </a:ext>
            </a:extLst>
          </p:cNvPr>
          <p:cNvPicPr>
            <a:picLocks noChangeAspect="1"/>
          </p:cNvPicPr>
          <p:nvPr/>
        </p:nvPicPr>
        <p:blipFill>
          <a:blip r:embed="rId6"/>
          <a:stretch>
            <a:fillRect/>
          </a:stretch>
        </p:blipFill>
        <p:spPr>
          <a:xfrm>
            <a:off x="6988630" y="4063245"/>
            <a:ext cx="4244984" cy="2027139"/>
          </a:xfrm>
          <a:prstGeom prst="rect">
            <a:avLst/>
          </a:prstGeom>
        </p:spPr>
      </p:pic>
      <p:pic>
        <p:nvPicPr>
          <p:cNvPr id="53" name="Picture 52">
            <a:extLst>
              <a:ext uri="{FF2B5EF4-FFF2-40B4-BE49-F238E27FC236}">
                <a16:creationId xmlns:a16="http://schemas.microsoft.com/office/drawing/2014/main" id="{6E7C3CAB-F623-4216-AC22-DDFCDF76AD03}"/>
              </a:ext>
            </a:extLst>
          </p:cNvPr>
          <p:cNvPicPr>
            <a:picLocks noChangeAspect="1"/>
          </p:cNvPicPr>
          <p:nvPr/>
        </p:nvPicPr>
        <p:blipFill>
          <a:blip r:embed="rId7"/>
          <a:stretch>
            <a:fillRect/>
          </a:stretch>
        </p:blipFill>
        <p:spPr>
          <a:xfrm>
            <a:off x="11233614" y="5826546"/>
            <a:ext cx="681120" cy="284618"/>
          </a:xfrm>
          <a:prstGeom prst="rect">
            <a:avLst/>
          </a:prstGeom>
        </p:spPr>
      </p:pic>
    </p:spTree>
    <p:extLst>
      <p:ext uri="{BB962C8B-B14F-4D97-AF65-F5344CB8AC3E}">
        <p14:creationId xmlns:p14="http://schemas.microsoft.com/office/powerpoint/2010/main" val="1469184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668E0A62-5D17-4FE6-8122-2E6D6E6D3DD9}"/>
              </a:ext>
            </a:extLst>
          </p:cNvPr>
          <p:cNvSpPr txBox="1">
            <a:spLocks/>
          </p:cNvSpPr>
          <p:nvPr/>
        </p:nvSpPr>
        <p:spPr>
          <a:xfrm>
            <a:off x="0" y="116545"/>
            <a:ext cx="12192000" cy="404701"/>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2400" b="0" i="0" kern="1200">
                <a:solidFill>
                  <a:schemeClr val="bg1"/>
                </a:solidFill>
                <a:latin typeface="Avenir Next Regular"/>
                <a:ea typeface="+mj-ea"/>
                <a:cs typeface="Avenir Next Regular"/>
              </a:defRPr>
            </a:lvl1pPr>
          </a:lstStyle>
          <a:p>
            <a:pPr algn="ctr"/>
            <a:r>
              <a:rPr lang="en-US" b="1" dirty="0">
                <a:solidFill>
                  <a:schemeClr val="tx1"/>
                </a:solidFill>
                <a:latin typeface="Gill Sans MT" panose="020B0502020104020203" pitchFamily="34" charset="0"/>
              </a:rPr>
              <a:t>Economic Activities Year 7 HT3</a:t>
            </a:r>
          </a:p>
        </p:txBody>
      </p:sp>
      <p:sp>
        <p:nvSpPr>
          <p:cNvPr id="49" name="Rectangle 48">
            <a:extLst>
              <a:ext uri="{FF2B5EF4-FFF2-40B4-BE49-F238E27FC236}">
                <a16:creationId xmlns:a16="http://schemas.microsoft.com/office/drawing/2014/main" id="{E73CC12A-2675-4865-B3C9-6DEA393642BD}"/>
              </a:ext>
            </a:extLst>
          </p:cNvPr>
          <p:cNvSpPr/>
          <p:nvPr/>
        </p:nvSpPr>
        <p:spPr>
          <a:xfrm>
            <a:off x="6152241" y="455292"/>
            <a:ext cx="5902477" cy="63337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5063CBEF-3B72-43DD-BB9D-D6F24DDDE906}"/>
              </a:ext>
            </a:extLst>
          </p:cNvPr>
          <p:cNvGrpSpPr/>
          <p:nvPr/>
        </p:nvGrpSpPr>
        <p:grpSpPr>
          <a:xfrm>
            <a:off x="137281" y="-144463"/>
            <a:ext cx="5882518" cy="4640263"/>
            <a:chOff x="137281" y="-144463"/>
            <a:chExt cx="5882518" cy="4640263"/>
          </a:xfrm>
        </p:grpSpPr>
        <p:sp>
          <p:nvSpPr>
            <p:cNvPr id="23" name="TextBox 22">
              <a:extLst>
                <a:ext uri="{FF2B5EF4-FFF2-40B4-BE49-F238E27FC236}">
                  <a16:creationId xmlns:a16="http://schemas.microsoft.com/office/drawing/2014/main" id="{083E3555-2A30-49C3-B4C3-889D4A984076}"/>
                </a:ext>
              </a:extLst>
            </p:cNvPr>
            <p:cNvSpPr txBox="1"/>
            <p:nvPr/>
          </p:nvSpPr>
          <p:spPr>
            <a:xfrm>
              <a:off x="173632" y="521246"/>
              <a:ext cx="5846167" cy="397031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u="sng" dirty="0"/>
                <a:t>Where are our clothes made today? </a:t>
              </a:r>
            </a:p>
            <a:p>
              <a:r>
                <a:rPr lang="en-GB" sz="1200" dirty="0"/>
                <a:t>Companies that have factories all over the world and shops all over the world are called </a:t>
              </a:r>
              <a:r>
                <a:rPr lang="en-GB" sz="1200" b="1" dirty="0"/>
                <a:t>Multi National Companies. </a:t>
              </a:r>
              <a:r>
                <a:rPr lang="en-GB" sz="1200" dirty="0"/>
                <a:t>MNCs are an example of </a:t>
              </a:r>
              <a:r>
                <a:rPr lang="en-GB" sz="1200" b="1" dirty="0"/>
                <a:t>globalisation</a:t>
              </a:r>
              <a:r>
                <a:rPr lang="en-GB" sz="1200" dirty="0"/>
                <a:t>. This means that we trade all over the world, as products are sold all over the world. </a:t>
              </a:r>
            </a:p>
            <a:p>
              <a:endParaRPr lang="en-GB" sz="600" b="1" dirty="0"/>
            </a:p>
            <a:p>
              <a:r>
                <a:rPr lang="en-GB" sz="1200" dirty="0"/>
                <a:t>Today many textile companies operate in Asia.  This is called </a:t>
              </a:r>
              <a:r>
                <a:rPr lang="en-GB" sz="1200" b="1" dirty="0"/>
                <a:t>outsourcing</a:t>
              </a:r>
              <a:r>
                <a:rPr lang="en-GB" sz="1200" dirty="0"/>
                <a:t>. Large companies like </a:t>
              </a:r>
              <a:r>
                <a:rPr lang="en-GB" sz="1200" b="1" dirty="0"/>
                <a:t>Primark</a:t>
              </a:r>
              <a:r>
                <a:rPr lang="en-GB" sz="1200" dirty="0"/>
                <a:t> make their clothes in countries like Bangladesh because they can pay the workers less money. </a:t>
              </a:r>
            </a:p>
            <a:p>
              <a:endParaRPr lang="en-GB" sz="600" b="1" dirty="0"/>
            </a:p>
            <a:p>
              <a:r>
                <a:rPr lang="en-GB" sz="1200" b="1" dirty="0">
                  <a:solidFill>
                    <a:schemeClr val="accent6"/>
                  </a:solidFill>
                </a:rPr>
                <a:t>Advantages</a:t>
              </a:r>
              <a:r>
                <a:rPr lang="en-GB" sz="1200" b="1" dirty="0"/>
                <a:t> for the country:</a:t>
              </a:r>
            </a:p>
            <a:p>
              <a:r>
                <a:rPr lang="en-GB" sz="1200" dirty="0"/>
                <a:t>People get a regular wage and they can begin to save money and improve their lives. People develop new skills. People will pay tax that can be used by the government to build schools and improve healthcare.</a:t>
              </a:r>
            </a:p>
            <a:p>
              <a:endParaRPr lang="en-GB" sz="600" dirty="0"/>
            </a:p>
            <a:p>
              <a:r>
                <a:rPr lang="en-GB" sz="1200" b="1" dirty="0">
                  <a:solidFill>
                    <a:schemeClr val="accent2">
                      <a:lumMod val="75000"/>
                    </a:schemeClr>
                  </a:solidFill>
                </a:rPr>
                <a:t>Disadvantages</a:t>
              </a:r>
              <a:r>
                <a:rPr lang="en-GB" sz="1200" b="1" dirty="0"/>
                <a:t> for the country: </a:t>
              </a:r>
            </a:p>
            <a:p>
              <a:r>
                <a:rPr lang="en-GB" sz="1200" dirty="0"/>
                <a:t>People often work in poor and dangerous conditions. Many people will leave the countryside leading to a decline in farming and food production.</a:t>
              </a:r>
            </a:p>
            <a:p>
              <a:endParaRPr lang="en-GB" sz="600" dirty="0"/>
            </a:p>
            <a:p>
              <a:r>
                <a:rPr lang="en-GB" sz="1200" dirty="0"/>
                <a:t>Production of many items like our clothes involve all the sectors: </a:t>
              </a:r>
            </a:p>
            <a:p>
              <a:r>
                <a:rPr lang="en-GB" sz="1200" b="1" dirty="0"/>
                <a:t>Primary</a:t>
              </a:r>
              <a:r>
                <a:rPr lang="en-GB" sz="1200" dirty="0"/>
                <a:t> involves the gathering raw materials like cotton. </a:t>
              </a:r>
            </a:p>
            <a:p>
              <a:r>
                <a:rPr lang="en-GB" sz="1200" b="1" dirty="0"/>
                <a:t>Secondary</a:t>
              </a:r>
              <a:r>
                <a:rPr lang="en-GB" sz="1200" dirty="0"/>
                <a:t> involves all the manufacturing in factories all over the world. </a:t>
              </a:r>
            </a:p>
            <a:p>
              <a:r>
                <a:rPr lang="en-GB" sz="1200" b="1" dirty="0"/>
                <a:t>Tertiary</a:t>
              </a:r>
              <a:r>
                <a:rPr lang="en-GB" sz="1200" dirty="0"/>
                <a:t> involves the transport of the clothes to the shops and selling them.</a:t>
              </a:r>
            </a:p>
            <a:p>
              <a:r>
                <a:rPr lang="en-GB" sz="1200" b="1" dirty="0"/>
                <a:t>Quaternary</a:t>
              </a:r>
              <a:r>
                <a:rPr lang="en-GB" sz="1200" dirty="0"/>
                <a:t> involves all the research and advertising to sell more goods.</a:t>
              </a:r>
            </a:p>
          </p:txBody>
        </p:sp>
        <p:sp>
          <p:nvSpPr>
            <p:cNvPr id="26" name="AutoShape 2" descr="Primark logo and symbol, meaning, history, P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Rectangle 21">
              <a:extLst>
                <a:ext uri="{FF2B5EF4-FFF2-40B4-BE49-F238E27FC236}">
                  <a16:creationId xmlns:a16="http://schemas.microsoft.com/office/drawing/2014/main" id="{929E7581-ADE1-4237-8478-2D627BE20DFE}"/>
                </a:ext>
              </a:extLst>
            </p:cNvPr>
            <p:cNvSpPr/>
            <p:nvPr/>
          </p:nvSpPr>
          <p:spPr>
            <a:xfrm>
              <a:off x="137281" y="455292"/>
              <a:ext cx="5877680" cy="40405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a:extLst>
                <a:ext uri="{FF2B5EF4-FFF2-40B4-BE49-F238E27FC236}">
                  <a16:creationId xmlns:a16="http://schemas.microsoft.com/office/drawing/2014/main" id="{00B04298-90C8-4EB1-941E-CE56DC4275E2}"/>
                </a:ext>
              </a:extLst>
            </p:cNvPr>
            <p:cNvPicPr>
              <a:picLocks noChangeAspect="1"/>
            </p:cNvPicPr>
            <p:nvPr/>
          </p:nvPicPr>
          <p:blipFill rotWithShape="1">
            <a:blip r:embed="rId2"/>
            <a:srcRect t="15120" b="22071"/>
            <a:stretch/>
          </p:blipFill>
          <p:spPr>
            <a:xfrm>
              <a:off x="4740551" y="1836432"/>
              <a:ext cx="1182490" cy="344828"/>
            </a:xfrm>
            <a:prstGeom prst="rect">
              <a:avLst/>
            </a:prstGeom>
          </p:spPr>
        </p:pic>
        <p:pic>
          <p:nvPicPr>
            <p:cNvPr id="2050" name="Picture 2" descr="New Clothes Icon - Free PNG &amp; SVG 1134357 - Noun Project">
              <a:extLst>
                <a:ext uri="{FF2B5EF4-FFF2-40B4-BE49-F238E27FC236}">
                  <a16:creationId xmlns:a16="http://schemas.microsoft.com/office/drawing/2014/main" id="{FAA128ED-8267-4527-8A8A-DF780D71D6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8226" y="3496446"/>
              <a:ext cx="976735" cy="9767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52" name="Picture 4" descr="Aral Sea - Wikipedia">
            <a:extLst>
              <a:ext uri="{FF2B5EF4-FFF2-40B4-BE49-F238E27FC236}">
                <a16:creationId xmlns:a16="http://schemas.microsoft.com/office/drawing/2014/main" id="{7B41F424-C4D8-46C8-AA32-FCCADB7B9A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43495" y="982912"/>
            <a:ext cx="2038350" cy="172950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8DB4649C-F2A2-42E2-A865-560A0B0F10A2}"/>
              </a:ext>
            </a:extLst>
          </p:cNvPr>
          <p:cNvGrpSpPr/>
          <p:nvPr/>
        </p:nvGrpSpPr>
        <p:grpSpPr>
          <a:xfrm>
            <a:off x="137281" y="4638674"/>
            <a:ext cx="5877680" cy="2150416"/>
            <a:chOff x="137281" y="4638674"/>
            <a:chExt cx="5877680" cy="2150416"/>
          </a:xfrm>
        </p:grpSpPr>
        <p:sp>
          <p:nvSpPr>
            <p:cNvPr id="32" name="Rectangle 31">
              <a:extLst>
                <a:ext uri="{FF2B5EF4-FFF2-40B4-BE49-F238E27FC236}">
                  <a16:creationId xmlns:a16="http://schemas.microsoft.com/office/drawing/2014/main" id="{8847C7E9-3359-400A-A397-9BD9B3E67167}"/>
                </a:ext>
              </a:extLst>
            </p:cNvPr>
            <p:cNvSpPr/>
            <p:nvPr/>
          </p:nvSpPr>
          <p:spPr>
            <a:xfrm>
              <a:off x="137281" y="4638674"/>
              <a:ext cx="5877680" cy="211176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F16B1200-2242-48E8-942F-42718AF95831}"/>
                </a:ext>
              </a:extLst>
            </p:cNvPr>
            <p:cNvSpPr txBox="1"/>
            <p:nvPr/>
          </p:nvSpPr>
          <p:spPr>
            <a:xfrm>
              <a:off x="137281" y="4665432"/>
              <a:ext cx="5877680" cy="2123658"/>
            </a:xfrm>
            <a:prstGeom prst="rect">
              <a:avLst/>
            </a:prstGeom>
            <a:noFill/>
          </p:spPr>
          <p:txBody>
            <a:bodyPr wrap="square" rtlCol="0">
              <a:spAutoFit/>
            </a:bodyPr>
            <a:lstStyle/>
            <a:p>
              <a:r>
                <a:rPr lang="en-GB" sz="1200" b="1" u="sng" dirty="0"/>
                <a:t>Economic change can improve people’s lives</a:t>
              </a:r>
            </a:p>
            <a:p>
              <a:r>
                <a:rPr lang="en-GB" sz="1200" dirty="0"/>
                <a:t>When a country improves its </a:t>
              </a:r>
              <a:r>
                <a:rPr lang="en-GB" sz="1200" b="1" dirty="0"/>
                <a:t>ex</a:t>
              </a:r>
              <a:r>
                <a:rPr lang="en-GB" sz="1200" dirty="0"/>
                <a:t>ports (goods sold and </a:t>
              </a:r>
              <a:r>
                <a:rPr lang="en-GB" sz="1200" b="1" dirty="0"/>
                <a:t>ex</a:t>
              </a:r>
              <a:r>
                <a:rPr lang="en-GB" sz="1200" dirty="0"/>
                <a:t>iting the country) this means they can makes more money. In addition, if people are in paid employment with a regular wage they can spend it. If a country improves its </a:t>
              </a:r>
              <a:r>
                <a:rPr lang="en-GB" sz="1200" b="1" dirty="0"/>
                <a:t>Gross Domestic Product </a:t>
              </a:r>
              <a:r>
                <a:rPr lang="en-GB" sz="1200" dirty="0"/>
                <a:t>or </a:t>
              </a:r>
              <a:r>
                <a:rPr lang="en-GB" sz="1200" b="1" dirty="0"/>
                <a:t>Gross National Income</a:t>
              </a:r>
              <a:r>
                <a:rPr lang="en-GB" sz="1200" dirty="0"/>
                <a:t>, then it has more money to spend on health, education, roads and railways.</a:t>
              </a:r>
            </a:p>
            <a:p>
              <a:r>
                <a:rPr lang="en-GB" sz="1200" b="1" dirty="0"/>
                <a:t>Development Indicators:</a:t>
              </a:r>
            </a:p>
            <a:p>
              <a:pPr marL="171450" indent="-171450">
                <a:buFont typeface="Arial" panose="020B0604020202020204" pitchFamily="34" charset="0"/>
                <a:buChar char="•"/>
              </a:pPr>
              <a:r>
                <a:rPr lang="en-GB" sz="1200" dirty="0"/>
                <a:t>Life expectancy – how many years on average a person lives</a:t>
              </a:r>
            </a:p>
            <a:p>
              <a:pPr marL="171450" indent="-171450">
                <a:buFont typeface="Arial" panose="020B0604020202020204" pitchFamily="34" charset="0"/>
                <a:buChar char="•"/>
              </a:pPr>
              <a:r>
                <a:rPr lang="en-GB" sz="1200" dirty="0"/>
                <a:t>% with assess to clean water – percentage of the population with assess to clean water</a:t>
              </a:r>
            </a:p>
            <a:p>
              <a:pPr marL="171450" indent="-171450">
                <a:buFont typeface="Arial" panose="020B0604020202020204" pitchFamily="34" charset="0"/>
                <a:buChar char="•"/>
              </a:pPr>
              <a:r>
                <a:rPr lang="en-GB" sz="1200" dirty="0"/>
                <a:t>Number of doctors – how many doctors there are per 1000 of the population</a:t>
              </a:r>
            </a:p>
            <a:p>
              <a:pPr marL="171450" indent="-171450">
                <a:buFont typeface="Arial" panose="020B0604020202020204" pitchFamily="34" charset="0"/>
                <a:buChar char="•"/>
              </a:pPr>
              <a:r>
                <a:rPr lang="en-GB" sz="1200" dirty="0"/>
                <a:t>Literacy rate – what percentage of the population can read and write</a:t>
              </a:r>
            </a:p>
            <a:p>
              <a:pPr marL="171450" indent="-171450">
                <a:buFont typeface="Arial" panose="020B0604020202020204" pitchFamily="34" charset="0"/>
                <a:buChar char="•"/>
              </a:pPr>
              <a:r>
                <a:rPr lang="en-GB" sz="1200" dirty="0"/>
                <a:t>% employed in agriculture - percentage of the population working in farming</a:t>
              </a:r>
            </a:p>
          </p:txBody>
        </p:sp>
      </p:grpSp>
      <p:sp>
        <p:nvSpPr>
          <p:cNvPr id="9" name="TextBox 8">
            <a:extLst>
              <a:ext uri="{FF2B5EF4-FFF2-40B4-BE49-F238E27FC236}">
                <a16:creationId xmlns:a16="http://schemas.microsoft.com/office/drawing/2014/main" id="{C8163624-0B45-4C5A-8F28-4B4F3C667477}"/>
              </a:ext>
            </a:extLst>
          </p:cNvPr>
          <p:cNvSpPr txBox="1"/>
          <p:nvPr/>
        </p:nvSpPr>
        <p:spPr>
          <a:xfrm>
            <a:off x="6169780" y="521247"/>
            <a:ext cx="5743424" cy="461665"/>
          </a:xfrm>
          <a:prstGeom prst="rect">
            <a:avLst/>
          </a:prstGeom>
          <a:noFill/>
        </p:spPr>
        <p:txBody>
          <a:bodyPr wrap="square" rtlCol="0">
            <a:spAutoFit/>
          </a:bodyPr>
          <a:lstStyle/>
          <a:p>
            <a:r>
              <a:rPr lang="en-GB" sz="1200" b="1" u="sng" dirty="0"/>
              <a:t>How does the fashion industry affect the environment?</a:t>
            </a:r>
          </a:p>
          <a:p>
            <a:endParaRPr lang="en-GB" sz="1200" b="1" u="sng" dirty="0"/>
          </a:p>
        </p:txBody>
      </p:sp>
      <p:sp>
        <p:nvSpPr>
          <p:cNvPr id="36" name="TextBox 35">
            <a:extLst>
              <a:ext uri="{FF2B5EF4-FFF2-40B4-BE49-F238E27FC236}">
                <a16:creationId xmlns:a16="http://schemas.microsoft.com/office/drawing/2014/main" id="{F9DD0E26-4827-478D-BD95-E6494358286D}"/>
              </a:ext>
            </a:extLst>
          </p:cNvPr>
          <p:cNvSpPr txBox="1"/>
          <p:nvPr/>
        </p:nvSpPr>
        <p:spPr>
          <a:xfrm>
            <a:off x="6169780" y="859993"/>
            <a:ext cx="3773715" cy="2123658"/>
          </a:xfrm>
          <a:prstGeom prst="rect">
            <a:avLst/>
          </a:prstGeom>
          <a:noFill/>
        </p:spPr>
        <p:txBody>
          <a:bodyPr wrap="square">
            <a:spAutoFit/>
          </a:bodyPr>
          <a:lstStyle/>
          <a:p>
            <a:r>
              <a:rPr lang="en-GB" sz="1200" b="1" dirty="0"/>
              <a:t>Water Use</a:t>
            </a:r>
          </a:p>
          <a:p>
            <a:r>
              <a:rPr lang="en-GB" sz="1200" dirty="0"/>
              <a:t>It takes 2700 litres of water to make one -t-shirt and 22,000 to make one paid of jeans. The Aral Sea in central Asia has reduced in size as the rivers that flowed into it have been diverted to grow cotton.  This has lead to: </a:t>
            </a:r>
          </a:p>
          <a:p>
            <a:pPr marL="171450" indent="-171450">
              <a:buFont typeface="Arial" panose="020B0604020202020204" pitchFamily="34" charset="0"/>
              <a:buChar char="•"/>
            </a:pPr>
            <a:r>
              <a:rPr lang="en-GB" sz="1200" b="1" dirty="0"/>
              <a:t>environmental</a:t>
            </a:r>
            <a:r>
              <a:rPr lang="en-GB" sz="1200" dirty="0"/>
              <a:t> issues: loss of aquatic ecosystem, loss of vegetation, windier weather causing dust storms, and a more extreme climate</a:t>
            </a:r>
          </a:p>
          <a:p>
            <a:pPr marL="171450" indent="-171450">
              <a:buFont typeface="Arial" panose="020B0604020202020204" pitchFamily="34" charset="0"/>
              <a:buChar char="•"/>
            </a:pPr>
            <a:r>
              <a:rPr lang="en-GB" sz="1200" b="1" dirty="0"/>
              <a:t>economic</a:t>
            </a:r>
            <a:r>
              <a:rPr lang="en-GB" sz="1200" dirty="0"/>
              <a:t> issues: the fishing industry has gone causing unemployment and </a:t>
            </a:r>
          </a:p>
          <a:p>
            <a:pPr marL="171450" indent="-171450">
              <a:buFont typeface="Arial" panose="020B0604020202020204" pitchFamily="34" charset="0"/>
              <a:buChar char="•"/>
            </a:pPr>
            <a:r>
              <a:rPr lang="en-GB" sz="1200" b="1" dirty="0"/>
              <a:t>social</a:t>
            </a:r>
            <a:r>
              <a:rPr lang="en-GB" sz="1200" dirty="0"/>
              <a:t> issues: poverty related illnesses</a:t>
            </a:r>
          </a:p>
        </p:txBody>
      </p:sp>
      <p:sp>
        <p:nvSpPr>
          <p:cNvPr id="39" name="TextBox 38">
            <a:extLst>
              <a:ext uri="{FF2B5EF4-FFF2-40B4-BE49-F238E27FC236}">
                <a16:creationId xmlns:a16="http://schemas.microsoft.com/office/drawing/2014/main" id="{793029CF-3B37-4BD1-A32C-7F6ABE3BF3BF}"/>
              </a:ext>
            </a:extLst>
          </p:cNvPr>
          <p:cNvSpPr txBox="1"/>
          <p:nvPr/>
        </p:nvSpPr>
        <p:spPr>
          <a:xfrm>
            <a:off x="6200775" y="2983651"/>
            <a:ext cx="4678780" cy="1938992"/>
          </a:xfrm>
          <a:prstGeom prst="rect">
            <a:avLst/>
          </a:prstGeom>
          <a:noFill/>
        </p:spPr>
        <p:txBody>
          <a:bodyPr wrap="square">
            <a:spAutoFit/>
          </a:bodyPr>
          <a:lstStyle/>
          <a:p>
            <a:r>
              <a:rPr lang="en-GB" sz="1200" b="1" dirty="0"/>
              <a:t>Application of pesticides</a:t>
            </a:r>
          </a:p>
          <a:p>
            <a:r>
              <a:rPr lang="en-GB" sz="1200" dirty="0"/>
              <a:t>Pesticides are used to keep plants free from pests (insects and bugs) that could damage the crop. Farmers can loose a lot of money and end up in debt if their crop fails. Some farmers spent </a:t>
            </a:r>
            <a:r>
              <a:rPr lang="en-GB" sz="1200" b="1" dirty="0"/>
              <a:t>60%</a:t>
            </a:r>
            <a:r>
              <a:rPr lang="en-GB" sz="1200" dirty="0"/>
              <a:t> of their wages on pesticides to try and protect their crop. The chemicals from the pesticides can harm the environment as the they are </a:t>
            </a:r>
            <a:r>
              <a:rPr lang="en-GB" sz="1200" b="1" dirty="0"/>
              <a:t>toxic</a:t>
            </a:r>
            <a:r>
              <a:rPr lang="en-GB" sz="1200" dirty="0"/>
              <a:t> and can washed out of the soil and end up in rivers as well as ending up in the food chain if animals eat the pests. Dust storms can contain pesticides which can affect people’s health. They can also harm people who often are not using protective equipment e.g. masks.</a:t>
            </a:r>
          </a:p>
        </p:txBody>
      </p:sp>
      <p:pic>
        <p:nvPicPr>
          <p:cNvPr id="2054" name="Picture 6">
            <a:extLst>
              <a:ext uri="{FF2B5EF4-FFF2-40B4-BE49-F238E27FC236}">
                <a16:creationId xmlns:a16="http://schemas.microsoft.com/office/drawing/2014/main" id="{E40E76EE-96D0-4D09-BA74-A936DF633D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10309" y="3494032"/>
            <a:ext cx="1102895" cy="110289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Water Pollution Icons - Free SVG &amp; PNG Water Pollution Images - Noun Project">
            <a:extLst>
              <a:ext uri="{FF2B5EF4-FFF2-40B4-BE49-F238E27FC236}">
                <a16:creationId xmlns:a16="http://schemas.microsoft.com/office/drawing/2014/main" id="{C626B1D0-BD74-418A-BAD0-B5706E138E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18595" y="5372837"/>
            <a:ext cx="1052741" cy="105274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57E5EC95-A349-47F7-B28B-3E312916A8B4}"/>
              </a:ext>
            </a:extLst>
          </p:cNvPr>
          <p:cNvSpPr txBox="1"/>
          <p:nvPr/>
        </p:nvSpPr>
        <p:spPr>
          <a:xfrm>
            <a:off x="6177041" y="4973017"/>
            <a:ext cx="4678780" cy="1754326"/>
          </a:xfrm>
          <a:prstGeom prst="rect">
            <a:avLst/>
          </a:prstGeom>
          <a:noFill/>
        </p:spPr>
        <p:txBody>
          <a:bodyPr wrap="square">
            <a:spAutoFit/>
          </a:bodyPr>
          <a:lstStyle/>
          <a:p>
            <a:r>
              <a:rPr lang="en-GB" sz="1200" b="1" dirty="0"/>
              <a:t>Chemical waste from fabric dyeing</a:t>
            </a:r>
          </a:p>
          <a:p>
            <a:r>
              <a:rPr lang="en-GB" sz="1200" dirty="0"/>
              <a:t>Many textile factories drain toxic waste straight into rivers. To clean the waste is expensive and would increase their costs. The </a:t>
            </a:r>
            <a:r>
              <a:rPr lang="en-GB" sz="1200" b="1" dirty="0"/>
              <a:t>Citarum River </a:t>
            </a:r>
            <a:r>
              <a:rPr lang="en-GB" sz="1200" dirty="0"/>
              <a:t>in Indonesia is described as the most polluted river in the world. There are </a:t>
            </a:r>
            <a:r>
              <a:rPr lang="en-GB" sz="1200" b="1" dirty="0"/>
              <a:t>400 factories </a:t>
            </a:r>
            <a:r>
              <a:rPr lang="en-GB" sz="1200" dirty="0"/>
              <a:t>that dump waste into the river. The temperature of the waste is affecting the ecosystem for wildlife. There is no oxygen, therefore fish die which means people lose a source of income. There are heavy metals such as mercury and lead which is released into the river which is affecting locals health.</a:t>
            </a:r>
          </a:p>
        </p:txBody>
      </p:sp>
    </p:spTree>
    <p:extLst>
      <p:ext uri="{BB962C8B-B14F-4D97-AF65-F5344CB8AC3E}">
        <p14:creationId xmlns:p14="http://schemas.microsoft.com/office/powerpoint/2010/main" val="1071587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44439" y="595495"/>
            <a:ext cx="1292475" cy="270843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b="1" dirty="0"/>
              <a:t>Key words:</a:t>
            </a:r>
          </a:p>
          <a:p>
            <a:r>
              <a:rPr lang="en-GB" sz="1200" dirty="0"/>
              <a:t>Erosion</a:t>
            </a:r>
          </a:p>
          <a:p>
            <a:r>
              <a:rPr lang="en-GB" sz="1200" dirty="0"/>
              <a:t>Hydraulic action</a:t>
            </a:r>
          </a:p>
          <a:p>
            <a:r>
              <a:rPr lang="en-GB" sz="1200" dirty="0"/>
              <a:t>Abrasion</a:t>
            </a:r>
          </a:p>
          <a:p>
            <a:r>
              <a:rPr lang="en-GB" sz="1200" dirty="0"/>
              <a:t>Attrition</a:t>
            </a:r>
          </a:p>
          <a:p>
            <a:r>
              <a:rPr lang="en-GB" sz="1200" dirty="0"/>
              <a:t>Headland</a:t>
            </a:r>
          </a:p>
          <a:p>
            <a:r>
              <a:rPr lang="en-GB" sz="1200" dirty="0"/>
              <a:t>Transportation</a:t>
            </a:r>
          </a:p>
          <a:p>
            <a:r>
              <a:rPr lang="en-GB" sz="1200" dirty="0"/>
              <a:t>Longshore drift</a:t>
            </a:r>
          </a:p>
          <a:p>
            <a:r>
              <a:rPr lang="en-GB" sz="1200" dirty="0"/>
              <a:t>Fetch</a:t>
            </a:r>
          </a:p>
          <a:p>
            <a:r>
              <a:rPr lang="en-GB" sz="1200" dirty="0"/>
              <a:t>Prevailing wind</a:t>
            </a:r>
          </a:p>
          <a:p>
            <a:r>
              <a:rPr lang="en-GB" sz="1200" dirty="0"/>
              <a:t>Deposition</a:t>
            </a:r>
          </a:p>
          <a:p>
            <a:r>
              <a:rPr lang="en-GB" sz="1200" dirty="0"/>
              <a:t>Spit</a:t>
            </a:r>
          </a:p>
          <a:p>
            <a:r>
              <a:rPr lang="en-GB" sz="1200" dirty="0"/>
              <a:t>Constructive</a:t>
            </a:r>
          </a:p>
          <a:p>
            <a:r>
              <a:rPr lang="en-GB" sz="1200" dirty="0"/>
              <a:t>Destructive</a:t>
            </a:r>
          </a:p>
        </p:txBody>
      </p:sp>
      <p:sp>
        <p:nvSpPr>
          <p:cNvPr id="4" name="TextBox 3"/>
          <p:cNvSpPr txBox="1"/>
          <p:nvPr/>
        </p:nvSpPr>
        <p:spPr>
          <a:xfrm>
            <a:off x="1566796" y="608553"/>
            <a:ext cx="4472862" cy="267765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solidFill>
                  <a:schemeClr val="tx1"/>
                </a:solidFill>
              </a:rPr>
              <a:t>Waves</a:t>
            </a:r>
          </a:p>
          <a:p>
            <a:r>
              <a:rPr lang="en-GB" sz="1200" dirty="0"/>
              <a:t>When a wave reaches the shore, the water that rushes up the beach is known as the </a:t>
            </a:r>
            <a:r>
              <a:rPr lang="en-GB" sz="1200" b="1" dirty="0"/>
              <a:t>swash</a:t>
            </a:r>
            <a:r>
              <a:rPr lang="en-GB" sz="1200" dirty="0"/>
              <a:t>. The water that flows back towards the sea is known as the </a:t>
            </a:r>
            <a:r>
              <a:rPr lang="en-GB" sz="1200" b="1" dirty="0"/>
              <a:t>backwash.</a:t>
            </a:r>
          </a:p>
          <a:p>
            <a:r>
              <a:rPr lang="en-GB" sz="1200" b="1" dirty="0"/>
              <a:t>Destructive Waves - </a:t>
            </a:r>
            <a:r>
              <a:rPr lang="en-GB" sz="1200" dirty="0">
                <a:solidFill>
                  <a:srgbClr val="141414"/>
                </a:solidFill>
                <a:latin typeface="ReithSans"/>
              </a:rPr>
              <a:t>weak </a:t>
            </a:r>
            <a:r>
              <a:rPr lang="en-GB" sz="1200" b="1" dirty="0">
                <a:solidFill>
                  <a:srgbClr val="141414"/>
                </a:solidFill>
                <a:latin typeface="inherit"/>
              </a:rPr>
              <a:t>swash</a:t>
            </a:r>
            <a:r>
              <a:rPr lang="en-GB" sz="1200" dirty="0">
                <a:solidFill>
                  <a:srgbClr val="141414"/>
                </a:solidFill>
                <a:latin typeface="ReithSans"/>
              </a:rPr>
              <a:t> and strong </a:t>
            </a:r>
            <a:r>
              <a:rPr lang="en-GB" sz="1200" b="1" dirty="0">
                <a:solidFill>
                  <a:srgbClr val="141414"/>
                </a:solidFill>
                <a:latin typeface="inherit"/>
              </a:rPr>
              <a:t>backwash</a:t>
            </a:r>
            <a:endParaRPr lang="en-GB" sz="1200" dirty="0">
              <a:solidFill>
                <a:srgbClr val="141414"/>
              </a:solidFill>
              <a:latin typeface="ReithSans"/>
            </a:endParaRPr>
          </a:p>
          <a:p>
            <a:pPr fontAlgn="base">
              <a:buFont typeface="Arial" panose="020B0604020202020204" pitchFamily="34" charset="0"/>
              <a:buChar char="•"/>
            </a:pPr>
            <a:r>
              <a:rPr lang="en-GB" sz="1200" dirty="0">
                <a:solidFill>
                  <a:srgbClr val="141414"/>
                </a:solidFill>
                <a:latin typeface="ReithSans"/>
              </a:rPr>
              <a:t>the strong backwash removes </a:t>
            </a:r>
            <a:r>
              <a:rPr lang="en-GB" sz="1200" i="1" dirty="0">
                <a:solidFill>
                  <a:srgbClr val="141414"/>
                </a:solidFill>
                <a:latin typeface="ReithSans"/>
              </a:rPr>
              <a:t>sediment</a:t>
            </a:r>
            <a:r>
              <a:rPr lang="en-GB" sz="1200" dirty="0">
                <a:solidFill>
                  <a:srgbClr val="141414"/>
                </a:solidFill>
                <a:latin typeface="ReithSans"/>
              </a:rPr>
              <a:t> from the beach</a:t>
            </a:r>
          </a:p>
          <a:p>
            <a:pPr fontAlgn="base">
              <a:buFont typeface="Arial" panose="020B0604020202020204" pitchFamily="34" charset="0"/>
              <a:buChar char="•"/>
            </a:pPr>
            <a:r>
              <a:rPr lang="en-GB" sz="1200" dirty="0">
                <a:solidFill>
                  <a:srgbClr val="141414"/>
                </a:solidFill>
                <a:latin typeface="ReithSans"/>
              </a:rPr>
              <a:t>the waves are steep and close together</a:t>
            </a:r>
          </a:p>
          <a:p>
            <a:pPr fontAlgn="base"/>
            <a:r>
              <a:rPr lang="en-GB" sz="1200" b="1" dirty="0">
                <a:solidFill>
                  <a:srgbClr val="141414"/>
                </a:solidFill>
                <a:latin typeface="ReithSans"/>
              </a:rPr>
              <a:t>Constructive Waves - </a:t>
            </a:r>
            <a:r>
              <a:rPr lang="en-GB" sz="1200" dirty="0">
                <a:solidFill>
                  <a:srgbClr val="141414"/>
                </a:solidFill>
                <a:latin typeface="ReithSans"/>
              </a:rPr>
              <a:t>strong </a:t>
            </a:r>
            <a:r>
              <a:rPr lang="en-GB" sz="1200" b="1" dirty="0">
                <a:solidFill>
                  <a:srgbClr val="141414"/>
                </a:solidFill>
                <a:latin typeface="inherit"/>
              </a:rPr>
              <a:t>swash</a:t>
            </a:r>
            <a:r>
              <a:rPr lang="en-GB" sz="1200" dirty="0">
                <a:solidFill>
                  <a:srgbClr val="141414"/>
                </a:solidFill>
                <a:latin typeface="ReithSans"/>
              </a:rPr>
              <a:t> and weak </a:t>
            </a:r>
            <a:r>
              <a:rPr lang="en-GB" sz="1200" b="1" dirty="0">
                <a:solidFill>
                  <a:srgbClr val="141414"/>
                </a:solidFill>
                <a:latin typeface="inherit"/>
              </a:rPr>
              <a:t>backwash</a:t>
            </a:r>
            <a:endParaRPr lang="en-GB" sz="1200" dirty="0">
              <a:solidFill>
                <a:srgbClr val="141414"/>
              </a:solidFill>
              <a:latin typeface="ReithSans"/>
            </a:endParaRPr>
          </a:p>
          <a:p>
            <a:pPr fontAlgn="base">
              <a:buFont typeface="Arial" panose="020B0604020202020204" pitchFamily="34" charset="0"/>
              <a:buChar char="•"/>
            </a:pPr>
            <a:r>
              <a:rPr lang="en-GB" sz="1200" dirty="0">
                <a:solidFill>
                  <a:srgbClr val="141414"/>
                </a:solidFill>
                <a:latin typeface="ReithSans"/>
              </a:rPr>
              <a:t>the strong swash brings sediments to build up the beach</a:t>
            </a:r>
          </a:p>
          <a:p>
            <a:pPr fontAlgn="base">
              <a:buFont typeface="Arial" panose="020B0604020202020204" pitchFamily="34" charset="0"/>
              <a:buChar char="•"/>
            </a:pPr>
            <a:r>
              <a:rPr lang="en-GB" sz="1200" dirty="0">
                <a:solidFill>
                  <a:srgbClr val="141414"/>
                </a:solidFill>
                <a:latin typeface="ReithSans"/>
              </a:rPr>
              <a:t>the backwash is not strong enough to remove the sediment</a:t>
            </a:r>
          </a:p>
          <a:p>
            <a:pPr fontAlgn="base">
              <a:buFont typeface="Arial" panose="020B0604020202020204" pitchFamily="34" charset="0"/>
              <a:buChar char="•"/>
            </a:pPr>
            <a:r>
              <a:rPr lang="en-GB" sz="1200" dirty="0">
                <a:solidFill>
                  <a:srgbClr val="141414"/>
                </a:solidFill>
                <a:latin typeface="ReithSans"/>
              </a:rPr>
              <a:t>the waves are low and further apart</a:t>
            </a:r>
          </a:p>
          <a:p>
            <a:pPr fontAlgn="base"/>
            <a:r>
              <a:rPr lang="en-GB" sz="1200" dirty="0"/>
              <a:t>Factors that affect the type of wave are: the strength of the wind, the time the wind has blown for and the distance the wave has travelled called the </a:t>
            </a:r>
            <a:r>
              <a:rPr lang="en-GB" sz="1200" b="1" dirty="0"/>
              <a:t>fetch</a:t>
            </a:r>
            <a:endParaRPr lang="en-GB" sz="1200" dirty="0">
              <a:solidFill>
                <a:srgbClr val="141414"/>
              </a:solidFill>
              <a:latin typeface="ReithSans"/>
            </a:endParaRPr>
          </a:p>
        </p:txBody>
      </p:sp>
      <p:pic>
        <p:nvPicPr>
          <p:cNvPr id="5" name="Picture 4"/>
          <p:cNvPicPr>
            <a:picLocks noChangeAspect="1"/>
          </p:cNvPicPr>
          <p:nvPr/>
        </p:nvPicPr>
        <p:blipFill>
          <a:blip r:embed="rId2"/>
          <a:stretch>
            <a:fillRect/>
          </a:stretch>
        </p:blipFill>
        <p:spPr>
          <a:xfrm>
            <a:off x="6233061" y="625486"/>
            <a:ext cx="2923293" cy="2179755"/>
          </a:xfrm>
          <a:prstGeom prst="rect">
            <a:avLst/>
          </a:prstGeom>
        </p:spPr>
      </p:pic>
      <p:pic>
        <p:nvPicPr>
          <p:cNvPr id="6" name="Picture 5"/>
          <p:cNvPicPr>
            <a:picLocks noChangeAspect="1"/>
          </p:cNvPicPr>
          <p:nvPr/>
        </p:nvPicPr>
        <p:blipFill>
          <a:blip r:embed="rId3"/>
          <a:stretch>
            <a:fillRect/>
          </a:stretch>
        </p:blipFill>
        <p:spPr>
          <a:xfrm>
            <a:off x="9219108" y="625486"/>
            <a:ext cx="2893224" cy="2187521"/>
          </a:xfrm>
          <a:prstGeom prst="rect">
            <a:avLst/>
          </a:prstGeom>
        </p:spPr>
      </p:pic>
      <p:sp>
        <p:nvSpPr>
          <p:cNvPr id="12" name="TextBox 11"/>
          <p:cNvSpPr txBox="1"/>
          <p:nvPr/>
        </p:nvSpPr>
        <p:spPr>
          <a:xfrm>
            <a:off x="8430488" y="6135703"/>
            <a:ext cx="3673609" cy="6463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err="1"/>
              <a:t>Durdle</a:t>
            </a:r>
            <a:r>
              <a:rPr lang="en-GB" sz="1200" b="1" dirty="0"/>
              <a:t> Door </a:t>
            </a:r>
            <a:r>
              <a:rPr lang="en-GB" sz="1200" dirty="0"/>
              <a:t>in Dorset in a natural </a:t>
            </a:r>
            <a:r>
              <a:rPr lang="en-GB" sz="1200" b="1" dirty="0"/>
              <a:t>arch</a:t>
            </a:r>
          </a:p>
          <a:p>
            <a:pPr algn="ctr"/>
            <a:r>
              <a:rPr lang="en-GB" sz="1200" b="1" dirty="0"/>
              <a:t>Old Harry </a:t>
            </a:r>
            <a:r>
              <a:rPr lang="en-GB" sz="1200" dirty="0"/>
              <a:t>in Dorset is a </a:t>
            </a:r>
            <a:r>
              <a:rPr lang="en-GB" sz="1200" b="1" dirty="0"/>
              <a:t>sea stack</a:t>
            </a:r>
          </a:p>
          <a:p>
            <a:pPr algn="ctr"/>
            <a:r>
              <a:rPr lang="en-GB" sz="1200" b="1" dirty="0"/>
              <a:t>Old Harry’s wife</a:t>
            </a:r>
            <a:r>
              <a:rPr lang="en-GB" sz="1200" dirty="0"/>
              <a:t> is a </a:t>
            </a:r>
            <a:r>
              <a:rPr lang="en-GB" sz="1200" b="1" dirty="0"/>
              <a:t>stump</a:t>
            </a:r>
            <a:endParaRPr lang="en-GB" b="1" dirty="0"/>
          </a:p>
        </p:txBody>
      </p:sp>
      <p:sp>
        <p:nvSpPr>
          <p:cNvPr id="14" name="TextBox 13"/>
          <p:cNvSpPr txBox="1"/>
          <p:nvPr/>
        </p:nvSpPr>
        <p:spPr>
          <a:xfrm>
            <a:off x="3824976" y="3518598"/>
            <a:ext cx="4467235"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t>Coastal erosion landform - A wave cut platform </a:t>
            </a:r>
            <a:r>
              <a:rPr lang="en-GB" sz="1200" dirty="0"/>
              <a:t>is formed at the base of a cliff and can exist between a stack and the headland</a:t>
            </a:r>
          </a:p>
        </p:txBody>
      </p:sp>
      <p:pic>
        <p:nvPicPr>
          <p:cNvPr id="20" name="Picture 19"/>
          <p:cNvPicPr>
            <a:picLocks noChangeAspect="1"/>
          </p:cNvPicPr>
          <p:nvPr/>
        </p:nvPicPr>
        <p:blipFill>
          <a:blip r:embed="rId4"/>
          <a:stretch>
            <a:fillRect/>
          </a:stretch>
        </p:blipFill>
        <p:spPr>
          <a:xfrm>
            <a:off x="6343651" y="2839764"/>
            <a:ext cx="799988" cy="571980"/>
          </a:xfrm>
          <a:prstGeom prst="rect">
            <a:avLst/>
          </a:prstGeom>
        </p:spPr>
      </p:pic>
      <p:sp>
        <p:nvSpPr>
          <p:cNvPr id="21" name="Title 1">
            <a:extLst>
              <a:ext uri="{FF2B5EF4-FFF2-40B4-BE49-F238E27FC236}">
                <a16:creationId xmlns:a16="http://schemas.microsoft.com/office/drawing/2014/main" id="{459D424F-0265-41C3-A0F2-191507E25EC1}"/>
              </a:ext>
            </a:extLst>
          </p:cNvPr>
          <p:cNvSpPr txBox="1">
            <a:spLocks/>
          </p:cNvSpPr>
          <p:nvPr/>
        </p:nvSpPr>
        <p:spPr>
          <a:xfrm>
            <a:off x="0" y="116545"/>
            <a:ext cx="12192000" cy="404701"/>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2400" b="0" i="0" kern="1200">
                <a:solidFill>
                  <a:schemeClr val="bg1"/>
                </a:solidFill>
                <a:latin typeface="Avenir Next Regular"/>
                <a:ea typeface="+mj-ea"/>
                <a:cs typeface="Avenir Next Regular"/>
              </a:defRPr>
            </a:lvl1pPr>
          </a:lstStyle>
          <a:p>
            <a:pPr algn="ctr"/>
            <a:r>
              <a:rPr lang="en-US" b="1" dirty="0">
                <a:solidFill>
                  <a:schemeClr val="tx1"/>
                </a:solidFill>
                <a:latin typeface="Gill Sans MT" panose="020B0502020104020203" pitchFamily="34" charset="0"/>
              </a:rPr>
              <a:t>Coasts Year 7 HT4</a:t>
            </a:r>
          </a:p>
        </p:txBody>
      </p:sp>
      <p:sp>
        <p:nvSpPr>
          <p:cNvPr id="2" name="Rectangle 1">
            <a:extLst>
              <a:ext uri="{FF2B5EF4-FFF2-40B4-BE49-F238E27FC236}">
                <a16:creationId xmlns:a16="http://schemas.microsoft.com/office/drawing/2014/main" id="{13E7CE51-01C6-4F2C-BB62-1AF22449999C}"/>
              </a:ext>
            </a:extLst>
          </p:cNvPr>
          <p:cNvSpPr/>
          <p:nvPr/>
        </p:nvSpPr>
        <p:spPr>
          <a:xfrm>
            <a:off x="3808010" y="3429000"/>
            <a:ext cx="4517875" cy="33115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6B64263B-CD9C-4235-B086-1CE5E039E4D0}"/>
              </a:ext>
            </a:extLst>
          </p:cNvPr>
          <p:cNvSpPr/>
          <p:nvPr/>
        </p:nvSpPr>
        <p:spPr>
          <a:xfrm>
            <a:off x="8455767" y="2917247"/>
            <a:ext cx="3673609" cy="382328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Wave Icons - Free SVG &amp; PNG Wave Images - Noun Project">
            <a:extLst>
              <a:ext uri="{FF2B5EF4-FFF2-40B4-BE49-F238E27FC236}">
                <a16:creationId xmlns:a16="http://schemas.microsoft.com/office/drawing/2014/main" id="{C6B04FDA-3356-4BC1-8807-6DF9C27F109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020" b="28493"/>
          <a:stretch/>
        </p:blipFill>
        <p:spPr bwMode="auto">
          <a:xfrm flipH="1">
            <a:off x="7076963" y="2888738"/>
            <a:ext cx="1248922" cy="53063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oastal Landforms: Erosion &amp; Deposition | Edexcel GCSE Geography A Revision  Notes 2016">
            <a:extLst>
              <a:ext uri="{FF2B5EF4-FFF2-40B4-BE49-F238E27FC236}">
                <a16:creationId xmlns:a16="http://schemas.microsoft.com/office/drawing/2014/main" id="{6DDDE898-137F-4724-A38E-5B48B7CF888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1443" b="2273"/>
          <a:stretch/>
        </p:blipFill>
        <p:spPr bwMode="auto">
          <a:xfrm>
            <a:off x="3827328" y="3943710"/>
            <a:ext cx="4498557" cy="266391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arine Erosion Edexcel A Level Geography - Revision Notes">
            <a:extLst>
              <a:ext uri="{FF2B5EF4-FFF2-40B4-BE49-F238E27FC236}">
                <a16:creationId xmlns:a16="http://schemas.microsoft.com/office/drawing/2014/main" id="{25CC7BA0-8430-4BEA-8B58-184792B8EA3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151"/>
          <a:stretch/>
        </p:blipFill>
        <p:spPr bwMode="auto">
          <a:xfrm>
            <a:off x="8487089" y="3303930"/>
            <a:ext cx="3629648" cy="290632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3D69A11B-CD2B-4FDB-A032-77418849967F}"/>
              </a:ext>
            </a:extLst>
          </p:cNvPr>
          <p:cNvSpPr txBox="1"/>
          <p:nvPr/>
        </p:nvSpPr>
        <p:spPr>
          <a:xfrm>
            <a:off x="8487089" y="2886288"/>
            <a:ext cx="3560472"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t>Coastal erosion landforms </a:t>
            </a:r>
          </a:p>
          <a:p>
            <a:pPr algn="ctr"/>
            <a:r>
              <a:rPr lang="en-GB" sz="1200" b="1" dirty="0"/>
              <a:t>Crack, cave, arch, stack, stump</a:t>
            </a:r>
            <a:endParaRPr lang="en-GB" sz="1200" dirty="0"/>
          </a:p>
        </p:txBody>
      </p:sp>
      <p:sp>
        <p:nvSpPr>
          <p:cNvPr id="27" name="TextBox 26">
            <a:extLst>
              <a:ext uri="{FF2B5EF4-FFF2-40B4-BE49-F238E27FC236}">
                <a16:creationId xmlns:a16="http://schemas.microsoft.com/office/drawing/2014/main" id="{F64B80CA-4E52-4458-91C5-1C7B415785BE}"/>
              </a:ext>
            </a:extLst>
          </p:cNvPr>
          <p:cNvSpPr txBox="1"/>
          <p:nvPr/>
        </p:nvSpPr>
        <p:spPr>
          <a:xfrm>
            <a:off x="144439" y="3436650"/>
            <a:ext cx="3550656" cy="3277820"/>
          </a:xfrm>
          <a:prstGeom prst="rect">
            <a:avLst/>
          </a:prstGeom>
          <a:ln w="9525"/>
        </p:spPr>
        <p:style>
          <a:lnRef idx="2">
            <a:schemeClr val="dk1"/>
          </a:lnRef>
          <a:fillRef idx="1">
            <a:schemeClr val="lt1"/>
          </a:fillRef>
          <a:effectRef idx="0">
            <a:schemeClr val="dk1"/>
          </a:effectRef>
          <a:fontRef idx="minor">
            <a:schemeClr val="dk1"/>
          </a:fontRef>
        </p:style>
        <p:txBody>
          <a:bodyPr wrap="square">
            <a:spAutoFit/>
          </a:bodyPr>
          <a:lstStyle/>
          <a:p>
            <a:pPr algn="l" fontAlgn="base"/>
            <a:r>
              <a:rPr lang="en-GB" sz="1200" b="1" i="0" dirty="0">
                <a:solidFill>
                  <a:srgbClr val="141414"/>
                </a:solidFill>
                <a:effectLst/>
              </a:rPr>
              <a:t>Four types of coastal erosion</a:t>
            </a:r>
          </a:p>
          <a:p>
            <a:pPr algn="l" fontAlgn="base"/>
            <a:endParaRPr lang="en-GB" sz="700" b="1" i="0" dirty="0">
              <a:solidFill>
                <a:srgbClr val="141414"/>
              </a:solidFill>
              <a:effectLst/>
            </a:endParaRPr>
          </a:p>
          <a:p>
            <a:pPr algn="l" fontAlgn="base"/>
            <a:r>
              <a:rPr lang="en-GB" sz="1200" b="1" i="0" dirty="0">
                <a:solidFill>
                  <a:srgbClr val="141414"/>
                </a:solidFill>
                <a:effectLst/>
                <a:latin typeface="ReithSans"/>
              </a:rPr>
              <a:t>Erosion</a:t>
            </a:r>
            <a:r>
              <a:rPr lang="en-GB" sz="1200" b="0" i="0" dirty="0">
                <a:solidFill>
                  <a:srgbClr val="141414"/>
                </a:solidFill>
                <a:effectLst/>
                <a:latin typeface="ReithSans"/>
              </a:rPr>
              <a:t> is the wearing away of rock along the coastline</a:t>
            </a:r>
          </a:p>
          <a:p>
            <a:pPr algn="l" fontAlgn="base"/>
            <a:endParaRPr lang="en-GB" sz="600" b="1" i="0" dirty="0">
              <a:solidFill>
                <a:srgbClr val="141414"/>
              </a:solidFill>
              <a:effectLst/>
            </a:endParaRPr>
          </a:p>
          <a:p>
            <a:pPr marL="171450" indent="-171450" algn="l" fontAlgn="base">
              <a:buFont typeface="Arial" panose="020B0604020202020204" pitchFamily="34" charset="0"/>
              <a:buChar char="•"/>
            </a:pPr>
            <a:r>
              <a:rPr lang="en-GB" sz="1200" b="1" i="0" dirty="0">
                <a:solidFill>
                  <a:srgbClr val="141414"/>
                </a:solidFill>
                <a:effectLst/>
              </a:rPr>
              <a:t>Hydraulic action</a:t>
            </a:r>
            <a:r>
              <a:rPr lang="en-GB" sz="1200" b="0" i="0" dirty="0">
                <a:solidFill>
                  <a:srgbClr val="141414"/>
                </a:solidFill>
                <a:effectLst/>
              </a:rPr>
              <a:t> - this is the sheer power of the waves as they smash against the cliff. Air becomes trapped in the cracks in the rock and causes the rock to break apart.</a:t>
            </a:r>
          </a:p>
          <a:p>
            <a:pPr marL="171450" indent="-171450" algn="l" fontAlgn="base">
              <a:buFont typeface="Arial" panose="020B0604020202020204" pitchFamily="34" charset="0"/>
              <a:buChar char="•"/>
            </a:pPr>
            <a:r>
              <a:rPr lang="en-GB" sz="1200" b="1" i="0" dirty="0">
                <a:solidFill>
                  <a:srgbClr val="141414"/>
                </a:solidFill>
                <a:effectLst/>
              </a:rPr>
              <a:t>Abrasion</a:t>
            </a:r>
            <a:r>
              <a:rPr lang="en-GB" sz="1200" b="0" i="0" dirty="0">
                <a:solidFill>
                  <a:srgbClr val="141414"/>
                </a:solidFill>
                <a:effectLst/>
              </a:rPr>
              <a:t> - this is when pebbles grind along a rock platform, much like sandpaper. Over time the rock becomes smooth.</a:t>
            </a:r>
          </a:p>
          <a:p>
            <a:pPr marL="171450" indent="-171450" algn="l" fontAlgn="base">
              <a:buFont typeface="Arial" panose="020B0604020202020204" pitchFamily="34" charset="0"/>
              <a:buChar char="•"/>
            </a:pPr>
            <a:r>
              <a:rPr lang="en-GB" sz="1200" b="1" i="0" dirty="0">
                <a:solidFill>
                  <a:srgbClr val="141414"/>
                </a:solidFill>
                <a:effectLst/>
              </a:rPr>
              <a:t>Attrition</a:t>
            </a:r>
            <a:r>
              <a:rPr lang="en-GB" sz="1200" b="0" i="0" dirty="0">
                <a:solidFill>
                  <a:srgbClr val="141414"/>
                </a:solidFill>
                <a:effectLst/>
              </a:rPr>
              <a:t> - this is when rocks that the sea is carrying knock against each other. They break apart to become smaller and more rounded.</a:t>
            </a:r>
          </a:p>
          <a:p>
            <a:pPr marL="171450" indent="-171450" algn="l" fontAlgn="base">
              <a:buFont typeface="Arial" panose="020B0604020202020204" pitchFamily="34" charset="0"/>
              <a:buChar char="•"/>
            </a:pPr>
            <a:r>
              <a:rPr lang="en-GB" sz="1200" b="1" i="0" dirty="0">
                <a:solidFill>
                  <a:srgbClr val="141414"/>
                </a:solidFill>
                <a:effectLst/>
              </a:rPr>
              <a:t>Solution</a:t>
            </a:r>
            <a:r>
              <a:rPr lang="en-GB" sz="1200" b="0" i="0" dirty="0">
                <a:solidFill>
                  <a:srgbClr val="141414"/>
                </a:solidFill>
                <a:effectLst/>
              </a:rPr>
              <a:t> - this is when sea water dissolves certain types of rocks. In the UK, chalk and limestone cliffs are prone to this type of erosion.</a:t>
            </a:r>
          </a:p>
        </p:txBody>
      </p:sp>
    </p:spTree>
    <p:extLst>
      <p:ext uri="{BB962C8B-B14F-4D97-AF65-F5344CB8AC3E}">
        <p14:creationId xmlns:p14="http://schemas.microsoft.com/office/powerpoint/2010/main" val="3787861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58AFB163-AF36-482B-858E-BEFC504ED50A}"/>
              </a:ext>
            </a:extLst>
          </p:cNvPr>
          <p:cNvSpPr txBox="1">
            <a:spLocks/>
          </p:cNvSpPr>
          <p:nvPr/>
        </p:nvSpPr>
        <p:spPr>
          <a:xfrm>
            <a:off x="0" y="116545"/>
            <a:ext cx="12192000" cy="404701"/>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2400" b="0" i="0" kern="1200">
                <a:solidFill>
                  <a:schemeClr val="bg1"/>
                </a:solidFill>
                <a:latin typeface="Avenir Next Regular"/>
                <a:ea typeface="+mj-ea"/>
                <a:cs typeface="Avenir Next Regular"/>
              </a:defRPr>
            </a:lvl1pPr>
          </a:lstStyle>
          <a:p>
            <a:pPr algn="ctr"/>
            <a:r>
              <a:rPr lang="en-US" b="1" dirty="0">
                <a:solidFill>
                  <a:schemeClr val="tx1"/>
                </a:solidFill>
                <a:latin typeface="Gill Sans MT" panose="020B0502020104020203" pitchFamily="34" charset="0"/>
              </a:rPr>
              <a:t>Coasts Year 7 HT4</a:t>
            </a:r>
          </a:p>
        </p:txBody>
      </p:sp>
      <p:grpSp>
        <p:nvGrpSpPr>
          <p:cNvPr id="30" name="Group 29">
            <a:extLst>
              <a:ext uri="{FF2B5EF4-FFF2-40B4-BE49-F238E27FC236}">
                <a16:creationId xmlns:a16="http://schemas.microsoft.com/office/drawing/2014/main" id="{F2E76C7F-D046-4335-A612-DEAA3615F1B9}"/>
              </a:ext>
            </a:extLst>
          </p:cNvPr>
          <p:cNvGrpSpPr/>
          <p:nvPr/>
        </p:nvGrpSpPr>
        <p:grpSpPr>
          <a:xfrm>
            <a:off x="239484" y="521246"/>
            <a:ext cx="4504930" cy="6201032"/>
            <a:chOff x="239484" y="521246"/>
            <a:chExt cx="4504930" cy="6201032"/>
          </a:xfrm>
        </p:grpSpPr>
        <p:pic>
          <p:nvPicPr>
            <p:cNvPr id="4098" name="Picture 2" descr="Coastal Slumping and Mass Movement GCSE Geography Revision">
              <a:extLst>
                <a:ext uri="{FF2B5EF4-FFF2-40B4-BE49-F238E27FC236}">
                  <a16:creationId xmlns:a16="http://schemas.microsoft.com/office/drawing/2014/main" id="{0C3ED25E-C43C-4211-8E6A-9FDDEC6801D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185" y="4461798"/>
              <a:ext cx="3744776" cy="22128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D4A7DD4-4937-4474-970F-B9EDAB605721}"/>
                </a:ext>
              </a:extLst>
            </p:cNvPr>
            <p:cNvPicPr>
              <a:picLocks noChangeAspect="1"/>
            </p:cNvPicPr>
            <p:nvPr/>
          </p:nvPicPr>
          <p:blipFill>
            <a:blip r:embed="rId3"/>
            <a:stretch>
              <a:fillRect/>
            </a:stretch>
          </p:blipFill>
          <p:spPr>
            <a:xfrm>
              <a:off x="1049193" y="1035286"/>
              <a:ext cx="2818760" cy="2149441"/>
            </a:xfrm>
            <a:prstGeom prst="rect">
              <a:avLst/>
            </a:prstGeom>
          </p:spPr>
        </p:pic>
        <p:sp>
          <p:nvSpPr>
            <p:cNvPr id="18" name="Rectangle 17">
              <a:extLst>
                <a:ext uri="{FF2B5EF4-FFF2-40B4-BE49-F238E27FC236}">
                  <a16:creationId xmlns:a16="http://schemas.microsoft.com/office/drawing/2014/main" id="{455886FE-9FA6-4E06-8A9B-135D04B5E729}"/>
                </a:ext>
              </a:extLst>
            </p:cNvPr>
            <p:cNvSpPr/>
            <p:nvPr/>
          </p:nvSpPr>
          <p:spPr>
            <a:xfrm>
              <a:off x="239484" y="521246"/>
              <a:ext cx="4438179" cy="6201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p:txBody>
        </p:sp>
        <p:sp>
          <p:nvSpPr>
            <p:cNvPr id="26" name="TextBox 25">
              <a:extLst>
                <a:ext uri="{FF2B5EF4-FFF2-40B4-BE49-F238E27FC236}">
                  <a16:creationId xmlns:a16="http://schemas.microsoft.com/office/drawing/2014/main" id="{4E6C3E36-2462-4667-9168-AFD5FCADAA79}"/>
                </a:ext>
              </a:extLst>
            </p:cNvPr>
            <p:cNvSpPr txBox="1"/>
            <p:nvPr/>
          </p:nvSpPr>
          <p:spPr>
            <a:xfrm>
              <a:off x="239484" y="3193263"/>
              <a:ext cx="4504930" cy="1200329"/>
            </a:xfrm>
            <a:prstGeom prst="rect">
              <a:avLst/>
            </a:prstGeom>
            <a:noFill/>
          </p:spPr>
          <p:txBody>
            <a:bodyPr wrap="square">
              <a:spAutoFit/>
            </a:bodyPr>
            <a:lstStyle/>
            <a:p>
              <a:r>
                <a:rPr lang="en-GB" sz="1200" dirty="0">
                  <a:solidFill>
                    <a:sysClr val="windowText" lastClr="000000"/>
                  </a:solidFill>
                </a:rPr>
                <a:t>Sediment is carried by the waves along the coastline. The movement of the material is known as </a:t>
              </a:r>
              <a:r>
                <a:rPr lang="en-GB" sz="1200" b="1" dirty="0">
                  <a:solidFill>
                    <a:sysClr val="windowText" lastClr="000000"/>
                  </a:solidFill>
                </a:rPr>
                <a:t>longshore drift</a:t>
              </a:r>
              <a:r>
                <a:rPr lang="en-GB" sz="1200" dirty="0">
                  <a:solidFill>
                    <a:sysClr val="windowText" lastClr="000000"/>
                  </a:solidFill>
                </a:rPr>
                <a:t>. Waves approach the coast at an angle because of the direction of prevailing wind. The swash will carry the material towards the beach at an angle. The backwash then flows back to the sea, down the slope of the beach. The process repeats itself along the coast in the zigzag movement.</a:t>
              </a:r>
            </a:p>
          </p:txBody>
        </p:sp>
        <p:sp>
          <p:nvSpPr>
            <p:cNvPr id="28" name="TextBox 27">
              <a:extLst>
                <a:ext uri="{FF2B5EF4-FFF2-40B4-BE49-F238E27FC236}">
                  <a16:creationId xmlns:a16="http://schemas.microsoft.com/office/drawing/2014/main" id="{88F452CF-31FA-428F-8DC5-608870C390A6}"/>
                </a:ext>
              </a:extLst>
            </p:cNvPr>
            <p:cNvSpPr txBox="1"/>
            <p:nvPr/>
          </p:nvSpPr>
          <p:spPr>
            <a:xfrm>
              <a:off x="239486" y="574586"/>
              <a:ext cx="4143538" cy="461665"/>
            </a:xfrm>
            <a:prstGeom prst="rect">
              <a:avLst/>
            </a:prstGeom>
            <a:noFill/>
          </p:spPr>
          <p:txBody>
            <a:bodyPr wrap="square">
              <a:spAutoFit/>
            </a:bodyPr>
            <a:lstStyle/>
            <a:p>
              <a:r>
                <a:rPr lang="en-GB" sz="1200" b="1" dirty="0">
                  <a:solidFill>
                    <a:sysClr val="windowText" lastClr="000000"/>
                  </a:solidFill>
                </a:rPr>
                <a:t>Coastal transportation</a:t>
              </a:r>
            </a:p>
            <a:p>
              <a:r>
                <a:rPr lang="en-GB" sz="1200" b="0" i="0" dirty="0">
                  <a:solidFill>
                    <a:srgbClr val="141414"/>
                  </a:solidFill>
                  <a:effectLst/>
                </a:rPr>
                <a:t>Beach material can be moved in </a:t>
              </a:r>
              <a:r>
                <a:rPr lang="en-GB" sz="1200" b="1" i="0" dirty="0">
                  <a:solidFill>
                    <a:srgbClr val="141414"/>
                  </a:solidFill>
                  <a:effectLst/>
                </a:rPr>
                <a:t>four</a:t>
              </a:r>
              <a:r>
                <a:rPr lang="en-GB" sz="1200" b="0" i="0" dirty="0">
                  <a:solidFill>
                    <a:srgbClr val="141414"/>
                  </a:solidFill>
                  <a:effectLst/>
                </a:rPr>
                <a:t> different ways. These are:</a:t>
              </a:r>
              <a:endParaRPr lang="en-GB" sz="1200" dirty="0">
                <a:solidFill>
                  <a:sysClr val="windowText" lastClr="000000"/>
                </a:solidFill>
              </a:endParaRPr>
            </a:p>
          </p:txBody>
        </p:sp>
      </p:grpSp>
      <p:grpSp>
        <p:nvGrpSpPr>
          <p:cNvPr id="27" name="Group 26">
            <a:extLst>
              <a:ext uri="{FF2B5EF4-FFF2-40B4-BE49-F238E27FC236}">
                <a16:creationId xmlns:a16="http://schemas.microsoft.com/office/drawing/2014/main" id="{65BDE99C-1422-4564-AB42-5F65961A0702}"/>
              </a:ext>
            </a:extLst>
          </p:cNvPr>
          <p:cNvGrpSpPr/>
          <p:nvPr/>
        </p:nvGrpSpPr>
        <p:grpSpPr>
          <a:xfrm>
            <a:off x="4868892" y="3295860"/>
            <a:ext cx="7083624" cy="3426418"/>
            <a:chOff x="4868890" y="521246"/>
            <a:chExt cx="7083624" cy="3426418"/>
          </a:xfrm>
        </p:grpSpPr>
        <p:pic>
          <p:nvPicPr>
            <p:cNvPr id="2050" name="Picture 2" descr="Coastal Landforms | Edexcel IGCSE Geography Revision Notes &amp; Diagram 2017">
              <a:extLst>
                <a:ext uri="{FF2B5EF4-FFF2-40B4-BE49-F238E27FC236}">
                  <a16:creationId xmlns:a16="http://schemas.microsoft.com/office/drawing/2014/main" id="{F2EE1682-1F14-401F-8408-88BB887FF9B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5641" y="1386478"/>
              <a:ext cx="4149197" cy="25611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epositional landforms - Coastal landforms - erosion and deposition -  Eduqas - GCSE Geography Revision - Eduqas - BBC Bitesize">
              <a:extLst>
                <a:ext uri="{FF2B5EF4-FFF2-40B4-BE49-F238E27FC236}">
                  <a16:creationId xmlns:a16="http://schemas.microsoft.com/office/drawing/2014/main" id="{B03D6527-4354-4408-9E28-E55F90717D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9314" y="1416192"/>
              <a:ext cx="2587192" cy="2476556"/>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0CB3532-A674-4259-8FB8-E56B3D2D50CA}"/>
                </a:ext>
              </a:extLst>
            </p:cNvPr>
            <p:cNvSpPr/>
            <p:nvPr/>
          </p:nvSpPr>
          <p:spPr>
            <a:xfrm>
              <a:off x="4868890" y="521246"/>
              <a:ext cx="7083624" cy="34264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p:txBody>
        </p:sp>
        <p:sp>
          <p:nvSpPr>
            <p:cNvPr id="31" name="TextBox 30">
              <a:extLst>
                <a:ext uri="{FF2B5EF4-FFF2-40B4-BE49-F238E27FC236}">
                  <a16:creationId xmlns:a16="http://schemas.microsoft.com/office/drawing/2014/main" id="{728BE9CF-C6FF-404F-BC2C-5D7906E05FF6}"/>
                </a:ext>
              </a:extLst>
            </p:cNvPr>
            <p:cNvSpPr txBox="1"/>
            <p:nvPr/>
          </p:nvSpPr>
          <p:spPr>
            <a:xfrm>
              <a:off x="4895304" y="546224"/>
              <a:ext cx="7057210" cy="646331"/>
            </a:xfrm>
            <a:prstGeom prst="rect">
              <a:avLst/>
            </a:prstGeom>
            <a:noFill/>
          </p:spPr>
          <p:txBody>
            <a:bodyPr wrap="square">
              <a:spAutoFit/>
            </a:bodyPr>
            <a:lstStyle/>
            <a:p>
              <a:r>
                <a:rPr lang="en-GB" sz="1200" b="1" dirty="0"/>
                <a:t>Coastal deposition</a:t>
              </a:r>
            </a:p>
            <a:p>
              <a:r>
                <a:rPr lang="en-GB" sz="1200" dirty="0"/>
                <a:t>Deposition - when the sea loses energy, it drops the sand, rock particles and pebbles it has been carrying. Deposition happens when the swash is stronger than the backwash and is associated with constructive waves</a:t>
              </a:r>
            </a:p>
          </p:txBody>
        </p:sp>
        <p:sp>
          <p:nvSpPr>
            <p:cNvPr id="25" name="TextBox 24">
              <a:extLst>
                <a:ext uri="{FF2B5EF4-FFF2-40B4-BE49-F238E27FC236}">
                  <a16:creationId xmlns:a16="http://schemas.microsoft.com/office/drawing/2014/main" id="{4855861B-3807-4647-A8AD-88A90D424F17}"/>
                </a:ext>
              </a:extLst>
            </p:cNvPr>
            <p:cNvSpPr txBox="1"/>
            <p:nvPr/>
          </p:nvSpPr>
          <p:spPr>
            <a:xfrm>
              <a:off x="4961660" y="1217533"/>
              <a:ext cx="2862182" cy="261610"/>
            </a:xfrm>
            <a:prstGeom prst="rect">
              <a:avLst/>
            </a:prstGeom>
            <a:noFill/>
          </p:spPr>
          <p:txBody>
            <a:bodyPr wrap="square" rtlCol="0">
              <a:spAutoFit/>
            </a:bodyPr>
            <a:lstStyle/>
            <a:p>
              <a:r>
                <a:rPr lang="en-GB" sz="1100" b="1" dirty="0"/>
                <a:t>Depositional landform - Sand spits</a:t>
              </a:r>
            </a:p>
          </p:txBody>
        </p:sp>
        <p:sp>
          <p:nvSpPr>
            <p:cNvPr id="33" name="TextBox 32">
              <a:extLst>
                <a:ext uri="{FF2B5EF4-FFF2-40B4-BE49-F238E27FC236}">
                  <a16:creationId xmlns:a16="http://schemas.microsoft.com/office/drawing/2014/main" id="{A11E823A-6F3A-486F-9544-218F0D55AC00}"/>
                </a:ext>
              </a:extLst>
            </p:cNvPr>
            <p:cNvSpPr txBox="1"/>
            <p:nvPr/>
          </p:nvSpPr>
          <p:spPr>
            <a:xfrm>
              <a:off x="9151589" y="1199333"/>
              <a:ext cx="2531342" cy="261610"/>
            </a:xfrm>
            <a:prstGeom prst="rect">
              <a:avLst/>
            </a:prstGeom>
            <a:noFill/>
          </p:spPr>
          <p:txBody>
            <a:bodyPr wrap="square" rtlCol="0">
              <a:spAutoFit/>
            </a:bodyPr>
            <a:lstStyle/>
            <a:p>
              <a:r>
                <a:rPr lang="en-GB" sz="1100" b="1" dirty="0"/>
                <a:t>Depositional landform - Sand bars</a:t>
              </a:r>
            </a:p>
          </p:txBody>
        </p:sp>
      </p:grpSp>
      <p:grpSp>
        <p:nvGrpSpPr>
          <p:cNvPr id="34" name="Group 33">
            <a:extLst>
              <a:ext uri="{FF2B5EF4-FFF2-40B4-BE49-F238E27FC236}">
                <a16:creationId xmlns:a16="http://schemas.microsoft.com/office/drawing/2014/main" id="{3A125080-536D-4DF4-819A-AD6E1F3769C1}"/>
              </a:ext>
            </a:extLst>
          </p:cNvPr>
          <p:cNvGrpSpPr/>
          <p:nvPr/>
        </p:nvGrpSpPr>
        <p:grpSpPr>
          <a:xfrm>
            <a:off x="5171677" y="1202074"/>
            <a:ext cx="6511256" cy="1952232"/>
            <a:chOff x="5005830" y="915688"/>
            <a:chExt cx="6511256" cy="1952232"/>
          </a:xfrm>
        </p:grpSpPr>
        <p:pic>
          <p:nvPicPr>
            <p:cNvPr id="4104" name="Picture 8" descr="Diagram illustrating headland and bay formation on a discordant coastline. Soft and hard rock layers erode unevenly, forming bays (soft rock) and headlands (hard rock).">
              <a:extLst>
                <a:ext uri="{FF2B5EF4-FFF2-40B4-BE49-F238E27FC236}">
                  <a16:creationId xmlns:a16="http://schemas.microsoft.com/office/drawing/2014/main" id="{9E718264-246D-4707-A3B3-D75B6EB8904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294" t="8713" r="13823" b="46506"/>
            <a:stretch/>
          </p:blipFill>
          <p:spPr bwMode="auto">
            <a:xfrm>
              <a:off x="5005830" y="915688"/>
              <a:ext cx="3429001" cy="192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Diagram illustrating headland and bay formation on a discordant coastline. Soft and hard rock layers erode unevenly, forming bays (soft rock) and headlands (hard rock).">
              <a:extLst>
                <a:ext uri="{FF2B5EF4-FFF2-40B4-BE49-F238E27FC236}">
                  <a16:creationId xmlns:a16="http://schemas.microsoft.com/office/drawing/2014/main" id="{0026F7BC-B03F-4A3B-B867-B5BB2C2C1E4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868" t="47542" r="13823" b="3054"/>
            <a:stretch/>
          </p:blipFill>
          <p:spPr bwMode="auto">
            <a:xfrm>
              <a:off x="8434831" y="940666"/>
              <a:ext cx="3082255" cy="1927254"/>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Rectangle 39">
            <a:extLst>
              <a:ext uri="{FF2B5EF4-FFF2-40B4-BE49-F238E27FC236}">
                <a16:creationId xmlns:a16="http://schemas.microsoft.com/office/drawing/2014/main" id="{1999026A-1F74-4004-A292-0C789CCA1C93}"/>
              </a:ext>
            </a:extLst>
          </p:cNvPr>
          <p:cNvSpPr/>
          <p:nvPr/>
        </p:nvSpPr>
        <p:spPr>
          <a:xfrm>
            <a:off x="4853846" y="551859"/>
            <a:ext cx="7083624" cy="26720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p:txBody>
      </p:sp>
      <p:sp>
        <p:nvSpPr>
          <p:cNvPr id="41" name="TextBox 40">
            <a:extLst>
              <a:ext uri="{FF2B5EF4-FFF2-40B4-BE49-F238E27FC236}">
                <a16:creationId xmlns:a16="http://schemas.microsoft.com/office/drawing/2014/main" id="{C6790561-F243-4E74-8F85-0829384266F2}"/>
              </a:ext>
            </a:extLst>
          </p:cNvPr>
          <p:cNvSpPr txBox="1"/>
          <p:nvPr/>
        </p:nvSpPr>
        <p:spPr>
          <a:xfrm>
            <a:off x="4853846" y="574586"/>
            <a:ext cx="6942662" cy="646331"/>
          </a:xfrm>
          <a:prstGeom prst="rect">
            <a:avLst/>
          </a:prstGeom>
          <a:noFill/>
        </p:spPr>
        <p:txBody>
          <a:bodyPr wrap="square">
            <a:spAutoFit/>
          </a:bodyPr>
          <a:lstStyle/>
          <a:p>
            <a:r>
              <a:rPr lang="en-GB" sz="1200" b="1" dirty="0">
                <a:solidFill>
                  <a:sysClr val="windowText" lastClr="000000"/>
                </a:solidFill>
              </a:rPr>
              <a:t>Coastal erosion landforms – Headlands and Bays </a:t>
            </a:r>
          </a:p>
          <a:p>
            <a:r>
              <a:rPr lang="en-GB" sz="1200" b="0" i="0" dirty="0">
                <a:solidFill>
                  <a:srgbClr val="141414"/>
                </a:solidFill>
                <a:effectLst/>
              </a:rPr>
              <a:t>Cliffs along the coastline do not erode at the same pace. When a stretch of coastline is formed from different types of rock, headlands and bays can form.</a:t>
            </a:r>
          </a:p>
        </p:txBody>
      </p:sp>
    </p:spTree>
    <p:extLst>
      <p:ext uri="{BB962C8B-B14F-4D97-AF65-F5344CB8AC3E}">
        <p14:creationId xmlns:p14="http://schemas.microsoft.com/office/powerpoint/2010/main" val="428210062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CB0092A580C54CB42417607B585DEF" ma:contentTypeVersion="18" ma:contentTypeDescription="Create a new document." ma:contentTypeScope="" ma:versionID="bd0540bee774e121d4e560c6b5f56d28">
  <xsd:schema xmlns:xsd="http://www.w3.org/2001/XMLSchema" xmlns:xs="http://www.w3.org/2001/XMLSchema" xmlns:p="http://schemas.microsoft.com/office/2006/metadata/properties" xmlns:ns2="2de0c8cb-dcfa-47c1-9663-efdf8a52ffd3" xmlns:ns3="edd0a7cf-e1a5-4121-81f2-52b09736f6fa" targetNamespace="http://schemas.microsoft.com/office/2006/metadata/properties" ma:root="true" ma:fieldsID="cbe333991e0318af5be7385ea3cc7c6e" ns2:_="" ns3:_="">
    <xsd:import namespace="2de0c8cb-dcfa-47c1-9663-efdf8a52ffd3"/>
    <xsd:import namespace="edd0a7cf-e1a5-4121-81f2-52b09736f6f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Location" minOccurs="0"/>
                <xsd:element ref="ns2:MediaServiceBillingMetadata" minOccurs="0"/>
                <xsd:element ref="ns2:P"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e0c8cb-dcfa-47c1-9663-efdf8a52ff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449cd6a-d180-499f-81d4-cddb7215bca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element name="P" ma:index="22" nillable="true" ma:displayName="P" ma:list="UserInfo" ma:SharePointGroup="0" ma:internalName="P">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dd0a7cf-e1a5-4121-81f2-52b09736f6f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bd22e93-d5c7-48a4-872e-7dbdaeb545fd}" ma:internalName="TaxCatchAll" ma:showField="CatchAllData" ma:web="edd0a7cf-e1a5-4121-81f2-52b09736f6f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de0c8cb-dcfa-47c1-9663-efdf8a52ffd3">
      <Terms xmlns="http://schemas.microsoft.com/office/infopath/2007/PartnerControls"/>
    </lcf76f155ced4ddcb4097134ff3c332f>
    <TaxCatchAll xmlns="edd0a7cf-e1a5-4121-81f2-52b09736f6fa" xsi:nil="true"/>
    <P xmlns="2de0c8cb-dcfa-47c1-9663-efdf8a52ffd3">
      <UserInfo>
        <DisplayName/>
        <AccountId xsi:nil="true"/>
        <AccountType/>
      </UserInfo>
    </P>
  </documentManagement>
</p:properties>
</file>

<file path=customXml/itemProps1.xml><?xml version="1.0" encoding="utf-8"?>
<ds:datastoreItem xmlns:ds="http://schemas.openxmlformats.org/officeDocument/2006/customXml" ds:itemID="{6EB3EEC4-AFC6-43B9-B6C2-0811936718F7}"/>
</file>

<file path=customXml/itemProps2.xml><?xml version="1.0" encoding="utf-8"?>
<ds:datastoreItem xmlns:ds="http://schemas.openxmlformats.org/officeDocument/2006/customXml" ds:itemID="{4B2F03F5-6A1C-444A-A456-5F6B1DF9460F}"/>
</file>

<file path=customXml/itemProps3.xml><?xml version="1.0" encoding="utf-8"?>
<ds:datastoreItem xmlns:ds="http://schemas.openxmlformats.org/officeDocument/2006/customXml" ds:itemID="{D8E1B5EA-F3E1-4559-9990-384B4B116AF2}"/>
</file>

<file path=docProps/app.xml><?xml version="1.0" encoding="utf-8"?>
<Properties xmlns="http://schemas.openxmlformats.org/officeDocument/2006/extended-properties" xmlns:vt="http://schemas.openxmlformats.org/officeDocument/2006/docPropsVTypes">
  <Template>Office Theme</Template>
  <TotalTime>318</TotalTime>
  <Words>4963</Words>
  <Application>Microsoft Office PowerPoint</Application>
  <PresentationFormat>Widescreen</PresentationFormat>
  <Paragraphs>426</Paragraphs>
  <Slides>12</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Arial</vt:lpstr>
      <vt:lpstr>Avenir Next Regular</vt:lpstr>
      <vt:lpstr>Calibri</vt:lpstr>
      <vt:lpstr>Calibri Light</vt:lpstr>
      <vt:lpstr>Gill Sans MT</vt:lpstr>
      <vt:lpstr>inherit</vt:lpstr>
      <vt:lpstr>ReithSans</vt:lpstr>
      <vt:lpstr>Office Theme</vt:lpstr>
      <vt:lpstr>1_Office Theme</vt:lpstr>
      <vt:lpstr>Geography Knowledge organisers</vt:lpstr>
      <vt:lpstr>Weather and Climate Year 7 HT1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Biomes of Africa Year 7 HT6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dc:title>
  <dc:creator>vcarnell</dc:creator>
  <cp:lastModifiedBy>Mrs A Bolster-Woods</cp:lastModifiedBy>
  <cp:revision>48</cp:revision>
  <dcterms:created xsi:type="dcterms:W3CDTF">2024-01-24T11:30:59Z</dcterms:created>
  <dcterms:modified xsi:type="dcterms:W3CDTF">2025-06-23T06:54:52Z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0x01010070CB0092A580C54CB42417607B585DEF</vt:lpwstr>
  </property>
</Properties>
</file>