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8" r:id="rId5"/>
    <p:sldId id="269" r:id="rId6"/>
    <p:sldId id="270" r:id="rId7"/>
    <p:sldId id="259" r:id="rId8"/>
    <p:sldId id="260" r:id="rId9"/>
    <p:sldId id="256" r:id="rId10"/>
    <p:sldId id="257" r:id="rId11"/>
    <p:sldId id="267" r:id="rId12"/>
    <p:sldId id="268"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00CA2D-2B33-60D2-AAE2-722EA011A210}" v="11" dt="2025-11-04T20:30:01.2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ss A Cork" userId="S::acork@hartfordhigh.co.uk::3e01c0dd-983f-4a7d-9cc5-fa28a0481acc" providerId="AD" clId="Web-{9300CA2D-2B33-60D2-AAE2-722EA011A210}"/>
    <pc:docChg chg="addSld delSld modSld">
      <pc:chgData name="Miss A Cork" userId="S::acork@hartfordhigh.co.uk::3e01c0dd-983f-4a7d-9cc5-fa28a0481acc" providerId="AD" clId="Web-{9300CA2D-2B33-60D2-AAE2-722EA011A210}" dt="2025-11-04T20:30:01.230" v="6" actId="20577"/>
      <pc:docMkLst>
        <pc:docMk/>
      </pc:docMkLst>
      <pc:sldChg chg="del">
        <pc:chgData name="Miss A Cork" userId="S::acork@hartfordhigh.co.uk::3e01c0dd-983f-4a7d-9cc5-fa28a0481acc" providerId="AD" clId="Web-{9300CA2D-2B33-60D2-AAE2-722EA011A210}" dt="2025-11-04T20:29:27.339" v="2"/>
        <pc:sldMkLst>
          <pc:docMk/>
          <pc:sldMk cId="1290370238" sldId="266"/>
        </pc:sldMkLst>
      </pc:sldChg>
      <pc:sldChg chg="modSp">
        <pc:chgData name="Miss A Cork" userId="S::acork@hartfordhigh.co.uk::3e01c0dd-983f-4a7d-9cc5-fa28a0481acc" providerId="AD" clId="Web-{9300CA2D-2B33-60D2-AAE2-722EA011A210}" dt="2025-11-04T20:30:01.230" v="6" actId="20577"/>
        <pc:sldMkLst>
          <pc:docMk/>
          <pc:sldMk cId="2099236707" sldId="267"/>
        </pc:sldMkLst>
        <pc:spChg chg="mod">
          <ac:chgData name="Miss A Cork" userId="S::acork@hartfordhigh.co.uk::3e01c0dd-983f-4a7d-9cc5-fa28a0481acc" providerId="AD" clId="Web-{9300CA2D-2B33-60D2-AAE2-722EA011A210}" dt="2025-11-04T20:30:01.230" v="6" actId="20577"/>
          <ac:spMkLst>
            <pc:docMk/>
            <pc:sldMk cId="2099236707" sldId="267"/>
            <ac:spMk id="7" creationId="{184EA991-C2DB-8F22-7E6D-83C230622D92}"/>
          </ac:spMkLst>
        </pc:spChg>
      </pc:sldChg>
      <pc:sldChg chg="add">
        <pc:chgData name="Miss A Cork" userId="S::acork@hartfordhigh.co.uk::3e01c0dd-983f-4a7d-9cc5-fa28a0481acc" providerId="AD" clId="Web-{9300CA2D-2B33-60D2-AAE2-722EA011A210}" dt="2025-11-04T20:29:24.542" v="0"/>
        <pc:sldMkLst>
          <pc:docMk/>
          <pc:sldMk cId="4128503515" sldId="269"/>
        </pc:sldMkLst>
      </pc:sldChg>
      <pc:sldChg chg="add">
        <pc:chgData name="Miss A Cork" userId="S::acork@hartfordhigh.co.uk::3e01c0dd-983f-4a7d-9cc5-fa28a0481acc" providerId="AD" clId="Web-{9300CA2D-2B33-60D2-AAE2-722EA011A210}" dt="2025-11-04T20:29:24.761" v="1"/>
        <pc:sldMkLst>
          <pc:docMk/>
          <pc:sldMk cId="3324632831" sldId="2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10148B-F6C3-4C21-820F-80D24E911C0E}" type="datetimeFigureOut">
              <a:t>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EF5A1C-6BF0-46D3-9DCC-16685C1F0765}" type="slidenum">
              <a:t>‹#›</a:t>
            </a:fld>
            <a:endParaRPr lang="en-US"/>
          </a:p>
        </p:txBody>
      </p:sp>
    </p:spTree>
    <p:extLst>
      <p:ext uri="{BB962C8B-B14F-4D97-AF65-F5344CB8AC3E}">
        <p14:creationId xmlns:p14="http://schemas.microsoft.com/office/powerpoint/2010/main" val="1764074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C54CCA6-AC46-4EF3-9D38-ED6BD56BFC3D}" type="slidenum">
              <a:rPr lang="en-GB" smtClean="0"/>
              <a:t>4</a:t>
            </a:fld>
            <a:endParaRPr lang="en-GB"/>
          </a:p>
        </p:txBody>
      </p:sp>
    </p:spTree>
    <p:extLst>
      <p:ext uri="{BB962C8B-B14F-4D97-AF65-F5344CB8AC3E}">
        <p14:creationId xmlns:p14="http://schemas.microsoft.com/office/powerpoint/2010/main" val="2485511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21C49-C505-86F1-21B0-ED9E7D0FFA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2E42B04-ABF3-26B3-E969-69AE71265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9063268-7E29-CDD6-7575-E816161D5F33}"/>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5" name="Footer Placeholder 4">
            <a:extLst>
              <a:ext uri="{FF2B5EF4-FFF2-40B4-BE49-F238E27FC236}">
                <a16:creationId xmlns:a16="http://schemas.microsoft.com/office/drawing/2014/main" id="{743791A5-240B-8CE3-F571-3F5D87C687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4DCAA3-67C4-8396-77B9-0B4FE047655F}"/>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1406768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EE504-0B39-3B96-46F1-2A2388A9051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334E19-8B4E-EC08-3AFD-06F7EA83CE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6E4006C-F494-5C86-BEAE-B1DC7EDB0229}"/>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5" name="Footer Placeholder 4">
            <a:extLst>
              <a:ext uri="{FF2B5EF4-FFF2-40B4-BE49-F238E27FC236}">
                <a16:creationId xmlns:a16="http://schemas.microsoft.com/office/drawing/2014/main" id="{DB585504-A153-E40D-DE87-7D5227D372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CF1BF3-7244-BF91-8D1C-94F1D8D35440}"/>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1441564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7CF1D7-A287-4FF3-9836-63DEA7B5401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A7801E-BCCF-B2F1-6BCD-1DBD9C9F39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52BEAA3-69B2-94B3-EE75-D442B2A0B912}"/>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5" name="Footer Placeholder 4">
            <a:extLst>
              <a:ext uri="{FF2B5EF4-FFF2-40B4-BE49-F238E27FC236}">
                <a16:creationId xmlns:a16="http://schemas.microsoft.com/office/drawing/2014/main" id="{C11B9265-C2F1-B7E8-32C8-0A73D8A92D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5EA8B8-6CCB-14C2-6B38-D4D7A1381F55}"/>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3555319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D7972-46F6-DA4B-73C1-BF00F5A4520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5FE89A-3A68-882D-6A51-7792531FF9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6D49B2-9BB9-F098-6CE0-2060D36FA64B}"/>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5" name="Footer Placeholder 4">
            <a:extLst>
              <a:ext uri="{FF2B5EF4-FFF2-40B4-BE49-F238E27FC236}">
                <a16:creationId xmlns:a16="http://schemas.microsoft.com/office/drawing/2014/main" id="{01F5053F-0CD1-1AD4-38ED-60B4537D3B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931723-D064-DCCF-BCEE-473C732E1648}"/>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260330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25531-94A8-7D3D-ABFE-9B058C2110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44C8BC8-E4E9-02C0-A510-A2DFE398A8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DE8E10-13DE-0567-9CF5-A90EEF3AEE61}"/>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5" name="Footer Placeholder 4">
            <a:extLst>
              <a:ext uri="{FF2B5EF4-FFF2-40B4-BE49-F238E27FC236}">
                <a16:creationId xmlns:a16="http://schemas.microsoft.com/office/drawing/2014/main" id="{80CD0B07-D758-3259-7839-412703EF38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17D39F-8E40-F33F-DDEF-09A9F9E5C618}"/>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216004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F8213-BDF6-607A-0669-97B8C424CA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A0FFEF-D708-73C8-6C4C-89BAA53667F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BD1EE2C-2507-238F-4AF5-59A3BAEED2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BF602BF-2297-CEB5-7DC3-4E07B7D107E5}"/>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6" name="Footer Placeholder 5">
            <a:extLst>
              <a:ext uri="{FF2B5EF4-FFF2-40B4-BE49-F238E27FC236}">
                <a16:creationId xmlns:a16="http://schemas.microsoft.com/office/drawing/2014/main" id="{4802FDFC-B86C-8C6B-4BC4-BD94BCEF46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674960-CD6D-AB18-ABC4-4289261BB7FE}"/>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77548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C042F-7DAE-5452-4C5A-8F58992DC60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68EF6AD-9567-48B4-DF05-F8955ED726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704BEF-78DD-2CA4-0E7C-3BA55576D7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B484268-6DD5-8416-12EF-7E3BC9F626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A770D0-0101-C509-68EF-CF45499CEF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1A4F25C-744F-E7E5-171C-1C7340306DF4}"/>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8" name="Footer Placeholder 7">
            <a:extLst>
              <a:ext uri="{FF2B5EF4-FFF2-40B4-BE49-F238E27FC236}">
                <a16:creationId xmlns:a16="http://schemas.microsoft.com/office/drawing/2014/main" id="{5698DBDB-81B7-5E29-FF92-D439CBAB6A6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CA037B1-3E1B-432D-B963-D47AE26B7FAB}"/>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3166872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48A53-9E54-AB2B-9D14-BCA5C2E22D2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3A3BDE7-DD63-53EF-7DC2-1504B8072B83}"/>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4" name="Footer Placeholder 3">
            <a:extLst>
              <a:ext uri="{FF2B5EF4-FFF2-40B4-BE49-F238E27FC236}">
                <a16:creationId xmlns:a16="http://schemas.microsoft.com/office/drawing/2014/main" id="{1A6576C0-EE44-8AD8-145A-C6965924C19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02A7337-4978-1EB5-2465-C55169977636}"/>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528356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F956F0-97AB-EA48-CCC9-B96DFD513D0E}"/>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3" name="Footer Placeholder 2">
            <a:extLst>
              <a:ext uri="{FF2B5EF4-FFF2-40B4-BE49-F238E27FC236}">
                <a16:creationId xmlns:a16="http://schemas.microsoft.com/office/drawing/2014/main" id="{B3C26B53-5B46-F3BD-DA15-AF62E129097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5F30613-2053-761C-251C-49ED28FB54F6}"/>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740206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3B12E-2A2C-4B2C-107F-A9B52007A1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320CB70-A016-27F5-7CE9-9AF7803C3C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82BA617-3DD2-1C36-551B-926F864A56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8E08E6-849D-1BA8-71B3-F1796FEA2CF6}"/>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6" name="Footer Placeholder 5">
            <a:extLst>
              <a:ext uri="{FF2B5EF4-FFF2-40B4-BE49-F238E27FC236}">
                <a16:creationId xmlns:a16="http://schemas.microsoft.com/office/drawing/2014/main" id="{6825DD05-6CC9-483D-24BF-CB01AAD68C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9C5DB6-602D-C76E-5419-112991247104}"/>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3656453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9F5AD-1CF1-CD62-5CFB-B4462C98AF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ADB75D3-C30A-4B4A-1B7D-ED9AC47F73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93EE791-6353-0E46-A02D-527C3509BE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A1F2AC-6397-1881-6825-9AE07802D825}"/>
              </a:ext>
            </a:extLst>
          </p:cNvPr>
          <p:cNvSpPr>
            <a:spLocks noGrp="1"/>
          </p:cNvSpPr>
          <p:nvPr>
            <p:ph type="dt" sz="half" idx="10"/>
          </p:nvPr>
        </p:nvSpPr>
        <p:spPr/>
        <p:txBody>
          <a:bodyPr/>
          <a:lstStyle/>
          <a:p>
            <a:fld id="{857309D6-2A8B-40EE-B317-3F907F65716C}" type="datetimeFigureOut">
              <a:rPr lang="en-GB" smtClean="0"/>
              <a:t>04/11/2025</a:t>
            </a:fld>
            <a:endParaRPr lang="en-GB"/>
          </a:p>
        </p:txBody>
      </p:sp>
      <p:sp>
        <p:nvSpPr>
          <p:cNvPr id="6" name="Footer Placeholder 5">
            <a:extLst>
              <a:ext uri="{FF2B5EF4-FFF2-40B4-BE49-F238E27FC236}">
                <a16:creationId xmlns:a16="http://schemas.microsoft.com/office/drawing/2014/main" id="{A4050CA2-F3EF-7BA4-B10A-043CDB0611C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710442-14E5-C550-ED55-98F01E993EEB}"/>
              </a:ext>
            </a:extLst>
          </p:cNvPr>
          <p:cNvSpPr>
            <a:spLocks noGrp="1"/>
          </p:cNvSpPr>
          <p:nvPr>
            <p:ph type="sldNum" sz="quarter" idx="12"/>
          </p:nvPr>
        </p:nvSpPr>
        <p:spPr/>
        <p:txBody>
          <a:bodyPr/>
          <a:lstStyle/>
          <a:p>
            <a:fld id="{2F6FEF6C-6F9B-4901-B108-97ECC5B5BE11}" type="slidenum">
              <a:rPr lang="en-GB" smtClean="0"/>
              <a:t>‹#›</a:t>
            </a:fld>
            <a:endParaRPr lang="en-GB"/>
          </a:p>
        </p:txBody>
      </p:sp>
    </p:spTree>
    <p:extLst>
      <p:ext uri="{BB962C8B-B14F-4D97-AF65-F5344CB8AC3E}">
        <p14:creationId xmlns:p14="http://schemas.microsoft.com/office/powerpoint/2010/main" val="1633491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EAFF5F-10DC-DC27-06AC-103F8952C1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FF4F5D-E976-8F69-95C3-C8582F8CC0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D9CA24-6F8E-D11A-3A8C-EC916682EA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309D6-2A8B-40EE-B317-3F907F65716C}" type="datetimeFigureOut">
              <a:rPr lang="en-GB" smtClean="0"/>
              <a:t>04/11/2025</a:t>
            </a:fld>
            <a:endParaRPr lang="en-GB"/>
          </a:p>
        </p:txBody>
      </p:sp>
      <p:sp>
        <p:nvSpPr>
          <p:cNvPr id="5" name="Footer Placeholder 4">
            <a:extLst>
              <a:ext uri="{FF2B5EF4-FFF2-40B4-BE49-F238E27FC236}">
                <a16:creationId xmlns:a16="http://schemas.microsoft.com/office/drawing/2014/main" id="{25794DBB-5BDA-DA59-8DA6-9DC862E38E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C98A1D6-F689-DC02-5548-7791D73A65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6FEF6C-6F9B-4901-B108-97ECC5B5BE11}" type="slidenum">
              <a:rPr lang="en-GB" smtClean="0"/>
              <a:t>‹#›</a:t>
            </a:fld>
            <a:endParaRPr lang="en-GB"/>
          </a:p>
        </p:txBody>
      </p:sp>
    </p:spTree>
    <p:extLst>
      <p:ext uri="{BB962C8B-B14F-4D97-AF65-F5344CB8AC3E}">
        <p14:creationId xmlns:p14="http://schemas.microsoft.com/office/powerpoint/2010/main" val="3892717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1.bin"/><Relationship Id="rId1" Type="http://schemas.openxmlformats.org/officeDocument/2006/relationships/slideLayout" Target="../slideLayouts/slideLayout1.xml"/><Relationship Id="rId5" Type="http://schemas.openxmlformats.org/officeDocument/2006/relationships/image" Target="../media/image6.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783" y="-141029"/>
            <a:ext cx="10515600" cy="497024"/>
          </a:xfrm>
        </p:spPr>
        <p:txBody>
          <a:bodyPr>
            <a:normAutofit/>
          </a:bodyPr>
          <a:lstStyle/>
          <a:p>
            <a:pPr algn="ctr"/>
            <a:r>
              <a:rPr lang="en-GB" sz="2000" b="1" dirty="0"/>
              <a:t>Year 9 HT1 Knowledge Organiser – </a:t>
            </a:r>
            <a:r>
              <a:rPr lang="en-GB" sz="2000" b="1" i="1" dirty="0"/>
              <a:t>Pigeon English </a:t>
            </a:r>
            <a:r>
              <a:rPr lang="en-GB" sz="2000" b="1" dirty="0"/>
              <a:t>by Stephen </a:t>
            </a:r>
            <a:r>
              <a:rPr lang="en-GB" sz="2000" b="1" dirty="0" err="1"/>
              <a:t>Kelman</a:t>
            </a:r>
            <a:endParaRPr lang="en-GB" sz="2000" b="1" dirty="0"/>
          </a:p>
        </p:txBody>
      </p:sp>
      <p:graphicFrame>
        <p:nvGraphicFramePr>
          <p:cNvPr id="3" name="Table 2"/>
          <p:cNvGraphicFramePr>
            <a:graphicFrameLocks noGrp="1"/>
          </p:cNvGraphicFramePr>
          <p:nvPr/>
        </p:nvGraphicFramePr>
        <p:xfrm>
          <a:off x="59266" y="228601"/>
          <a:ext cx="11854060" cy="6800851"/>
        </p:xfrm>
        <a:graphic>
          <a:graphicData uri="http://schemas.openxmlformats.org/drawingml/2006/table">
            <a:tbl>
              <a:tblPr firstRow="1" firstCol="1" bandRow="1"/>
              <a:tblGrid>
                <a:gridCol w="3951070">
                  <a:extLst>
                    <a:ext uri="{9D8B030D-6E8A-4147-A177-3AD203B41FA5}">
                      <a16:colId xmlns:a16="http://schemas.microsoft.com/office/drawing/2014/main" val="91170301"/>
                    </a:ext>
                  </a:extLst>
                </a:gridCol>
                <a:gridCol w="3951070">
                  <a:extLst>
                    <a:ext uri="{9D8B030D-6E8A-4147-A177-3AD203B41FA5}">
                      <a16:colId xmlns:a16="http://schemas.microsoft.com/office/drawing/2014/main" val="2470474850"/>
                    </a:ext>
                  </a:extLst>
                </a:gridCol>
                <a:gridCol w="3951920">
                  <a:extLst>
                    <a:ext uri="{9D8B030D-6E8A-4147-A177-3AD203B41FA5}">
                      <a16:colId xmlns:a16="http://schemas.microsoft.com/office/drawing/2014/main" val="2140400699"/>
                    </a:ext>
                  </a:extLst>
                </a:gridCol>
              </a:tblGrid>
              <a:tr h="2402974">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Context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The novel is set in modern day London.  The novel explores the idea of a child migrating to London and demonstrates the lure of gangs and violence.  It also shows how easy it is for vulnerable young people to become involved in this violent lifestyle.  The novel mirrors the real life problems with knife crime in London.  The novel is loosely based on </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Damilola</a:t>
                      </a:r>
                      <a:r>
                        <a:rPr lang="en-GB" sz="1100" dirty="0">
                          <a:effectLst/>
                          <a:latin typeface="Calibri" panose="020F0502020204030204" pitchFamily="34" charset="0"/>
                          <a:ea typeface="Calibri" panose="020F0502020204030204" pitchFamily="34" charset="0"/>
                          <a:cs typeface="Times New Roman" panose="02020603050405020304" pitchFamily="18" charset="0"/>
                        </a:rPr>
                        <a:t> Taylor. </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Damilola</a:t>
                      </a:r>
                      <a:r>
                        <a:rPr lang="en-GB" sz="1100" dirty="0">
                          <a:effectLst/>
                          <a:latin typeface="Calibri" panose="020F0502020204030204" pitchFamily="34" charset="0"/>
                          <a:ea typeface="Calibri" panose="020F0502020204030204" pitchFamily="34" charset="0"/>
                          <a:cs typeface="Times New Roman" panose="02020603050405020304" pitchFamily="18" charset="0"/>
                        </a:rPr>
                        <a:t> was a 10 year old young Nigerian school boy, who lost his life on the 27th November 2000 after being stabbed in the leg on the streets of Peckham. The case became one of the country’s most high-profile killings.  </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Damilola</a:t>
                      </a:r>
                      <a:r>
                        <a:rPr lang="en-GB" sz="1100" dirty="0">
                          <a:effectLst/>
                          <a:latin typeface="Calibri" panose="020F0502020204030204" pitchFamily="34" charset="0"/>
                          <a:ea typeface="Calibri" panose="020F0502020204030204" pitchFamily="34" charset="0"/>
                          <a:cs typeface="Times New Roman" panose="02020603050405020304" pitchFamily="18" charset="0"/>
                        </a:rPr>
                        <a:t> crawled to a stairwell where builders found him and called an ambulance. Eventually, after multiple trials, two brothers were charged with manslaughter. They were 12 and 13 when they committed the crime. </a:t>
                      </a:r>
                    </a:p>
                  </a:txBody>
                  <a:tcPr marL="27725" marR="277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Themes</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Gang culture: </a:t>
                      </a:r>
                      <a:r>
                        <a:rPr lang="en-GB" sz="1100" dirty="0">
                          <a:effectLst/>
                          <a:latin typeface="Calibri" panose="020F0502020204030204" pitchFamily="34" charset="0"/>
                          <a:ea typeface="Calibri" panose="020F0502020204030204" pitchFamily="34" charset="0"/>
                          <a:cs typeface="Times New Roman" panose="02020603050405020304" pitchFamily="18" charset="0"/>
                        </a:rPr>
                        <a:t>A gang is a group with a defined leadership and internal organization that claims control over territory in a community and engages, either individually or collectively, in illegal, and possibly violent, behaviour.</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Power: </a:t>
                      </a:r>
                      <a:r>
                        <a:rPr lang="en-GB" sz="1100" dirty="0">
                          <a:effectLst/>
                          <a:latin typeface="Calibri" panose="020F0502020204030204" pitchFamily="34" charset="0"/>
                          <a:ea typeface="Calibri" panose="020F0502020204030204" pitchFamily="34" charset="0"/>
                          <a:cs typeface="Times New Roman" panose="02020603050405020304" pitchFamily="18" charset="0"/>
                        </a:rPr>
                        <a:t>The ability to act in a certain way and influence others to act in a certain way.</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Innocence: </a:t>
                      </a:r>
                      <a:r>
                        <a:rPr lang="en-GB" sz="1100" dirty="0">
                          <a:effectLst/>
                          <a:latin typeface="Calibri" panose="020F0502020204030204" pitchFamily="34" charset="0"/>
                          <a:ea typeface="Calibri" panose="020F0502020204030204" pitchFamily="34" charset="0"/>
                          <a:cs typeface="Times New Roman" panose="02020603050405020304" pitchFamily="18" charset="0"/>
                        </a:rPr>
                        <a:t>Innocence is a lack of guilt, with respect to any kind of crime, or wrongdoing. It also means a lack of experience.</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Knife crime: </a:t>
                      </a:r>
                      <a:r>
                        <a:rPr lang="en-GB" sz="1100" dirty="0">
                          <a:effectLst/>
                          <a:latin typeface="Calibri" panose="020F0502020204030204" pitchFamily="34" charset="0"/>
                          <a:ea typeface="Calibri" panose="020F0502020204030204" pitchFamily="34" charset="0"/>
                          <a:cs typeface="Times New Roman" panose="02020603050405020304" pitchFamily="18" charset="0"/>
                        </a:rPr>
                        <a:t>Criminal offences committed with a knife.</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Immigration: </a:t>
                      </a:r>
                      <a:r>
                        <a:rPr lang="en-GB" sz="1100" dirty="0">
                          <a:effectLst/>
                          <a:latin typeface="Calibri" panose="020F0502020204030204" pitchFamily="34" charset="0"/>
                          <a:ea typeface="Calibri" panose="020F0502020204030204" pitchFamily="34" charset="0"/>
                          <a:cs typeface="Times New Roman" panose="02020603050405020304" pitchFamily="18" charset="0"/>
                        </a:rPr>
                        <a:t>The movement from one country to a new country to live.</a:t>
                      </a: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27725" marR="277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Characters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Harrison</a:t>
                      </a:r>
                      <a:r>
                        <a:rPr lang="en-GB" sz="1100" dirty="0">
                          <a:effectLst/>
                          <a:latin typeface="Calibri" panose="020F0502020204030204" pitchFamily="34" charset="0"/>
                          <a:ea typeface="Calibri" panose="020F0502020204030204" pitchFamily="34" charset="0"/>
                          <a:cs typeface="Times New Roman" panose="02020603050405020304" pitchFamily="18" charset="0"/>
                        </a:rPr>
                        <a:t> – The protagonist and narrator of the novel.</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Lydia</a:t>
                      </a:r>
                      <a:r>
                        <a:rPr lang="en-GB" sz="1100" dirty="0">
                          <a:effectLst/>
                          <a:latin typeface="Calibri" panose="020F0502020204030204" pitchFamily="34" charset="0"/>
                          <a:ea typeface="Calibri" panose="020F0502020204030204" pitchFamily="34" charset="0"/>
                          <a:cs typeface="Times New Roman" panose="02020603050405020304" pitchFamily="18" charset="0"/>
                        </a:rPr>
                        <a:t> – Harrison’s older sister</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Harrison’s mum</a:t>
                      </a:r>
                      <a:r>
                        <a:rPr lang="en-GB" sz="1100" dirty="0">
                          <a:effectLst/>
                          <a:latin typeface="Calibri" panose="020F0502020204030204" pitchFamily="34" charset="0"/>
                          <a:ea typeface="Calibri" panose="020F0502020204030204" pitchFamily="34" charset="0"/>
                          <a:cs typeface="Times New Roman" panose="02020603050405020304" pitchFamily="18" charset="0"/>
                        </a:rPr>
                        <a:t> – Harrison and Lydia’s mum.</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Auntie Sonia </a:t>
                      </a:r>
                      <a:r>
                        <a:rPr lang="en-GB" sz="1100" dirty="0">
                          <a:effectLst/>
                          <a:latin typeface="Calibri" panose="020F0502020204030204" pitchFamily="34" charset="0"/>
                          <a:ea typeface="Calibri" panose="020F0502020204030204" pitchFamily="34" charset="0"/>
                          <a:cs typeface="Times New Roman" panose="02020603050405020304" pitchFamily="18" charset="0"/>
                        </a:rPr>
                        <a:t>– Harrison</a:t>
                      </a:r>
                      <a:r>
                        <a:rPr lang="en-GB" sz="1100" baseline="0" dirty="0">
                          <a:effectLst/>
                          <a:latin typeface="Calibri" panose="020F0502020204030204" pitchFamily="34" charset="0"/>
                          <a:ea typeface="Calibri" panose="020F0502020204030204" pitchFamily="34" charset="0"/>
                          <a:cs typeface="Times New Roman" panose="02020603050405020304" pitchFamily="18" charset="0"/>
                        </a:rPr>
                        <a:t> and Lydia’s aunt.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Julius </a:t>
                      </a:r>
                      <a:r>
                        <a:rPr lang="en-GB" sz="1100" dirty="0">
                          <a:effectLst/>
                          <a:latin typeface="Calibri" panose="020F0502020204030204" pitchFamily="34" charset="0"/>
                          <a:ea typeface="Calibri" panose="020F0502020204030204" pitchFamily="34" charset="0"/>
                          <a:cs typeface="Times New Roman" panose="02020603050405020304" pitchFamily="18" charset="0"/>
                        </a:rPr>
                        <a:t>– The rich man who dates Auntie</a:t>
                      </a:r>
                      <a:r>
                        <a:rPr lang="en-GB" sz="1100" baseline="0" dirty="0">
                          <a:effectLst/>
                          <a:latin typeface="Calibri" panose="020F0502020204030204" pitchFamily="34" charset="0"/>
                          <a:ea typeface="Calibri" panose="020F0502020204030204" pitchFamily="34" charset="0"/>
                          <a:cs typeface="Times New Roman" panose="02020603050405020304" pitchFamily="18" charset="0"/>
                        </a:rPr>
                        <a:t> Sonia.</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The DFC </a:t>
                      </a:r>
                      <a:r>
                        <a:rPr lang="en-GB" sz="1100" dirty="0">
                          <a:effectLst/>
                          <a:latin typeface="Calibri" panose="020F0502020204030204" pitchFamily="34" charset="0"/>
                          <a:ea typeface="Calibri" panose="020F0502020204030204" pitchFamily="34" charset="0"/>
                          <a:cs typeface="Times New Roman" panose="02020603050405020304" pitchFamily="18" charset="0"/>
                        </a:rPr>
                        <a:t>– A gang</a:t>
                      </a:r>
                      <a:r>
                        <a:rPr lang="en-GB" sz="1100" baseline="0" dirty="0">
                          <a:effectLst/>
                          <a:latin typeface="Calibri" panose="020F0502020204030204" pitchFamily="34" charset="0"/>
                          <a:ea typeface="Calibri" panose="020F0502020204030204" pitchFamily="34" charset="0"/>
                          <a:cs typeface="Times New Roman" panose="02020603050405020304" pitchFamily="18" charset="0"/>
                        </a:rPr>
                        <a:t> of boys in the local area.</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err="1">
                          <a:effectLst/>
                          <a:latin typeface="Calibri" panose="020F0502020204030204" pitchFamily="34" charset="0"/>
                          <a:ea typeface="Calibri" panose="020F0502020204030204" pitchFamily="34" charset="0"/>
                          <a:cs typeface="Times New Roman" panose="02020603050405020304" pitchFamily="18" charset="0"/>
                        </a:rPr>
                        <a:t>Miquita</a:t>
                      </a:r>
                      <a:r>
                        <a:rPr lang="en-GB" sz="1100" dirty="0">
                          <a:effectLst/>
                          <a:latin typeface="Calibri" panose="020F0502020204030204" pitchFamily="34" charset="0"/>
                          <a:ea typeface="Calibri" panose="020F0502020204030204" pitchFamily="34" charset="0"/>
                          <a:cs typeface="Times New Roman" panose="02020603050405020304" pitchFamily="18" charset="0"/>
                        </a:rPr>
                        <a:t> - </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Miquita</a:t>
                      </a:r>
                      <a:r>
                        <a:rPr lang="en-GB" sz="1100" dirty="0">
                          <a:effectLst/>
                          <a:latin typeface="Calibri" panose="020F0502020204030204" pitchFamily="34" charset="0"/>
                          <a:ea typeface="Calibri" panose="020F0502020204030204" pitchFamily="34" charset="0"/>
                          <a:cs typeface="Times New Roman" panose="02020603050405020304" pitchFamily="18" charset="0"/>
                        </a:rPr>
                        <a:t> is </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Killa’s</a:t>
                      </a:r>
                      <a:r>
                        <a:rPr lang="en-GB" sz="1100" dirty="0">
                          <a:effectLst/>
                          <a:latin typeface="Calibri" panose="020F0502020204030204" pitchFamily="34" charset="0"/>
                          <a:ea typeface="Calibri" panose="020F0502020204030204" pitchFamily="34" charset="0"/>
                          <a:cs typeface="Times New Roman" panose="02020603050405020304" pitchFamily="18" charset="0"/>
                        </a:rPr>
                        <a:t> girlfriend and a friend of Lydia and </a:t>
                      </a:r>
                      <a:r>
                        <a:rPr lang="en-GB" sz="1100" b="1" dirty="0" err="1">
                          <a:effectLst/>
                          <a:latin typeface="Calibri" panose="020F0502020204030204" pitchFamily="34" charset="0"/>
                          <a:ea typeface="Calibri" panose="020F0502020204030204" pitchFamily="34" charset="0"/>
                          <a:cs typeface="Times New Roman" panose="02020603050405020304" pitchFamily="18" charset="0"/>
                        </a:rPr>
                        <a:t>Chanelle</a:t>
                      </a:r>
                      <a:r>
                        <a:rPr lang="en-GB" sz="1100" baseline="0" dirty="0">
                          <a:effectLst/>
                          <a:latin typeface="Calibri" panose="020F0502020204030204" pitchFamily="34" charset="0"/>
                          <a:ea typeface="Calibri" panose="020F0502020204030204" pitchFamily="34" charset="0"/>
                          <a:cs typeface="Times New Roman" panose="02020603050405020304" pitchFamily="18" charset="0"/>
                        </a:rPr>
                        <a:t> – A friend of Lydia and </a:t>
                      </a:r>
                      <a:r>
                        <a:rPr lang="en-GB" sz="1100" baseline="0" dirty="0" err="1">
                          <a:effectLst/>
                          <a:latin typeface="Calibri" panose="020F0502020204030204" pitchFamily="34" charset="0"/>
                          <a:ea typeface="Calibri" panose="020F0502020204030204" pitchFamily="34" charset="0"/>
                          <a:cs typeface="Times New Roman" panose="02020603050405020304" pitchFamily="18" charset="0"/>
                        </a:rPr>
                        <a:t>Miquita</a:t>
                      </a:r>
                      <a:r>
                        <a:rPr lang="en-GB" sz="1100" baseline="0" dirty="0">
                          <a:effectLst/>
                          <a:latin typeface="Calibri" panose="020F0502020204030204" pitchFamily="34" charset="0"/>
                          <a:ea typeface="Calibri" panose="020F0502020204030204" pitchFamily="34" charset="0"/>
                          <a:cs typeface="Times New Roman" panose="02020603050405020304" pitchFamily="18" charset="0"/>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Jordan</a:t>
                      </a:r>
                      <a:r>
                        <a:rPr lang="en-GB" sz="1100" dirty="0">
                          <a:effectLst/>
                          <a:latin typeface="Calibri" panose="020F0502020204030204" pitchFamily="34" charset="0"/>
                          <a:ea typeface="Calibri" panose="020F0502020204030204" pitchFamily="34" charset="0"/>
                          <a:cs typeface="Times New Roman" panose="02020603050405020304" pitchFamily="18" charset="0"/>
                        </a:rPr>
                        <a:t> – One of Harrison’s best friends.</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Dean </a:t>
                      </a:r>
                      <a:r>
                        <a:rPr lang="en-GB" sz="1100" dirty="0">
                          <a:effectLst/>
                          <a:latin typeface="Calibri" panose="020F0502020204030204" pitchFamily="34" charset="0"/>
                          <a:ea typeface="Calibri" panose="020F0502020204030204" pitchFamily="34" charset="0"/>
                          <a:cs typeface="Times New Roman" panose="02020603050405020304" pitchFamily="18" charset="0"/>
                        </a:rPr>
                        <a:t>– Harrison’s best friend from school.</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The Pigeon </a:t>
                      </a:r>
                      <a:r>
                        <a:rPr lang="en-GB" sz="1100" dirty="0">
                          <a:effectLst/>
                          <a:latin typeface="Calibri" panose="020F0502020204030204" pitchFamily="34" charset="0"/>
                          <a:ea typeface="Calibri" panose="020F0502020204030204" pitchFamily="34" charset="0"/>
                          <a:cs typeface="Times New Roman" panose="02020603050405020304" pitchFamily="18" charset="0"/>
                        </a:rPr>
                        <a:t>– The second</a:t>
                      </a:r>
                      <a:r>
                        <a:rPr lang="en-GB" sz="1100" baseline="0" dirty="0">
                          <a:effectLst/>
                          <a:latin typeface="Calibri" panose="020F0502020204030204" pitchFamily="34" charset="0"/>
                          <a:ea typeface="Calibri" panose="020F0502020204030204" pitchFamily="34" charset="0"/>
                          <a:cs typeface="Times New Roman" panose="02020603050405020304" pitchFamily="18" charset="0"/>
                        </a:rPr>
                        <a:t> narrator of the novel.</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Poppy Morgan </a:t>
                      </a:r>
                      <a:r>
                        <a:rPr lang="en-GB" sz="1100" dirty="0">
                          <a:effectLst/>
                          <a:latin typeface="Calibri" panose="020F0502020204030204" pitchFamily="34" charset="0"/>
                          <a:ea typeface="Calibri" panose="020F0502020204030204" pitchFamily="34" charset="0"/>
                          <a:cs typeface="Times New Roman" panose="02020603050405020304" pitchFamily="18" charset="0"/>
                        </a:rPr>
                        <a:t>–A girl at Harrison’s school whom he has a crush on.</a:t>
                      </a:r>
                    </a:p>
                    <a:p>
                      <a:pPr>
                        <a:lnSpc>
                          <a:spcPct val="107000"/>
                        </a:lnSpc>
                        <a:spcAft>
                          <a:spcPts val="0"/>
                        </a:spcAft>
                      </a:pPr>
                      <a:r>
                        <a:rPr lang="en-GB" sz="400" dirty="0">
                          <a:effectLst/>
                          <a:latin typeface="Calibri" panose="020F0502020204030204" pitchFamily="34" charset="0"/>
                          <a:ea typeface="Calibri" panose="020F0502020204030204" pitchFamily="34" charset="0"/>
                          <a:cs typeface="Times New Roman" panose="02020603050405020304" pitchFamily="18" charset="0"/>
                        </a:rPr>
                        <a:t> </a:t>
                      </a:r>
                    </a:p>
                  </a:txBody>
                  <a:tcPr marL="27725" marR="277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0615529"/>
                  </a:ext>
                </a:extLst>
              </a:tr>
              <a:tr h="4124825">
                <a:tc>
                  <a:txBody>
                    <a:bodyPr/>
                    <a:lstStyle/>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Techniques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Simile: </a:t>
                      </a:r>
                      <a:r>
                        <a:rPr lang="en-GB" sz="1100" dirty="0">
                          <a:effectLst/>
                          <a:latin typeface="Calibri" panose="020F0502020204030204" pitchFamily="34" charset="0"/>
                          <a:ea typeface="Calibri" panose="020F0502020204030204" pitchFamily="34" charset="0"/>
                          <a:cs typeface="Times New Roman" panose="02020603050405020304" pitchFamily="18" charset="0"/>
                        </a:rPr>
                        <a:t>A comparison of two things using like or as – </a:t>
                      </a:r>
                      <a:r>
                        <a:rPr lang="en-GB" sz="1100" i="1" dirty="0">
                          <a:effectLst/>
                          <a:latin typeface="Calibri" panose="020F0502020204030204" pitchFamily="34" charset="0"/>
                          <a:ea typeface="Calibri" panose="020F0502020204030204" pitchFamily="34" charset="0"/>
                          <a:cs typeface="Times New Roman" panose="02020603050405020304" pitchFamily="18" charset="0"/>
                        </a:rPr>
                        <a:t>The world is like a stage</a:t>
                      </a:r>
                      <a:r>
                        <a:rPr lang="en-GB" sz="11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Metaphor: </a:t>
                      </a:r>
                      <a:r>
                        <a:rPr lang="en-GB" sz="1100" dirty="0">
                          <a:effectLst/>
                          <a:latin typeface="Calibri" panose="020F0502020204030204" pitchFamily="34" charset="0"/>
                          <a:ea typeface="Calibri" panose="020F0502020204030204" pitchFamily="34" charset="0"/>
                          <a:cs typeface="Times New Roman" panose="02020603050405020304" pitchFamily="18" charset="0"/>
                        </a:rPr>
                        <a:t>A direct comparison of two things which is not literal – </a:t>
                      </a:r>
                      <a:r>
                        <a:rPr lang="en-GB" sz="1100" i="1" dirty="0">
                          <a:effectLst/>
                          <a:latin typeface="Calibri" panose="020F0502020204030204" pitchFamily="34" charset="0"/>
                          <a:ea typeface="Calibri" panose="020F0502020204030204" pitchFamily="34" charset="0"/>
                          <a:cs typeface="Times New Roman" panose="02020603050405020304" pitchFamily="18" charset="0"/>
                        </a:rPr>
                        <a:t>The world is a stage.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Imagery:</a:t>
                      </a:r>
                      <a:r>
                        <a:rPr lang="en-GB" sz="1100" dirty="0">
                          <a:effectLst/>
                          <a:latin typeface="Calibri" panose="020F0502020204030204" pitchFamily="34" charset="0"/>
                          <a:ea typeface="Calibri" panose="020F0502020204030204" pitchFamily="34" charset="0"/>
                          <a:cs typeface="Times New Roman" panose="02020603050405020304" pitchFamily="18" charset="0"/>
                        </a:rPr>
                        <a:t> Creating a mental picture for the reader through appealing to the senses (smell, touch, taste, see, hear) – </a:t>
                      </a:r>
                      <a:r>
                        <a:rPr lang="en-GB" sz="1100" i="1" dirty="0">
                          <a:effectLst/>
                          <a:latin typeface="Calibri" panose="020F0502020204030204" pitchFamily="34" charset="0"/>
                          <a:ea typeface="Calibri" panose="020F0502020204030204" pitchFamily="34" charset="0"/>
                          <a:cs typeface="Times New Roman" panose="02020603050405020304" pitchFamily="18" charset="0"/>
                        </a:rPr>
                        <a:t>The smell of freshly cut grass filled the air.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Colloquial language: </a:t>
                      </a:r>
                      <a:r>
                        <a:rPr lang="en-GB" sz="1100" dirty="0">
                          <a:effectLst/>
                          <a:latin typeface="Calibri" panose="020F0502020204030204" pitchFamily="34" charset="0"/>
                          <a:ea typeface="Calibri" panose="020F0502020204030204" pitchFamily="34" charset="0"/>
                          <a:cs typeface="Times New Roman" panose="02020603050405020304" pitchFamily="18" charset="0"/>
                        </a:rPr>
                        <a:t>Informal language used by people in their everyday speech – </a:t>
                      </a:r>
                      <a:r>
                        <a:rPr lang="en-GB" sz="1100" i="1" dirty="0">
                          <a:effectLst/>
                          <a:latin typeface="Calibri" panose="020F0502020204030204" pitchFamily="34" charset="0"/>
                          <a:ea typeface="Calibri" panose="020F0502020204030204" pitchFamily="34" charset="0"/>
                          <a:cs typeface="Times New Roman" panose="02020603050405020304" pitchFamily="18" charset="0"/>
                        </a:rPr>
                        <a:t>Don’t chicken out!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Pathetic fallacy: </a:t>
                      </a:r>
                      <a:r>
                        <a:rPr lang="en-GB" sz="1100" dirty="0">
                          <a:effectLst/>
                          <a:latin typeface="Calibri" panose="020F0502020204030204" pitchFamily="34" charset="0"/>
                          <a:ea typeface="Calibri" panose="020F0502020204030204" pitchFamily="34" charset="0"/>
                          <a:cs typeface="Times New Roman" panose="02020603050405020304" pitchFamily="18" charset="0"/>
                        </a:rPr>
                        <a:t>When nature reflects human emotion (we often see this in the weather) – </a:t>
                      </a:r>
                      <a:r>
                        <a:rPr lang="en-GB" sz="1100" i="1" dirty="0">
                          <a:effectLst/>
                          <a:latin typeface="Calibri" panose="020F0502020204030204" pitchFamily="34" charset="0"/>
                          <a:ea typeface="Calibri" panose="020F0502020204030204" pitchFamily="34" charset="0"/>
                          <a:cs typeface="Times New Roman" panose="02020603050405020304" pitchFamily="18" charset="0"/>
                        </a:rPr>
                        <a:t>The sun shone on the cloudless sky as the friends were reunited.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Cyclical structure: </a:t>
                      </a:r>
                      <a:r>
                        <a:rPr lang="en-GB" sz="1100" dirty="0">
                          <a:effectLst/>
                          <a:latin typeface="Calibri" panose="020F0502020204030204" pitchFamily="34" charset="0"/>
                          <a:ea typeface="Calibri" panose="020F0502020204030204" pitchFamily="34" charset="0"/>
                          <a:cs typeface="Times New Roman" panose="02020603050405020304" pitchFamily="18" charset="0"/>
                        </a:rPr>
                        <a:t>When a text begins and ends with the same idea or event.</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Dual-narrative: </a:t>
                      </a:r>
                      <a:r>
                        <a:rPr lang="en-GB" sz="1100" dirty="0">
                          <a:effectLst/>
                          <a:latin typeface="Calibri" panose="020F0502020204030204" pitchFamily="34" charset="0"/>
                          <a:ea typeface="Calibri" panose="020F0502020204030204" pitchFamily="34" charset="0"/>
                          <a:cs typeface="Times New Roman" panose="02020603050405020304" pitchFamily="18" charset="0"/>
                        </a:rPr>
                        <a:t>A dual narrative is a story that is told from two different perspectives.</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Foreshadowing: </a:t>
                      </a:r>
                      <a:r>
                        <a:rPr lang="en-GB" sz="1100" dirty="0">
                          <a:effectLst/>
                          <a:latin typeface="Calibri" panose="020F0502020204030204" pitchFamily="34" charset="0"/>
                          <a:ea typeface="Calibri" panose="020F0502020204030204" pitchFamily="34" charset="0"/>
                          <a:cs typeface="Times New Roman" panose="02020603050405020304" pitchFamily="18" charset="0"/>
                        </a:rPr>
                        <a:t>A warning or hint of a future event.</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Extended metaphor: </a:t>
                      </a:r>
                      <a:r>
                        <a:rPr lang="en-GB" sz="1100" dirty="0">
                          <a:effectLst/>
                          <a:latin typeface="Calibri" panose="020F0502020204030204" pitchFamily="34" charset="0"/>
                          <a:ea typeface="Calibri" panose="020F0502020204030204" pitchFamily="34" charset="0"/>
                          <a:cs typeface="Times New Roman" panose="02020603050405020304" pitchFamily="18" charset="0"/>
                        </a:rPr>
                        <a:t>A metaphor which is repeated or extended over the course of a text.</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Dramatic Irony: </a:t>
                      </a:r>
                      <a:r>
                        <a:rPr lang="en-GB" sz="1100" dirty="0">
                          <a:effectLst/>
                          <a:latin typeface="Calibri" panose="020F0502020204030204" pitchFamily="34" charset="0"/>
                          <a:ea typeface="Calibri" panose="020F0502020204030204" pitchFamily="34" charset="0"/>
                          <a:cs typeface="Times New Roman" panose="02020603050405020304" pitchFamily="18" charset="0"/>
                        </a:rPr>
                        <a:t>When the reader or audience is aware of something that the character is not.</a:t>
                      </a:r>
                    </a:p>
                  </a:txBody>
                  <a:tcPr marL="27725" marR="277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Symbols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The Pigeon: </a:t>
                      </a:r>
                      <a:r>
                        <a:rPr lang="en-GB" sz="1100" dirty="0">
                          <a:effectLst/>
                          <a:latin typeface="Calibri" panose="020F0502020204030204" pitchFamily="34" charset="0"/>
                          <a:ea typeface="Calibri" panose="020F0502020204030204" pitchFamily="34" charset="0"/>
                          <a:cs typeface="Times New Roman" panose="02020603050405020304" pitchFamily="18" charset="0"/>
                        </a:rPr>
                        <a:t>The Pigeon is the second narrator of the novel. The Pigeon is the adult voice of the novel. The Pigeon acts as a guardian angel figure towards Harrison and watches over him. Some people think that the Pigeon is a father-like figure towards Harrison as his dad is in Ghana and can’t look out for him. The Pigeon is an outsider like Harrison.  He talks about humans trying to keep them out. The Pigeon foreshadows the events that happen to Harrison. </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The fingerprint: </a:t>
                      </a:r>
                      <a:r>
                        <a:rPr lang="en-GB" sz="1100" dirty="0">
                          <a:effectLst/>
                          <a:latin typeface="Calibri" panose="020F0502020204030204" pitchFamily="34" charset="0"/>
                          <a:ea typeface="Calibri" panose="020F0502020204030204" pitchFamily="34" charset="0"/>
                          <a:cs typeface="Times New Roman" panose="02020603050405020304" pitchFamily="18" charset="0"/>
                        </a:rPr>
                        <a:t>Fingerprints and footprints seem to hold an intrinsic link to identity in the novel.</a:t>
                      </a:r>
                      <a:r>
                        <a:rPr lang="en-GB" sz="11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100" dirty="0">
                          <a:effectLst/>
                          <a:latin typeface="Calibri" panose="020F0502020204030204" pitchFamily="34" charset="0"/>
                          <a:ea typeface="Calibri" panose="020F0502020204030204" pitchFamily="34" charset="0"/>
                          <a:cs typeface="Times New Roman" panose="02020603050405020304" pitchFamily="18" charset="0"/>
                        </a:rPr>
                        <a:t>They appear as a symbol throughout; Harrison collects fingerprints whilst hunting his ‘killer’; Auntie Sonia burns her fingerprints to escape ‘her old self’ and Harrison and Lydia leave their mark on the world when they leave their footprints behind.</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The playground: </a:t>
                      </a:r>
                      <a:r>
                        <a:rPr lang="en-GB" sz="1100" dirty="0">
                          <a:effectLst/>
                          <a:latin typeface="Calibri" panose="020F0502020204030204" pitchFamily="34" charset="0"/>
                          <a:ea typeface="Calibri" panose="020F0502020204030204" pitchFamily="34" charset="0"/>
                          <a:cs typeface="Times New Roman" panose="02020603050405020304" pitchFamily="18" charset="0"/>
                        </a:rPr>
                        <a:t>The playground could represent childhood, innocence and freedom.</a:t>
                      </a:r>
                    </a:p>
                    <a:p>
                      <a:pPr>
                        <a:lnSpc>
                          <a:spcPct val="107000"/>
                        </a:lnSpc>
                        <a:spcAft>
                          <a:spcPts val="0"/>
                        </a:spcAft>
                      </a:pPr>
                      <a:r>
                        <a:rPr lang="en-GB" sz="1100" dirty="0" err="1">
                          <a:effectLst/>
                          <a:latin typeface="Calibri" panose="020F0502020204030204" pitchFamily="34" charset="0"/>
                          <a:ea typeface="Calibri" panose="020F0502020204030204" pitchFamily="34" charset="0"/>
                          <a:cs typeface="Times New Roman" panose="02020603050405020304" pitchFamily="18" charset="0"/>
                        </a:rPr>
                        <a:t>Kelman</a:t>
                      </a:r>
                      <a:r>
                        <a:rPr lang="en-GB" sz="1100" dirty="0">
                          <a:effectLst/>
                          <a:latin typeface="Calibri" panose="020F0502020204030204" pitchFamily="34" charset="0"/>
                          <a:ea typeface="Calibri" panose="020F0502020204030204" pitchFamily="34" charset="0"/>
                          <a:cs typeface="Times New Roman" panose="02020603050405020304" pitchFamily="18" charset="0"/>
                        </a:rPr>
                        <a:t> personifies the playground to emphasise this idea “Everybody went to watch the playground die”. Society just watches children’s lives perishing. Everybody is aware of gang violence and poverty, but no one really takes responsibility for it.</a:t>
                      </a:r>
                    </a:p>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Rain: </a:t>
                      </a:r>
                      <a:r>
                        <a:rPr lang="en-GB" sz="1100" dirty="0">
                          <a:effectLst/>
                          <a:latin typeface="Calibri" panose="020F0502020204030204" pitchFamily="34" charset="0"/>
                          <a:ea typeface="Calibri" panose="020F0502020204030204" pitchFamily="34" charset="0"/>
                          <a:cs typeface="Times New Roman" panose="02020603050405020304" pitchFamily="18" charset="0"/>
                        </a:rPr>
                        <a:t>Rain as a baptism – new beginning. Washing away sins. Rain washes the blood away, Harrison and Lydia tear up her costume and discard it in the rain believing that it has signified a new start.</a:t>
                      </a: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27725" marR="277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Plot Summary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r>
                        <a:rPr lang="en-GB" sz="1200" dirty="0">
                          <a:effectLst/>
                          <a:latin typeface="Calibri" panose="020F0502020204030204" pitchFamily="34" charset="0"/>
                          <a:ea typeface="Calibri" panose="020F0502020204030204" pitchFamily="34" charset="0"/>
                          <a:cs typeface="Times New Roman" panose="02020603050405020304" pitchFamily="18" charset="0"/>
                        </a:rPr>
                        <a:t>Newly arrived from Ghana with his mother and older sister, eleven-year-old Harrison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Opoku</a:t>
                      </a:r>
                      <a:r>
                        <a:rPr lang="en-GB" sz="1200" dirty="0">
                          <a:effectLst/>
                          <a:latin typeface="Calibri" panose="020F0502020204030204" pitchFamily="34" charset="0"/>
                          <a:ea typeface="Calibri" panose="020F0502020204030204" pitchFamily="34" charset="0"/>
                          <a:cs typeface="Times New Roman" panose="02020603050405020304" pitchFamily="18" charset="0"/>
                        </a:rPr>
                        <a:t> lives on the ninth floor of a block of flats on an inner-city housing estate. The second best runner in the whole of Year 7,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Harri</a:t>
                      </a:r>
                      <a:r>
                        <a:rPr lang="en-GB" sz="1200" dirty="0">
                          <a:effectLst/>
                          <a:latin typeface="Calibri" panose="020F0502020204030204" pitchFamily="34" charset="0"/>
                          <a:ea typeface="Calibri" panose="020F0502020204030204" pitchFamily="34" charset="0"/>
                          <a:cs typeface="Times New Roman" panose="02020603050405020304" pitchFamily="18" charset="0"/>
                        </a:rPr>
                        <a:t> races through his new life in his personalised trainers – the Adidas stripes drawn on with marker pen – blissfully unaware of the very real threat all around him. With equal fascination for the local gang – the Dell Farm Crew – and the pigeon who visits his balcony,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Harri</a:t>
                      </a:r>
                      <a:r>
                        <a:rPr lang="en-GB" sz="1200" dirty="0">
                          <a:effectLst/>
                          <a:latin typeface="Calibri" panose="020F0502020204030204" pitchFamily="34" charset="0"/>
                          <a:ea typeface="Calibri" panose="020F0502020204030204" pitchFamily="34" charset="0"/>
                          <a:cs typeface="Times New Roman" panose="02020603050405020304" pitchFamily="18" charset="0"/>
                        </a:rPr>
                        <a:t> absorbs the many strange elements of his new life in England: watching, listening, and learning the tricks of inner-city survival. But when a boy is knifed to death on the high street and a police appeal for witnesses draws only silence,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Harri</a:t>
                      </a:r>
                      <a:r>
                        <a:rPr lang="en-GB" sz="1200" dirty="0">
                          <a:effectLst/>
                          <a:latin typeface="Calibri" panose="020F0502020204030204" pitchFamily="34" charset="0"/>
                          <a:ea typeface="Calibri" panose="020F0502020204030204" pitchFamily="34" charset="0"/>
                          <a:cs typeface="Times New Roman" panose="02020603050405020304" pitchFamily="18" charset="0"/>
                        </a:rPr>
                        <a:t> decides to start a murder investigation of his own. In doing so, he unwittingly endangers the fragile web his mother has spun around her family to try and keep them safe. </a:t>
                      </a: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27725" marR="277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4922209"/>
                  </a:ext>
                </a:extLst>
              </a:tr>
            </a:tbl>
          </a:graphicData>
        </a:graphic>
      </p:graphicFrame>
    </p:spTree>
    <p:extLst>
      <p:ext uri="{BB962C8B-B14F-4D97-AF65-F5344CB8AC3E}">
        <p14:creationId xmlns:p14="http://schemas.microsoft.com/office/powerpoint/2010/main" val="3461104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28733" y="0"/>
            <a:ext cx="9144000" cy="418420"/>
          </a:xfrm>
        </p:spPr>
        <p:txBody>
          <a:bodyPr>
            <a:normAutofit/>
          </a:bodyPr>
          <a:lstStyle/>
          <a:p>
            <a:pPr algn="l"/>
            <a:r>
              <a:rPr lang="en-GB" sz="2000" dirty="0"/>
              <a:t>Year 9 HT6 Knowledge Organiser – Poetry from Other Cultures</a:t>
            </a:r>
          </a:p>
        </p:txBody>
      </p:sp>
      <p:graphicFrame>
        <p:nvGraphicFramePr>
          <p:cNvPr id="4" name="Object 3"/>
          <p:cNvGraphicFramePr>
            <a:graphicFrameLocks noChangeAspect="1"/>
          </p:cNvGraphicFramePr>
          <p:nvPr/>
        </p:nvGraphicFramePr>
        <p:xfrm>
          <a:off x="84047" y="78377"/>
          <a:ext cx="4574487" cy="6966857"/>
        </p:xfrm>
        <a:graphic>
          <a:graphicData uri="http://schemas.openxmlformats.org/presentationml/2006/ole">
            <mc:AlternateContent xmlns:mc="http://schemas.openxmlformats.org/markup-compatibility/2006">
              <mc:Choice xmlns:v="urn:schemas-microsoft-com:vml" Requires="v">
                <p:oleObj name="Document" r:id="rId2" imgW="5717562" imgH="8707145" progId="Word.Document.12">
                  <p:embed/>
                </p:oleObj>
              </mc:Choice>
              <mc:Fallback>
                <p:oleObj name="Document" r:id="rId2" imgW="5717562" imgH="8707145" progId="Word.Document.12">
                  <p:embed/>
                  <p:pic>
                    <p:nvPicPr>
                      <p:cNvPr id="4" name="Object 3"/>
                      <p:cNvPicPr/>
                      <p:nvPr/>
                    </p:nvPicPr>
                    <p:blipFill>
                      <a:blip r:embed="rId3"/>
                      <a:stretch>
                        <a:fillRect/>
                      </a:stretch>
                    </p:blipFill>
                    <p:spPr>
                      <a:xfrm>
                        <a:off x="84047" y="78377"/>
                        <a:ext cx="4574487" cy="6966857"/>
                      </a:xfrm>
                      <a:prstGeom prst="rect">
                        <a:avLst/>
                      </a:prstGeom>
                    </p:spPr>
                  </p:pic>
                </p:oleObj>
              </mc:Fallback>
            </mc:AlternateContent>
          </a:graphicData>
        </a:graphic>
      </p:graphicFrame>
      <p:graphicFrame>
        <p:nvGraphicFramePr>
          <p:cNvPr id="5" name="Object 4"/>
          <p:cNvGraphicFramePr>
            <a:graphicFrameLocks noChangeAspect="1"/>
          </p:cNvGraphicFramePr>
          <p:nvPr/>
        </p:nvGraphicFramePr>
        <p:xfrm>
          <a:off x="3750356" y="374685"/>
          <a:ext cx="4479244" cy="6483315"/>
        </p:xfrm>
        <a:graphic>
          <a:graphicData uri="http://schemas.openxmlformats.org/presentationml/2006/ole">
            <mc:AlternateContent xmlns:mc="http://schemas.openxmlformats.org/markup-compatibility/2006">
              <mc:Choice xmlns:v="urn:schemas-microsoft-com:vml" Requires="v">
                <p:oleObj name="Document" r:id="rId4" imgW="5717562" imgH="8275177" progId="Word.Document.12">
                  <p:embed/>
                </p:oleObj>
              </mc:Choice>
              <mc:Fallback>
                <p:oleObj name="Document" r:id="rId4" imgW="5717562" imgH="8275177" progId="Word.Document.12">
                  <p:embed/>
                  <p:pic>
                    <p:nvPicPr>
                      <p:cNvPr id="5" name="Object 4"/>
                      <p:cNvPicPr/>
                      <p:nvPr/>
                    </p:nvPicPr>
                    <p:blipFill>
                      <a:blip r:embed="rId5"/>
                      <a:stretch>
                        <a:fillRect/>
                      </a:stretch>
                    </p:blipFill>
                    <p:spPr>
                      <a:xfrm>
                        <a:off x="3750356" y="374685"/>
                        <a:ext cx="4479244" cy="6483315"/>
                      </a:xfrm>
                      <a:prstGeom prst="rect">
                        <a:avLst/>
                      </a:prstGeom>
                    </p:spPr>
                  </p:pic>
                </p:oleObj>
              </mc:Fallback>
            </mc:AlternateContent>
          </a:graphicData>
        </a:graphic>
      </p:graphicFrame>
      <p:graphicFrame>
        <p:nvGraphicFramePr>
          <p:cNvPr id="6" name="Table 5"/>
          <p:cNvGraphicFramePr>
            <a:graphicFrameLocks noGrp="1"/>
          </p:cNvGraphicFramePr>
          <p:nvPr/>
        </p:nvGraphicFramePr>
        <p:xfrm>
          <a:off x="6682527" y="374685"/>
          <a:ext cx="5509473" cy="3744152"/>
        </p:xfrm>
        <a:graphic>
          <a:graphicData uri="http://schemas.openxmlformats.org/drawingml/2006/table">
            <a:tbl>
              <a:tblPr firstRow="1" bandRow="1">
                <a:tableStyleId>{7E9639D4-E3E2-4D34-9284-5A2195B3D0D7}</a:tableStyleId>
              </a:tblPr>
              <a:tblGrid>
                <a:gridCol w="817548">
                  <a:extLst>
                    <a:ext uri="{9D8B030D-6E8A-4147-A177-3AD203B41FA5}">
                      <a16:colId xmlns:a16="http://schemas.microsoft.com/office/drawing/2014/main" val="2438163316"/>
                    </a:ext>
                  </a:extLst>
                </a:gridCol>
                <a:gridCol w="3143560">
                  <a:extLst>
                    <a:ext uri="{9D8B030D-6E8A-4147-A177-3AD203B41FA5}">
                      <a16:colId xmlns:a16="http://schemas.microsoft.com/office/drawing/2014/main" val="914172702"/>
                    </a:ext>
                  </a:extLst>
                </a:gridCol>
                <a:gridCol w="1548365">
                  <a:extLst>
                    <a:ext uri="{9D8B030D-6E8A-4147-A177-3AD203B41FA5}">
                      <a16:colId xmlns:a16="http://schemas.microsoft.com/office/drawing/2014/main" val="2678790946"/>
                    </a:ext>
                  </a:extLst>
                </a:gridCol>
              </a:tblGrid>
              <a:tr h="263365">
                <a:tc>
                  <a:txBody>
                    <a:bodyPr/>
                    <a:lstStyle/>
                    <a:p>
                      <a:r>
                        <a:rPr lang="en-GB" sz="800" dirty="0"/>
                        <a:t>Word class</a:t>
                      </a:r>
                      <a:r>
                        <a:rPr lang="en-GB" sz="800" baseline="0" dirty="0"/>
                        <a:t> </a:t>
                      </a:r>
                      <a:endParaRPr lang="en-GB" sz="800" dirty="0"/>
                    </a:p>
                  </a:txBody>
                  <a:tcPr/>
                </a:tc>
                <a:tc>
                  <a:txBody>
                    <a:bodyPr/>
                    <a:lstStyle/>
                    <a:p>
                      <a:r>
                        <a:rPr lang="en-GB" sz="800" dirty="0"/>
                        <a:t>Definition </a:t>
                      </a:r>
                    </a:p>
                  </a:txBody>
                  <a:tcPr/>
                </a:tc>
                <a:tc>
                  <a:txBody>
                    <a:bodyPr/>
                    <a:lstStyle/>
                    <a:p>
                      <a:r>
                        <a:rPr lang="en-GB" sz="800" dirty="0"/>
                        <a:t>Example</a:t>
                      </a:r>
                    </a:p>
                  </a:txBody>
                  <a:tcPr/>
                </a:tc>
                <a:extLst>
                  <a:ext uri="{0D108BD9-81ED-4DB2-BD59-A6C34878D82A}">
                    <a16:rowId xmlns:a16="http://schemas.microsoft.com/office/drawing/2014/main" val="2919887719"/>
                  </a:ext>
                </a:extLst>
              </a:tr>
              <a:tr h="616070">
                <a:tc>
                  <a:txBody>
                    <a:bodyPr/>
                    <a:lstStyle/>
                    <a:p>
                      <a:r>
                        <a:rPr lang="en-GB" sz="900" dirty="0"/>
                        <a:t>Verb</a:t>
                      </a:r>
                    </a:p>
                  </a:txBody>
                  <a:tcPr/>
                </a:tc>
                <a:tc>
                  <a:txBody>
                    <a:bodyPr/>
                    <a:lstStyle/>
                    <a:p>
                      <a:r>
                        <a:rPr lang="en-US" sz="900" b="0" i="0" kern="1200" dirty="0">
                          <a:solidFill>
                            <a:schemeClr val="tx1"/>
                          </a:solidFill>
                          <a:effectLst/>
                          <a:latin typeface="+mn-lt"/>
                          <a:ea typeface="+mn-ea"/>
                          <a:cs typeface="+mn-cs"/>
                        </a:rPr>
                        <a:t>A </a:t>
                      </a:r>
                      <a:r>
                        <a:rPr lang="en-US" sz="900" b="1" i="0" kern="1200" dirty="0">
                          <a:solidFill>
                            <a:schemeClr val="tx1"/>
                          </a:solidFill>
                          <a:effectLst/>
                          <a:latin typeface="+mn-lt"/>
                          <a:ea typeface="+mn-ea"/>
                          <a:cs typeface="+mn-cs"/>
                        </a:rPr>
                        <a:t>verb</a:t>
                      </a:r>
                      <a:r>
                        <a:rPr lang="en-US" sz="900" b="0" i="0" kern="1200" dirty="0">
                          <a:solidFill>
                            <a:schemeClr val="tx1"/>
                          </a:solidFill>
                          <a:effectLst/>
                          <a:latin typeface="+mn-lt"/>
                          <a:ea typeface="+mn-ea"/>
                          <a:cs typeface="+mn-cs"/>
                        </a:rPr>
                        <a:t> is a word or set of words that shows action (</a:t>
                      </a:r>
                      <a:r>
                        <a:rPr lang="en-US" sz="900" b="0" i="1" kern="1200" dirty="0">
                          <a:solidFill>
                            <a:schemeClr val="tx1"/>
                          </a:solidFill>
                          <a:effectLst/>
                          <a:latin typeface="+mn-lt"/>
                          <a:ea typeface="+mn-ea"/>
                          <a:cs typeface="+mn-cs"/>
                        </a:rPr>
                        <a:t>runs, is going, has been painting</a:t>
                      </a:r>
                      <a:r>
                        <a:rPr lang="en-US" sz="900" b="0" i="0" kern="1200" dirty="0">
                          <a:solidFill>
                            <a:schemeClr val="tx1"/>
                          </a:solidFill>
                          <a:effectLst/>
                          <a:latin typeface="+mn-lt"/>
                          <a:ea typeface="+mn-ea"/>
                          <a:cs typeface="+mn-cs"/>
                        </a:rPr>
                        <a:t>); feeling (</a:t>
                      </a:r>
                      <a:r>
                        <a:rPr lang="en-US" sz="900" b="0" i="1" kern="1200" dirty="0">
                          <a:solidFill>
                            <a:schemeClr val="tx1"/>
                          </a:solidFill>
                          <a:effectLst/>
                          <a:latin typeface="+mn-lt"/>
                          <a:ea typeface="+mn-ea"/>
                          <a:cs typeface="+mn-cs"/>
                        </a:rPr>
                        <a:t>loves, envies</a:t>
                      </a:r>
                      <a:r>
                        <a:rPr lang="en-US" sz="900" b="0" i="0" kern="1200" dirty="0">
                          <a:solidFill>
                            <a:schemeClr val="tx1"/>
                          </a:solidFill>
                          <a:effectLst/>
                          <a:latin typeface="+mn-lt"/>
                          <a:ea typeface="+mn-ea"/>
                          <a:cs typeface="+mn-cs"/>
                        </a:rPr>
                        <a:t>); or state of being (</a:t>
                      </a:r>
                      <a:r>
                        <a:rPr lang="en-US" sz="900" b="0" i="1" kern="1200" dirty="0">
                          <a:solidFill>
                            <a:schemeClr val="tx1"/>
                          </a:solidFill>
                          <a:effectLst/>
                          <a:latin typeface="+mn-lt"/>
                          <a:ea typeface="+mn-ea"/>
                          <a:cs typeface="+mn-cs"/>
                        </a:rPr>
                        <a:t>am, are, is, have been, was, seem</a:t>
                      </a:r>
                      <a:r>
                        <a:rPr lang="en-US" sz="900" b="0" i="0" kern="1200" dirty="0">
                          <a:solidFill>
                            <a:schemeClr val="tx1"/>
                          </a:solidFill>
                          <a:effectLst/>
                          <a:latin typeface="+mn-lt"/>
                          <a:ea typeface="+mn-ea"/>
                          <a:cs typeface="+mn-cs"/>
                        </a:rPr>
                        <a:t>).</a:t>
                      </a:r>
                      <a:r>
                        <a:rPr lang="en-US" sz="700" u="none" strike="noStrike" cap="none" dirty="0">
                          <a:effectLst/>
                          <a:sym typeface="Arial"/>
                        </a:rPr>
                        <a:t>.</a:t>
                      </a:r>
                      <a:endParaRPr lang="en-GB" sz="700" dirty="0"/>
                    </a:p>
                  </a:txBody>
                  <a:tcPr/>
                </a:tc>
                <a:tc>
                  <a:txBody>
                    <a:bodyPr/>
                    <a:lstStyle/>
                    <a:p>
                      <a:r>
                        <a:rPr lang="en-GB" sz="1000" u="none" dirty="0"/>
                        <a:t>‘He </a:t>
                      </a:r>
                      <a:r>
                        <a:rPr lang="en-GB" sz="1000" u="sng" dirty="0"/>
                        <a:t>plunges</a:t>
                      </a:r>
                      <a:r>
                        <a:rPr lang="en-GB" sz="1000" u="none" dirty="0"/>
                        <a:t> at me, </a:t>
                      </a:r>
                      <a:r>
                        <a:rPr lang="en-GB" sz="1000" u="sng" dirty="0"/>
                        <a:t>guttering, choking, drowning</a:t>
                      </a:r>
                      <a:r>
                        <a:rPr lang="en-GB" sz="1000" u="none" dirty="0"/>
                        <a:t>.’</a:t>
                      </a:r>
                    </a:p>
                  </a:txBody>
                  <a:tcPr/>
                </a:tc>
                <a:extLst>
                  <a:ext uri="{0D108BD9-81ED-4DB2-BD59-A6C34878D82A}">
                    <a16:rowId xmlns:a16="http://schemas.microsoft.com/office/drawing/2014/main" val="2967335313"/>
                  </a:ext>
                </a:extLst>
              </a:tr>
              <a:tr h="485389">
                <a:tc>
                  <a:txBody>
                    <a:bodyPr/>
                    <a:lstStyle/>
                    <a:p>
                      <a:r>
                        <a:rPr lang="en-GB" sz="900" dirty="0"/>
                        <a:t>Adverb</a:t>
                      </a:r>
                    </a:p>
                  </a:txBody>
                  <a:tcPr/>
                </a:tc>
                <a:tc>
                  <a:txBody>
                    <a:bodyPr/>
                    <a:lstStyle/>
                    <a:p>
                      <a:r>
                        <a:rPr lang="en-GB" sz="900" u="none" strike="noStrike" cap="none" dirty="0">
                          <a:effectLst/>
                          <a:sym typeface="Arial"/>
                        </a:rPr>
                        <a:t>An</a:t>
                      </a:r>
                      <a:r>
                        <a:rPr lang="en-GB" sz="900" u="none" strike="noStrike" cap="none" baseline="0" dirty="0">
                          <a:effectLst/>
                          <a:sym typeface="Arial"/>
                        </a:rPr>
                        <a:t> </a:t>
                      </a:r>
                      <a:r>
                        <a:rPr lang="en-US" sz="900" u="none" strike="noStrike" cap="none" dirty="0">
                          <a:effectLst/>
                          <a:sym typeface="Arial"/>
                        </a:rPr>
                        <a:t>adverb labels how, when or where something happens (and they often end in ‘–</a:t>
                      </a:r>
                      <a:r>
                        <a:rPr lang="en-US" sz="900" u="none" strike="noStrike" cap="none" dirty="0" err="1">
                          <a:effectLst/>
                          <a:sym typeface="Arial"/>
                        </a:rPr>
                        <a:t>ly</a:t>
                      </a:r>
                      <a:r>
                        <a:rPr lang="en-US" sz="900" u="none" strike="noStrike" cap="none" dirty="0">
                          <a:effectLst/>
                          <a:sym typeface="Arial"/>
                        </a:rPr>
                        <a:t>’).</a:t>
                      </a:r>
                      <a:r>
                        <a:rPr lang="en-US" sz="900" u="none" strike="noStrike" cap="none" baseline="0" dirty="0">
                          <a:effectLst/>
                          <a:sym typeface="Arial"/>
                        </a:rPr>
                        <a:t> </a:t>
                      </a:r>
                      <a:endParaRPr lang="en-GB" sz="900" dirty="0"/>
                    </a:p>
                  </a:txBody>
                  <a:tcPr/>
                </a:tc>
                <a:tc>
                  <a:txBody>
                    <a:bodyPr/>
                    <a:lstStyle/>
                    <a:p>
                      <a:r>
                        <a:rPr lang="en-US" sz="1000" dirty="0"/>
                        <a:t>‘Then </a:t>
                      </a:r>
                      <a:r>
                        <a:rPr lang="en-US" sz="1000" u="sng" dirty="0"/>
                        <a:t>cunningly </a:t>
                      </a:r>
                      <a:r>
                        <a:rPr lang="en-US" sz="1000" dirty="0"/>
                        <a:t>covering his tracks’</a:t>
                      </a:r>
                      <a:endParaRPr lang="en-GB" sz="1000" dirty="0"/>
                    </a:p>
                  </a:txBody>
                  <a:tcPr/>
                </a:tc>
                <a:extLst>
                  <a:ext uri="{0D108BD9-81ED-4DB2-BD59-A6C34878D82A}">
                    <a16:rowId xmlns:a16="http://schemas.microsoft.com/office/drawing/2014/main" val="3489437942"/>
                  </a:ext>
                </a:extLst>
              </a:tr>
              <a:tr h="970778">
                <a:tc>
                  <a:txBody>
                    <a:bodyPr/>
                    <a:lstStyle/>
                    <a:p>
                      <a:r>
                        <a:rPr lang="en-GB" sz="900" dirty="0"/>
                        <a:t>Noun</a:t>
                      </a:r>
                    </a:p>
                    <a:p>
                      <a:endParaRPr lang="en-GB" sz="900" dirty="0"/>
                    </a:p>
                    <a:p>
                      <a:endParaRPr lang="en-GB" sz="900" dirty="0"/>
                    </a:p>
                    <a:p>
                      <a:endParaRPr lang="en-GB" sz="900" dirty="0"/>
                    </a:p>
                    <a:p>
                      <a:r>
                        <a:rPr lang="en-GB" sz="900" dirty="0"/>
                        <a:t>Pronoun</a:t>
                      </a:r>
                    </a:p>
                  </a:txBody>
                  <a:tcPr/>
                </a:tc>
                <a:tc>
                  <a:txBody>
                    <a:bodyPr/>
                    <a:lstStyle/>
                    <a:p>
                      <a:r>
                        <a:rPr lang="en-US" sz="900" u="none" strike="noStrike" cap="none" dirty="0">
                          <a:effectLst/>
                          <a:sym typeface="Arial"/>
                        </a:rPr>
                        <a:t>Nouns</a:t>
                      </a:r>
                      <a:r>
                        <a:rPr lang="en-US" sz="900" u="none" strike="noStrike" cap="none" baseline="0" dirty="0">
                          <a:effectLst/>
                          <a:sym typeface="Arial"/>
                        </a:rPr>
                        <a:t> are names, places and things</a:t>
                      </a:r>
                      <a:r>
                        <a:rPr lang="en-US" sz="900" u="none" strike="noStrike" cap="none" dirty="0">
                          <a:effectLst/>
                          <a:sym typeface="Arial"/>
                        </a:rPr>
                        <a:t>; they also signify imagined things like ‘a ghost’; and ideas or concepts, such as ‘love’, ‘guilt’ or ‘fate’.</a:t>
                      </a:r>
                    </a:p>
                    <a:p>
                      <a:endParaRPr lang="en-US" sz="900" u="none" strike="noStrike" cap="none" dirty="0">
                        <a:effectLst/>
                        <a:sym typeface="Arial"/>
                      </a:endParaRPr>
                    </a:p>
                    <a:p>
                      <a:endParaRPr lang="en-US" sz="900" u="none" strike="noStrike" cap="none" dirty="0">
                        <a:effectLst/>
                        <a:sym typeface="Arial"/>
                      </a:endParaRPr>
                    </a:p>
                    <a:p>
                      <a:r>
                        <a:rPr lang="en-US" sz="900" u="none" strike="noStrike" cap="none" dirty="0">
                          <a:effectLst/>
                          <a:sym typeface="Arial"/>
                        </a:rPr>
                        <a:t>Words used instead</a:t>
                      </a:r>
                      <a:r>
                        <a:rPr lang="en-US" sz="900" u="none" strike="noStrike" cap="none" baseline="0" dirty="0">
                          <a:effectLst/>
                          <a:sym typeface="Arial"/>
                        </a:rPr>
                        <a:t> of a noun i.e. ‘he’, ‘she’, ‘they’, ‘it’. </a:t>
                      </a:r>
                      <a:endParaRPr lang="en-GB" sz="9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t>‘Your </a:t>
                      </a:r>
                      <a:r>
                        <a:rPr lang="en-US" sz="1000" u="sng" dirty="0"/>
                        <a:t>words</a:t>
                      </a:r>
                      <a:r>
                        <a:rPr lang="en-US" sz="1000" dirty="0"/>
                        <a:t> cut into </a:t>
                      </a:r>
                      <a:r>
                        <a:rPr lang="en-US" sz="1000" u="sng" dirty="0"/>
                        <a:t>me</a:t>
                      </a:r>
                      <a:r>
                        <a:rPr lang="en-US" sz="1000" dirty="0"/>
                        <a:t>, sharp as a </a:t>
                      </a:r>
                      <a:r>
                        <a:rPr lang="en-US" sz="1000" u="sng" dirty="0"/>
                        <a:t>knife</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a:t>The </a:t>
                      </a:r>
                      <a:r>
                        <a:rPr lang="en-US" sz="1000" u="sng" dirty="0"/>
                        <a:t>pain</a:t>
                      </a:r>
                      <a:r>
                        <a:rPr lang="en-US" sz="1000" dirty="0"/>
                        <a:t> that </a:t>
                      </a:r>
                      <a:r>
                        <a:rPr lang="en-US" sz="1000" u="sng" dirty="0"/>
                        <a:t>you</a:t>
                      </a:r>
                      <a:r>
                        <a:rPr lang="en-US" sz="1000" dirty="0"/>
                        <a:t> cause always goes unseen’</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600" dirty="0"/>
                    </a:p>
                  </a:txBody>
                  <a:tcPr/>
                </a:tc>
                <a:extLst>
                  <a:ext uri="{0D108BD9-81ED-4DB2-BD59-A6C34878D82A}">
                    <a16:rowId xmlns:a16="http://schemas.microsoft.com/office/drawing/2014/main" val="2443074682"/>
                  </a:ext>
                </a:extLst>
              </a:tr>
              <a:tr h="616070">
                <a:tc>
                  <a:txBody>
                    <a:bodyPr/>
                    <a:lstStyle/>
                    <a:p>
                      <a:r>
                        <a:rPr lang="en-GB" sz="900" dirty="0"/>
                        <a:t>Adjective</a:t>
                      </a:r>
                      <a:r>
                        <a:rPr lang="en-GB" sz="900" baseline="0" dirty="0"/>
                        <a:t> </a:t>
                      </a:r>
                      <a:endParaRPr lang="en-GB" sz="900" dirty="0"/>
                    </a:p>
                  </a:txBody>
                  <a:tcPr/>
                </a:tc>
                <a:tc>
                  <a:txBody>
                    <a:bodyPr/>
                    <a:lstStyle/>
                    <a:p>
                      <a:r>
                        <a:rPr lang="en-US" sz="900" u="none" strike="noStrike" cap="none" dirty="0">
                          <a:effectLst/>
                          <a:sym typeface="Arial"/>
                        </a:rPr>
                        <a:t>An adjective is a describing word or phrase that adds qualities to a noun. It normally comes before a noun, or after verbs like ‘am’, ‘is’, ‘was’, ‘appears’ or ‘seems’.</a:t>
                      </a:r>
                      <a:endParaRPr lang="en-GB" sz="900" dirty="0"/>
                    </a:p>
                  </a:txBody>
                  <a:tcPr/>
                </a:tc>
                <a:tc>
                  <a:txBody>
                    <a:bodyPr/>
                    <a:lstStyle/>
                    <a:p>
                      <a:r>
                        <a:rPr lang="en-US" sz="1000" dirty="0"/>
                        <a:t>‘With a </a:t>
                      </a:r>
                      <a:r>
                        <a:rPr lang="en-US" sz="1000" u="sng" dirty="0"/>
                        <a:t>deep</a:t>
                      </a:r>
                      <a:r>
                        <a:rPr lang="en-US" sz="1000" dirty="0"/>
                        <a:t> multitude</a:t>
                      </a:r>
                    </a:p>
                    <a:p>
                      <a:r>
                        <a:rPr lang="en-US" sz="1000" dirty="0"/>
                        <a:t>Of </a:t>
                      </a:r>
                      <a:r>
                        <a:rPr lang="en-US" sz="1000" u="sng" dirty="0" err="1"/>
                        <a:t>colourful</a:t>
                      </a:r>
                      <a:r>
                        <a:rPr lang="en-US" sz="1000" u="sng" dirty="0"/>
                        <a:t> </a:t>
                      </a:r>
                      <a:r>
                        <a:rPr lang="en-US" sz="1000" dirty="0"/>
                        <a:t>distractions.’</a:t>
                      </a:r>
                    </a:p>
                    <a:p>
                      <a:endParaRPr lang="en-GB" sz="600" dirty="0"/>
                    </a:p>
                  </a:txBody>
                  <a:tcPr/>
                </a:tc>
                <a:extLst>
                  <a:ext uri="{0D108BD9-81ED-4DB2-BD59-A6C34878D82A}">
                    <a16:rowId xmlns:a16="http://schemas.microsoft.com/office/drawing/2014/main" val="474891842"/>
                  </a:ext>
                </a:extLst>
              </a:tr>
              <a:tr h="784090">
                <a:tc>
                  <a:txBody>
                    <a:bodyPr/>
                    <a:lstStyle/>
                    <a:p>
                      <a:r>
                        <a:rPr lang="en-GB" sz="900" dirty="0"/>
                        <a:t>Preposition </a:t>
                      </a:r>
                    </a:p>
                  </a:txBody>
                  <a:tcPr/>
                </a:tc>
                <a:tc>
                  <a:txBody>
                    <a:bodyPr/>
                    <a:lstStyle/>
                    <a:p>
                      <a:r>
                        <a:rPr lang="en-US" sz="900" u="none" strike="noStrike" cap="none" dirty="0">
                          <a:effectLst/>
                          <a:sym typeface="Arial"/>
                        </a:rPr>
                        <a:t>Prepositions are short words and phrases that give information about place, time and manner</a:t>
                      </a:r>
                      <a:endParaRPr lang="en-GB" sz="900" dirty="0"/>
                    </a:p>
                  </a:txBody>
                  <a:tcPr/>
                </a:tc>
                <a:tc>
                  <a:txBody>
                    <a:bodyPr/>
                    <a:lstStyle/>
                    <a:p>
                      <a:r>
                        <a:rPr lang="en-US" sz="1000" dirty="0"/>
                        <a:t>‘They dropped </a:t>
                      </a:r>
                      <a:r>
                        <a:rPr lang="en-US" sz="1000" u="sng" dirty="0"/>
                        <a:t>into</a:t>
                      </a:r>
                      <a:r>
                        <a:rPr lang="en-US" sz="1000" dirty="0"/>
                        <a:t> the dust</a:t>
                      </a:r>
                    </a:p>
                    <a:p>
                      <a:r>
                        <a:rPr lang="en-US" sz="1000" dirty="0"/>
                        <a:t>even before the hunter strung his bow.’</a:t>
                      </a:r>
                    </a:p>
                    <a:p>
                      <a:endParaRPr lang="en-GB" sz="600" dirty="0"/>
                    </a:p>
                  </a:txBody>
                  <a:tcPr/>
                </a:tc>
                <a:extLst>
                  <a:ext uri="{0D108BD9-81ED-4DB2-BD59-A6C34878D82A}">
                    <a16:rowId xmlns:a16="http://schemas.microsoft.com/office/drawing/2014/main" val="2586410282"/>
                  </a:ext>
                </a:extLst>
              </a:tr>
            </a:tbl>
          </a:graphicData>
        </a:graphic>
      </p:graphicFrame>
      <p:graphicFrame>
        <p:nvGraphicFramePr>
          <p:cNvPr id="7" name="Table 6"/>
          <p:cNvGraphicFramePr>
            <a:graphicFrameLocks noGrp="1"/>
          </p:cNvGraphicFramePr>
          <p:nvPr/>
        </p:nvGraphicFramePr>
        <p:xfrm>
          <a:off x="6682526" y="4112105"/>
          <a:ext cx="5509473" cy="2752627"/>
        </p:xfrm>
        <a:graphic>
          <a:graphicData uri="http://schemas.openxmlformats.org/drawingml/2006/table">
            <a:tbl>
              <a:tblPr firstRow="1" firstCol="1" bandRow="1"/>
              <a:tblGrid>
                <a:gridCol w="1439520">
                  <a:extLst>
                    <a:ext uri="{9D8B030D-6E8A-4147-A177-3AD203B41FA5}">
                      <a16:colId xmlns:a16="http://schemas.microsoft.com/office/drawing/2014/main" val="3556986113"/>
                    </a:ext>
                  </a:extLst>
                </a:gridCol>
                <a:gridCol w="4069953">
                  <a:extLst>
                    <a:ext uri="{9D8B030D-6E8A-4147-A177-3AD203B41FA5}">
                      <a16:colId xmlns:a16="http://schemas.microsoft.com/office/drawing/2014/main" val="3455204461"/>
                    </a:ext>
                  </a:extLst>
                </a:gridCol>
              </a:tblGrid>
              <a:tr h="270478">
                <a:tc>
                  <a:txBody>
                    <a:bodyPr/>
                    <a:lstStyle/>
                    <a:p>
                      <a:pPr algn="ctr">
                        <a:lnSpc>
                          <a:spcPct val="115000"/>
                        </a:lnSpc>
                        <a:spcAft>
                          <a:spcPts val="0"/>
                        </a:spcAft>
                      </a:pPr>
                      <a:r>
                        <a:rPr lang="en-GB" sz="1400" b="1" dirty="0">
                          <a:effectLst/>
                          <a:latin typeface="+mn-lt"/>
                          <a:ea typeface="Calibri" panose="020F0502020204030204" pitchFamily="34" charset="0"/>
                          <a:cs typeface="Calibri" panose="020F0502020204030204" pitchFamily="34" charset="0"/>
                        </a:rPr>
                        <a:t>Terminology </a:t>
                      </a:r>
                      <a:endParaRPr lang="en-GB" sz="700" b="1"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effectLst/>
                          <a:latin typeface="+mn-lt"/>
                          <a:ea typeface="Calibri" panose="020F0502020204030204" pitchFamily="34" charset="0"/>
                          <a:cs typeface="Calibri" panose="020F0502020204030204" pitchFamily="34" charset="0"/>
                        </a:rPr>
                        <a:t>Definition</a:t>
                      </a:r>
                      <a:endParaRPr lang="en-GB" sz="700" b="1"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2678011"/>
                  </a:ext>
                </a:extLst>
              </a:tr>
              <a:tr h="531889">
                <a:tc>
                  <a:txBody>
                    <a:bodyPr/>
                    <a:lstStyle/>
                    <a:p>
                      <a:pPr>
                        <a:lnSpc>
                          <a:spcPct val="115000"/>
                        </a:lnSpc>
                        <a:spcAft>
                          <a:spcPts val="0"/>
                        </a:spcAft>
                      </a:pPr>
                      <a:r>
                        <a:rPr lang="en-GB" sz="1400">
                          <a:effectLst/>
                          <a:latin typeface="Calibri" panose="020F0502020204030204" pitchFamily="34" charset="0"/>
                          <a:ea typeface="Calibri" panose="020F0502020204030204" pitchFamily="34" charset="0"/>
                          <a:cs typeface="Times New Roman" panose="02020603050405020304" pitchFamily="18" charset="0"/>
                        </a:rPr>
                        <a:t>Inference</a:t>
                      </a:r>
                      <a:endParaRPr lang="en-GB" sz="8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a:solidFill>
                            <a:srgbClr val="222222"/>
                          </a:solidFill>
                          <a:effectLst/>
                          <a:latin typeface="Calibri" panose="020F0502020204030204" pitchFamily="34" charset="0"/>
                          <a:ea typeface="Calibri" panose="020F0502020204030204" pitchFamily="34" charset="0"/>
                          <a:cs typeface="Times New Roman" panose="02020603050405020304" pitchFamily="18" charset="0"/>
                        </a:rPr>
                        <a:t>To make an educated guess to deduce or conclude something. To form an opinion on something based on evidence.</a:t>
                      </a:r>
                      <a:endParaRPr lang="en-GB" sz="10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8386897"/>
                  </a:ext>
                </a:extLst>
              </a:tr>
              <a:tr h="1063778">
                <a:tc>
                  <a:txBody>
                    <a:bodyPr/>
                    <a:lstStyle/>
                    <a:p>
                      <a:pPr>
                        <a:lnSpc>
                          <a:spcPct val="115000"/>
                        </a:lnSpc>
                        <a:spcAft>
                          <a:spcPts val="0"/>
                        </a:spcAft>
                      </a:pPr>
                      <a:r>
                        <a:rPr lang="en-GB" sz="1400">
                          <a:effectLst/>
                          <a:latin typeface="Calibri" panose="020F0502020204030204" pitchFamily="34" charset="0"/>
                          <a:ea typeface="Calibri" panose="020F0502020204030204" pitchFamily="34" charset="0"/>
                          <a:cs typeface="Times New Roman" panose="02020603050405020304" pitchFamily="18" charset="0"/>
                        </a:rPr>
                        <a:t>Context</a:t>
                      </a:r>
                      <a:endParaRPr lang="en-GB" sz="80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dirty="0">
                          <a:solidFill>
                            <a:srgbClr val="222222"/>
                          </a:solidFill>
                          <a:effectLst/>
                          <a:latin typeface="Calibri" panose="020F0502020204030204" pitchFamily="34" charset="0"/>
                          <a:ea typeface="Calibri" panose="020F0502020204030204" pitchFamily="34" charset="0"/>
                          <a:cs typeface="Times New Roman" panose="02020603050405020304" pitchFamily="18" charset="0"/>
                        </a:rPr>
                        <a:t>The background, environment, setting, framework, or surroundings of events or occurrences. The circumstances forming a background of an event, idea or statement, in such a way as to enable readers to understand the narrative or a literary piece.</a:t>
                      </a:r>
                      <a:endParaRPr lang="en-GB" sz="10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0067575"/>
                  </a:ext>
                </a:extLst>
              </a:tr>
              <a:tr h="886482">
                <a:tc>
                  <a:txBody>
                    <a:bodyPr/>
                    <a:lstStyle/>
                    <a:p>
                      <a:pPr>
                        <a:lnSpc>
                          <a:spcPct val="115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Connotations</a:t>
                      </a:r>
                      <a:endParaRPr lang="en-GB" sz="8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200" dirty="0">
                          <a:solidFill>
                            <a:srgbClr val="222222"/>
                          </a:solidFill>
                          <a:effectLst/>
                          <a:latin typeface="Calibri" panose="020F0502020204030204" pitchFamily="34" charset="0"/>
                          <a:ea typeface="Calibri" panose="020F0502020204030204" pitchFamily="34" charset="0"/>
                          <a:cs typeface="Times New Roman" panose="02020603050405020304" pitchFamily="18" charset="0"/>
                        </a:rPr>
                        <a:t>A meaning that is implied by a word apart from the thing which it describes explicitly. Words carry cultural and emotional associations or meanings, in addition to their literal meanings or denotations. </a:t>
                      </a:r>
                      <a:endParaRPr lang="en-GB" sz="1000" dirty="0">
                        <a:effectLst/>
                        <a:latin typeface="Verdana" panose="020B060403050404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1034985"/>
                  </a:ext>
                </a:extLst>
              </a:tr>
            </a:tbl>
          </a:graphicData>
        </a:graphic>
      </p:graphicFrame>
    </p:spTree>
    <p:extLst>
      <p:ext uri="{BB962C8B-B14F-4D97-AF65-F5344CB8AC3E}">
        <p14:creationId xmlns:p14="http://schemas.microsoft.com/office/powerpoint/2010/main" val="3876918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85;g144794bbd90_1_0">
            <a:extLst>
              <a:ext uri="{FF2B5EF4-FFF2-40B4-BE49-F238E27FC236}">
                <a16:creationId xmlns:a16="http://schemas.microsoft.com/office/drawing/2014/main" id="{4ED04D61-7716-C93F-D9D9-2BB270832C0B}"/>
              </a:ext>
            </a:extLst>
          </p:cNvPr>
          <p:cNvSpPr txBox="1"/>
          <p:nvPr/>
        </p:nvSpPr>
        <p:spPr>
          <a:xfrm>
            <a:off x="-25800" y="0"/>
            <a:ext cx="12217800" cy="431100"/>
          </a:xfrm>
          <a:prstGeom prst="rect">
            <a:avLst/>
          </a:prstGeom>
          <a:solidFill>
            <a:schemeClr val="dk1"/>
          </a:solidFill>
          <a:ln>
            <a:noFill/>
          </a:ln>
        </p:spPr>
        <p:txBody>
          <a:bodyPr spcFirstLastPara="1" wrap="square" lIns="91425" tIns="91425" rIns="91425" bIns="91425" anchor="t" anchorCtr="0">
            <a:spAutoFit/>
          </a:bodyPr>
          <a:lstStyle/>
          <a:p>
            <a:pPr lvl="0" algn="ctr">
              <a:buClr>
                <a:schemeClr val="lt1"/>
              </a:buClr>
              <a:buSzPts val="2000"/>
            </a:pPr>
            <a:r>
              <a:rPr lang="en-GB" sz="1600" b="1" dirty="0">
                <a:solidFill>
                  <a:schemeClr val="lt1"/>
                </a:solidFill>
                <a:latin typeface="Calibri"/>
                <a:ea typeface="Calibri"/>
                <a:cs typeface="Calibri"/>
                <a:sym typeface="Calibri"/>
              </a:rPr>
              <a:t>Year 9 - Knowledge Organiser – Speculative Fiction, Dystopia, and the Weird </a:t>
            </a:r>
            <a:endParaRPr sz="1000" b="1" dirty="0">
              <a:solidFill>
                <a:schemeClr val="lt1"/>
              </a:solidFill>
              <a:latin typeface="Calibri"/>
              <a:ea typeface="Calibri"/>
              <a:cs typeface="Calibri"/>
              <a:sym typeface="Calibri"/>
            </a:endParaRPr>
          </a:p>
        </p:txBody>
      </p:sp>
      <p:graphicFrame>
        <p:nvGraphicFramePr>
          <p:cNvPr id="5" name="Google Shape;86;g144794bbd90_1_0">
            <a:extLst>
              <a:ext uri="{FF2B5EF4-FFF2-40B4-BE49-F238E27FC236}">
                <a16:creationId xmlns:a16="http://schemas.microsoft.com/office/drawing/2014/main" id="{245FF82B-F4FA-EC7B-B766-C048EED0A933}"/>
              </a:ext>
            </a:extLst>
          </p:cNvPr>
          <p:cNvGraphicFramePr/>
          <p:nvPr/>
        </p:nvGraphicFramePr>
        <p:xfrm>
          <a:off x="-25800" y="458419"/>
          <a:ext cx="9740071" cy="4249486"/>
        </p:xfrm>
        <a:graphic>
          <a:graphicData uri="http://schemas.openxmlformats.org/drawingml/2006/table">
            <a:tbl>
              <a:tblPr firstRow="1" bandRow="1">
                <a:noFill/>
              </a:tblPr>
              <a:tblGrid>
                <a:gridCol w="1533758">
                  <a:extLst>
                    <a:ext uri="{9D8B030D-6E8A-4147-A177-3AD203B41FA5}">
                      <a16:colId xmlns:a16="http://schemas.microsoft.com/office/drawing/2014/main" val="20000"/>
                    </a:ext>
                  </a:extLst>
                </a:gridCol>
                <a:gridCol w="8206313">
                  <a:extLst>
                    <a:ext uri="{9D8B030D-6E8A-4147-A177-3AD203B41FA5}">
                      <a16:colId xmlns:a16="http://schemas.microsoft.com/office/drawing/2014/main" val="20001"/>
                    </a:ext>
                  </a:extLst>
                </a:gridCol>
              </a:tblGrid>
              <a:tr h="0">
                <a:tc gridSpan="2">
                  <a:txBody>
                    <a:bodyPr/>
                    <a:lstStyle/>
                    <a:p>
                      <a:pPr marL="0" marR="0" lvl="0" indent="0" algn="ctr" rtl="0">
                        <a:spcBef>
                          <a:spcPts val="0"/>
                        </a:spcBef>
                        <a:spcAft>
                          <a:spcPts val="0"/>
                        </a:spcAft>
                        <a:buNone/>
                      </a:pPr>
                      <a:r>
                        <a:rPr lang="en-GB" sz="1600" b="1" dirty="0"/>
                        <a:t>Descriptive Techniques:</a:t>
                      </a:r>
                      <a:endParaRPr sz="20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0"/>
                  </a:ext>
                </a:extLst>
              </a:tr>
              <a:tr h="270370">
                <a:tc>
                  <a:txBody>
                    <a:bodyPr/>
                    <a:lstStyle/>
                    <a:p>
                      <a:pPr marL="0" marR="0" lvl="0" indent="0" algn="l" rtl="0">
                        <a:spcBef>
                          <a:spcPts val="0"/>
                        </a:spcBef>
                        <a:spcAft>
                          <a:spcPts val="0"/>
                        </a:spcAft>
                        <a:buNone/>
                      </a:pPr>
                      <a:r>
                        <a:rPr lang="en-GB" sz="1200" b="1" dirty="0"/>
                        <a:t>Simile</a:t>
                      </a:r>
                      <a:endParaRPr sz="1200" b="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200" dirty="0"/>
                        <a:t>A comparison between two different things using "like" or "as". </a:t>
                      </a:r>
                      <a:r>
                        <a:rPr lang="en-GB" sz="1200" i="1" dirty="0"/>
                        <a:t>Example: “Her smile was as bright as the sun.”</a:t>
                      </a:r>
                      <a:endParaRPr sz="1200" i="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312090">
                <a:tc>
                  <a:txBody>
                    <a:bodyPr/>
                    <a:lstStyle/>
                    <a:p>
                      <a:pPr marL="0" marR="0" lvl="0" indent="0" algn="l" rtl="0">
                        <a:spcBef>
                          <a:spcPts val="0"/>
                        </a:spcBef>
                        <a:spcAft>
                          <a:spcPts val="0"/>
                        </a:spcAft>
                        <a:buNone/>
                      </a:pPr>
                      <a:r>
                        <a:rPr lang="en-GB" sz="1200" b="1" dirty="0"/>
                        <a:t>Metaphor</a:t>
                      </a:r>
                      <a:endParaRPr sz="1200" b="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GB" sz="1200" dirty="0"/>
                        <a:t>A direct comparison between two unlike things </a:t>
                      </a:r>
                      <a:r>
                        <a:rPr lang="en-GB" sz="1200" b="1" dirty="0"/>
                        <a:t>without</a:t>
                      </a:r>
                      <a:r>
                        <a:rPr lang="en-GB" sz="1200" dirty="0"/>
                        <a:t> using "like" or "as". </a:t>
                      </a:r>
                      <a:r>
                        <a:rPr lang="en-GB" sz="1200" i="1" dirty="0"/>
                        <a:t>Example: “Time is a thief.”</a:t>
                      </a:r>
                      <a:endParaRPr sz="1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312090">
                <a:tc>
                  <a:txBody>
                    <a:bodyPr/>
                    <a:lstStyle/>
                    <a:p>
                      <a:pPr marL="0" marR="0" lvl="0" indent="0" algn="l" rtl="0">
                        <a:spcBef>
                          <a:spcPts val="0"/>
                        </a:spcBef>
                        <a:spcAft>
                          <a:spcPts val="0"/>
                        </a:spcAft>
                        <a:buNone/>
                      </a:pPr>
                      <a:r>
                        <a:rPr lang="en-GB" sz="1200" b="1" dirty="0"/>
                        <a:t>Personification</a:t>
                      </a:r>
                      <a:endParaRPr sz="1200" b="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200" dirty="0"/>
                        <a:t>Giving </a:t>
                      </a:r>
                      <a:r>
                        <a:rPr lang="en-GB" sz="1200" b="1" dirty="0"/>
                        <a:t>human qualities</a:t>
                      </a:r>
                      <a:r>
                        <a:rPr lang="en-GB" sz="1200" dirty="0"/>
                        <a:t> to animals, objects, or abstract ideas. </a:t>
                      </a:r>
                      <a:r>
                        <a:rPr lang="en-GB" sz="1200" i="1" dirty="0"/>
                        <a:t>Example: “The wind whispered through the trees.”</a:t>
                      </a:r>
                      <a:endParaRPr sz="1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12090">
                <a:tc>
                  <a:txBody>
                    <a:bodyPr/>
                    <a:lstStyle/>
                    <a:p>
                      <a:pPr marL="0" marR="0" lvl="0" indent="0" algn="l" rtl="0">
                        <a:spcBef>
                          <a:spcPts val="0"/>
                        </a:spcBef>
                        <a:spcAft>
                          <a:spcPts val="0"/>
                        </a:spcAft>
                        <a:buNone/>
                      </a:pPr>
                      <a:r>
                        <a:rPr lang="en-GB" sz="1200" b="1" dirty="0"/>
                        <a:t>Zoomorphism</a:t>
                      </a:r>
                      <a:endParaRPr sz="1200" b="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GB" sz="1200" dirty="0"/>
                        <a:t>Giving </a:t>
                      </a:r>
                      <a:r>
                        <a:rPr lang="en-GB" sz="1200" b="1" dirty="0"/>
                        <a:t>animal characteristics</a:t>
                      </a:r>
                      <a:r>
                        <a:rPr lang="en-GB" sz="1200" dirty="0"/>
                        <a:t> to humans, objects, or ideas. </a:t>
                      </a:r>
                      <a:r>
                        <a:rPr lang="en-GB" sz="1200" i="1" dirty="0"/>
                        <a:t>Example: “He growled in anger.”</a:t>
                      </a:r>
                      <a:endParaRPr sz="1200" u="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312090">
                <a:tc>
                  <a:txBody>
                    <a:bodyPr/>
                    <a:lstStyle/>
                    <a:p>
                      <a:pPr marL="0" marR="0" lvl="0" indent="0" algn="l" rtl="0">
                        <a:spcBef>
                          <a:spcPts val="0"/>
                        </a:spcBef>
                        <a:spcAft>
                          <a:spcPts val="0"/>
                        </a:spcAft>
                        <a:buNone/>
                      </a:pPr>
                      <a:r>
                        <a:rPr lang="en-GB" sz="1200" b="1" dirty="0"/>
                        <a:t>Chremamorphism </a:t>
                      </a:r>
                      <a:endParaRPr sz="1200" b="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200" dirty="0"/>
                        <a:t>Giving </a:t>
                      </a:r>
                      <a:r>
                        <a:rPr lang="en-GB" sz="1200" b="1" dirty="0"/>
                        <a:t>object or machine-like qualities</a:t>
                      </a:r>
                      <a:r>
                        <a:rPr lang="en-GB" sz="1200" dirty="0"/>
                        <a:t> to humans or animals. </a:t>
                      </a:r>
                      <a:r>
                        <a:rPr lang="en-GB" sz="1200" i="1" dirty="0"/>
                        <a:t>Example: “She froze, her limbs stiff like iron rods.</a:t>
                      </a:r>
                      <a:endParaRPr sz="1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270370">
                <a:tc>
                  <a:txBody>
                    <a:bodyPr/>
                    <a:lstStyle/>
                    <a:p>
                      <a:pPr marL="0" marR="0" lvl="0" indent="0" algn="l" rtl="0">
                        <a:spcBef>
                          <a:spcPts val="0"/>
                        </a:spcBef>
                        <a:spcAft>
                          <a:spcPts val="0"/>
                        </a:spcAft>
                        <a:buNone/>
                      </a:pPr>
                      <a:r>
                        <a:rPr lang="en-GB" sz="1200" b="1" dirty="0"/>
                        <a:t>Pathetic Fallacy</a:t>
                      </a:r>
                      <a:endParaRPr sz="1200" b="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GB" sz="1200" dirty="0"/>
                        <a:t>Attributing </a:t>
                      </a:r>
                      <a:r>
                        <a:rPr lang="en-GB" sz="1200" b="1" dirty="0"/>
                        <a:t>human emotions</a:t>
                      </a:r>
                      <a:r>
                        <a:rPr lang="en-GB" sz="1200" dirty="0"/>
                        <a:t> to </a:t>
                      </a:r>
                      <a:r>
                        <a:rPr lang="en-GB" sz="1200" b="1" dirty="0"/>
                        <a:t>nature or the environment</a:t>
                      </a:r>
                      <a:r>
                        <a:rPr lang="en-GB" sz="1200" dirty="0"/>
                        <a:t>, often to reflect a mood. </a:t>
                      </a:r>
                      <a:r>
                        <a:rPr lang="en-GB" sz="1200" i="1" dirty="0"/>
                        <a:t>Example: “The angry storm raged on.”</a:t>
                      </a:r>
                      <a:endParaRPr sz="1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312090">
                <a:tc>
                  <a:txBody>
                    <a:bodyPr/>
                    <a:lstStyle/>
                    <a:p>
                      <a:pPr marL="0" marR="0" lvl="0" indent="0" algn="l" rtl="0">
                        <a:spcBef>
                          <a:spcPts val="0"/>
                        </a:spcBef>
                        <a:spcAft>
                          <a:spcPts val="0"/>
                        </a:spcAft>
                        <a:buNone/>
                      </a:pPr>
                      <a:r>
                        <a:rPr lang="en-GB" sz="1200" b="1" dirty="0"/>
                        <a:t>Imagery</a:t>
                      </a:r>
                      <a:endParaRPr sz="1200" b="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GB" sz="1200" dirty="0"/>
                        <a:t>Descriptive language that appeals to the </a:t>
                      </a:r>
                      <a:r>
                        <a:rPr lang="en-GB" sz="1200" b="1" dirty="0"/>
                        <a:t>senses</a:t>
                      </a:r>
                      <a:r>
                        <a:rPr lang="en-GB" sz="1200" dirty="0"/>
                        <a:t> (sight, sound, smell, touch, taste) to create vivid pictures. </a:t>
                      </a:r>
                      <a:r>
                        <a:rPr lang="en-GB" sz="1200" i="1" dirty="0"/>
                        <a:t>Example: “The scent of fresh rain lingered as the sun broke through the mist.”</a:t>
                      </a:r>
                      <a:endParaRPr sz="1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0007"/>
                  </a:ext>
                </a:extLst>
              </a:tr>
              <a:tr h="312090">
                <a:tc>
                  <a:txBody>
                    <a:bodyPr/>
                    <a:lstStyle/>
                    <a:p>
                      <a:pPr marL="0" marR="0" lvl="0" indent="0" algn="l" rtl="0">
                        <a:spcBef>
                          <a:spcPts val="0"/>
                        </a:spcBef>
                        <a:spcAft>
                          <a:spcPts val="0"/>
                        </a:spcAft>
                        <a:buNone/>
                      </a:pPr>
                      <a:r>
                        <a:rPr lang="en-GB" sz="1200" b="1" dirty="0"/>
                        <a:t>Semantic Field</a:t>
                      </a:r>
                      <a:endParaRPr sz="1200" b="1" dirty="0"/>
                    </a:p>
                  </a:txBody>
                  <a:tcPr marL="91450" marR="91450" marT="45725" marB="45725">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GB" sz="1200" dirty="0"/>
                        <a:t>A group of words related to a common theme or topic. </a:t>
                      </a:r>
                      <a:r>
                        <a:rPr lang="en-GB" sz="1200" i="1" dirty="0"/>
                        <a:t>Example: (Death) The room smelt of decay. Gaping holes like tombstones were veiled by the darkness.</a:t>
                      </a:r>
                      <a:endParaRPr sz="1200" dirty="0"/>
                    </a:p>
                  </a:txBody>
                  <a:tcPr marL="91450" marR="91450" marT="45725" marB="45725">
                    <a:lnL w="12700" cap="flat" cmpd="sng" algn="ctr">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lt1"/>
                    </a:solidFill>
                  </a:tcPr>
                </a:tc>
                <a:extLst>
                  <a:ext uri="{0D108BD9-81ED-4DB2-BD59-A6C34878D82A}">
                    <a16:rowId xmlns:a16="http://schemas.microsoft.com/office/drawing/2014/main" val="1311448997"/>
                  </a:ext>
                </a:extLst>
              </a:tr>
              <a:tr h="312090">
                <a:tc>
                  <a:txBody>
                    <a:bodyPr/>
                    <a:lstStyle/>
                    <a:p>
                      <a:pPr marL="0" marR="0" lvl="0" indent="0" algn="l" rtl="0">
                        <a:spcBef>
                          <a:spcPts val="0"/>
                        </a:spcBef>
                        <a:spcAft>
                          <a:spcPts val="0"/>
                        </a:spcAft>
                        <a:buNone/>
                      </a:pPr>
                      <a:r>
                        <a:rPr lang="en-GB" sz="1200" b="1" dirty="0"/>
                        <a:t>Oxymoron</a:t>
                      </a:r>
                      <a:endParaRPr sz="1200" b="1" dirty="0"/>
                    </a:p>
                  </a:txBody>
                  <a:tcPr marL="91450" marR="91450" marT="45725" marB="45725">
                    <a:lnL w="12700" cap="flat" cmpd="sng">
                      <a:solidFill>
                        <a:schemeClr val="dk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200" dirty="0"/>
                        <a:t>A </a:t>
                      </a:r>
                      <a:r>
                        <a:rPr lang="en-GB" sz="1200" b="1" dirty="0"/>
                        <a:t>contradictory pair of words</a:t>
                      </a:r>
                      <a:r>
                        <a:rPr lang="en-GB" sz="1200" dirty="0"/>
                        <a:t> used together for effect. </a:t>
                      </a:r>
                      <a:r>
                        <a:rPr lang="en-GB" sz="1200" i="1" dirty="0"/>
                        <a:t>Example: “Deafening silence.”</a:t>
                      </a:r>
                      <a:endParaRPr sz="120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12090">
                <a:tc>
                  <a:txBody>
                    <a:bodyPr/>
                    <a:lstStyle/>
                    <a:p>
                      <a:pPr marL="0" marR="0" lvl="0" indent="0" algn="l" rtl="0">
                        <a:spcBef>
                          <a:spcPts val="0"/>
                        </a:spcBef>
                        <a:spcAft>
                          <a:spcPts val="0"/>
                        </a:spcAft>
                        <a:buNone/>
                      </a:pPr>
                      <a:r>
                        <a:rPr lang="en-GB" sz="1200" b="1" dirty="0"/>
                        <a:t>Juxtaposition</a:t>
                      </a:r>
                      <a:endParaRPr sz="1200" b="1" dirty="0"/>
                    </a:p>
                  </a:txBody>
                  <a:tcPr marL="91450" marR="91450" marT="45725" marB="45725">
                    <a:lnL w="12700" cap="flat" cmpd="sng">
                      <a:solidFill>
                        <a:schemeClr val="dk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200" dirty="0"/>
                        <a:t>Placing </a:t>
                      </a:r>
                      <a:r>
                        <a:rPr lang="en-GB" sz="1200" b="1" dirty="0"/>
                        <a:t>two contrasting ideas or images side by side</a:t>
                      </a:r>
                      <a:r>
                        <a:rPr lang="en-GB" sz="1200" dirty="0"/>
                        <a:t> to highlight differences or create effect. </a:t>
                      </a:r>
                      <a:r>
                        <a:rPr lang="en-GB" sz="1200" i="1" dirty="0"/>
                        <a:t>Example: “A beggar beside a Bentley.”</a:t>
                      </a:r>
                      <a:endParaRPr sz="120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1986754"/>
                  </a:ext>
                </a:extLst>
              </a:tr>
              <a:tr h="433456">
                <a:tc>
                  <a:txBody>
                    <a:bodyPr/>
                    <a:lstStyle/>
                    <a:p>
                      <a:pPr marL="0" marR="0" lvl="0" indent="0" algn="l" rtl="0">
                        <a:spcBef>
                          <a:spcPts val="0"/>
                        </a:spcBef>
                        <a:spcAft>
                          <a:spcPts val="0"/>
                        </a:spcAft>
                        <a:buNone/>
                      </a:pPr>
                      <a:r>
                        <a:rPr lang="en-GB" sz="1200" b="1" dirty="0"/>
                        <a:t>Repetition</a:t>
                      </a:r>
                      <a:endParaRPr sz="1200" b="1" dirty="0"/>
                    </a:p>
                  </a:txBody>
                  <a:tcPr marL="91450" marR="91450" marT="45725" marB="45725">
                    <a:lnL w="12700" cap="flat" cmpd="sng">
                      <a:solidFill>
                        <a:schemeClr val="dk1"/>
                      </a:solidFill>
                      <a:prstDash val="solid"/>
                      <a:round/>
                      <a:headEnd type="none" w="sm" len="sm"/>
                      <a:tailEnd type="none" w="sm" len="sm"/>
                    </a:lnL>
                    <a:lnR w="12700" cap="flat" cmpd="sng" algn="ctr">
                      <a:solidFill>
                        <a:schemeClr val="tx1"/>
                      </a:solidFill>
                      <a:prstDash val="solid"/>
                      <a:round/>
                      <a:headEnd type="none" w="med" len="med"/>
                      <a:tailEnd type="none" w="med" len="med"/>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200" dirty="0"/>
                        <a:t>The </a:t>
                      </a:r>
                      <a:r>
                        <a:rPr lang="en-GB" sz="1200" b="1" dirty="0"/>
                        <a:t>deliberate reuse of words or phrases</a:t>
                      </a:r>
                      <a:r>
                        <a:rPr lang="en-GB" sz="1200" dirty="0"/>
                        <a:t> for emphasis or rhythm. </a:t>
                      </a:r>
                      <a:r>
                        <a:rPr lang="en-GB" sz="1200" i="1" dirty="0"/>
                        <a:t>Example: “Alone, alone, all, all alone.”</a:t>
                      </a:r>
                      <a:endParaRPr sz="1200" dirty="0"/>
                    </a:p>
                  </a:txBody>
                  <a:tcPr marL="91450" marR="91450" marT="45725" marB="457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0435579"/>
                  </a:ext>
                </a:extLst>
              </a:tr>
            </a:tbl>
          </a:graphicData>
        </a:graphic>
      </p:graphicFrame>
      <p:graphicFrame>
        <p:nvGraphicFramePr>
          <p:cNvPr id="6" name="Google Shape;87;g144794bbd90_1_0">
            <a:extLst>
              <a:ext uri="{FF2B5EF4-FFF2-40B4-BE49-F238E27FC236}">
                <a16:creationId xmlns:a16="http://schemas.microsoft.com/office/drawing/2014/main" id="{6B5B6EE4-DC5F-12AC-C284-1B716E5904C6}"/>
              </a:ext>
            </a:extLst>
          </p:cNvPr>
          <p:cNvGraphicFramePr/>
          <p:nvPr/>
        </p:nvGraphicFramePr>
        <p:xfrm>
          <a:off x="9821866" y="431100"/>
          <a:ext cx="2370134" cy="4249486"/>
        </p:xfrm>
        <a:graphic>
          <a:graphicData uri="http://schemas.openxmlformats.org/drawingml/2006/table">
            <a:tbl>
              <a:tblPr firstRow="1" bandRow="1">
                <a:noFill/>
              </a:tblPr>
              <a:tblGrid>
                <a:gridCol w="2370134">
                  <a:extLst>
                    <a:ext uri="{9D8B030D-6E8A-4147-A177-3AD203B41FA5}">
                      <a16:colId xmlns:a16="http://schemas.microsoft.com/office/drawing/2014/main" val="20000"/>
                    </a:ext>
                  </a:extLst>
                </a:gridCol>
              </a:tblGrid>
              <a:tr h="393862">
                <a:tc>
                  <a:txBody>
                    <a:bodyPr/>
                    <a:lstStyle/>
                    <a:p>
                      <a:pPr marL="0" marR="0" lvl="0" indent="0" algn="ctr" rtl="0">
                        <a:spcBef>
                          <a:spcPts val="0"/>
                        </a:spcBef>
                        <a:spcAft>
                          <a:spcPts val="0"/>
                        </a:spcAft>
                        <a:buNone/>
                      </a:pPr>
                      <a:r>
                        <a:rPr lang="en-GB" sz="1200" b="1" dirty="0"/>
                        <a:t>Key Vocabulary:</a:t>
                      </a:r>
                      <a:endParaRPr sz="12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551344">
                <a:tc>
                  <a:txBody>
                    <a:bodyPr/>
                    <a:lstStyle/>
                    <a:p>
                      <a:pPr marL="0" marR="0" lvl="0" indent="0" algn="l" rtl="0">
                        <a:lnSpc>
                          <a:spcPct val="100000"/>
                        </a:lnSpc>
                        <a:spcBef>
                          <a:spcPts val="0"/>
                        </a:spcBef>
                        <a:spcAft>
                          <a:spcPts val="0"/>
                        </a:spcAft>
                        <a:buClr>
                          <a:schemeClr val="dk1"/>
                        </a:buClr>
                        <a:buSzPts val="1400"/>
                        <a:buFont typeface="Arial"/>
                        <a:buNone/>
                      </a:pPr>
                      <a:r>
                        <a:rPr lang="en-GB" sz="900" b="1" dirty="0"/>
                        <a:t>Dystopia - </a:t>
                      </a:r>
                      <a:r>
                        <a:rPr lang="en-GB" sz="900" dirty="0"/>
                        <a:t>A dystopia is a made-up world where society has gone wrong, often filled with suffering, control, or disaster.</a:t>
                      </a:r>
                      <a:endParaRPr sz="9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701697">
                <a:tc>
                  <a:txBody>
                    <a:bodyPr/>
                    <a:lstStyle/>
                    <a:p>
                      <a:pPr algn="l"/>
                      <a:r>
                        <a:rPr lang="en-US" sz="900" b="1" dirty="0"/>
                        <a:t>Speculative-</a:t>
                      </a:r>
                      <a:r>
                        <a:rPr lang="en-US" sz="900" dirty="0"/>
                        <a:t> </a:t>
                      </a:r>
                      <a:r>
                        <a:rPr lang="en-GB" sz="900" dirty="0"/>
                        <a:t>Speculative means imagining possibilities beyond the real world, asking “what if?” about the future, other worlds, or different realities.</a:t>
                      </a:r>
                      <a:endParaRPr lang="en-US" sz="900" dirty="0"/>
                    </a:p>
                  </a:txBody>
                  <a:tcPr>
                    <a:lnT w="12700" cap="flat" cmpd="sng" algn="ctr">
                      <a:solidFill>
                        <a:schemeClr val="dk1"/>
                      </a:solidFill>
                      <a:prstDash val="solid"/>
                      <a:round/>
                      <a:headEnd type="none" w="sm" len="sm"/>
                      <a:tailEnd type="none" w="sm" len="sm"/>
                    </a:lnT>
                  </a:tcPr>
                </a:tc>
                <a:extLst>
                  <a:ext uri="{0D108BD9-81ED-4DB2-BD59-A6C34878D82A}">
                    <a16:rowId xmlns:a16="http://schemas.microsoft.com/office/drawing/2014/main" val="10002"/>
                  </a:ext>
                </a:extLst>
              </a:tr>
              <a:tr h="852061">
                <a:tc>
                  <a:txBody>
                    <a:bodyPr/>
                    <a:lstStyle/>
                    <a:p>
                      <a:r>
                        <a:rPr lang="en-US" sz="900" b="1" dirty="0"/>
                        <a:t>Social Commentary- </a:t>
                      </a:r>
                      <a:r>
                        <a:rPr lang="en-GB" sz="900" dirty="0"/>
                        <a:t>Social commentary is when a story, film, or artwork highlights problems in society, like inequality, injustice, or corruption, to make people think or change.</a:t>
                      </a:r>
                      <a:endParaRPr lang="en-US" sz="900" dirty="0"/>
                    </a:p>
                  </a:txBody>
                  <a:tcPr/>
                </a:tc>
                <a:extLst>
                  <a:ext uri="{0D108BD9-81ED-4DB2-BD59-A6C34878D82A}">
                    <a16:rowId xmlns:a16="http://schemas.microsoft.com/office/drawing/2014/main" val="10003"/>
                  </a:ext>
                </a:extLst>
              </a:tr>
              <a:tr h="497492">
                <a:tc>
                  <a:txBody>
                    <a:bodyPr/>
                    <a:lstStyle/>
                    <a:p>
                      <a:r>
                        <a:rPr lang="en-US" sz="900" b="1" dirty="0"/>
                        <a:t>Android</a:t>
                      </a:r>
                      <a:r>
                        <a:rPr lang="en-US" sz="900" dirty="0"/>
                        <a:t>- </a:t>
                      </a:r>
                      <a:r>
                        <a:rPr lang="en-GB" sz="900" dirty="0"/>
                        <a:t>An android is a robot designed to look and act like a human being.</a:t>
                      </a:r>
                      <a:endParaRPr lang="en-US" sz="900" dirty="0"/>
                    </a:p>
                  </a:txBody>
                  <a:tcPr/>
                </a:tc>
                <a:extLst>
                  <a:ext uri="{0D108BD9-81ED-4DB2-BD59-A6C34878D82A}">
                    <a16:rowId xmlns:a16="http://schemas.microsoft.com/office/drawing/2014/main" val="10004"/>
                  </a:ext>
                </a:extLst>
              </a:tr>
              <a:tr h="701697">
                <a:tc>
                  <a:txBody>
                    <a:bodyPr/>
                    <a:lstStyle/>
                    <a:p>
                      <a:r>
                        <a:rPr lang="en-US" sz="900" b="1" dirty="0"/>
                        <a:t>Eco Narrative- </a:t>
                      </a:r>
                      <a:r>
                        <a:rPr lang="en-GB" sz="900" dirty="0"/>
                        <a:t>An </a:t>
                      </a:r>
                      <a:r>
                        <a:rPr lang="en-GB" sz="900" b="1" dirty="0"/>
                        <a:t>eco-narrative</a:t>
                      </a:r>
                      <a:r>
                        <a:rPr lang="en-GB" sz="900" dirty="0"/>
                        <a:t> is a story that focuses on the environment and explores the relationship between humans and nature.</a:t>
                      </a:r>
                      <a:endParaRPr lang="en-US" sz="900" b="1" dirty="0"/>
                    </a:p>
                  </a:txBody>
                  <a:tcPr/>
                </a:tc>
                <a:extLst>
                  <a:ext uri="{0D108BD9-81ED-4DB2-BD59-A6C34878D82A}">
                    <a16:rowId xmlns:a16="http://schemas.microsoft.com/office/drawing/2014/main" val="10005"/>
                  </a:ext>
                </a:extLst>
              </a:tr>
              <a:tr h="551333">
                <a:tc>
                  <a:txBody>
                    <a:bodyPr/>
                    <a:lstStyle/>
                    <a:p>
                      <a:r>
                        <a:rPr lang="en-US" sz="900" b="1"/>
                        <a:t>Apocalyptic- </a:t>
                      </a:r>
                      <a:r>
                        <a:rPr lang="en-US" sz="900" b="0" dirty="0"/>
                        <a:t>Related to or exploring the end of the world and the changing of life and society as we know it.</a:t>
                      </a:r>
                      <a:endParaRPr lang="en-US" sz="900" b="1" dirty="0"/>
                    </a:p>
                  </a:txBody>
                  <a:tcPr/>
                </a:tc>
                <a:extLst>
                  <a:ext uri="{0D108BD9-81ED-4DB2-BD59-A6C34878D82A}">
                    <a16:rowId xmlns:a16="http://schemas.microsoft.com/office/drawing/2014/main" val="1239081950"/>
                  </a:ext>
                </a:extLst>
              </a:tr>
            </a:tbl>
          </a:graphicData>
        </a:graphic>
      </p:graphicFrame>
      <p:graphicFrame>
        <p:nvGraphicFramePr>
          <p:cNvPr id="9" name="Google Shape;86;g144794bbd90_1_0">
            <a:extLst>
              <a:ext uri="{FF2B5EF4-FFF2-40B4-BE49-F238E27FC236}">
                <a16:creationId xmlns:a16="http://schemas.microsoft.com/office/drawing/2014/main" id="{2266E483-C5FC-4AC1-B79F-22176026D151}"/>
              </a:ext>
            </a:extLst>
          </p:cNvPr>
          <p:cNvGraphicFramePr/>
          <p:nvPr/>
        </p:nvGraphicFramePr>
        <p:xfrm>
          <a:off x="0" y="4794533"/>
          <a:ext cx="12192000" cy="1953027"/>
        </p:xfrm>
        <a:graphic>
          <a:graphicData uri="http://schemas.openxmlformats.org/drawingml/2006/table">
            <a:tbl>
              <a:tblPr firstRow="1" bandRow="1">
                <a:noFill/>
              </a:tblPr>
              <a:tblGrid>
                <a:gridCol w="1864807">
                  <a:extLst>
                    <a:ext uri="{9D8B030D-6E8A-4147-A177-3AD203B41FA5}">
                      <a16:colId xmlns:a16="http://schemas.microsoft.com/office/drawing/2014/main" val="20000"/>
                    </a:ext>
                  </a:extLst>
                </a:gridCol>
                <a:gridCol w="10327193">
                  <a:extLst>
                    <a:ext uri="{9D8B030D-6E8A-4147-A177-3AD203B41FA5}">
                      <a16:colId xmlns:a16="http://schemas.microsoft.com/office/drawing/2014/main" val="20001"/>
                    </a:ext>
                  </a:extLst>
                </a:gridCol>
              </a:tblGrid>
              <a:tr h="256620">
                <a:tc gridSpan="2">
                  <a:txBody>
                    <a:bodyPr/>
                    <a:lstStyle/>
                    <a:p>
                      <a:pPr marL="0" marR="0" lvl="0" indent="0" algn="ctr" rtl="0">
                        <a:spcBef>
                          <a:spcPts val="0"/>
                        </a:spcBef>
                        <a:spcAft>
                          <a:spcPts val="0"/>
                        </a:spcAft>
                        <a:buNone/>
                      </a:pPr>
                      <a:r>
                        <a:rPr lang="en-GB" sz="1400" b="1" dirty="0"/>
                        <a:t>How to structure your writing:</a:t>
                      </a:r>
                      <a:endParaRPr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0"/>
                  </a:ext>
                </a:extLst>
              </a:tr>
              <a:tr h="411647">
                <a:tc>
                  <a:txBody>
                    <a:bodyPr/>
                    <a:lstStyle/>
                    <a:p>
                      <a:pPr marL="0" marR="0" lvl="0" indent="0" algn="l" rtl="0">
                        <a:spcBef>
                          <a:spcPts val="0"/>
                        </a:spcBef>
                        <a:spcAft>
                          <a:spcPts val="0"/>
                        </a:spcAft>
                        <a:buNone/>
                      </a:pPr>
                      <a:r>
                        <a:rPr lang="en-GB" sz="1100" dirty="0"/>
                        <a:t>Varied Sentence Starts</a:t>
                      </a:r>
                      <a:endParaRPr sz="11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100" dirty="0"/>
                        <a:t>Could you… start with the simile, use three nouns and a colon, use a fronted adverbial?</a:t>
                      </a:r>
                      <a:endParaRPr sz="11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286688">
                <a:tc>
                  <a:txBody>
                    <a:bodyPr/>
                    <a:lstStyle/>
                    <a:p>
                      <a:pPr marL="0" marR="0" lvl="0" indent="0" algn="l" rtl="0">
                        <a:spcBef>
                          <a:spcPts val="0"/>
                        </a:spcBef>
                        <a:spcAft>
                          <a:spcPts val="0"/>
                        </a:spcAft>
                        <a:buNone/>
                      </a:pPr>
                      <a:r>
                        <a:rPr lang="en-GB" sz="1100" dirty="0"/>
                        <a:t>Advanced Punctuation</a:t>
                      </a:r>
                      <a:endParaRPr sz="11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GB" sz="1100" dirty="0"/>
                        <a:t>Practice using</a:t>
                      </a:r>
                      <a:r>
                        <a:rPr lang="en-GB" sz="1100" u="sng" dirty="0"/>
                        <a:t> </a:t>
                      </a:r>
                      <a:r>
                        <a:rPr lang="en-GB" sz="1100" b="1" u="sng" dirty="0"/>
                        <a:t>; … :     </a:t>
                      </a:r>
                      <a:r>
                        <a:rPr lang="en-GB" sz="1100" b="0" dirty="0"/>
                        <a:t>Remember-</a:t>
                      </a:r>
                      <a:r>
                        <a:rPr lang="en-GB" sz="1100" b="0" u="sng" dirty="0"/>
                        <a:t> </a:t>
                      </a:r>
                      <a:r>
                        <a:rPr lang="en-GB" sz="1100" b="1" u="sng" dirty="0"/>
                        <a:t>; </a:t>
                      </a:r>
                      <a:r>
                        <a:rPr lang="en-GB" sz="1100" b="0" dirty="0"/>
                        <a:t>is used to break up two linked, stand-alone clauses.</a:t>
                      </a:r>
                      <a:r>
                        <a:rPr lang="en-GB" sz="1100" b="0" u="sng" dirty="0"/>
                        <a:t> </a:t>
                      </a:r>
                      <a:r>
                        <a:rPr lang="en-GB" sz="1100" b="1" u="sng" dirty="0"/>
                        <a:t>… </a:t>
                      </a:r>
                      <a:r>
                        <a:rPr lang="en-GB" sz="1100" b="0" dirty="0"/>
                        <a:t>adds suspense and tension.</a:t>
                      </a:r>
                      <a:r>
                        <a:rPr lang="en-GB" sz="1100" b="0" u="sng" dirty="0"/>
                        <a:t> </a:t>
                      </a:r>
                      <a:r>
                        <a:rPr lang="en-GB" sz="1100" b="1" u="sng" dirty="0"/>
                        <a:t>: </a:t>
                      </a:r>
                      <a:r>
                        <a:rPr lang="en-GB" sz="1100" b="0" dirty="0"/>
                        <a:t>are used to introduce lists!</a:t>
                      </a:r>
                      <a:endParaRPr sz="11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286688">
                <a:tc>
                  <a:txBody>
                    <a:bodyPr/>
                    <a:lstStyle/>
                    <a:p>
                      <a:pPr marL="0" marR="0" lvl="0" indent="0" algn="l" rtl="0">
                        <a:spcBef>
                          <a:spcPts val="0"/>
                        </a:spcBef>
                        <a:spcAft>
                          <a:spcPts val="0"/>
                        </a:spcAft>
                        <a:buNone/>
                      </a:pPr>
                      <a:r>
                        <a:rPr lang="en-GB" sz="1100" dirty="0"/>
                        <a:t>Varied Sentence Length</a:t>
                      </a:r>
                      <a:endParaRPr sz="11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100" dirty="0"/>
                        <a:t>Vary the lengthy of your sentences. Long sentences can create a build up and often add to an overall tone of confusion and suspense as if we’re waiting…waiting for something. Short sentences have impact. They create drama.</a:t>
                      </a:r>
                      <a:endParaRPr sz="11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264062">
                <a:tc>
                  <a:txBody>
                    <a:bodyPr/>
                    <a:lstStyle/>
                    <a:p>
                      <a:pPr marL="0" marR="0" lvl="0" indent="0" algn="l" rtl="0">
                        <a:spcBef>
                          <a:spcPts val="0"/>
                        </a:spcBef>
                        <a:spcAft>
                          <a:spcPts val="0"/>
                        </a:spcAft>
                        <a:buNone/>
                      </a:pPr>
                      <a:r>
                        <a:rPr lang="en-GB" sz="1100" dirty="0"/>
                        <a:t>Effective Paragraphing</a:t>
                      </a:r>
                      <a:endParaRPr sz="11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spcBef>
                          <a:spcPts val="0"/>
                        </a:spcBef>
                        <a:spcAft>
                          <a:spcPts val="0"/>
                        </a:spcAft>
                        <a:buNone/>
                      </a:pPr>
                      <a:r>
                        <a:rPr lang="en-GB" sz="1100" u="none" dirty="0"/>
                        <a:t>Ensure you begin a new paragraph if you have a new focus. Try including dramatic one sentence paragraphs in-between your main ones!</a:t>
                      </a:r>
                      <a:endParaRPr sz="1100" u="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241836">
                <a:tc>
                  <a:txBody>
                    <a:bodyPr/>
                    <a:lstStyle/>
                    <a:p>
                      <a:pPr marL="0" marR="0" lvl="0" indent="0" algn="l" rtl="0">
                        <a:spcBef>
                          <a:spcPts val="0"/>
                        </a:spcBef>
                        <a:spcAft>
                          <a:spcPts val="0"/>
                        </a:spcAft>
                        <a:buNone/>
                      </a:pPr>
                      <a:r>
                        <a:rPr lang="en-GB" sz="1100" dirty="0"/>
                        <a:t>Effective Structure</a:t>
                      </a:r>
                      <a:endParaRPr sz="1100"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spcBef>
                          <a:spcPts val="0"/>
                        </a:spcBef>
                        <a:spcAft>
                          <a:spcPts val="0"/>
                        </a:spcAft>
                        <a:buNone/>
                      </a:pPr>
                      <a:r>
                        <a:rPr lang="en-GB" sz="1100" b="1" dirty="0"/>
                        <a:t>Drop </a:t>
                      </a:r>
                      <a:r>
                        <a:rPr lang="en-GB" sz="1100" b="0" dirty="0"/>
                        <a:t>your reader in. </a:t>
                      </a:r>
                      <a:r>
                        <a:rPr lang="en-GB" sz="1100" b="1" dirty="0"/>
                        <a:t>Shift </a:t>
                      </a:r>
                      <a:r>
                        <a:rPr lang="en-GB" sz="1100" b="0" dirty="0"/>
                        <a:t>the focus. </a:t>
                      </a:r>
                      <a:r>
                        <a:rPr lang="en-GB" sz="1100" b="1" dirty="0"/>
                        <a:t>Zoom </a:t>
                      </a:r>
                      <a:r>
                        <a:rPr lang="en-GB" sz="1100" b="0" dirty="0"/>
                        <a:t>on something. </a:t>
                      </a:r>
                      <a:r>
                        <a:rPr lang="en-GB" sz="1100" b="1" dirty="0"/>
                        <a:t>Link </a:t>
                      </a:r>
                      <a:r>
                        <a:rPr lang="en-GB" sz="1100" b="0" dirty="0"/>
                        <a:t>back to the start.</a:t>
                      </a:r>
                      <a:endParaRPr sz="1100" b="1"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128503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2BAE5-0646-B511-D511-A76FFD419CED}"/>
              </a:ext>
            </a:extLst>
          </p:cNvPr>
          <p:cNvSpPr>
            <a:spLocks noGrp="1"/>
          </p:cNvSpPr>
          <p:nvPr>
            <p:ph type="title"/>
          </p:nvPr>
        </p:nvSpPr>
        <p:spPr>
          <a:xfrm>
            <a:off x="-1" y="1"/>
            <a:ext cx="11353800" cy="698090"/>
          </a:xfrm>
        </p:spPr>
        <p:txBody>
          <a:bodyPr>
            <a:normAutofit fontScale="90000"/>
          </a:bodyPr>
          <a:lstStyle/>
          <a:p>
            <a:r>
              <a:rPr lang="en-GB" dirty="0"/>
              <a:t>A Brief Summary… What is Speculative Fiction?</a:t>
            </a:r>
          </a:p>
        </p:txBody>
      </p:sp>
      <p:pic>
        <p:nvPicPr>
          <p:cNvPr id="1028" name="Picture 4" descr="Orwell – Ink-Stained Wretches">
            <a:extLst>
              <a:ext uri="{FF2B5EF4-FFF2-40B4-BE49-F238E27FC236}">
                <a16:creationId xmlns:a16="http://schemas.microsoft.com/office/drawing/2014/main" id="{1DFB445C-2AC5-68F0-EC95-62A110DE68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0333" y="698091"/>
            <a:ext cx="3662624" cy="366262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What's your take on my top 15 science fiction books? If you'd like to make  any changes, like adding new ones or taking some out, what would you  suggest? I threw in">
            <a:extLst>
              <a:ext uri="{FF2B5EF4-FFF2-40B4-BE49-F238E27FC236}">
                <a16:creationId xmlns:a16="http://schemas.microsoft.com/office/drawing/2014/main" id="{1CDD3AA1-69A9-C6E5-8687-8AA73DCC67C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7532"/>
          <a:stretch>
            <a:fillRect/>
          </a:stretch>
        </p:blipFill>
        <p:spPr bwMode="auto">
          <a:xfrm>
            <a:off x="7809271" y="630630"/>
            <a:ext cx="3971448" cy="380077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Quotes by Science Fiction Authors | Sci-Fi Author Quotes Part 1">
            <a:extLst>
              <a:ext uri="{FF2B5EF4-FFF2-40B4-BE49-F238E27FC236}">
                <a16:creationId xmlns:a16="http://schemas.microsoft.com/office/drawing/2014/main" id="{E0F87D93-DAD0-6606-7446-F526639C2AFE}"/>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b="31398"/>
          <a:stretch>
            <a:fillRect/>
          </a:stretch>
        </p:blipFill>
        <p:spPr bwMode="auto">
          <a:xfrm>
            <a:off x="8251996" y="4558774"/>
            <a:ext cx="3085997" cy="211706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9">
            <a:extLst>
              <a:ext uri="{FF2B5EF4-FFF2-40B4-BE49-F238E27FC236}">
                <a16:creationId xmlns:a16="http://schemas.microsoft.com/office/drawing/2014/main" id="{BF3E7CF1-253A-FD74-C3D1-0002CD63654A}"/>
              </a:ext>
            </a:extLst>
          </p:cNvPr>
          <p:cNvSpPr>
            <a:spLocks noChangeArrowheads="1"/>
          </p:cNvSpPr>
          <p:nvPr/>
        </p:nvSpPr>
        <p:spPr bwMode="auto">
          <a:xfrm>
            <a:off x="0" y="4466441"/>
            <a:ext cx="718816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tabLst/>
            </a:pPr>
            <a:r>
              <a:rPr kumimoji="0" lang="en-US" altLang="en-US" sz="1200" b="1" i="0" u="sng" strike="noStrike" cap="none" normalizeH="0" baseline="0" dirty="0">
                <a:ln>
                  <a:noFill/>
                </a:ln>
                <a:solidFill>
                  <a:schemeClr val="tx1"/>
                </a:solidFill>
                <a:effectLst/>
                <a:latin typeface="Gill Sans MT" panose="020B0502020104020203" pitchFamily="34" charset="0"/>
              </a:rPr>
              <a:t>What do is it include?</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Imagined Worlds</a:t>
            </a:r>
            <a:r>
              <a:rPr kumimoji="0" lang="en-US" altLang="en-US" sz="1200" b="0" i="0" u="none" strike="noStrike" cap="none" normalizeH="0" baseline="0" dirty="0">
                <a:ln>
                  <a:noFill/>
                </a:ln>
                <a:solidFill>
                  <a:schemeClr val="tx1"/>
                </a:solidFill>
                <a:effectLst/>
                <a:latin typeface="Gill Sans MT" panose="020B0502020104020203" pitchFamily="34" charset="0"/>
              </a:rPr>
              <a:t> – Settings that differ from our reality, such as futuristic societies, alternate histories, or fantasy realms.</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What-If Scenarios</a:t>
            </a:r>
            <a:r>
              <a:rPr kumimoji="0" lang="en-US" altLang="en-US" sz="1200" b="0" i="0" u="none" strike="noStrike" cap="none" normalizeH="0" baseline="0" dirty="0">
                <a:ln>
                  <a:noFill/>
                </a:ln>
                <a:solidFill>
                  <a:schemeClr val="tx1"/>
                </a:solidFill>
                <a:effectLst/>
                <a:latin typeface="Gill Sans MT" panose="020B0502020104020203" pitchFamily="34" charset="0"/>
              </a:rPr>
              <a:t> – Explores hypothetical situations (e.g., "What if time travel was possible?").</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Advanced Technology or Magic</a:t>
            </a:r>
            <a:r>
              <a:rPr kumimoji="0" lang="en-US" altLang="en-US" sz="1200" b="0" i="0" u="none" strike="noStrike" cap="none" normalizeH="0" baseline="0" dirty="0">
                <a:ln>
                  <a:noFill/>
                </a:ln>
                <a:solidFill>
                  <a:schemeClr val="tx1"/>
                </a:solidFill>
                <a:effectLst/>
                <a:latin typeface="Gill Sans MT" panose="020B0502020104020203" pitchFamily="34" charset="0"/>
              </a:rPr>
              <a:t> – Includes elements beyond current science or natural laws.</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Social Commentary</a:t>
            </a:r>
            <a:r>
              <a:rPr kumimoji="0" lang="en-US" altLang="en-US" sz="1200" b="0" i="0" u="none" strike="noStrike" cap="none" normalizeH="0" baseline="0" dirty="0">
                <a:ln>
                  <a:noFill/>
                </a:ln>
                <a:solidFill>
                  <a:schemeClr val="tx1"/>
                </a:solidFill>
                <a:effectLst/>
                <a:latin typeface="Gill Sans MT" panose="020B0502020104020203" pitchFamily="34" charset="0"/>
              </a:rPr>
              <a:t> – Reflects or critiques real-world issues like politics, identity, or environment.</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Unfamiliar Creatures or Beings</a:t>
            </a:r>
            <a:r>
              <a:rPr kumimoji="0" lang="en-US" altLang="en-US" sz="1200" b="0" i="0" u="none" strike="noStrike" cap="none" normalizeH="0" baseline="0" dirty="0">
                <a:ln>
                  <a:noFill/>
                </a:ln>
                <a:solidFill>
                  <a:schemeClr val="tx1"/>
                </a:solidFill>
                <a:effectLst/>
                <a:latin typeface="Gill Sans MT" panose="020B0502020104020203" pitchFamily="34" charset="0"/>
              </a:rPr>
              <a:t> – Features aliens, mythical creatures, or altered humans.</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Alternative Rules or Laws</a:t>
            </a:r>
            <a:r>
              <a:rPr kumimoji="0" lang="en-US" altLang="en-US" sz="1200" b="0" i="0" u="none" strike="noStrike" cap="none" normalizeH="0" baseline="0" dirty="0">
                <a:ln>
                  <a:noFill/>
                </a:ln>
                <a:solidFill>
                  <a:schemeClr val="tx1"/>
                </a:solidFill>
                <a:effectLst/>
                <a:latin typeface="Gill Sans MT" panose="020B0502020104020203" pitchFamily="34" charset="0"/>
              </a:rPr>
              <a:t> – The world may have different physical, societal, or moral laws.</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Exploration of the Unknown</a:t>
            </a:r>
            <a:r>
              <a:rPr kumimoji="0" lang="en-US" altLang="en-US" sz="1200" b="0" i="0" u="none" strike="noStrike" cap="none" normalizeH="0" baseline="0" dirty="0">
                <a:ln>
                  <a:noFill/>
                </a:ln>
                <a:solidFill>
                  <a:schemeClr val="tx1"/>
                </a:solidFill>
                <a:effectLst/>
                <a:latin typeface="Gill Sans MT" panose="020B0502020104020203" pitchFamily="34" charset="0"/>
              </a:rPr>
              <a:t> – Focus on discovery, mystery, or confronting the unfamiliar.</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Extrapolation from Science or Myth</a:t>
            </a:r>
            <a:r>
              <a:rPr kumimoji="0" lang="en-US" altLang="en-US" sz="1200" b="0" i="0" u="none" strike="noStrike" cap="none" normalizeH="0" baseline="0" dirty="0">
                <a:ln>
                  <a:noFill/>
                </a:ln>
                <a:solidFill>
                  <a:schemeClr val="tx1"/>
                </a:solidFill>
                <a:effectLst/>
                <a:latin typeface="Gill Sans MT" panose="020B0502020104020203" pitchFamily="34" charset="0"/>
              </a:rPr>
              <a:t> – Builds on existing ideas and pushes them into the imaginative.</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Heroic or Anti-Heroic Journeys</a:t>
            </a:r>
            <a:r>
              <a:rPr kumimoji="0" lang="en-US" altLang="en-US" sz="1200" b="0" i="0" u="none" strike="noStrike" cap="none" normalizeH="0" baseline="0" dirty="0">
                <a:ln>
                  <a:noFill/>
                </a:ln>
                <a:solidFill>
                  <a:schemeClr val="tx1"/>
                </a:solidFill>
                <a:effectLst/>
                <a:latin typeface="Gill Sans MT" panose="020B0502020104020203" pitchFamily="34" charset="0"/>
              </a:rPr>
              <a:t> – Follows characters through epic or transformative experiences.</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altLang="en-US" sz="1200" b="1" i="0" u="none" strike="noStrike" cap="none" normalizeH="0" baseline="0" dirty="0">
                <a:ln>
                  <a:noFill/>
                </a:ln>
                <a:solidFill>
                  <a:schemeClr val="tx1"/>
                </a:solidFill>
                <a:effectLst/>
                <a:latin typeface="Gill Sans MT" panose="020B0502020104020203" pitchFamily="34" charset="0"/>
              </a:rPr>
              <a:t>Blurring of Genre Boundaries</a:t>
            </a:r>
            <a:r>
              <a:rPr kumimoji="0" lang="en-US" altLang="en-US" sz="1200" b="0" i="0" u="none" strike="noStrike" cap="none" normalizeH="0" baseline="0" dirty="0">
                <a:ln>
                  <a:noFill/>
                </a:ln>
                <a:solidFill>
                  <a:schemeClr val="tx1"/>
                </a:solidFill>
                <a:effectLst/>
                <a:latin typeface="Gill Sans MT" panose="020B0502020104020203" pitchFamily="34" charset="0"/>
              </a:rPr>
              <a:t> – Often mixes elements from sci-fi, fantasy, horror, and dystopia</a:t>
            </a:r>
          </a:p>
        </p:txBody>
      </p:sp>
      <p:sp>
        <p:nvSpPr>
          <p:cNvPr id="4" name="TextBox 3">
            <a:extLst>
              <a:ext uri="{FF2B5EF4-FFF2-40B4-BE49-F238E27FC236}">
                <a16:creationId xmlns:a16="http://schemas.microsoft.com/office/drawing/2014/main" id="{CA9987FF-EB2E-DFB0-81B1-2907B09163CE}"/>
              </a:ext>
            </a:extLst>
          </p:cNvPr>
          <p:cNvSpPr txBox="1"/>
          <p:nvPr/>
        </p:nvSpPr>
        <p:spPr>
          <a:xfrm>
            <a:off x="90949" y="1139106"/>
            <a:ext cx="4177480" cy="2800767"/>
          </a:xfrm>
          <a:prstGeom prst="rect">
            <a:avLst/>
          </a:prstGeom>
          <a:noFill/>
          <a:ln>
            <a:solidFill>
              <a:schemeClr val="tx1"/>
            </a:solidFill>
          </a:ln>
        </p:spPr>
        <p:txBody>
          <a:bodyPr wrap="square">
            <a:spAutoFit/>
          </a:bodyPr>
          <a:lstStyle/>
          <a:p>
            <a:pPr>
              <a:buNone/>
            </a:pPr>
            <a:r>
              <a:rPr lang="en-GB" sz="1600" b="1" dirty="0">
                <a:latin typeface="Gill Sans MT" panose="020B0502020104020203" pitchFamily="34" charset="0"/>
              </a:rPr>
              <a:t>Summary of Speculative Fiction:</a:t>
            </a:r>
            <a:endParaRPr lang="en-GB" sz="1600" dirty="0">
              <a:latin typeface="Gill Sans MT" panose="020B0502020104020203" pitchFamily="34" charset="0"/>
            </a:endParaRPr>
          </a:p>
          <a:p>
            <a:r>
              <a:rPr lang="en-GB" sz="1600" dirty="0">
                <a:latin typeface="Gill Sans MT" panose="020B0502020104020203" pitchFamily="34" charset="0"/>
              </a:rPr>
              <a:t>Speculative fiction is a broad genre of stories that imagine worlds, events, or futures that are different from our real world. It includes science fiction, fantasy, dystopia, horror, and alternate histories. These stories often ask “what if?” and explore ideas about technology, magic, society, or the future. Speculative fiction helps readers think about big questions, like how humans might change, what the future could be like, or how different choices might shape the world.</a:t>
            </a:r>
          </a:p>
        </p:txBody>
      </p:sp>
    </p:spTree>
    <p:extLst>
      <p:ext uri="{BB962C8B-B14F-4D97-AF65-F5344CB8AC3E}">
        <p14:creationId xmlns:p14="http://schemas.microsoft.com/office/powerpoint/2010/main" val="3324632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7778" y="60960"/>
          <a:ext cx="11887933" cy="7304268"/>
        </p:xfrm>
        <a:graphic>
          <a:graphicData uri="http://schemas.openxmlformats.org/drawingml/2006/table">
            <a:tbl>
              <a:tblPr firstRow="1" firstCol="1" bandRow="1"/>
              <a:tblGrid>
                <a:gridCol w="4013862">
                  <a:extLst>
                    <a:ext uri="{9D8B030D-6E8A-4147-A177-3AD203B41FA5}">
                      <a16:colId xmlns:a16="http://schemas.microsoft.com/office/drawing/2014/main" val="912059851"/>
                    </a:ext>
                  </a:extLst>
                </a:gridCol>
                <a:gridCol w="4218252">
                  <a:extLst>
                    <a:ext uri="{9D8B030D-6E8A-4147-A177-3AD203B41FA5}">
                      <a16:colId xmlns:a16="http://schemas.microsoft.com/office/drawing/2014/main" val="3916932148"/>
                    </a:ext>
                  </a:extLst>
                </a:gridCol>
                <a:gridCol w="3655819">
                  <a:extLst>
                    <a:ext uri="{9D8B030D-6E8A-4147-A177-3AD203B41FA5}">
                      <a16:colId xmlns:a16="http://schemas.microsoft.com/office/drawing/2014/main" val="4043457955"/>
                    </a:ext>
                  </a:extLst>
                </a:gridCol>
              </a:tblGrid>
              <a:tr h="366448">
                <a:tc>
                  <a:txBody>
                    <a:bodyPr/>
                    <a:lstStyle/>
                    <a:p>
                      <a:pPr algn="ctr">
                        <a:lnSpc>
                          <a:spcPct val="107000"/>
                        </a:lnSpc>
                        <a:spcAft>
                          <a:spcPts val="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Characters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610" marR="456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Language Techniques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610" marR="456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200" b="1" dirty="0">
                          <a:effectLst/>
                          <a:latin typeface="Calibri" panose="020F0502020204030204" pitchFamily="34" charset="0"/>
                          <a:ea typeface="Calibri" panose="020F0502020204030204" pitchFamily="34" charset="0"/>
                          <a:cs typeface="Times New Roman" panose="02020603050405020304" pitchFamily="18" charset="0"/>
                        </a:rPr>
                        <a:t>Structural Terminology</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610" marR="456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9738691"/>
                  </a:ext>
                </a:extLst>
              </a:tr>
              <a:tr h="6191106">
                <a:tc>
                  <a:txBody>
                    <a:bodyPr/>
                    <a:lstStyle/>
                    <a:p>
                      <a:pPr>
                        <a:lnSpc>
                          <a:spcPct val="107000"/>
                        </a:lnSpc>
                        <a:spcAft>
                          <a:spcPts val="0"/>
                        </a:spcAft>
                      </a:pPr>
                      <a:r>
                        <a:rPr lang="en-GB" sz="1400" b="1" i="0" dirty="0">
                          <a:effectLst/>
                          <a:latin typeface="Calibri" panose="020F0502020204030204" pitchFamily="34" charset="0"/>
                          <a:ea typeface="Calibri" panose="020F0502020204030204" pitchFamily="34" charset="0"/>
                          <a:cs typeface="Times New Roman" panose="02020603050405020304" pitchFamily="18" charset="0"/>
                        </a:rPr>
                        <a:t>Pip </a:t>
                      </a:r>
                      <a:r>
                        <a:rPr lang="en-GB" sz="1400" b="0" i="0" dirty="0">
                          <a:effectLst/>
                          <a:latin typeface="Calibri" panose="020F0502020204030204" pitchFamily="34" charset="0"/>
                          <a:ea typeface="Calibri" panose="020F0502020204030204" pitchFamily="34" charset="0"/>
                          <a:cs typeface="Times New Roman" panose="02020603050405020304" pitchFamily="18" charset="0"/>
                        </a:rPr>
                        <a:t>Could be symbolic of the emotional, intellectual and spiritual growth that he makes throughout the novel as a pip describes a seed.</a:t>
                      </a:r>
                    </a:p>
                    <a:p>
                      <a:pPr>
                        <a:lnSpc>
                          <a:spcPct val="107000"/>
                        </a:lnSpc>
                        <a:spcAft>
                          <a:spcPts val="0"/>
                        </a:spcAft>
                      </a:pPr>
                      <a:endParaRPr lang="en-GB" sz="1400" b="0" i="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i="0" dirty="0">
                          <a:effectLst/>
                          <a:latin typeface="Calibri" panose="020F0502020204030204" pitchFamily="34" charset="0"/>
                          <a:ea typeface="Calibri" panose="020F0502020204030204" pitchFamily="34" charset="0"/>
                          <a:cs typeface="Times New Roman" panose="02020603050405020304" pitchFamily="18" charset="0"/>
                        </a:rPr>
                        <a:t>Estella</a:t>
                      </a:r>
                      <a:r>
                        <a:rPr lang="en-GB" sz="1400" b="0" i="0" dirty="0">
                          <a:effectLst/>
                          <a:latin typeface="Calibri" panose="020F0502020204030204" pitchFamily="34" charset="0"/>
                          <a:ea typeface="Calibri" panose="020F0502020204030204" pitchFamily="34" charset="0"/>
                          <a:cs typeface="Times New Roman" panose="02020603050405020304" pitchFamily="18" charset="0"/>
                        </a:rPr>
                        <a:t> Means star-like.  She is beautiful but is far beyond Pip’s grasp.  It may also link to her lack of feeling. Ch8: ‘Her light came along the long dark passage like a star.’</a:t>
                      </a:r>
                    </a:p>
                    <a:p>
                      <a:pPr>
                        <a:lnSpc>
                          <a:spcPct val="107000"/>
                        </a:lnSpc>
                        <a:spcAft>
                          <a:spcPts val="0"/>
                        </a:spcAft>
                      </a:pPr>
                      <a:endParaRPr lang="en-GB" sz="1400" b="0" i="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i="0" dirty="0">
                          <a:effectLst/>
                          <a:latin typeface="Calibri" panose="020F0502020204030204" pitchFamily="34" charset="0"/>
                          <a:ea typeface="Calibri" panose="020F0502020204030204" pitchFamily="34" charset="0"/>
                          <a:cs typeface="Times New Roman" panose="02020603050405020304" pitchFamily="18" charset="0"/>
                        </a:rPr>
                        <a:t>Miss Havisham</a:t>
                      </a:r>
                      <a:r>
                        <a:rPr lang="en-GB" sz="1400" b="1" i="0"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b="0" i="0" baseline="0" dirty="0">
                          <a:effectLst/>
                          <a:latin typeface="Calibri" panose="020F0502020204030204" pitchFamily="34" charset="0"/>
                          <a:ea typeface="Calibri" panose="020F0502020204030204" pitchFamily="34" charset="0"/>
                          <a:cs typeface="Times New Roman" panose="02020603050405020304" pitchFamily="18" charset="0"/>
                        </a:rPr>
                        <a:t>A compound of the verb ‘have’ and the noun ‘sham’ meaning false.  Miss Havisham could have anything she wants because of her wealth but instead she lives a self-imposed impoverished life. </a:t>
                      </a:r>
                    </a:p>
                    <a:p>
                      <a:pPr>
                        <a:lnSpc>
                          <a:spcPct val="107000"/>
                        </a:lnSpc>
                        <a:spcAft>
                          <a:spcPts val="0"/>
                        </a:spcAft>
                      </a:pPr>
                      <a:endParaRPr lang="en-GB" sz="1400" b="1" i="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i="0" dirty="0">
                          <a:effectLst/>
                          <a:latin typeface="Calibri" panose="020F0502020204030204" pitchFamily="34" charset="0"/>
                          <a:ea typeface="Calibri" panose="020F0502020204030204" pitchFamily="34" charset="0"/>
                          <a:cs typeface="Times New Roman" panose="02020603050405020304" pitchFamily="18" charset="0"/>
                        </a:rPr>
                        <a:t>Abel Magwitch </a:t>
                      </a:r>
                      <a:r>
                        <a:rPr lang="en-GB" sz="1400" b="0" i="0" dirty="0">
                          <a:effectLst/>
                          <a:latin typeface="Calibri" panose="020F0502020204030204" pitchFamily="34" charset="0"/>
                          <a:ea typeface="Calibri" panose="020F0502020204030204" pitchFamily="34" charset="0"/>
                          <a:cs typeface="Times New Roman" panose="02020603050405020304" pitchFamily="18" charset="0"/>
                        </a:rPr>
                        <a:t>Pip’s convict is dangerous and desperate, but Dickens used his first/forename to identify him as a victim.  Cain and Abel were the sons of Adam and Eve. Cain committed the first ever murder by killing his brother. Abel was a shepherd and while Magwitch was transported to Australia he'd been living as a sheep farmer which further strengthens the analogy.</a:t>
                      </a:r>
                    </a:p>
                  </a:txBody>
                  <a:tcPr marL="45610" marR="456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Simile:</a:t>
                      </a:r>
                      <a:r>
                        <a:rPr lang="en-GB" sz="1400" dirty="0">
                          <a:effectLst/>
                          <a:latin typeface="Calibri" panose="020F0502020204030204" pitchFamily="34" charset="0"/>
                          <a:ea typeface="Calibri" panose="020F0502020204030204" pitchFamily="34" charset="0"/>
                          <a:cs typeface="Times New Roman" panose="02020603050405020304" pitchFamily="18" charset="0"/>
                        </a:rPr>
                        <a:t> A comparison of two things using the key words like or as.</a:t>
                      </a:r>
                    </a:p>
                    <a:p>
                      <a:pPr>
                        <a:lnSpc>
                          <a:spcPct val="107000"/>
                        </a:lnSpc>
                        <a:spcAft>
                          <a:spcPts val="0"/>
                        </a:spcAft>
                      </a:pPr>
                      <a:r>
                        <a:rPr lang="en-GB" sz="1400" i="1" dirty="0">
                          <a:effectLst/>
                          <a:latin typeface="Calibri" panose="020F0502020204030204" pitchFamily="34" charset="0"/>
                          <a:ea typeface="Calibri" panose="020F0502020204030204" pitchFamily="34" charset="0"/>
                          <a:cs typeface="Times New Roman" panose="02020603050405020304" pitchFamily="18" charset="0"/>
                        </a:rPr>
                        <a:t>The world is</a:t>
                      </a:r>
                      <a:r>
                        <a:rPr lang="en-GB" sz="1400" i="1" baseline="0" dirty="0">
                          <a:effectLst/>
                          <a:latin typeface="Calibri" panose="020F0502020204030204" pitchFamily="34" charset="0"/>
                          <a:ea typeface="Calibri" panose="020F0502020204030204" pitchFamily="34" charset="0"/>
                          <a:cs typeface="Times New Roman" panose="02020603050405020304" pitchFamily="18" charset="0"/>
                        </a:rPr>
                        <a:t> like a stage</a:t>
                      </a:r>
                      <a:endParaRPr lang="en-GB" sz="1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Metaphor</a:t>
                      </a:r>
                      <a:r>
                        <a:rPr lang="en-GB" sz="1400" dirty="0">
                          <a:effectLst/>
                          <a:latin typeface="Calibri" panose="020F0502020204030204" pitchFamily="34" charset="0"/>
                          <a:ea typeface="Calibri" panose="020F0502020204030204" pitchFamily="34" charset="0"/>
                          <a:cs typeface="Times New Roman" panose="02020603050405020304" pitchFamily="18" charset="0"/>
                        </a:rPr>
                        <a:t>: A direct comparison of two things which is not literal.</a:t>
                      </a:r>
                    </a:p>
                    <a:p>
                      <a:pPr>
                        <a:lnSpc>
                          <a:spcPct val="107000"/>
                        </a:lnSpc>
                        <a:spcAft>
                          <a:spcPts val="0"/>
                        </a:spcAft>
                      </a:pPr>
                      <a:r>
                        <a:rPr lang="en-GB" sz="1400" i="1" dirty="0">
                          <a:effectLst/>
                          <a:latin typeface="Calibri" panose="020F0502020204030204" pitchFamily="34" charset="0"/>
                          <a:ea typeface="Calibri" panose="020F0502020204030204" pitchFamily="34" charset="0"/>
                          <a:cs typeface="Times New Roman" panose="02020603050405020304" pitchFamily="18" charset="0"/>
                        </a:rPr>
                        <a:t>The world is a stage</a:t>
                      </a: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Emotive language:</a:t>
                      </a:r>
                      <a:r>
                        <a:rPr lang="en-GB" sz="1400" dirty="0">
                          <a:effectLst/>
                          <a:latin typeface="Calibri" panose="020F0502020204030204" pitchFamily="34" charset="0"/>
                          <a:ea typeface="Calibri" panose="020F0502020204030204" pitchFamily="34" charset="0"/>
                          <a:cs typeface="Times New Roman" panose="02020603050405020304" pitchFamily="18" charset="0"/>
                        </a:rPr>
                        <a:t> Words which elicit an emotional reaction.</a:t>
                      </a:r>
                    </a:p>
                    <a:p>
                      <a:pPr>
                        <a:lnSpc>
                          <a:spcPct val="107000"/>
                        </a:lnSpc>
                        <a:spcAft>
                          <a:spcPts val="0"/>
                        </a:spcAft>
                      </a:pPr>
                      <a:r>
                        <a:rPr lang="en-GB" sz="1400" i="1" dirty="0">
                          <a:effectLst/>
                          <a:latin typeface="Calibri" panose="020F0502020204030204" pitchFamily="34" charset="0"/>
                          <a:ea typeface="Calibri" panose="020F0502020204030204" pitchFamily="34" charset="0"/>
                          <a:cs typeface="Times New Roman" panose="02020603050405020304" pitchFamily="18" charset="0"/>
                        </a:rPr>
                        <a:t>Defeated</a:t>
                      </a:r>
                      <a:r>
                        <a:rPr lang="en-GB" sz="1400" i="1" baseline="0" dirty="0">
                          <a:effectLst/>
                          <a:latin typeface="Calibri" panose="020F0502020204030204" pitchFamily="34" charset="0"/>
                          <a:ea typeface="Calibri" panose="020F0502020204030204" pitchFamily="34" charset="0"/>
                          <a:cs typeface="Times New Roman" panose="02020603050405020304" pitchFamily="18" charset="0"/>
                        </a:rPr>
                        <a:t> and heartbroken, the team left the pitch</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400" b="1" dirty="0">
                          <a:effectLst/>
                          <a:latin typeface="Calibri" panose="020F0502020204030204" pitchFamily="34" charset="0"/>
                          <a:ea typeface="Calibri" panose="020F0502020204030204" pitchFamily="34" charset="0"/>
                          <a:cs typeface="Times New Roman" panose="02020603050405020304" pitchFamily="18" charset="0"/>
                        </a:rPr>
                        <a:t>Hyperbole: </a:t>
                      </a:r>
                      <a:r>
                        <a:rPr lang="en-GB" sz="1400" b="0" dirty="0">
                          <a:effectLst/>
                          <a:latin typeface="Calibri" panose="020F0502020204030204" pitchFamily="34" charset="0"/>
                          <a:ea typeface="Calibri" panose="020F0502020204030204" pitchFamily="34" charset="0"/>
                          <a:cs typeface="Times New Roman" panose="02020603050405020304" pitchFamily="18" charset="0"/>
                        </a:rPr>
                        <a:t>exaggerated statements or claims not meant to be taken literally</a:t>
                      </a:r>
                      <a:endParaRPr lang="en-GB" sz="1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Pathetic fallacy:</a:t>
                      </a:r>
                      <a:r>
                        <a:rPr lang="en-GB" sz="1400" dirty="0">
                          <a:effectLst/>
                          <a:latin typeface="Calibri" panose="020F0502020204030204" pitchFamily="34" charset="0"/>
                          <a:ea typeface="Calibri" panose="020F0502020204030204" pitchFamily="34" charset="0"/>
                          <a:cs typeface="Times New Roman" panose="02020603050405020304" pitchFamily="18" charset="0"/>
                        </a:rPr>
                        <a:t> When nature reflects human emotion (we often</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dirty="0">
                          <a:effectLst/>
                          <a:latin typeface="Calibri" panose="020F0502020204030204" pitchFamily="34" charset="0"/>
                          <a:ea typeface="Calibri" panose="020F0502020204030204" pitchFamily="34" charset="0"/>
                          <a:cs typeface="Times New Roman" panose="02020603050405020304" pitchFamily="18" charset="0"/>
                        </a:rPr>
                        <a:t>see this in the weather)</a:t>
                      </a:r>
                    </a:p>
                    <a:p>
                      <a:pPr>
                        <a:lnSpc>
                          <a:spcPct val="107000"/>
                        </a:lnSpc>
                        <a:spcAft>
                          <a:spcPts val="0"/>
                        </a:spcAft>
                      </a:pPr>
                      <a:r>
                        <a:rPr lang="en-GB" sz="1400" i="1" dirty="0">
                          <a:effectLst/>
                          <a:latin typeface="Calibri" panose="020F0502020204030204" pitchFamily="34" charset="0"/>
                          <a:ea typeface="Calibri" panose="020F0502020204030204" pitchFamily="34" charset="0"/>
                          <a:cs typeface="Times New Roman" panose="02020603050405020304" pitchFamily="18" charset="0"/>
                        </a:rPr>
                        <a:t>The sun shone in the cloudless sky</a:t>
                      </a:r>
                      <a:r>
                        <a:rPr lang="en-GB" sz="1400" i="1" baseline="0" dirty="0">
                          <a:effectLst/>
                          <a:latin typeface="Calibri" panose="020F0502020204030204" pitchFamily="34" charset="0"/>
                          <a:ea typeface="Calibri" panose="020F0502020204030204" pitchFamily="34" charset="0"/>
                          <a:cs typeface="Times New Roman" panose="02020603050405020304" pitchFamily="18" charset="0"/>
                        </a:rPr>
                        <a:t> as the friends were reunited</a:t>
                      </a:r>
                      <a:endParaRPr lang="en-GB" sz="1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Imagery:</a:t>
                      </a:r>
                      <a:r>
                        <a:rPr lang="en-GB" sz="1400" dirty="0">
                          <a:effectLst/>
                          <a:latin typeface="Calibri" panose="020F0502020204030204" pitchFamily="34" charset="0"/>
                          <a:ea typeface="Calibri" panose="020F0502020204030204" pitchFamily="34" charset="0"/>
                          <a:cs typeface="Times New Roman" panose="02020603050405020304" pitchFamily="18" charset="0"/>
                        </a:rPr>
                        <a:t> Creating a mental picture for the reader through</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dirty="0">
                          <a:effectLst/>
                          <a:latin typeface="Calibri" panose="020F0502020204030204" pitchFamily="34" charset="0"/>
                          <a:ea typeface="Calibri" panose="020F0502020204030204" pitchFamily="34" charset="0"/>
                          <a:cs typeface="Times New Roman" panose="02020603050405020304" pitchFamily="18" charset="0"/>
                        </a:rPr>
                        <a:t>appealing to the senses (smell, touch, taste, see,</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dirty="0">
                          <a:effectLst/>
                          <a:latin typeface="Calibri" panose="020F0502020204030204" pitchFamily="34" charset="0"/>
                          <a:ea typeface="Calibri" panose="020F0502020204030204" pitchFamily="34" charset="0"/>
                          <a:cs typeface="Times New Roman" panose="02020603050405020304" pitchFamily="18" charset="0"/>
                        </a:rPr>
                        <a:t>hear).</a:t>
                      </a:r>
                    </a:p>
                    <a:p>
                      <a:pPr>
                        <a:lnSpc>
                          <a:spcPct val="107000"/>
                        </a:lnSpc>
                        <a:spcAft>
                          <a:spcPts val="0"/>
                        </a:spcAft>
                      </a:pPr>
                      <a:r>
                        <a:rPr lang="en-GB" sz="1400" i="1" dirty="0">
                          <a:effectLst/>
                          <a:latin typeface="Calibri" panose="020F0502020204030204" pitchFamily="34" charset="0"/>
                          <a:ea typeface="Calibri" panose="020F0502020204030204" pitchFamily="34" charset="0"/>
                          <a:cs typeface="Times New Roman" panose="02020603050405020304" pitchFamily="18" charset="0"/>
                        </a:rPr>
                        <a:t>The</a:t>
                      </a:r>
                      <a:r>
                        <a:rPr lang="en-GB" sz="1400" i="1" baseline="0" dirty="0">
                          <a:effectLst/>
                          <a:latin typeface="Calibri" panose="020F0502020204030204" pitchFamily="34" charset="0"/>
                          <a:ea typeface="Calibri" panose="020F0502020204030204" pitchFamily="34" charset="0"/>
                          <a:cs typeface="Times New Roman" panose="02020603050405020304" pitchFamily="18" charset="0"/>
                        </a:rPr>
                        <a:t> smell of freshly cut grass filled the air</a:t>
                      </a:r>
                      <a:endParaRPr lang="en-GB" sz="1400" i="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Personification:</a:t>
                      </a:r>
                      <a:r>
                        <a:rPr lang="en-GB" sz="1400" dirty="0">
                          <a:effectLst/>
                          <a:latin typeface="Calibri" panose="020F0502020204030204" pitchFamily="34" charset="0"/>
                          <a:ea typeface="Calibri" panose="020F0502020204030204" pitchFamily="34" charset="0"/>
                          <a:cs typeface="Times New Roman" panose="02020603050405020304" pitchFamily="18" charset="0"/>
                        </a:rPr>
                        <a:t> the giving of human characteristics to a</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dirty="0">
                          <a:effectLst/>
                          <a:latin typeface="Calibri" panose="020F0502020204030204" pitchFamily="34" charset="0"/>
                          <a:ea typeface="Calibri" panose="020F0502020204030204" pitchFamily="34" charset="0"/>
                          <a:cs typeface="Times New Roman" panose="02020603050405020304" pitchFamily="18" charset="0"/>
                        </a:rPr>
                        <a:t>non-human object</a:t>
                      </a:r>
                    </a:p>
                    <a:p>
                      <a:pPr>
                        <a:lnSpc>
                          <a:spcPct val="107000"/>
                        </a:lnSpc>
                        <a:spcAft>
                          <a:spcPts val="0"/>
                        </a:spcAft>
                      </a:pPr>
                      <a:r>
                        <a:rPr lang="en-GB" sz="1400" i="1" dirty="0">
                          <a:effectLst/>
                          <a:latin typeface="Calibri" panose="020F0502020204030204" pitchFamily="34" charset="0"/>
                          <a:ea typeface="Calibri" panose="020F0502020204030204" pitchFamily="34" charset="0"/>
                          <a:cs typeface="Times New Roman" panose="02020603050405020304" pitchFamily="18" charset="0"/>
                        </a:rPr>
                        <a:t>The rain tapped</a:t>
                      </a:r>
                      <a:r>
                        <a:rPr lang="en-GB" sz="1400" i="1" baseline="0" dirty="0">
                          <a:effectLst/>
                          <a:latin typeface="Calibri" panose="020F0502020204030204" pitchFamily="34" charset="0"/>
                          <a:ea typeface="Calibri" panose="020F0502020204030204" pitchFamily="34" charset="0"/>
                          <a:cs typeface="Times New Roman" panose="02020603050405020304" pitchFamily="18" charset="0"/>
                        </a:rPr>
                        <a:t> against the window</a:t>
                      </a:r>
                    </a:p>
                    <a:p>
                      <a:pPr>
                        <a:lnSpc>
                          <a:spcPct val="107000"/>
                        </a:lnSpc>
                        <a:spcAft>
                          <a:spcPts val="0"/>
                        </a:spcAft>
                      </a:pPr>
                      <a:r>
                        <a:rPr lang="en-GB" sz="1400" b="1" i="0" baseline="0" dirty="0">
                          <a:effectLst/>
                          <a:latin typeface="Calibri" panose="020F0502020204030204" pitchFamily="34" charset="0"/>
                          <a:ea typeface="Calibri" panose="020F0502020204030204" pitchFamily="34" charset="0"/>
                          <a:cs typeface="Times New Roman" panose="02020603050405020304" pitchFamily="18" charset="0"/>
                        </a:rPr>
                        <a:t>Semantic field: </a:t>
                      </a:r>
                      <a:r>
                        <a:rPr lang="en-GB" sz="1400" b="0" i="0" baseline="0" dirty="0">
                          <a:effectLst/>
                          <a:latin typeface="Calibri" panose="020F0502020204030204" pitchFamily="34" charset="0"/>
                          <a:ea typeface="Calibri" panose="020F0502020204030204" pitchFamily="34" charset="0"/>
                          <a:cs typeface="Times New Roman" panose="02020603050405020304" pitchFamily="18" charset="0"/>
                        </a:rPr>
                        <a:t>a group of words within a sentence or paragraph which are related in meaning and theme. </a:t>
                      </a:r>
                      <a:r>
                        <a:rPr lang="en-GB" sz="1400" b="0" i="1" baseline="0" dirty="0">
                          <a:effectLst/>
                          <a:latin typeface="Calibri" panose="020F0502020204030204" pitchFamily="34" charset="0"/>
                          <a:ea typeface="Calibri" panose="020F0502020204030204" pitchFamily="34" charset="0"/>
                          <a:cs typeface="Times New Roman" panose="02020603050405020304" pitchFamily="18" charset="0"/>
                        </a:rPr>
                        <a:t>Corpse-like, skeleton, deathly, frail, grotesque</a:t>
                      </a:r>
                      <a:endParaRPr lang="en-GB" sz="1400" b="0" i="1" dirty="0">
                        <a:effectLst/>
                        <a:latin typeface="Calibri" panose="020F0502020204030204" pitchFamily="34" charset="0"/>
                        <a:ea typeface="Calibri" panose="020F0502020204030204" pitchFamily="34" charset="0"/>
                        <a:cs typeface="Times New Roman" panose="02020603050405020304" pitchFamily="18" charset="0"/>
                      </a:endParaRPr>
                    </a:p>
                  </a:txBody>
                  <a:tcPr marL="45610" marR="456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Motif:</a:t>
                      </a:r>
                      <a:r>
                        <a:rPr lang="en-GB" sz="1400" b="1"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b="0" baseline="0" dirty="0">
                          <a:effectLst/>
                          <a:latin typeface="Calibri" panose="020F0502020204030204" pitchFamily="34" charset="0"/>
                          <a:ea typeface="Calibri" panose="020F0502020204030204" pitchFamily="34" charset="0"/>
                          <a:cs typeface="Times New Roman" panose="02020603050405020304" pitchFamily="18" charset="0"/>
                        </a:rPr>
                        <a:t>a repeated pattern—an image, sound, word, or symbol that comes back again and again within a particular story.</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Symbolism:</a:t>
                      </a:r>
                      <a:r>
                        <a:rPr lang="en-GB" sz="1400" b="1"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b="0" baseline="0" dirty="0">
                          <a:effectLst/>
                          <a:latin typeface="Calibri" panose="020F0502020204030204" pitchFamily="34" charset="0"/>
                          <a:ea typeface="Calibri" panose="020F0502020204030204" pitchFamily="34" charset="0"/>
                          <a:cs typeface="Times New Roman" panose="02020603050405020304" pitchFamily="18" charset="0"/>
                        </a:rPr>
                        <a:t>the use of symbols/ things to represent ideas </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Juxtaposition</a:t>
                      </a:r>
                      <a:r>
                        <a:rPr lang="en-GB" sz="1400" b="0" dirty="0">
                          <a:effectLst/>
                          <a:latin typeface="Calibri" panose="020F0502020204030204" pitchFamily="34" charset="0"/>
                          <a:ea typeface="Calibri" panose="020F0502020204030204" pitchFamily="34" charset="0"/>
                          <a:cs typeface="Times New Roman" panose="02020603050405020304" pitchFamily="18" charset="0"/>
                        </a:rPr>
                        <a:t>: two things being seen or placed close together with contrasting effect</a:t>
                      </a:r>
                      <a:endParaRPr lang="en-GB" sz="14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First person narrative:</a:t>
                      </a:r>
                      <a:r>
                        <a:rPr lang="en-GB" sz="1400" b="1"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b="0" baseline="0" dirty="0">
                          <a:effectLst/>
                          <a:latin typeface="Calibri" panose="020F0502020204030204" pitchFamily="34" charset="0"/>
                          <a:ea typeface="Calibri" panose="020F0502020204030204" pitchFamily="34" charset="0"/>
                          <a:cs typeface="Times New Roman" panose="02020603050405020304" pitchFamily="18" charset="0"/>
                        </a:rPr>
                        <a:t>a mode of storytelling in which a storyteller recounts events from their own point of view using the first person such as "I"</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Bildungsroman:</a:t>
                      </a:r>
                      <a:r>
                        <a:rPr lang="en-GB" sz="1400" b="1" baseline="0" dirty="0">
                          <a:effectLst/>
                          <a:latin typeface="Calibri" panose="020F0502020204030204" pitchFamily="34" charset="0"/>
                          <a:ea typeface="Calibri" panose="020F0502020204030204" pitchFamily="34" charset="0"/>
                          <a:cs typeface="Times New Roman" panose="02020603050405020304" pitchFamily="18" charset="0"/>
                        </a:rPr>
                        <a:t> </a:t>
                      </a:r>
                      <a:r>
                        <a:rPr lang="en-GB" sz="1400" b="0" baseline="0" dirty="0">
                          <a:effectLst/>
                          <a:latin typeface="Calibri" panose="020F0502020204030204" pitchFamily="34" charset="0"/>
                          <a:ea typeface="Calibri" panose="020F0502020204030204" pitchFamily="34" charset="0"/>
                          <a:cs typeface="Times New Roman" panose="02020603050405020304" pitchFamily="18" charset="0"/>
                        </a:rPr>
                        <a:t>a novel that depicts and explores the manner in which the protagonist develops morally and psychologically. A "pip" is a small seed, something that starts off tiny and then grows and develops into something new. Pip's name, then, is no accident, as Great Expectations is a bildungsroman, a story of the growth and development of its main character.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Simple sentence: </a:t>
                      </a:r>
                      <a:r>
                        <a:rPr lang="en-GB" sz="1400" dirty="0">
                          <a:effectLst/>
                          <a:latin typeface="Calibri" panose="020F0502020204030204" pitchFamily="34" charset="0"/>
                          <a:ea typeface="Calibri" panose="020F0502020204030204" pitchFamily="34" charset="0"/>
                          <a:cs typeface="Times New Roman" panose="02020603050405020304" pitchFamily="18" charset="0"/>
                        </a:rPr>
                        <a:t>contains one clause with a subject and verb – the train was late.</a:t>
                      </a: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Compound sentence: </a:t>
                      </a:r>
                      <a:r>
                        <a:rPr lang="en-GB" sz="1400" dirty="0">
                          <a:effectLst/>
                          <a:latin typeface="Calibri" panose="020F0502020204030204" pitchFamily="34" charset="0"/>
                          <a:ea typeface="Calibri" panose="020F0502020204030204" pitchFamily="34" charset="0"/>
                          <a:cs typeface="Times New Roman" panose="02020603050405020304" pitchFamily="18" charset="0"/>
                        </a:rPr>
                        <a:t>contains two independent clauses that are related and joined with a conjunction – I like coffee and she likes water</a:t>
                      </a:r>
                    </a:p>
                    <a:p>
                      <a:pPr>
                        <a:lnSpc>
                          <a:spcPct val="107000"/>
                        </a:lnSpc>
                        <a:spcAft>
                          <a:spcPts val="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Complex sentence: </a:t>
                      </a:r>
                      <a:r>
                        <a:rPr lang="en-GB" sz="1400" dirty="0">
                          <a:effectLst/>
                          <a:latin typeface="Calibri" panose="020F0502020204030204" pitchFamily="34" charset="0"/>
                          <a:ea typeface="Calibri" panose="020F0502020204030204" pitchFamily="34" charset="0"/>
                          <a:cs typeface="Times New Roman" panose="02020603050405020304" pitchFamily="18" charset="0"/>
                        </a:rPr>
                        <a:t>contains one or more subordinate clause – Although I enjoy Maths, English is my favourite subject.</a:t>
                      </a: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5610" marR="456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2913837"/>
                  </a:ext>
                </a:extLst>
              </a:tr>
            </a:tbl>
          </a:graphicData>
        </a:graphic>
      </p:graphicFrame>
      <p:sp>
        <p:nvSpPr>
          <p:cNvPr id="5" name="TextBox 4"/>
          <p:cNvSpPr txBox="1"/>
          <p:nvPr/>
        </p:nvSpPr>
        <p:spPr>
          <a:xfrm rot="16200000">
            <a:off x="-4091540" y="2676244"/>
            <a:ext cx="8490857" cy="307777"/>
          </a:xfrm>
          <a:prstGeom prst="rect">
            <a:avLst/>
          </a:prstGeom>
          <a:noFill/>
        </p:spPr>
        <p:txBody>
          <a:bodyPr wrap="square" rtlCol="0">
            <a:spAutoFit/>
          </a:bodyPr>
          <a:lstStyle/>
          <a:p>
            <a:pPr algn="ctr"/>
            <a:r>
              <a:rPr lang="en-GB" sz="1400" dirty="0"/>
              <a:t>Year 9 HT3 Great Expectations</a:t>
            </a:r>
          </a:p>
        </p:txBody>
      </p:sp>
    </p:spTree>
    <p:extLst>
      <p:ext uri="{BB962C8B-B14F-4D97-AF65-F5344CB8AC3E}">
        <p14:creationId xmlns:p14="http://schemas.microsoft.com/office/powerpoint/2010/main" val="3505336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18221"/>
            <a:ext cx="4599626" cy="6858000"/>
          </a:xfrm>
          <a:prstGeom prst="rect">
            <a:avLst/>
          </a:prstGeom>
        </p:spPr>
      </p:pic>
      <p:graphicFrame>
        <p:nvGraphicFramePr>
          <p:cNvPr id="7" name="Table 6"/>
          <p:cNvGraphicFramePr>
            <a:graphicFrameLocks noGrp="1"/>
          </p:cNvGraphicFramePr>
          <p:nvPr/>
        </p:nvGraphicFramePr>
        <p:xfrm>
          <a:off x="5564777" y="0"/>
          <a:ext cx="6470469" cy="6839779"/>
        </p:xfrm>
        <a:graphic>
          <a:graphicData uri="http://schemas.openxmlformats.org/drawingml/2006/table">
            <a:tbl>
              <a:tblPr firstRow="1" bandRow="1">
                <a:tableStyleId>{5C22544A-7EE6-4342-B048-85BDC9FD1C3A}</a:tableStyleId>
              </a:tblPr>
              <a:tblGrid>
                <a:gridCol w="6470469">
                  <a:extLst>
                    <a:ext uri="{9D8B030D-6E8A-4147-A177-3AD203B41FA5}">
                      <a16:colId xmlns:a16="http://schemas.microsoft.com/office/drawing/2014/main" val="3354333572"/>
                    </a:ext>
                  </a:extLst>
                </a:gridCol>
              </a:tblGrid>
              <a:tr h="551776">
                <a:tc>
                  <a:txBody>
                    <a:bodyPr/>
                    <a:lstStyle/>
                    <a:p>
                      <a:pPr algn="ctr"/>
                      <a:r>
                        <a:rPr lang="en-GB" sz="1800" dirty="0">
                          <a:solidFill>
                            <a:schemeClr val="tx1"/>
                          </a:solidFill>
                        </a:rPr>
                        <a:t>Themes and Context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53363207"/>
                  </a:ext>
                </a:extLst>
              </a:tr>
              <a:tr h="2387697">
                <a:tc>
                  <a:txBody>
                    <a:bodyPr/>
                    <a:lstStyle/>
                    <a:p>
                      <a:r>
                        <a:rPr lang="en-GB" sz="1300" b="1" dirty="0"/>
                        <a:t>Ambition and Self-Improvement</a:t>
                      </a:r>
                      <a:br>
                        <a:rPr lang="en-GB" sz="1300" dirty="0"/>
                      </a:br>
                      <a:r>
                        <a:rPr lang="en-GB" sz="1300" dirty="0"/>
                        <a:t>Dickens presents the ambition to improve oneself that drives Pip along with many of the novel's secondary characters as a force capable of generating both positive and negative results. Pip's early ambitions focus on elevating his social class, on making himself into someone who seems worthy of Estella, but in the process he turns himself into someone who feels like a sham, is unkind to those who were kindest to him such as Joe and </a:t>
                      </a:r>
                      <a:r>
                        <a:rPr lang="en-GB" sz="1300" dirty="0" err="1"/>
                        <a:t>Provis</a:t>
                      </a:r>
                      <a:r>
                        <a:rPr lang="en-GB" sz="1300" dirty="0"/>
                        <a:t>, and ruins himself financially. Through these humbling experiences, Pip eventually comes to understand self-improvement as a more complex process involving moral and spiritual development as well. Pip's own ambitions are echoed by the self-improvement efforts of secondary characters like Joe and Ms. Havisham, who learn to write and to empathize, respectively, at Pip's encouragement.</a:t>
                      </a:r>
                    </a:p>
                    <a:p>
                      <a:endParaRPr lang="en-GB"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65731340"/>
                  </a:ext>
                </a:extLst>
              </a:tr>
              <a:tr h="1046460">
                <a:tc>
                  <a:txBody>
                    <a:bodyPr/>
                    <a:lstStyle/>
                    <a:p>
                      <a:r>
                        <a:rPr lang="en-GB" sz="1300" b="1" dirty="0"/>
                        <a:t>Crime and Justice </a:t>
                      </a:r>
                    </a:p>
                    <a:p>
                      <a:r>
                        <a:rPr lang="en-GB" sz="1300" dirty="0"/>
                        <a:t>In 1800, there were about 5,000 crimes a year in Britain. This rose to 20,000 by 1840. Many people were forced to steal because they had no work or money. Dickens’ father went to debtor’s prison – he felt strongly that the justice system needed reform to help the convicted.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6293239"/>
                  </a:ext>
                </a:extLst>
              </a:tr>
              <a:tr h="1512593">
                <a:tc>
                  <a:txBody>
                    <a:bodyPr/>
                    <a:lstStyle/>
                    <a:p>
                      <a:r>
                        <a:rPr lang="en-GB" sz="1300" b="1" dirty="0"/>
                        <a:t>Social Class </a:t>
                      </a:r>
                    </a:p>
                    <a:p>
                      <a:r>
                        <a:rPr lang="en-GB" sz="1300" dirty="0"/>
                        <a:t>Dickens explores the class system of Victorian England, ranging from the most wretched criminals (Magwitch) to the poor peasants of the marsh country (Joe and Biddy) to the middle class (</a:t>
                      </a:r>
                      <a:r>
                        <a:rPr lang="en-GB" sz="1300" dirty="0" err="1"/>
                        <a:t>Pumblechook</a:t>
                      </a:r>
                      <a:r>
                        <a:rPr lang="en-GB" sz="1300" dirty="0"/>
                        <a:t>) to the very rich (Miss Havisham). The theme of social class is central to the novel’s plot and to the ultimate moral theme of the book—Pip’s realization that wealth and class are less important than affection, loyalty, and inner worth. </a:t>
                      </a:r>
                    </a:p>
                    <a:p>
                      <a:endParaRPr lang="en-GB" sz="13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9005092"/>
                  </a:ext>
                </a:extLst>
              </a:tr>
              <a:tr h="1224490">
                <a:tc>
                  <a:txBody>
                    <a:bodyPr/>
                    <a:lstStyle/>
                    <a:p>
                      <a:r>
                        <a:rPr lang="en-GB" sz="1300" b="1" dirty="0"/>
                        <a:t>Education</a:t>
                      </a:r>
                    </a:p>
                    <a:p>
                      <a:r>
                        <a:rPr lang="en-GB" sz="1300" dirty="0"/>
                        <a:t>Education in the 19th century was not yet widely seen. There was no compulsory, state-provided education, so about half the population never learned to read or write because they could not afford to go to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9905470"/>
                  </a:ext>
                </a:extLst>
              </a:tr>
            </a:tbl>
          </a:graphicData>
        </a:graphic>
      </p:graphicFrame>
    </p:spTree>
    <p:extLst>
      <p:ext uri="{BB962C8B-B14F-4D97-AF65-F5344CB8AC3E}">
        <p14:creationId xmlns:p14="http://schemas.microsoft.com/office/powerpoint/2010/main" val="3313173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08771" y="145982"/>
          <a:ext cx="5479573" cy="6190842"/>
        </p:xfrm>
        <a:graphic>
          <a:graphicData uri="http://schemas.openxmlformats.org/drawingml/2006/table">
            <a:tbl>
              <a:tblPr firstRow="1" firstCol="1" bandRow="1">
                <a:tableStyleId>{7E9639D4-E3E2-4D34-9284-5A2195B3D0D7}</a:tableStyleId>
              </a:tblPr>
              <a:tblGrid>
                <a:gridCol w="1275347">
                  <a:extLst>
                    <a:ext uri="{9D8B030D-6E8A-4147-A177-3AD203B41FA5}">
                      <a16:colId xmlns:a16="http://schemas.microsoft.com/office/drawing/2014/main" val="456972761"/>
                    </a:ext>
                  </a:extLst>
                </a:gridCol>
                <a:gridCol w="1776337">
                  <a:extLst>
                    <a:ext uri="{9D8B030D-6E8A-4147-A177-3AD203B41FA5}">
                      <a16:colId xmlns:a16="http://schemas.microsoft.com/office/drawing/2014/main" val="822639264"/>
                    </a:ext>
                  </a:extLst>
                </a:gridCol>
                <a:gridCol w="2427889">
                  <a:extLst>
                    <a:ext uri="{9D8B030D-6E8A-4147-A177-3AD203B41FA5}">
                      <a16:colId xmlns:a16="http://schemas.microsoft.com/office/drawing/2014/main" val="609968256"/>
                    </a:ext>
                  </a:extLst>
                </a:gridCol>
              </a:tblGrid>
              <a:tr h="136218">
                <a:tc>
                  <a:txBody>
                    <a:bodyPr/>
                    <a:lstStyle/>
                    <a:p>
                      <a:pPr>
                        <a:lnSpc>
                          <a:spcPct val="107000"/>
                        </a:lnSpc>
                        <a:spcAft>
                          <a:spcPts val="0"/>
                        </a:spcAft>
                      </a:pPr>
                      <a:r>
                        <a:rPr lang="en-GB" sz="800" dirty="0">
                          <a:effectLst/>
                          <a:latin typeface="Calibri" panose="020F0502020204030204" pitchFamily="34" charset="0"/>
                          <a:ea typeface="Calibri" panose="020F0502020204030204" pitchFamily="34" charset="0"/>
                          <a:cs typeface="Times New Roman" panose="02020603050405020304" pitchFamily="18" charset="0"/>
                        </a:rPr>
                        <a:t>Persuasive</a:t>
                      </a:r>
                      <a:r>
                        <a:rPr lang="en-GB" sz="800" baseline="0" dirty="0">
                          <a:effectLst/>
                          <a:latin typeface="Calibri" panose="020F0502020204030204" pitchFamily="34" charset="0"/>
                          <a:ea typeface="Calibri" panose="020F0502020204030204" pitchFamily="34" charset="0"/>
                          <a:cs typeface="Times New Roman" panose="02020603050405020304" pitchFamily="18" charset="0"/>
                        </a:rPr>
                        <a:t> Technique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a:effectLst/>
                        </a:rPr>
                        <a:t>Definition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Example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4068020677"/>
                  </a:ext>
                </a:extLst>
              </a:tr>
              <a:tr h="414322">
                <a:tc>
                  <a:txBody>
                    <a:bodyPr/>
                    <a:lstStyle/>
                    <a:p>
                      <a:pPr>
                        <a:lnSpc>
                          <a:spcPct val="107000"/>
                        </a:lnSpc>
                        <a:spcAft>
                          <a:spcPts val="0"/>
                        </a:spcAft>
                      </a:pPr>
                      <a:r>
                        <a:rPr lang="en-GB" sz="800" dirty="0">
                          <a:effectLst/>
                        </a:rPr>
                        <a:t>Rhetorical question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a:effectLst/>
                        </a:rPr>
                        <a:t>A question asked in order to prompt further thought or to make a point rather than to get an answer.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 If</a:t>
                      </a:r>
                      <a:r>
                        <a:rPr lang="en-GB" sz="800" baseline="0" dirty="0">
                          <a:effectLst/>
                        </a:rPr>
                        <a:t> not me, then who? If not now, then when?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3558025117"/>
                  </a:ext>
                </a:extLst>
              </a:tr>
              <a:tr h="414322">
                <a:tc>
                  <a:txBody>
                    <a:bodyPr/>
                    <a:lstStyle/>
                    <a:p>
                      <a:pPr>
                        <a:lnSpc>
                          <a:spcPct val="107000"/>
                        </a:lnSpc>
                        <a:spcAft>
                          <a:spcPts val="0"/>
                        </a:spcAft>
                      </a:pPr>
                      <a:r>
                        <a:rPr lang="en-GB" sz="800" dirty="0">
                          <a:effectLst/>
                        </a:rPr>
                        <a:t>Simile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A descriptive technique that compares one thing with another, usually using 'as' or 'like‘.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 He</a:t>
                      </a:r>
                      <a:r>
                        <a:rPr lang="en-GB" sz="800" baseline="0" dirty="0">
                          <a:effectLst/>
                        </a:rPr>
                        <a:t> is </a:t>
                      </a:r>
                      <a:r>
                        <a:rPr lang="en-GB" sz="800" dirty="0">
                          <a:effectLst/>
                        </a:rPr>
                        <a:t>as</a:t>
                      </a:r>
                      <a:r>
                        <a:rPr lang="en-GB" sz="800" baseline="0" dirty="0">
                          <a:effectLst/>
                        </a:rPr>
                        <a:t> determinedly dishonest as a politician attempting to cover his latest immoral decision.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2493548300"/>
                  </a:ext>
                </a:extLst>
              </a:tr>
              <a:tr h="414322">
                <a:tc>
                  <a:txBody>
                    <a:bodyPr/>
                    <a:lstStyle/>
                    <a:p>
                      <a:pPr>
                        <a:lnSpc>
                          <a:spcPct val="107000"/>
                        </a:lnSpc>
                        <a:spcAft>
                          <a:spcPts val="0"/>
                        </a:spcAft>
                      </a:pPr>
                      <a:r>
                        <a:rPr lang="en-GB" sz="800">
                          <a:effectLst/>
                        </a:rPr>
                        <a:t>Emotive language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a:effectLst/>
                        </a:rPr>
                        <a:t>Words/ phrases deliberately used to evoke a powerful feeling from the reader i.e. sympathy, anger.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 I</a:t>
                      </a:r>
                      <a:r>
                        <a:rPr lang="en-GB" sz="800" baseline="0" dirty="0">
                          <a:effectLst/>
                        </a:rPr>
                        <a:t> find the notion that I am not  worthy of voting for my country’s next leader because of my age, both</a:t>
                      </a:r>
                      <a:r>
                        <a:rPr lang="en-GB" sz="800" u="sng" baseline="0" dirty="0">
                          <a:effectLst/>
                        </a:rPr>
                        <a:t> demeaning </a:t>
                      </a:r>
                      <a:r>
                        <a:rPr lang="en-GB" sz="800" baseline="0" dirty="0">
                          <a:effectLst/>
                        </a:rPr>
                        <a:t>and deeply </a:t>
                      </a:r>
                      <a:r>
                        <a:rPr lang="en-GB" sz="800" u="sng" baseline="0" dirty="0">
                          <a:effectLst/>
                        </a:rPr>
                        <a:t>insulting</a:t>
                      </a:r>
                      <a:r>
                        <a:rPr lang="en-GB" sz="800" baseline="0" dirty="0">
                          <a:effectLst/>
                        </a:rPr>
                        <a: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1264947743"/>
                  </a:ext>
                </a:extLst>
              </a:tr>
              <a:tr h="554476">
                <a:tc>
                  <a:txBody>
                    <a:bodyPr/>
                    <a:lstStyle/>
                    <a:p>
                      <a:pPr>
                        <a:lnSpc>
                          <a:spcPct val="107000"/>
                        </a:lnSpc>
                        <a:spcAft>
                          <a:spcPts val="0"/>
                        </a:spcAft>
                      </a:pPr>
                      <a:r>
                        <a:rPr lang="en-GB" sz="800" dirty="0">
                          <a:effectLst/>
                        </a:rPr>
                        <a:t>Statistic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A fact that is supported by numerical data.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 The </a:t>
                      </a:r>
                      <a:r>
                        <a:rPr lang="en-GB" sz="800" dirty="0" err="1">
                          <a:effectLst/>
                        </a:rPr>
                        <a:t>Trussell</a:t>
                      </a:r>
                      <a:r>
                        <a:rPr lang="en-GB" sz="800" dirty="0">
                          <a:effectLst/>
                        </a:rPr>
                        <a:t> Trust’s foodbank network distributed 1,332,952 three day emergency food supplies to people in crisis, a 13% increase on the previous year. 484,026 of these went to children.</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3582571688"/>
                  </a:ext>
                </a:extLst>
              </a:tr>
              <a:tr h="414322">
                <a:tc>
                  <a:txBody>
                    <a:bodyPr/>
                    <a:lstStyle/>
                    <a:p>
                      <a:pPr>
                        <a:lnSpc>
                          <a:spcPct val="107000"/>
                        </a:lnSpc>
                        <a:spcAft>
                          <a:spcPts val="0"/>
                        </a:spcAft>
                      </a:pPr>
                      <a:r>
                        <a:rPr lang="en-GB" sz="800">
                          <a:effectLst/>
                        </a:rPr>
                        <a:t>Flattery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a:effectLst/>
                        </a:rPr>
                        <a:t>Deliberately complimenting the reader.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latin typeface="+mn-lt"/>
                          <a:ea typeface="+mn-ea"/>
                          <a:cs typeface="+mn-cs"/>
                        </a:rPr>
                        <a:t>Th</a:t>
                      </a:r>
                      <a:r>
                        <a:rPr lang="en-GB" sz="800" baseline="0" dirty="0">
                          <a:effectLst/>
                          <a:latin typeface="+mn-lt"/>
                          <a:ea typeface="+mn-ea"/>
                          <a:cs typeface="+mn-cs"/>
                        </a:rPr>
                        <a:t>e very fact that you are reading this article suggests that you are  compassionate and understanding of the plight of your fellow man.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1156531421"/>
                  </a:ext>
                </a:extLst>
              </a:tr>
              <a:tr h="414322">
                <a:tc>
                  <a:txBody>
                    <a:bodyPr/>
                    <a:lstStyle/>
                    <a:p>
                      <a:pPr>
                        <a:lnSpc>
                          <a:spcPct val="107000"/>
                        </a:lnSpc>
                        <a:spcAft>
                          <a:spcPts val="0"/>
                        </a:spcAft>
                      </a:pPr>
                      <a:r>
                        <a:rPr lang="en-GB" sz="800">
                          <a:effectLst/>
                        </a:rPr>
                        <a:t>Hyperbole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a:effectLst/>
                        </a:rPr>
                        <a:t>Deliberately exaggerated language.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 He</a:t>
                      </a:r>
                      <a:r>
                        <a:rPr lang="en-GB" sz="800" baseline="0" dirty="0">
                          <a:effectLst/>
                        </a:rPr>
                        <a:t> was so obnoxious; I was hoping he would be arrested on the spot and given a very long prison sentence purely for not saying please or thank you.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3977011042"/>
                  </a:ext>
                </a:extLst>
              </a:tr>
              <a:tr h="554476">
                <a:tc>
                  <a:txBody>
                    <a:bodyPr/>
                    <a:lstStyle/>
                    <a:p>
                      <a:pPr>
                        <a:lnSpc>
                          <a:spcPct val="107000"/>
                        </a:lnSpc>
                        <a:spcAft>
                          <a:spcPts val="0"/>
                        </a:spcAft>
                      </a:pPr>
                      <a:r>
                        <a:rPr lang="en-GB" sz="800">
                          <a:effectLst/>
                        </a:rPr>
                        <a:t>Humour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Describing a surprising or unexpected  reaction to an event/ person/ object to create amusement </a:t>
                      </a:r>
                    </a:p>
                    <a:p>
                      <a:pPr>
                        <a:lnSpc>
                          <a:spcPct val="107000"/>
                        </a:lnSpc>
                        <a:spcAft>
                          <a:spcPts val="0"/>
                        </a:spcAft>
                      </a:pPr>
                      <a:r>
                        <a:rPr lang="en-GB" sz="800" dirty="0">
                          <a:effectLst/>
                        </a:rPr>
                        <a:t>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 My</a:t>
                      </a:r>
                      <a:r>
                        <a:rPr lang="en-GB" sz="800" baseline="0" dirty="0">
                          <a:effectLst/>
                        </a:rPr>
                        <a:t> brother may look angelic but do not be fooled by his toddler aesthetic: he is a tiny-but very real-psychopath.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498790533"/>
                  </a:ext>
                </a:extLst>
              </a:tr>
              <a:tr h="321592">
                <a:tc>
                  <a:txBody>
                    <a:bodyPr/>
                    <a:lstStyle/>
                    <a:p>
                      <a:pPr>
                        <a:lnSpc>
                          <a:spcPct val="107000"/>
                        </a:lnSpc>
                        <a:spcAft>
                          <a:spcPts val="0"/>
                        </a:spcAft>
                      </a:pPr>
                      <a:r>
                        <a:rPr lang="en-GB" sz="800" dirty="0">
                          <a:effectLst/>
                        </a:rPr>
                        <a:t>Listing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a:effectLst/>
                        </a:rPr>
                        <a:t>When the writer includes several words/ phrases/ ideas, one after the other.</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latin typeface="+mn-lt"/>
                          <a:ea typeface="+mn-ea"/>
                          <a:cs typeface="+mn-cs"/>
                        </a:rPr>
                        <a:t>Your</a:t>
                      </a:r>
                      <a:r>
                        <a:rPr lang="en-GB" sz="800" baseline="0" dirty="0">
                          <a:effectLst/>
                          <a:latin typeface="+mn-lt"/>
                          <a:ea typeface="+mn-ea"/>
                          <a:cs typeface="+mn-cs"/>
                        </a:rPr>
                        <a:t> vote is crucial – your healthcare, your children’s education, your housing, your carbon footprint, your energy bills, and your food prices are all affected by your vote.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3872618842"/>
                  </a:ext>
                </a:extLst>
              </a:tr>
              <a:tr h="274168">
                <a:tc>
                  <a:txBody>
                    <a:bodyPr/>
                    <a:lstStyle/>
                    <a:p>
                      <a:pPr>
                        <a:lnSpc>
                          <a:spcPct val="107000"/>
                        </a:lnSpc>
                        <a:spcAft>
                          <a:spcPts val="0"/>
                        </a:spcAft>
                      </a:pPr>
                      <a:r>
                        <a:rPr lang="en-GB" sz="800">
                          <a:effectLst/>
                        </a:rPr>
                        <a:t>Personification </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a:effectLst/>
                        </a:rPr>
                        <a:t>Describing an inanimate object as having human feelings.</a:t>
                      </a:r>
                      <a:endParaRPr lang="en-GB" sz="80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 If</a:t>
                      </a:r>
                      <a:r>
                        <a:rPr lang="en-GB" sz="800" baseline="0" dirty="0">
                          <a:effectLst/>
                        </a:rPr>
                        <a:t> we are not careful, prejudice will become our leader and it will dictate our actions and thoughts.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157895599"/>
                  </a:ext>
                </a:extLst>
              </a:tr>
              <a:tr h="694631">
                <a:tc>
                  <a:txBody>
                    <a:bodyPr/>
                    <a:lstStyle/>
                    <a:p>
                      <a:pPr>
                        <a:lnSpc>
                          <a:spcPct val="107000"/>
                        </a:lnSpc>
                        <a:spcAft>
                          <a:spcPts val="0"/>
                        </a:spcAft>
                      </a:pPr>
                      <a:r>
                        <a:rPr lang="en-GB" sz="800" dirty="0">
                          <a:effectLst/>
                        </a:rPr>
                        <a:t>Eye-witness quotation/ expert quotation</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Direct speech from a person who witnessed an event/ direct speech from someone who has an in-depth understanding of the topic.</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rPr>
                        <a:t> </a:t>
                      </a:r>
                      <a:r>
                        <a:rPr lang="en-GB" sz="800" b="0" i="0" u="none" strike="noStrike" cap="none" dirty="0">
                          <a:solidFill>
                            <a:schemeClr val="tx1"/>
                          </a:solidFill>
                          <a:effectLst/>
                          <a:latin typeface="+mn-lt"/>
                          <a:ea typeface="+mn-ea"/>
                          <a:cs typeface="+mn-cs"/>
                          <a:sym typeface="Arial"/>
                        </a:rPr>
                        <a:t>The British Nursing Association</a:t>
                      </a:r>
                      <a:r>
                        <a:rPr lang="en-GB" sz="800" b="0" i="0" u="none" strike="noStrike" cap="none" baseline="0" dirty="0">
                          <a:solidFill>
                            <a:schemeClr val="tx1"/>
                          </a:solidFill>
                          <a:effectLst/>
                          <a:latin typeface="+mn-lt"/>
                          <a:ea typeface="+mn-ea"/>
                          <a:cs typeface="+mn-cs"/>
                          <a:sym typeface="Arial"/>
                        </a:rPr>
                        <a:t> </a:t>
                      </a:r>
                      <a:r>
                        <a:rPr lang="en-GB" sz="800" b="0" i="0" u="none" strike="noStrike" cap="none" dirty="0">
                          <a:solidFill>
                            <a:schemeClr val="tx1"/>
                          </a:solidFill>
                          <a:effectLst/>
                          <a:latin typeface="+mn-lt"/>
                          <a:ea typeface="+mn-ea"/>
                          <a:cs typeface="+mn-cs"/>
                          <a:sym typeface="Arial"/>
                        </a:rPr>
                        <a:t>said the move was “hugely concerning” and a stark example of the “extreme workforce pressure” at NHS emergency</a:t>
                      </a:r>
                      <a:r>
                        <a:rPr lang="en-GB" sz="800" b="0" i="0" u="none" strike="noStrike" cap="none" baseline="0" dirty="0">
                          <a:solidFill>
                            <a:schemeClr val="tx1"/>
                          </a:solidFill>
                          <a:effectLst/>
                          <a:latin typeface="+mn-lt"/>
                          <a:ea typeface="+mn-ea"/>
                          <a:cs typeface="+mn-cs"/>
                          <a:sym typeface="Arial"/>
                        </a:rPr>
                        <a:t> </a:t>
                      </a:r>
                      <a:r>
                        <a:rPr lang="en-GB" sz="800" b="0" i="0" u="none" strike="noStrike" cap="none" dirty="0">
                          <a:solidFill>
                            <a:schemeClr val="tx1"/>
                          </a:solidFill>
                          <a:effectLst/>
                          <a:latin typeface="+mn-lt"/>
                          <a:ea typeface="+mn-ea"/>
                          <a:cs typeface="+mn-cs"/>
                          <a:sym typeface="Arial"/>
                        </a:rPr>
                        <a:t>services, which are facing rising demand while recruitment and retention of nurses gets harder.</a:t>
                      </a:r>
                      <a:endParaRPr lang="en-GB" sz="3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837718101"/>
                  </a:ext>
                </a:extLst>
              </a:tr>
              <a:tr h="694631">
                <a:tc>
                  <a:txBody>
                    <a:bodyPr/>
                    <a:lstStyle/>
                    <a:p>
                      <a:pPr>
                        <a:lnSpc>
                          <a:spcPct val="107000"/>
                        </a:lnSpc>
                        <a:spcAft>
                          <a:spcPts val="0"/>
                        </a:spcAft>
                      </a:pPr>
                      <a:r>
                        <a:rPr lang="en-GB" sz="800" dirty="0">
                          <a:effectLst/>
                          <a:latin typeface="Calibri" panose="020F0502020204030204" pitchFamily="34" charset="0"/>
                          <a:ea typeface="Calibri" panose="020F0502020204030204" pitchFamily="34" charset="0"/>
                          <a:cs typeface="Times New Roman" panose="02020603050405020304" pitchFamily="18" charset="0"/>
                        </a:rPr>
                        <a:t>Rule of three</a:t>
                      </a:r>
                    </a:p>
                  </a:txBody>
                  <a:tcPr marL="23070" marR="23070" marT="0" marB="0"/>
                </a:tc>
                <a:tc>
                  <a:txBody>
                    <a:bodyPr/>
                    <a:lstStyle/>
                    <a:p>
                      <a:pPr>
                        <a:lnSpc>
                          <a:spcPct val="107000"/>
                        </a:lnSpc>
                        <a:spcAft>
                          <a:spcPts val="0"/>
                        </a:spcAft>
                      </a:pPr>
                      <a:r>
                        <a:rPr lang="en-GB" sz="800" dirty="0">
                          <a:effectLst/>
                          <a:latin typeface="Calibri" panose="020F0502020204030204" pitchFamily="34" charset="0"/>
                          <a:ea typeface="Calibri" panose="020F0502020204030204" pitchFamily="34" charset="0"/>
                          <a:cs typeface="Times New Roman" panose="02020603050405020304" pitchFamily="18" charset="0"/>
                        </a:rPr>
                        <a:t>The use of three sentences, adjectives,</a:t>
                      </a:r>
                      <a:r>
                        <a:rPr lang="en-GB" sz="800" baseline="0" dirty="0">
                          <a:effectLst/>
                          <a:latin typeface="Calibri" panose="020F0502020204030204" pitchFamily="34" charset="0"/>
                          <a:ea typeface="Calibri" panose="020F0502020204030204" pitchFamily="34" charset="0"/>
                          <a:cs typeface="Times New Roman" panose="02020603050405020304" pitchFamily="18" charset="0"/>
                        </a:rPr>
                        <a:t> nouns, questions etc. This can help to make your titles memorable, or provide examples.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latin typeface="Calibri" panose="020F0502020204030204" pitchFamily="34" charset="0"/>
                          <a:ea typeface="Calibri" panose="020F0502020204030204" pitchFamily="34" charset="0"/>
                          <a:cs typeface="Times New Roman" panose="02020603050405020304" pitchFamily="18" charset="0"/>
                        </a:rPr>
                        <a:t>Homeless people are scared, lonely, and desperate for your</a:t>
                      </a:r>
                      <a:r>
                        <a:rPr lang="en-GB" sz="800" baseline="0" dirty="0">
                          <a:effectLst/>
                          <a:latin typeface="Calibri" panose="020F0502020204030204" pitchFamily="34" charset="0"/>
                          <a:ea typeface="Calibri" panose="020F0502020204030204" pitchFamily="34" charset="0"/>
                          <a:cs typeface="Times New Roman" panose="02020603050405020304" pitchFamily="18" charset="0"/>
                        </a:rPr>
                        <a:t> support.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3967029920"/>
                  </a:ext>
                </a:extLst>
              </a:tr>
              <a:tr h="694631">
                <a:tc>
                  <a:txBody>
                    <a:bodyPr/>
                    <a:lstStyle/>
                    <a:p>
                      <a:pPr>
                        <a:lnSpc>
                          <a:spcPct val="107000"/>
                        </a:lnSpc>
                        <a:spcAft>
                          <a:spcPts val="0"/>
                        </a:spcAft>
                      </a:pPr>
                      <a:r>
                        <a:rPr lang="en-GB" sz="800" b="1" dirty="0">
                          <a:effectLst/>
                          <a:latin typeface="Calibri" panose="020F0502020204030204" pitchFamily="34" charset="0"/>
                          <a:ea typeface="Calibri" panose="020F0502020204030204" pitchFamily="34" charset="0"/>
                          <a:cs typeface="Times New Roman" panose="02020603050405020304" pitchFamily="18" charset="0"/>
                        </a:rPr>
                        <a:t>Repetition</a:t>
                      </a:r>
                    </a:p>
                  </a:txBody>
                  <a:tcPr marL="23070" marR="23070" marT="0" marB="0"/>
                </a:tc>
                <a:tc>
                  <a:txBody>
                    <a:bodyPr/>
                    <a:lstStyle/>
                    <a:p>
                      <a:pPr>
                        <a:lnSpc>
                          <a:spcPct val="107000"/>
                        </a:lnSpc>
                        <a:spcAft>
                          <a:spcPts val="0"/>
                        </a:spcAft>
                      </a:pPr>
                      <a:r>
                        <a:rPr lang="en-GB" sz="800" dirty="0">
                          <a:effectLst/>
                          <a:latin typeface="Calibri" panose="020F0502020204030204" pitchFamily="34" charset="0"/>
                          <a:ea typeface="Calibri" panose="020F0502020204030204" pitchFamily="34" charset="0"/>
                          <a:cs typeface="Times New Roman" panose="02020603050405020304" pitchFamily="18" charset="0"/>
                        </a:rPr>
                        <a:t>Using the same word or phrase in the same sentence, paragraph, or</a:t>
                      </a:r>
                      <a:r>
                        <a:rPr lang="en-GB" sz="800" baseline="0" dirty="0">
                          <a:effectLst/>
                          <a:latin typeface="Calibri" panose="020F0502020204030204" pitchFamily="34" charset="0"/>
                          <a:ea typeface="Calibri" panose="020F0502020204030204" pitchFamily="34" charset="0"/>
                          <a:cs typeface="Times New Roman" panose="02020603050405020304" pitchFamily="18" charset="0"/>
                        </a:rPr>
                        <a:t> throughout your writing. You may choose a phrase to repeat between paragraphs, or a word to repeat within a sentence.</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tc>
                  <a:txBody>
                    <a:bodyPr/>
                    <a:lstStyle/>
                    <a:p>
                      <a:pPr>
                        <a:lnSpc>
                          <a:spcPct val="107000"/>
                        </a:lnSpc>
                        <a:spcAft>
                          <a:spcPts val="0"/>
                        </a:spcAft>
                      </a:pPr>
                      <a:r>
                        <a:rPr lang="en-GB" sz="800" dirty="0">
                          <a:effectLst/>
                          <a:latin typeface="Calibri" panose="020F0502020204030204" pitchFamily="34" charset="0"/>
                          <a:ea typeface="Calibri" panose="020F0502020204030204" pitchFamily="34" charset="0"/>
                          <a:cs typeface="Times New Roman" panose="02020603050405020304" pitchFamily="18" charset="0"/>
                        </a:rPr>
                        <a:t>Imagine a London</a:t>
                      </a:r>
                      <a:r>
                        <a:rPr lang="en-GB" sz="800" baseline="0" dirty="0">
                          <a:effectLst/>
                          <a:latin typeface="Calibri" panose="020F0502020204030204" pitchFamily="34" charset="0"/>
                          <a:ea typeface="Calibri" panose="020F0502020204030204" pitchFamily="34" charset="0"/>
                          <a:cs typeface="Times New Roman" panose="02020603050405020304" pitchFamily="18" charset="0"/>
                        </a:rPr>
                        <a:t> street without a single homeless person on it. Imagine a hospital A+E department without a queue or an 8 hour wait. Imagine schools with state-of-the-art facilities. This world is within your reach – if you vote for me. </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3070" marR="23070" marT="0" marB="0"/>
                </a:tc>
                <a:extLst>
                  <a:ext uri="{0D108BD9-81ED-4DB2-BD59-A6C34878D82A}">
                    <a16:rowId xmlns:a16="http://schemas.microsoft.com/office/drawing/2014/main" val="3339225070"/>
                  </a:ext>
                </a:extLst>
              </a:tr>
            </a:tbl>
          </a:graphicData>
        </a:graphic>
      </p:graphicFrame>
      <p:sp>
        <p:nvSpPr>
          <p:cNvPr id="9" name="TextBox 8"/>
          <p:cNvSpPr txBox="1"/>
          <p:nvPr/>
        </p:nvSpPr>
        <p:spPr>
          <a:xfrm>
            <a:off x="55059" y="665837"/>
            <a:ext cx="492443" cy="4536504"/>
          </a:xfrm>
          <a:prstGeom prst="rect">
            <a:avLst/>
          </a:prstGeom>
          <a:noFill/>
        </p:spPr>
        <p:txBody>
          <a:bodyPr vert="vert" wrap="square" lIns="91440" tIns="45720" rIns="91440" bIns="45720" rtlCol="0" anchor="t">
            <a:spAutoFit/>
          </a:bodyPr>
          <a:lstStyle/>
          <a:p>
            <a:r>
              <a:rPr lang="en-GB" sz="2000" b="1" dirty="0">
                <a:ea typeface="Calibri"/>
                <a:cs typeface="Calibri"/>
              </a:rPr>
              <a:t>Societal Perspective HT4</a:t>
            </a:r>
            <a:endParaRPr lang="en-GB" sz="2000" b="1" dirty="0"/>
          </a:p>
        </p:txBody>
      </p:sp>
      <p:graphicFrame>
        <p:nvGraphicFramePr>
          <p:cNvPr id="2" name="Table 1"/>
          <p:cNvGraphicFramePr>
            <a:graphicFrameLocks noGrp="1"/>
          </p:cNvGraphicFramePr>
          <p:nvPr/>
        </p:nvGraphicFramePr>
        <p:xfrm>
          <a:off x="6149635" y="145982"/>
          <a:ext cx="5866674" cy="6436360"/>
        </p:xfrm>
        <a:graphic>
          <a:graphicData uri="http://schemas.openxmlformats.org/drawingml/2006/table">
            <a:tbl>
              <a:tblPr firstRow="1" bandRow="1">
                <a:tableStyleId>{7E9639D4-E3E2-4D34-9284-5A2195B3D0D7}</a:tableStyleId>
              </a:tblPr>
              <a:tblGrid>
                <a:gridCol w="1374980">
                  <a:extLst>
                    <a:ext uri="{9D8B030D-6E8A-4147-A177-3AD203B41FA5}">
                      <a16:colId xmlns:a16="http://schemas.microsoft.com/office/drawing/2014/main" val="3625911853"/>
                    </a:ext>
                  </a:extLst>
                </a:gridCol>
                <a:gridCol w="4491694">
                  <a:extLst>
                    <a:ext uri="{9D8B030D-6E8A-4147-A177-3AD203B41FA5}">
                      <a16:colId xmlns:a16="http://schemas.microsoft.com/office/drawing/2014/main" val="2885750269"/>
                    </a:ext>
                  </a:extLst>
                </a:gridCol>
              </a:tblGrid>
              <a:tr h="370840">
                <a:tc>
                  <a:txBody>
                    <a:bodyPr/>
                    <a:lstStyle/>
                    <a:p>
                      <a:r>
                        <a:rPr lang="en-GB" sz="1000" dirty="0">
                          <a:latin typeface="+mn-lt"/>
                        </a:rPr>
                        <a:t>Key Term</a:t>
                      </a:r>
                    </a:p>
                  </a:txBody>
                  <a:tcPr/>
                </a:tc>
                <a:tc>
                  <a:txBody>
                    <a:bodyPr/>
                    <a:lstStyle/>
                    <a:p>
                      <a:r>
                        <a:rPr lang="en-GB" sz="1000" dirty="0">
                          <a:latin typeface="+mn-lt"/>
                        </a:rPr>
                        <a:t>Definition</a:t>
                      </a:r>
                    </a:p>
                  </a:txBody>
                  <a:tcPr/>
                </a:tc>
                <a:extLst>
                  <a:ext uri="{0D108BD9-81ED-4DB2-BD59-A6C34878D82A}">
                    <a16:rowId xmlns:a16="http://schemas.microsoft.com/office/drawing/2014/main" val="4243514925"/>
                  </a:ext>
                </a:extLst>
              </a:tr>
              <a:tr h="370840">
                <a:tc>
                  <a:txBody>
                    <a:bodyPr/>
                    <a:lstStyle/>
                    <a:p>
                      <a:r>
                        <a:rPr lang="en-GB" sz="1000" b="1" dirty="0">
                          <a:latin typeface="+mn-lt"/>
                        </a:rPr>
                        <a:t>Capitalism</a:t>
                      </a:r>
                    </a:p>
                  </a:txBody>
                  <a:tcPr/>
                </a:tc>
                <a:tc>
                  <a:txBody>
                    <a:bodyPr/>
                    <a:lstStyle/>
                    <a:p>
                      <a:r>
                        <a:rPr lang="en-GB" sz="1000" b="0" i="0" kern="1200" dirty="0">
                          <a:solidFill>
                            <a:schemeClr val="tx1"/>
                          </a:solidFill>
                          <a:effectLst/>
                          <a:latin typeface="+mn-lt"/>
                          <a:ea typeface="+mn-ea"/>
                          <a:cs typeface="+mn-cs"/>
                        </a:rPr>
                        <a:t>An economic and political system in which a country's trade and industry are controlled by private owners for profit, rather than by the state.</a:t>
                      </a:r>
                      <a:endParaRPr lang="en-GB" sz="1000" dirty="0">
                        <a:latin typeface="+mn-lt"/>
                      </a:endParaRPr>
                    </a:p>
                  </a:txBody>
                  <a:tcPr/>
                </a:tc>
                <a:extLst>
                  <a:ext uri="{0D108BD9-81ED-4DB2-BD59-A6C34878D82A}">
                    <a16:rowId xmlns:a16="http://schemas.microsoft.com/office/drawing/2014/main" val="3384240350"/>
                  </a:ext>
                </a:extLst>
              </a:tr>
              <a:tr h="370840">
                <a:tc>
                  <a:txBody>
                    <a:bodyPr/>
                    <a:lstStyle/>
                    <a:p>
                      <a:r>
                        <a:rPr lang="en-GB" sz="1000" b="1" dirty="0">
                          <a:latin typeface="+mn-lt"/>
                        </a:rPr>
                        <a:t>Socialism</a:t>
                      </a:r>
                    </a:p>
                  </a:txBody>
                  <a:tcPr/>
                </a:tc>
                <a:tc>
                  <a:txBody>
                    <a:bodyPr/>
                    <a:lstStyle/>
                    <a:p>
                      <a:r>
                        <a:rPr lang="en-GB" sz="1000" b="0" i="0" kern="1200" dirty="0">
                          <a:solidFill>
                            <a:schemeClr val="tx1"/>
                          </a:solidFill>
                          <a:effectLst/>
                          <a:latin typeface="+mn-lt"/>
                          <a:ea typeface="+mn-ea"/>
                          <a:cs typeface="+mn-cs"/>
                        </a:rPr>
                        <a:t>A political and economic system</a:t>
                      </a:r>
                      <a:r>
                        <a:rPr lang="en-GB" sz="1000" b="0" i="0" kern="1200" baseline="0" dirty="0">
                          <a:solidFill>
                            <a:schemeClr val="tx1"/>
                          </a:solidFill>
                          <a:effectLst/>
                          <a:latin typeface="+mn-lt"/>
                          <a:ea typeface="+mn-ea"/>
                          <a:cs typeface="+mn-cs"/>
                        </a:rPr>
                        <a:t> which promotes social equality. Socialism promotes public services being owned and run by the government. </a:t>
                      </a:r>
                      <a:endParaRPr lang="en-GB" sz="1000" dirty="0">
                        <a:latin typeface="+mn-lt"/>
                      </a:endParaRPr>
                    </a:p>
                  </a:txBody>
                  <a:tcPr/>
                </a:tc>
                <a:extLst>
                  <a:ext uri="{0D108BD9-81ED-4DB2-BD59-A6C34878D82A}">
                    <a16:rowId xmlns:a16="http://schemas.microsoft.com/office/drawing/2014/main" val="1067992265"/>
                  </a:ext>
                </a:extLst>
              </a:tr>
              <a:tr h="370840">
                <a:tc>
                  <a:txBody>
                    <a:bodyPr/>
                    <a:lstStyle/>
                    <a:p>
                      <a:r>
                        <a:rPr lang="en-GB" sz="1000" b="1" dirty="0">
                          <a:latin typeface="+mn-lt"/>
                        </a:rPr>
                        <a:t>Right-Wing</a:t>
                      </a:r>
                    </a:p>
                  </a:txBody>
                  <a:tcPr/>
                </a:tc>
                <a:tc>
                  <a:txBody>
                    <a:bodyPr/>
                    <a:lstStyle/>
                    <a:p>
                      <a:r>
                        <a:rPr lang="en-GB" sz="1000" dirty="0">
                          <a:latin typeface="+mn-lt"/>
                        </a:rPr>
                        <a:t>A more traditional, conservative form of politics.</a:t>
                      </a:r>
                      <a:r>
                        <a:rPr lang="en-GB" sz="1000" baseline="0" dirty="0">
                          <a:latin typeface="+mn-lt"/>
                        </a:rPr>
                        <a:t> </a:t>
                      </a:r>
                      <a:r>
                        <a:rPr lang="en-GB" sz="1000" b="0" i="0" kern="1200" dirty="0">
                          <a:solidFill>
                            <a:schemeClr val="tx1"/>
                          </a:solidFill>
                          <a:effectLst/>
                          <a:latin typeface="+mn-lt"/>
                          <a:ea typeface="+mn-ea"/>
                          <a:cs typeface="+mn-cs"/>
                        </a:rPr>
                        <a:t>Right-wing politics are generally characterised the view that certain social orders and hierarchies are natural. Right-wing</a:t>
                      </a:r>
                      <a:r>
                        <a:rPr lang="en-GB" sz="1000" b="0" i="0" kern="1200" baseline="0" dirty="0">
                          <a:solidFill>
                            <a:schemeClr val="tx1"/>
                          </a:solidFill>
                          <a:effectLst/>
                          <a:latin typeface="+mn-lt"/>
                          <a:ea typeface="+mn-ea"/>
                          <a:cs typeface="+mn-cs"/>
                        </a:rPr>
                        <a:t> politics supports stability and sticking to the status-quo.</a:t>
                      </a:r>
                      <a:endParaRPr lang="en-GB" sz="1000" dirty="0">
                        <a:latin typeface="+mn-lt"/>
                      </a:endParaRPr>
                    </a:p>
                  </a:txBody>
                  <a:tcPr/>
                </a:tc>
                <a:extLst>
                  <a:ext uri="{0D108BD9-81ED-4DB2-BD59-A6C34878D82A}">
                    <a16:rowId xmlns:a16="http://schemas.microsoft.com/office/drawing/2014/main" val="1990973303"/>
                  </a:ext>
                </a:extLst>
              </a:tr>
              <a:tr h="370840">
                <a:tc>
                  <a:txBody>
                    <a:bodyPr/>
                    <a:lstStyle/>
                    <a:p>
                      <a:r>
                        <a:rPr lang="en-GB" sz="1000" b="1" dirty="0">
                          <a:latin typeface="+mn-lt"/>
                        </a:rPr>
                        <a:t>Left-Wing</a:t>
                      </a:r>
                    </a:p>
                  </a:txBody>
                  <a:tcPr/>
                </a:tc>
                <a:tc>
                  <a:txBody>
                    <a:bodyPr/>
                    <a:lstStyle/>
                    <a:p>
                      <a:r>
                        <a:rPr lang="en-GB" sz="1000" b="0" i="0" kern="1200" dirty="0">
                          <a:solidFill>
                            <a:schemeClr val="tx1"/>
                          </a:solidFill>
                          <a:effectLst/>
                          <a:latin typeface="+mn-lt"/>
                          <a:ea typeface="+mn-ea"/>
                          <a:cs typeface="+mn-cs"/>
                        </a:rPr>
                        <a:t>Left-wing politics is the support of social equality</a:t>
                      </a:r>
                      <a:r>
                        <a:rPr lang="en-GB" sz="1000" b="0" i="0" kern="1200" baseline="0" dirty="0">
                          <a:solidFill>
                            <a:schemeClr val="tx1"/>
                          </a:solidFill>
                          <a:effectLst/>
                          <a:latin typeface="+mn-lt"/>
                          <a:ea typeface="+mn-ea"/>
                          <a:cs typeface="+mn-cs"/>
                        </a:rPr>
                        <a:t> and rejects the idea of social hierarchy. Left-wing politics supports change and developing into a more equal society.</a:t>
                      </a:r>
                      <a:endParaRPr lang="en-GB" sz="1000" dirty="0">
                        <a:latin typeface="+mn-lt"/>
                      </a:endParaRPr>
                    </a:p>
                  </a:txBody>
                  <a:tcPr/>
                </a:tc>
                <a:extLst>
                  <a:ext uri="{0D108BD9-81ED-4DB2-BD59-A6C34878D82A}">
                    <a16:rowId xmlns:a16="http://schemas.microsoft.com/office/drawing/2014/main" val="501922121"/>
                  </a:ext>
                </a:extLst>
              </a:tr>
              <a:tr h="370840">
                <a:tc>
                  <a:txBody>
                    <a:bodyPr/>
                    <a:lstStyle/>
                    <a:p>
                      <a:r>
                        <a:rPr lang="en-GB" sz="1000" b="1" dirty="0">
                          <a:latin typeface="+mn-lt"/>
                        </a:rPr>
                        <a:t>Democracy</a:t>
                      </a:r>
                    </a:p>
                  </a:txBody>
                  <a:tcPr/>
                </a:tc>
                <a:tc>
                  <a:txBody>
                    <a:bodyPr/>
                    <a:lstStyle/>
                    <a:p>
                      <a:r>
                        <a:rPr lang="en-GB" sz="1000" dirty="0">
                          <a:latin typeface="+mn-lt"/>
                        </a:rPr>
                        <a:t>A system of government decided by the entire population or a majority of eligible citizens, usually through elected representatives. </a:t>
                      </a:r>
                    </a:p>
                  </a:txBody>
                  <a:tcPr/>
                </a:tc>
                <a:extLst>
                  <a:ext uri="{0D108BD9-81ED-4DB2-BD59-A6C34878D82A}">
                    <a16:rowId xmlns:a16="http://schemas.microsoft.com/office/drawing/2014/main" val="3648795976"/>
                  </a:ext>
                </a:extLst>
              </a:tr>
              <a:tr h="370840">
                <a:tc>
                  <a:txBody>
                    <a:bodyPr/>
                    <a:lstStyle/>
                    <a:p>
                      <a:r>
                        <a:rPr lang="en-GB" sz="1000" b="1" dirty="0">
                          <a:latin typeface="+mn-lt"/>
                        </a:rPr>
                        <a:t>Political</a:t>
                      </a:r>
                      <a:r>
                        <a:rPr lang="en-GB" sz="1000" b="1" baseline="0" dirty="0">
                          <a:latin typeface="+mn-lt"/>
                        </a:rPr>
                        <a:t> Party</a:t>
                      </a:r>
                      <a:endParaRPr lang="en-GB" sz="1000" b="1" dirty="0">
                        <a:latin typeface="+mn-lt"/>
                      </a:endParaRPr>
                    </a:p>
                  </a:txBody>
                  <a:tcPr/>
                </a:tc>
                <a:tc>
                  <a:txBody>
                    <a:bodyPr/>
                    <a:lstStyle/>
                    <a:p>
                      <a:r>
                        <a:rPr lang="en-GB" sz="1000" dirty="0">
                          <a:latin typeface="+mn-lt"/>
                        </a:rPr>
                        <a:t>A group of people who share political ideas and work together to achieve power at local or national level, e.g. The Conservatives</a:t>
                      </a:r>
                      <a:r>
                        <a:rPr lang="en-GB" sz="1000" baseline="0" dirty="0">
                          <a:latin typeface="+mn-lt"/>
                        </a:rPr>
                        <a:t> or The Labour Party</a:t>
                      </a:r>
                      <a:endParaRPr lang="en-GB" sz="1000" dirty="0">
                        <a:latin typeface="+mn-lt"/>
                      </a:endParaRPr>
                    </a:p>
                  </a:txBody>
                  <a:tcPr/>
                </a:tc>
                <a:extLst>
                  <a:ext uri="{0D108BD9-81ED-4DB2-BD59-A6C34878D82A}">
                    <a16:rowId xmlns:a16="http://schemas.microsoft.com/office/drawing/2014/main" val="1950681646"/>
                  </a:ext>
                </a:extLst>
              </a:tr>
              <a:tr h="0">
                <a:tc>
                  <a:txBody>
                    <a:bodyPr/>
                    <a:lstStyle/>
                    <a:p>
                      <a:r>
                        <a:rPr lang="en-GB" sz="1000" b="1" dirty="0">
                          <a:latin typeface="+mn-lt"/>
                        </a:rPr>
                        <a:t>Parliament</a:t>
                      </a:r>
                    </a:p>
                  </a:txBody>
                  <a:tcPr/>
                </a:tc>
                <a:tc>
                  <a:txBody>
                    <a:bodyPr/>
                    <a:lstStyle/>
                    <a:p>
                      <a:r>
                        <a:rPr lang="en-GB" sz="1000" dirty="0">
                          <a:latin typeface="+mn-lt"/>
                        </a:rPr>
                        <a:t>Elected representatives</a:t>
                      </a:r>
                      <a:r>
                        <a:rPr lang="en-GB" sz="1000" baseline="0" dirty="0">
                          <a:latin typeface="+mn-lt"/>
                        </a:rPr>
                        <a:t> of the public who meet and debate to pass new laws. In the UK this is made up of The House of Commons, the House of Lords, and the Monarch.</a:t>
                      </a:r>
                      <a:endParaRPr lang="en-GB" sz="1000" dirty="0">
                        <a:latin typeface="+mn-lt"/>
                      </a:endParaRPr>
                    </a:p>
                  </a:txBody>
                  <a:tcPr/>
                </a:tc>
                <a:extLst>
                  <a:ext uri="{0D108BD9-81ED-4DB2-BD59-A6C34878D82A}">
                    <a16:rowId xmlns:a16="http://schemas.microsoft.com/office/drawing/2014/main" val="2034014807"/>
                  </a:ext>
                </a:extLst>
              </a:tr>
              <a:tr h="0">
                <a:tc>
                  <a:txBody>
                    <a:bodyPr/>
                    <a:lstStyle/>
                    <a:p>
                      <a:r>
                        <a:rPr lang="en-GB" sz="1000" b="1" dirty="0">
                          <a:latin typeface="+mn-lt"/>
                        </a:rPr>
                        <a:t>Electorate</a:t>
                      </a:r>
                    </a:p>
                  </a:txBody>
                  <a:tcPr/>
                </a:tc>
                <a:tc>
                  <a:txBody>
                    <a:bodyPr/>
                    <a:lstStyle/>
                    <a:p>
                      <a:r>
                        <a:rPr lang="en-GB" sz="1000" dirty="0">
                          <a:latin typeface="+mn-lt"/>
                        </a:rPr>
                        <a:t>The people who are able to vote for and elect politicians.</a:t>
                      </a:r>
                      <a:r>
                        <a:rPr lang="en-GB" sz="1000" baseline="0" dirty="0">
                          <a:latin typeface="+mn-lt"/>
                        </a:rPr>
                        <a:t> </a:t>
                      </a:r>
                      <a:endParaRPr lang="en-GB" sz="1000" dirty="0">
                        <a:latin typeface="+mn-lt"/>
                      </a:endParaRPr>
                    </a:p>
                  </a:txBody>
                  <a:tcPr/>
                </a:tc>
                <a:extLst>
                  <a:ext uri="{0D108BD9-81ED-4DB2-BD59-A6C34878D82A}">
                    <a16:rowId xmlns:a16="http://schemas.microsoft.com/office/drawing/2014/main" val="3536302595"/>
                  </a:ext>
                </a:extLst>
              </a:tr>
              <a:tr h="0">
                <a:tc>
                  <a:txBody>
                    <a:bodyPr/>
                    <a:lstStyle/>
                    <a:p>
                      <a:r>
                        <a:rPr lang="en-GB" sz="1000" b="1" dirty="0">
                          <a:latin typeface="+mn-lt"/>
                        </a:rPr>
                        <a:t>Working</a:t>
                      </a:r>
                      <a:r>
                        <a:rPr lang="en-GB" sz="1000" b="1" baseline="0" dirty="0">
                          <a:latin typeface="+mn-lt"/>
                        </a:rPr>
                        <a:t> Class</a:t>
                      </a:r>
                      <a:endParaRPr lang="en-GB" sz="1000" b="1" dirty="0">
                        <a:latin typeface="+mn-lt"/>
                      </a:endParaRPr>
                    </a:p>
                  </a:txBody>
                  <a:tcPr/>
                </a:tc>
                <a:tc>
                  <a:txBody>
                    <a:bodyPr/>
                    <a:lstStyle/>
                    <a:p>
                      <a:r>
                        <a:rPr lang="en-GB" sz="1000" b="0" dirty="0">
                          <a:latin typeface="+mn-lt"/>
                        </a:rPr>
                        <a:t>A</a:t>
                      </a:r>
                      <a:r>
                        <a:rPr lang="en-GB" sz="1000" b="0" baseline="0" dirty="0">
                          <a:latin typeface="+mn-lt"/>
                        </a:rPr>
                        <a:t> socioeconomic group who do not earn huge amounts of money and often work in manual jobs or jobs that do not require further education, such as a university degree. The working class make up the majority of people in Britain.</a:t>
                      </a:r>
                      <a:endParaRPr lang="en-GB" sz="1000" b="0" dirty="0">
                        <a:latin typeface="+mn-lt"/>
                      </a:endParaRPr>
                    </a:p>
                  </a:txBody>
                  <a:tcPr/>
                </a:tc>
                <a:extLst>
                  <a:ext uri="{0D108BD9-81ED-4DB2-BD59-A6C34878D82A}">
                    <a16:rowId xmlns:a16="http://schemas.microsoft.com/office/drawing/2014/main" val="2526500457"/>
                  </a:ext>
                </a:extLst>
              </a:tr>
              <a:tr h="0">
                <a:tc>
                  <a:txBody>
                    <a:bodyPr/>
                    <a:lstStyle/>
                    <a:p>
                      <a:r>
                        <a:rPr lang="en-GB" sz="1000" b="1" dirty="0">
                          <a:latin typeface="+mn-lt"/>
                        </a:rPr>
                        <a:t>Middle</a:t>
                      </a:r>
                      <a:r>
                        <a:rPr lang="en-GB" sz="1000" b="1" baseline="0" dirty="0">
                          <a:latin typeface="+mn-lt"/>
                        </a:rPr>
                        <a:t> Class</a:t>
                      </a:r>
                      <a:endParaRPr lang="en-GB" sz="1000" b="1" dirty="0">
                        <a:latin typeface="+mn-lt"/>
                      </a:endParaRPr>
                    </a:p>
                  </a:txBody>
                  <a:tcPr/>
                </a:tc>
                <a:tc>
                  <a:txBody>
                    <a:bodyPr/>
                    <a:lstStyle/>
                    <a:p>
                      <a:r>
                        <a:rPr lang="en-GB" sz="1000" b="0" dirty="0">
                          <a:latin typeface="+mn-lt"/>
                        </a:rPr>
                        <a:t>A socioeconomic group</a:t>
                      </a:r>
                      <a:r>
                        <a:rPr lang="en-GB" sz="1000" b="0" baseline="0" dirty="0">
                          <a:latin typeface="+mn-lt"/>
                        </a:rPr>
                        <a:t> who earn more money than the working class and usually work in jobs that require a university education, such as teachers or doctors. </a:t>
                      </a:r>
                      <a:endParaRPr lang="en-GB" sz="1000" b="0" dirty="0">
                        <a:latin typeface="+mn-lt"/>
                      </a:endParaRPr>
                    </a:p>
                  </a:txBody>
                  <a:tcPr/>
                </a:tc>
                <a:extLst>
                  <a:ext uri="{0D108BD9-81ED-4DB2-BD59-A6C34878D82A}">
                    <a16:rowId xmlns:a16="http://schemas.microsoft.com/office/drawing/2014/main" val="4097512648"/>
                  </a:ext>
                </a:extLst>
              </a:tr>
              <a:tr h="0">
                <a:tc>
                  <a:txBody>
                    <a:bodyPr/>
                    <a:lstStyle/>
                    <a:p>
                      <a:r>
                        <a:rPr lang="en-GB" sz="1000" b="1" dirty="0">
                          <a:latin typeface="+mn-lt"/>
                        </a:rPr>
                        <a:t>Upper Class</a:t>
                      </a:r>
                    </a:p>
                  </a:txBody>
                  <a:tcPr/>
                </a:tc>
                <a:tc>
                  <a:txBody>
                    <a:bodyPr/>
                    <a:lstStyle/>
                    <a:p>
                      <a:r>
                        <a:rPr lang="en-GB" sz="1000" b="0" dirty="0">
                          <a:latin typeface="+mn-lt"/>
                        </a:rPr>
                        <a:t>The</a:t>
                      </a:r>
                      <a:r>
                        <a:rPr lang="en-GB" sz="1000" b="0" baseline="0" dirty="0">
                          <a:latin typeface="+mn-lt"/>
                        </a:rPr>
                        <a:t> richest and smallest socioeconomic group in the country, made up of people who have usually inherited their wealth and hold titles, e.g. Lord, Lady. The upper class are often descended from royalty, or have married into families linked to the aristocracy.</a:t>
                      </a:r>
                      <a:endParaRPr lang="en-GB" sz="1000" b="0" dirty="0">
                        <a:latin typeface="+mn-lt"/>
                      </a:endParaRPr>
                    </a:p>
                  </a:txBody>
                  <a:tcPr/>
                </a:tc>
                <a:extLst>
                  <a:ext uri="{0D108BD9-81ED-4DB2-BD59-A6C34878D82A}">
                    <a16:rowId xmlns:a16="http://schemas.microsoft.com/office/drawing/2014/main" val="2027610311"/>
                  </a:ext>
                </a:extLst>
              </a:tr>
              <a:tr h="0">
                <a:tc>
                  <a:txBody>
                    <a:bodyPr/>
                    <a:lstStyle/>
                    <a:p>
                      <a:r>
                        <a:rPr lang="en-GB" sz="1000" b="1" dirty="0">
                          <a:latin typeface="+mn-lt"/>
                        </a:rPr>
                        <a:t>Privatisation</a:t>
                      </a:r>
                    </a:p>
                  </a:txBody>
                  <a:tcPr/>
                </a:tc>
                <a:tc>
                  <a:txBody>
                    <a:bodyPr/>
                    <a:lstStyle/>
                    <a:p>
                      <a:r>
                        <a:rPr lang="en-GB" sz="1000" b="0" dirty="0">
                          <a:latin typeface="+mn-lt"/>
                        </a:rPr>
                        <a:t>The process of selling public services to private companies where they are run for profit.</a:t>
                      </a:r>
                      <a:r>
                        <a:rPr lang="en-GB" sz="1000" b="0" baseline="0" dirty="0">
                          <a:latin typeface="+mn-lt"/>
                        </a:rPr>
                        <a:t> </a:t>
                      </a:r>
                      <a:endParaRPr lang="en-GB" sz="1000" b="0" dirty="0">
                        <a:latin typeface="+mn-lt"/>
                      </a:endParaRPr>
                    </a:p>
                  </a:txBody>
                  <a:tcPr/>
                </a:tc>
                <a:extLst>
                  <a:ext uri="{0D108BD9-81ED-4DB2-BD59-A6C34878D82A}">
                    <a16:rowId xmlns:a16="http://schemas.microsoft.com/office/drawing/2014/main" val="600186743"/>
                  </a:ext>
                </a:extLst>
              </a:tr>
              <a:tr h="0">
                <a:tc>
                  <a:txBody>
                    <a:bodyPr/>
                    <a:lstStyle/>
                    <a:p>
                      <a:r>
                        <a:rPr lang="en-GB" sz="1000" b="1" dirty="0">
                          <a:latin typeface="+mn-lt"/>
                        </a:rPr>
                        <a:t>Nationalisation</a:t>
                      </a:r>
                    </a:p>
                  </a:txBody>
                  <a:tcPr/>
                </a:tc>
                <a:tc>
                  <a:txBody>
                    <a:bodyPr/>
                    <a:lstStyle/>
                    <a:p>
                      <a:r>
                        <a:rPr lang="en-GB" sz="1000" b="0" dirty="0">
                          <a:latin typeface="+mn-lt"/>
                        </a:rPr>
                        <a:t>The process of the government taking control of services</a:t>
                      </a:r>
                      <a:r>
                        <a:rPr lang="en-GB" sz="1000" b="0" baseline="0" dirty="0">
                          <a:latin typeface="+mn-lt"/>
                        </a:rPr>
                        <a:t> and running them from tax and national insurance money. E.g. the government paying for healthcare services. </a:t>
                      </a:r>
                      <a:endParaRPr lang="en-GB" sz="1000" b="0" dirty="0">
                        <a:latin typeface="+mn-lt"/>
                      </a:endParaRPr>
                    </a:p>
                  </a:txBody>
                  <a:tcPr/>
                </a:tc>
                <a:extLst>
                  <a:ext uri="{0D108BD9-81ED-4DB2-BD59-A6C34878D82A}">
                    <a16:rowId xmlns:a16="http://schemas.microsoft.com/office/drawing/2014/main" val="1296379473"/>
                  </a:ext>
                </a:extLst>
              </a:tr>
            </a:tbl>
          </a:graphicData>
        </a:graphic>
      </p:graphicFrame>
    </p:spTree>
    <p:extLst>
      <p:ext uri="{BB962C8B-B14F-4D97-AF65-F5344CB8AC3E}">
        <p14:creationId xmlns:p14="http://schemas.microsoft.com/office/powerpoint/2010/main" val="2855236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5040" y="665837"/>
            <a:ext cx="492443" cy="4536504"/>
          </a:xfrm>
          <a:prstGeom prst="rect">
            <a:avLst/>
          </a:prstGeom>
          <a:noFill/>
        </p:spPr>
        <p:txBody>
          <a:bodyPr vert="vert" wrap="square" lIns="91440" tIns="45720" rIns="91440" bIns="45720" rtlCol="0" anchor="t">
            <a:spAutoFit/>
          </a:bodyPr>
          <a:lstStyle/>
          <a:p>
            <a:r>
              <a:rPr lang="en-GB" sz="2000" b="1" dirty="0"/>
              <a:t>Societal Perspective HT4</a:t>
            </a:r>
            <a:endParaRPr lang="en-US" dirty="0"/>
          </a:p>
        </p:txBody>
      </p:sp>
      <p:graphicFrame>
        <p:nvGraphicFramePr>
          <p:cNvPr id="8" name="Table 7"/>
          <p:cNvGraphicFramePr>
            <a:graphicFrameLocks noGrp="1"/>
          </p:cNvGraphicFramePr>
          <p:nvPr/>
        </p:nvGraphicFramePr>
        <p:xfrm>
          <a:off x="578249" y="397450"/>
          <a:ext cx="3496782" cy="2885440"/>
        </p:xfrm>
        <a:graphic>
          <a:graphicData uri="http://schemas.openxmlformats.org/drawingml/2006/table">
            <a:tbl>
              <a:tblPr firstRow="1" bandRow="1">
                <a:tableStyleId>{7E9639D4-E3E2-4D34-9284-5A2195B3D0D7}</a:tableStyleId>
              </a:tblPr>
              <a:tblGrid>
                <a:gridCol w="1271319">
                  <a:extLst>
                    <a:ext uri="{9D8B030D-6E8A-4147-A177-3AD203B41FA5}">
                      <a16:colId xmlns:a16="http://schemas.microsoft.com/office/drawing/2014/main" val="808813240"/>
                    </a:ext>
                  </a:extLst>
                </a:gridCol>
                <a:gridCol w="2225463">
                  <a:extLst>
                    <a:ext uri="{9D8B030D-6E8A-4147-A177-3AD203B41FA5}">
                      <a16:colId xmlns:a16="http://schemas.microsoft.com/office/drawing/2014/main" val="608796763"/>
                    </a:ext>
                  </a:extLst>
                </a:gridCol>
              </a:tblGrid>
              <a:tr h="370840">
                <a:tc gridSpan="2">
                  <a:txBody>
                    <a:bodyPr/>
                    <a:lstStyle/>
                    <a:p>
                      <a:pPr algn="ctr"/>
                      <a:r>
                        <a:rPr lang="en-GB" sz="1400" dirty="0"/>
                        <a:t>Socioeconomics</a:t>
                      </a:r>
                    </a:p>
                  </a:txBody>
                  <a:tcPr/>
                </a:tc>
                <a:tc hMerge="1">
                  <a:txBody>
                    <a:bodyPr/>
                    <a:lstStyle/>
                    <a:p>
                      <a:endParaRPr lang="en-GB" dirty="0"/>
                    </a:p>
                  </a:txBody>
                  <a:tcPr/>
                </a:tc>
                <a:extLst>
                  <a:ext uri="{0D108BD9-81ED-4DB2-BD59-A6C34878D82A}">
                    <a16:rowId xmlns:a16="http://schemas.microsoft.com/office/drawing/2014/main" val="3210964426"/>
                  </a:ext>
                </a:extLst>
              </a:tr>
              <a:tr h="370840">
                <a:tc>
                  <a:txBody>
                    <a:bodyPr/>
                    <a:lstStyle/>
                    <a:p>
                      <a:r>
                        <a:rPr lang="en-GB" sz="1050" b="1" dirty="0"/>
                        <a:t>Definition:</a:t>
                      </a:r>
                    </a:p>
                  </a:txBody>
                  <a:tcPr/>
                </a:tc>
                <a:tc>
                  <a:txBody>
                    <a:bodyPr/>
                    <a:lstStyle/>
                    <a:p>
                      <a:r>
                        <a:rPr lang="en-GB" sz="1050" dirty="0"/>
                        <a:t>The interaction between social and economic factors;</a:t>
                      </a:r>
                      <a:r>
                        <a:rPr lang="en-GB" sz="1050" baseline="0" dirty="0"/>
                        <a:t> what determines your social class</a:t>
                      </a:r>
                      <a:endParaRPr lang="en-GB" sz="1050" dirty="0"/>
                    </a:p>
                  </a:txBody>
                  <a:tcPr/>
                </a:tc>
                <a:extLst>
                  <a:ext uri="{0D108BD9-81ED-4DB2-BD59-A6C34878D82A}">
                    <a16:rowId xmlns:a16="http://schemas.microsoft.com/office/drawing/2014/main" val="929369461"/>
                  </a:ext>
                </a:extLst>
              </a:tr>
              <a:tr h="370840">
                <a:tc>
                  <a:txBody>
                    <a:bodyPr/>
                    <a:lstStyle/>
                    <a:p>
                      <a:r>
                        <a:rPr lang="en-GB" sz="1050" b="1" dirty="0"/>
                        <a:t>Key Issues:</a:t>
                      </a:r>
                    </a:p>
                  </a:txBody>
                  <a:tcPr/>
                </a:tc>
                <a:tc>
                  <a:txBody>
                    <a:bodyPr/>
                    <a:lstStyle/>
                    <a:p>
                      <a:pPr marL="285750" indent="-285750">
                        <a:buFont typeface="Arial" panose="020B0604020202020204" pitchFamily="34" charset="0"/>
                        <a:buChar char="•"/>
                      </a:pPr>
                      <a:r>
                        <a:rPr lang="en-GB" sz="1050" dirty="0"/>
                        <a:t>Raising</a:t>
                      </a:r>
                      <a:r>
                        <a:rPr lang="en-GB" sz="1050" baseline="0" dirty="0"/>
                        <a:t> standards for the working class</a:t>
                      </a:r>
                    </a:p>
                    <a:p>
                      <a:pPr marL="285750" indent="-285750">
                        <a:buFont typeface="Arial" panose="020B0604020202020204" pitchFamily="34" charset="0"/>
                        <a:buChar char="•"/>
                      </a:pPr>
                      <a:r>
                        <a:rPr lang="en-GB" sz="1050" baseline="0" dirty="0"/>
                        <a:t>Ensuring people can move between social classes, e.g. through education</a:t>
                      </a:r>
                    </a:p>
                    <a:p>
                      <a:pPr marL="285750" indent="-285750">
                        <a:buFont typeface="Arial" panose="020B0604020202020204" pitchFamily="34" charset="0"/>
                        <a:buChar char="•"/>
                      </a:pPr>
                      <a:r>
                        <a:rPr lang="en-GB" sz="1050" baseline="0" dirty="0"/>
                        <a:t>Housing and homelessness</a:t>
                      </a:r>
                    </a:p>
                    <a:p>
                      <a:pPr marL="285750" indent="-285750">
                        <a:buFont typeface="Arial" panose="020B0604020202020204" pitchFamily="34" charset="0"/>
                        <a:buChar char="•"/>
                      </a:pPr>
                      <a:r>
                        <a:rPr lang="en-GB" sz="1050" baseline="0" dirty="0"/>
                        <a:t>Reducing poverty</a:t>
                      </a:r>
                    </a:p>
                  </a:txBody>
                  <a:tcPr/>
                </a:tc>
                <a:extLst>
                  <a:ext uri="{0D108BD9-81ED-4DB2-BD59-A6C34878D82A}">
                    <a16:rowId xmlns:a16="http://schemas.microsoft.com/office/drawing/2014/main" val="3752028432"/>
                  </a:ext>
                </a:extLst>
              </a:tr>
              <a:tr h="370840">
                <a:tc>
                  <a:txBody>
                    <a:bodyPr/>
                    <a:lstStyle/>
                    <a:p>
                      <a:r>
                        <a:rPr lang="en-GB" sz="1050" b="1" dirty="0"/>
                        <a:t>Key</a:t>
                      </a:r>
                      <a:r>
                        <a:rPr lang="en-GB" sz="1050" b="1" baseline="0" dirty="0"/>
                        <a:t> Terms:</a:t>
                      </a:r>
                      <a:endParaRPr lang="en-GB" sz="1050" b="1" dirty="0"/>
                    </a:p>
                  </a:txBody>
                  <a:tcPr/>
                </a:tc>
                <a:tc>
                  <a:txBody>
                    <a:bodyPr/>
                    <a:lstStyle/>
                    <a:p>
                      <a:pPr marL="285750" indent="-285750">
                        <a:buFont typeface="Arial" panose="020B0604020202020204" pitchFamily="34" charset="0"/>
                        <a:buChar char="•"/>
                      </a:pPr>
                      <a:r>
                        <a:rPr lang="en-GB" sz="1050" dirty="0"/>
                        <a:t>Aspiration</a:t>
                      </a:r>
                    </a:p>
                    <a:p>
                      <a:pPr marL="285750" indent="-285750">
                        <a:buFont typeface="Arial" panose="020B0604020202020204" pitchFamily="34" charset="0"/>
                        <a:buChar char="•"/>
                      </a:pPr>
                      <a:r>
                        <a:rPr lang="en-GB" sz="1050" dirty="0"/>
                        <a:t>Poverty</a:t>
                      </a:r>
                    </a:p>
                    <a:p>
                      <a:pPr marL="285750" indent="-285750">
                        <a:buFont typeface="Arial" panose="020B0604020202020204" pitchFamily="34" charset="0"/>
                        <a:buChar char="•"/>
                      </a:pPr>
                      <a:r>
                        <a:rPr lang="en-GB" sz="1050" dirty="0"/>
                        <a:t>Working/middle/upper</a:t>
                      </a:r>
                      <a:r>
                        <a:rPr lang="en-GB" sz="1050" baseline="0" dirty="0"/>
                        <a:t> class</a:t>
                      </a:r>
                    </a:p>
                    <a:p>
                      <a:pPr marL="285750" indent="-285750">
                        <a:buFont typeface="Arial" panose="020B0604020202020204" pitchFamily="34" charset="0"/>
                        <a:buChar char="•"/>
                      </a:pPr>
                      <a:r>
                        <a:rPr lang="en-GB" sz="1050" baseline="0" dirty="0"/>
                        <a:t>Social class</a:t>
                      </a:r>
                      <a:endParaRPr lang="en-GB" sz="1050" dirty="0"/>
                    </a:p>
                  </a:txBody>
                  <a:tcPr/>
                </a:tc>
                <a:extLst>
                  <a:ext uri="{0D108BD9-81ED-4DB2-BD59-A6C34878D82A}">
                    <a16:rowId xmlns:a16="http://schemas.microsoft.com/office/drawing/2014/main" val="1116878594"/>
                  </a:ext>
                </a:extLst>
              </a:tr>
            </a:tbl>
          </a:graphicData>
        </a:graphic>
      </p:graphicFrame>
      <p:graphicFrame>
        <p:nvGraphicFramePr>
          <p:cNvPr id="9" name="Table 8"/>
          <p:cNvGraphicFramePr>
            <a:graphicFrameLocks noGrp="1"/>
          </p:cNvGraphicFramePr>
          <p:nvPr/>
        </p:nvGraphicFramePr>
        <p:xfrm>
          <a:off x="4362703" y="397450"/>
          <a:ext cx="3496782" cy="2885440"/>
        </p:xfrm>
        <a:graphic>
          <a:graphicData uri="http://schemas.openxmlformats.org/drawingml/2006/table">
            <a:tbl>
              <a:tblPr firstRow="1" bandRow="1">
                <a:tableStyleId>{7E9639D4-E3E2-4D34-9284-5A2195B3D0D7}</a:tableStyleId>
              </a:tblPr>
              <a:tblGrid>
                <a:gridCol w="1271319">
                  <a:extLst>
                    <a:ext uri="{9D8B030D-6E8A-4147-A177-3AD203B41FA5}">
                      <a16:colId xmlns:a16="http://schemas.microsoft.com/office/drawing/2014/main" val="808813240"/>
                    </a:ext>
                  </a:extLst>
                </a:gridCol>
                <a:gridCol w="2225463">
                  <a:extLst>
                    <a:ext uri="{9D8B030D-6E8A-4147-A177-3AD203B41FA5}">
                      <a16:colId xmlns:a16="http://schemas.microsoft.com/office/drawing/2014/main" val="608796763"/>
                    </a:ext>
                  </a:extLst>
                </a:gridCol>
              </a:tblGrid>
              <a:tr h="370840">
                <a:tc gridSpan="2">
                  <a:txBody>
                    <a:bodyPr/>
                    <a:lstStyle/>
                    <a:p>
                      <a:pPr algn="ctr"/>
                      <a:r>
                        <a:rPr lang="en-GB" sz="1400" dirty="0"/>
                        <a:t>Environment</a:t>
                      </a:r>
                    </a:p>
                  </a:txBody>
                  <a:tcPr/>
                </a:tc>
                <a:tc hMerge="1">
                  <a:txBody>
                    <a:bodyPr/>
                    <a:lstStyle/>
                    <a:p>
                      <a:endParaRPr lang="en-GB" dirty="0"/>
                    </a:p>
                  </a:txBody>
                  <a:tcPr/>
                </a:tc>
                <a:extLst>
                  <a:ext uri="{0D108BD9-81ED-4DB2-BD59-A6C34878D82A}">
                    <a16:rowId xmlns:a16="http://schemas.microsoft.com/office/drawing/2014/main" val="3210964426"/>
                  </a:ext>
                </a:extLst>
              </a:tr>
              <a:tr h="370840">
                <a:tc>
                  <a:txBody>
                    <a:bodyPr/>
                    <a:lstStyle/>
                    <a:p>
                      <a:r>
                        <a:rPr lang="en-GB" sz="1050" b="1" dirty="0"/>
                        <a:t>Definition:</a:t>
                      </a:r>
                    </a:p>
                  </a:txBody>
                  <a:tcPr/>
                </a:tc>
                <a:tc>
                  <a:txBody>
                    <a:bodyPr/>
                    <a:lstStyle/>
                    <a:p>
                      <a:r>
                        <a:rPr lang="en-GB" sz="1050" dirty="0"/>
                        <a:t>Th</a:t>
                      </a:r>
                      <a:r>
                        <a:rPr lang="en-GB" sz="1050" baseline="0" dirty="0"/>
                        <a:t>e surroundings or conditions in which we live</a:t>
                      </a:r>
                      <a:endParaRPr lang="en-GB" sz="1050" dirty="0"/>
                    </a:p>
                  </a:txBody>
                  <a:tcPr/>
                </a:tc>
                <a:extLst>
                  <a:ext uri="{0D108BD9-81ED-4DB2-BD59-A6C34878D82A}">
                    <a16:rowId xmlns:a16="http://schemas.microsoft.com/office/drawing/2014/main" val="929369461"/>
                  </a:ext>
                </a:extLst>
              </a:tr>
              <a:tr h="370840">
                <a:tc>
                  <a:txBody>
                    <a:bodyPr/>
                    <a:lstStyle/>
                    <a:p>
                      <a:r>
                        <a:rPr lang="en-GB" sz="1050" b="1" dirty="0"/>
                        <a:t>Key Issues:</a:t>
                      </a:r>
                    </a:p>
                  </a:txBody>
                  <a:tcPr/>
                </a:tc>
                <a:tc>
                  <a:txBody>
                    <a:bodyPr/>
                    <a:lstStyle/>
                    <a:p>
                      <a:pPr marL="285750" indent="-285750">
                        <a:buFont typeface="Arial" panose="020B0604020202020204" pitchFamily="34" charset="0"/>
                        <a:buChar char="•"/>
                      </a:pPr>
                      <a:r>
                        <a:rPr lang="en-GB" sz="1050" dirty="0"/>
                        <a:t>Agreeing</a:t>
                      </a:r>
                      <a:r>
                        <a:rPr lang="en-GB" sz="1050" baseline="0" dirty="0"/>
                        <a:t> to slow climate change</a:t>
                      </a:r>
                      <a:endParaRPr lang="en-GB" sz="1050" dirty="0"/>
                    </a:p>
                    <a:p>
                      <a:pPr marL="285750" indent="-285750">
                        <a:buFont typeface="Arial" panose="020B0604020202020204" pitchFamily="34" charset="0"/>
                        <a:buChar char="•"/>
                      </a:pPr>
                      <a:r>
                        <a:rPr lang="en-GB" sz="1050" baseline="0" dirty="0"/>
                        <a:t>Finding alternatives to oil and gas, e.g. electric, wind power, solar power</a:t>
                      </a:r>
                    </a:p>
                    <a:p>
                      <a:pPr marL="285750" indent="-285750">
                        <a:buFont typeface="Arial" panose="020B0604020202020204" pitchFamily="34" charset="0"/>
                        <a:buChar char="•"/>
                      </a:pPr>
                      <a:r>
                        <a:rPr lang="en-GB" sz="1050" baseline="0" dirty="0"/>
                        <a:t>Introducing more electrical vehicles</a:t>
                      </a:r>
                    </a:p>
                    <a:p>
                      <a:pPr marL="285750" indent="-285750">
                        <a:buFont typeface="Arial" panose="020B0604020202020204" pitchFamily="34" charset="0"/>
                        <a:buChar char="•"/>
                      </a:pPr>
                      <a:r>
                        <a:rPr lang="en-GB" sz="1050" baseline="0" dirty="0"/>
                        <a:t>Building eco-friendly homes and schools</a:t>
                      </a:r>
                    </a:p>
                    <a:p>
                      <a:pPr marL="285750" indent="-285750">
                        <a:buFont typeface="Arial" panose="020B0604020202020204" pitchFamily="34" charset="0"/>
                        <a:buChar char="•"/>
                      </a:pPr>
                      <a:r>
                        <a:rPr lang="en-GB" sz="1050" baseline="0" dirty="0"/>
                        <a:t>Planting more trees and forests</a:t>
                      </a:r>
                    </a:p>
                  </a:txBody>
                  <a:tcPr/>
                </a:tc>
                <a:extLst>
                  <a:ext uri="{0D108BD9-81ED-4DB2-BD59-A6C34878D82A}">
                    <a16:rowId xmlns:a16="http://schemas.microsoft.com/office/drawing/2014/main" val="3752028432"/>
                  </a:ext>
                </a:extLst>
              </a:tr>
              <a:tr h="370840">
                <a:tc>
                  <a:txBody>
                    <a:bodyPr/>
                    <a:lstStyle/>
                    <a:p>
                      <a:r>
                        <a:rPr lang="en-GB" sz="1050" b="1" dirty="0"/>
                        <a:t>Key</a:t>
                      </a:r>
                      <a:r>
                        <a:rPr lang="en-GB" sz="1050" b="1" baseline="0" dirty="0"/>
                        <a:t> Terms:</a:t>
                      </a:r>
                      <a:endParaRPr lang="en-GB" sz="1050" b="1" dirty="0"/>
                    </a:p>
                  </a:txBody>
                  <a:tcPr/>
                </a:tc>
                <a:tc>
                  <a:txBody>
                    <a:bodyPr/>
                    <a:lstStyle/>
                    <a:p>
                      <a:pPr marL="285750" indent="-285750">
                        <a:buFont typeface="Arial" panose="020B0604020202020204" pitchFamily="34" charset="0"/>
                        <a:buChar char="•"/>
                      </a:pPr>
                      <a:r>
                        <a:rPr lang="en-GB" sz="1050" dirty="0"/>
                        <a:t>Climate</a:t>
                      </a:r>
                      <a:r>
                        <a:rPr lang="en-GB" sz="1050" baseline="0" dirty="0"/>
                        <a:t> change</a:t>
                      </a:r>
                    </a:p>
                    <a:p>
                      <a:pPr marL="285750" indent="-285750">
                        <a:buFont typeface="Arial" panose="020B0604020202020204" pitchFamily="34" charset="0"/>
                        <a:buChar char="•"/>
                      </a:pPr>
                      <a:r>
                        <a:rPr lang="en-GB" sz="1050" baseline="0" dirty="0"/>
                        <a:t>Activists/activism </a:t>
                      </a:r>
                    </a:p>
                    <a:p>
                      <a:pPr marL="285750" indent="-285750">
                        <a:buFont typeface="Arial" panose="020B0604020202020204" pitchFamily="34" charset="0"/>
                        <a:buChar char="•"/>
                      </a:pPr>
                      <a:r>
                        <a:rPr lang="en-GB" sz="1050" baseline="0" dirty="0"/>
                        <a:t>Protest</a:t>
                      </a:r>
                    </a:p>
                  </a:txBody>
                  <a:tcPr/>
                </a:tc>
                <a:extLst>
                  <a:ext uri="{0D108BD9-81ED-4DB2-BD59-A6C34878D82A}">
                    <a16:rowId xmlns:a16="http://schemas.microsoft.com/office/drawing/2014/main" val="1116878594"/>
                  </a:ext>
                </a:extLst>
              </a:tr>
            </a:tbl>
          </a:graphicData>
        </a:graphic>
      </p:graphicFrame>
      <p:graphicFrame>
        <p:nvGraphicFramePr>
          <p:cNvPr id="10" name="Table 9"/>
          <p:cNvGraphicFramePr>
            <a:graphicFrameLocks noGrp="1"/>
          </p:cNvGraphicFramePr>
          <p:nvPr/>
        </p:nvGraphicFramePr>
        <p:xfrm>
          <a:off x="578249" y="3507862"/>
          <a:ext cx="3496782" cy="2979420"/>
        </p:xfrm>
        <a:graphic>
          <a:graphicData uri="http://schemas.openxmlformats.org/drawingml/2006/table">
            <a:tbl>
              <a:tblPr firstRow="1" bandRow="1">
                <a:tableStyleId>{7E9639D4-E3E2-4D34-9284-5A2195B3D0D7}</a:tableStyleId>
              </a:tblPr>
              <a:tblGrid>
                <a:gridCol w="1271319">
                  <a:extLst>
                    <a:ext uri="{9D8B030D-6E8A-4147-A177-3AD203B41FA5}">
                      <a16:colId xmlns:a16="http://schemas.microsoft.com/office/drawing/2014/main" val="808813240"/>
                    </a:ext>
                  </a:extLst>
                </a:gridCol>
                <a:gridCol w="2225463">
                  <a:extLst>
                    <a:ext uri="{9D8B030D-6E8A-4147-A177-3AD203B41FA5}">
                      <a16:colId xmlns:a16="http://schemas.microsoft.com/office/drawing/2014/main" val="608796763"/>
                    </a:ext>
                  </a:extLst>
                </a:gridCol>
              </a:tblGrid>
              <a:tr h="0">
                <a:tc gridSpan="2">
                  <a:txBody>
                    <a:bodyPr/>
                    <a:lstStyle/>
                    <a:p>
                      <a:pPr algn="ctr"/>
                      <a:r>
                        <a:rPr lang="en-GB" sz="1400" dirty="0"/>
                        <a:t>Education</a:t>
                      </a:r>
                    </a:p>
                  </a:txBody>
                  <a:tcPr/>
                </a:tc>
                <a:tc hMerge="1">
                  <a:txBody>
                    <a:bodyPr/>
                    <a:lstStyle/>
                    <a:p>
                      <a:endParaRPr lang="en-GB" dirty="0"/>
                    </a:p>
                  </a:txBody>
                  <a:tcPr/>
                </a:tc>
                <a:extLst>
                  <a:ext uri="{0D108BD9-81ED-4DB2-BD59-A6C34878D82A}">
                    <a16:rowId xmlns:a16="http://schemas.microsoft.com/office/drawing/2014/main" val="3210964426"/>
                  </a:ext>
                </a:extLst>
              </a:tr>
              <a:tr h="370840">
                <a:tc>
                  <a:txBody>
                    <a:bodyPr/>
                    <a:lstStyle/>
                    <a:p>
                      <a:r>
                        <a:rPr lang="en-GB" sz="1050" b="1" dirty="0"/>
                        <a:t>Definition:</a:t>
                      </a:r>
                    </a:p>
                  </a:txBody>
                  <a:tcPr/>
                </a:tc>
                <a:tc>
                  <a:txBody>
                    <a:bodyPr/>
                    <a:lstStyle/>
                    <a:p>
                      <a:r>
                        <a:rPr lang="en-GB" sz="1050" dirty="0"/>
                        <a:t>The provision of learning for </a:t>
                      </a:r>
                      <a:r>
                        <a:rPr lang="en-GB" sz="1050" baseline="0" dirty="0"/>
                        <a:t>including school, college and university.</a:t>
                      </a:r>
                      <a:endParaRPr lang="en-GB" sz="1050" dirty="0"/>
                    </a:p>
                  </a:txBody>
                  <a:tcPr/>
                </a:tc>
                <a:extLst>
                  <a:ext uri="{0D108BD9-81ED-4DB2-BD59-A6C34878D82A}">
                    <a16:rowId xmlns:a16="http://schemas.microsoft.com/office/drawing/2014/main" val="929369461"/>
                  </a:ext>
                </a:extLst>
              </a:tr>
              <a:tr h="370840">
                <a:tc>
                  <a:txBody>
                    <a:bodyPr/>
                    <a:lstStyle/>
                    <a:p>
                      <a:r>
                        <a:rPr lang="en-GB" sz="1050" b="1" dirty="0"/>
                        <a:t>Key Issues:</a:t>
                      </a:r>
                    </a:p>
                  </a:txBody>
                  <a:tcPr/>
                </a:tc>
                <a:tc>
                  <a:txBody>
                    <a:bodyPr/>
                    <a:lstStyle/>
                    <a:p>
                      <a:pPr marL="285750" indent="-285750">
                        <a:buFont typeface="Arial" panose="020B0604020202020204" pitchFamily="34" charset="0"/>
                        <a:buChar char="•"/>
                      </a:pPr>
                      <a:r>
                        <a:rPr lang="en-GB" sz="1050" dirty="0"/>
                        <a:t>Grammar schools</a:t>
                      </a:r>
                    </a:p>
                    <a:p>
                      <a:pPr marL="285750" indent="-285750">
                        <a:buFont typeface="Arial" panose="020B0604020202020204" pitchFamily="34" charset="0"/>
                        <a:buChar char="•"/>
                      </a:pPr>
                      <a:r>
                        <a:rPr lang="en-GB" sz="1050" baseline="0" dirty="0"/>
                        <a:t>Private schools</a:t>
                      </a:r>
                    </a:p>
                    <a:p>
                      <a:pPr marL="285750" indent="-285750">
                        <a:buFont typeface="Arial" panose="020B0604020202020204" pitchFamily="34" charset="0"/>
                        <a:buChar char="•"/>
                      </a:pPr>
                      <a:r>
                        <a:rPr lang="en-GB" sz="1050" baseline="0" dirty="0"/>
                        <a:t>The price of going to university</a:t>
                      </a:r>
                    </a:p>
                    <a:p>
                      <a:pPr marL="285750" indent="-285750">
                        <a:buFont typeface="Arial" panose="020B0604020202020204" pitchFamily="34" charset="0"/>
                        <a:buChar char="•"/>
                      </a:pPr>
                      <a:r>
                        <a:rPr lang="en-GB" sz="1050" baseline="0" dirty="0"/>
                        <a:t>Student debt</a:t>
                      </a:r>
                    </a:p>
                    <a:p>
                      <a:pPr marL="285750" indent="-285750">
                        <a:buFont typeface="Arial" panose="020B0604020202020204" pitchFamily="34" charset="0"/>
                        <a:buChar char="•"/>
                      </a:pPr>
                      <a:r>
                        <a:rPr lang="en-GB" sz="1050" baseline="0" dirty="0"/>
                        <a:t>Education creating socioeconomic inequality</a:t>
                      </a:r>
                    </a:p>
                    <a:p>
                      <a:pPr marL="285750" indent="-285750">
                        <a:buFont typeface="Arial" panose="020B0604020202020204" pitchFamily="34" charset="0"/>
                        <a:buChar char="•"/>
                      </a:pPr>
                      <a:r>
                        <a:rPr lang="en-GB" sz="1050" baseline="0" dirty="0"/>
                        <a:t>The lack of diversity on the curriculum</a:t>
                      </a:r>
                    </a:p>
                  </a:txBody>
                  <a:tcPr/>
                </a:tc>
                <a:extLst>
                  <a:ext uri="{0D108BD9-81ED-4DB2-BD59-A6C34878D82A}">
                    <a16:rowId xmlns:a16="http://schemas.microsoft.com/office/drawing/2014/main" val="3752028432"/>
                  </a:ext>
                </a:extLst>
              </a:tr>
              <a:tr h="370840">
                <a:tc>
                  <a:txBody>
                    <a:bodyPr/>
                    <a:lstStyle/>
                    <a:p>
                      <a:r>
                        <a:rPr lang="en-GB" sz="1050" b="1" dirty="0"/>
                        <a:t>Key</a:t>
                      </a:r>
                      <a:r>
                        <a:rPr lang="en-GB" sz="1050" b="1" baseline="0" dirty="0"/>
                        <a:t> Terms:</a:t>
                      </a:r>
                      <a:endParaRPr lang="en-GB" sz="1050" b="1" dirty="0"/>
                    </a:p>
                  </a:txBody>
                  <a:tcPr/>
                </a:tc>
                <a:tc>
                  <a:txBody>
                    <a:bodyPr/>
                    <a:lstStyle/>
                    <a:p>
                      <a:pPr marL="285750" indent="-285750">
                        <a:buFont typeface="Arial" panose="020B0604020202020204" pitchFamily="34" charset="0"/>
                        <a:buChar char="•"/>
                      </a:pPr>
                      <a:r>
                        <a:rPr lang="en-GB" sz="1050" dirty="0"/>
                        <a:t>Exacerbating</a:t>
                      </a:r>
                      <a:r>
                        <a:rPr lang="en-GB" sz="1050" baseline="0" dirty="0"/>
                        <a:t> inequality</a:t>
                      </a:r>
                    </a:p>
                    <a:p>
                      <a:pPr marL="285750" indent="-285750">
                        <a:buFont typeface="Arial" panose="020B0604020202020204" pitchFamily="34" charset="0"/>
                        <a:buChar char="•"/>
                      </a:pPr>
                      <a:r>
                        <a:rPr lang="en-GB" sz="1050" baseline="0" dirty="0"/>
                        <a:t>Disadvantage gap </a:t>
                      </a:r>
                    </a:p>
                    <a:p>
                      <a:pPr marL="285750" indent="-285750">
                        <a:buFont typeface="Arial" panose="020B0604020202020204" pitchFamily="34" charset="0"/>
                        <a:buChar char="•"/>
                      </a:pPr>
                      <a:r>
                        <a:rPr lang="en-GB" sz="1050" baseline="0" dirty="0"/>
                        <a:t>Vocabulary gap</a:t>
                      </a:r>
                    </a:p>
                    <a:p>
                      <a:pPr marL="285750" indent="-285750">
                        <a:buFont typeface="Arial" panose="020B0604020202020204" pitchFamily="34" charset="0"/>
                        <a:buChar char="•"/>
                      </a:pPr>
                      <a:r>
                        <a:rPr lang="en-GB" sz="1050" baseline="0" dirty="0"/>
                        <a:t>Student loans</a:t>
                      </a:r>
                      <a:endParaRPr lang="en-GB" sz="1050" dirty="0"/>
                    </a:p>
                  </a:txBody>
                  <a:tcPr/>
                </a:tc>
                <a:extLst>
                  <a:ext uri="{0D108BD9-81ED-4DB2-BD59-A6C34878D82A}">
                    <a16:rowId xmlns:a16="http://schemas.microsoft.com/office/drawing/2014/main" val="1116878594"/>
                  </a:ext>
                </a:extLst>
              </a:tr>
            </a:tbl>
          </a:graphicData>
        </a:graphic>
      </p:graphicFrame>
      <p:graphicFrame>
        <p:nvGraphicFramePr>
          <p:cNvPr id="11" name="Table 10"/>
          <p:cNvGraphicFramePr>
            <a:graphicFrameLocks noGrp="1"/>
          </p:cNvGraphicFramePr>
          <p:nvPr/>
        </p:nvGraphicFramePr>
        <p:xfrm>
          <a:off x="8250500" y="397450"/>
          <a:ext cx="3496782" cy="2885440"/>
        </p:xfrm>
        <a:graphic>
          <a:graphicData uri="http://schemas.openxmlformats.org/drawingml/2006/table">
            <a:tbl>
              <a:tblPr firstRow="1" bandRow="1">
                <a:tableStyleId>{7E9639D4-E3E2-4D34-9284-5A2195B3D0D7}</a:tableStyleId>
              </a:tblPr>
              <a:tblGrid>
                <a:gridCol w="1271319">
                  <a:extLst>
                    <a:ext uri="{9D8B030D-6E8A-4147-A177-3AD203B41FA5}">
                      <a16:colId xmlns:a16="http://schemas.microsoft.com/office/drawing/2014/main" val="808813240"/>
                    </a:ext>
                  </a:extLst>
                </a:gridCol>
                <a:gridCol w="2225463">
                  <a:extLst>
                    <a:ext uri="{9D8B030D-6E8A-4147-A177-3AD203B41FA5}">
                      <a16:colId xmlns:a16="http://schemas.microsoft.com/office/drawing/2014/main" val="608796763"/>
                    </a:ext>
                  </a:extLst>
                </a:gridCol>
              </a:tblGrid>
              <a:tr h="370840">
                <a:tc gridSpan="2">
                  <a:txBody>
                    <a:bodyPr/>
                    <a:lstStyle/>
                    <a:p>
                      <a:pPr algn="ctr"/>
                      <a:r>
                        <a:rPr lang="en-GB" sz="1400" dirty="0"/>
                        <a:t>Healthcare</a:t>
                      </a:r>
                    </a:p>
                  </a:txBody>
                  <a:tcPr/>
                </a:tc>
                <a:tc hMerge="1">
                  <a:txBody>
                    <a:bodyPr/>
                    <a:lstStyle/>
                    <a:p>
                      <a:endParaRPr lang="en-GB" dirty="0"/>
                    </a:p>
                  </a:txBody>
                  <a:tcPr/>
                </a:tc>
                <a:extLst>
                  <a:ext uri="{0D108BD9-81ED-4DB2-BD59-A6C34878D82A}">
                    <a16:rowId xmlns:a16="http://schemas.microsoft.com/office/drawing/2014/main" val="3210964426"/>
                  </a:ext>
                </a:extLst>
              </a:tr>
              <a:tr h="370840">
                <a:tc>
                  <a:txBody>
                    <a:bodyPr/>
                    <a:lstStyle/>
                    <a:p>
                      <a:r>
                        <a:rPr lang="en-GB" sz="1050" b="1" dirty="0"/>
                        <a:t>Definition:</a:t>
                      </a:r>
                    </a:p>
                  </a:txBody>
                  <a:tcPr/>
                </a:tc>
                <a:tc>
                  <a:txBody>
                    <a:bodyPr/>
                    <a:lstStyle/>
                    <a:p>
                      <a:r>
                        <a:rPr lang="en-GB" sz="1050" dirty="0"/>
                        <a:t>The provision</a:t>
                      </a:r>
                      <a:r>
                        <a:rPr lang="en-GB" sz="1050" baseline="0" dirty="0"/>
                        <a:t> of health services, e.g. doctors surgeries, hospitals, nurses</a:t>
                      </a:r>
                      <a:endParaRPr lang="en-GB" sz="1050" dirty="0"/>
                    </a:p>
                  </a:txBody>
                  <a:tcPr/>
                </a:tc>
                <a:extLst>
                  <a:ext uri="{0D108BD9-81ED-4DB2-BD59-A6C34878D82A}">
                    <a16:rowId xmlns:a16="http://schemas.microsoft.com/office/drawing/2014/main" val="929369461"/>
                  </a:ext>
                </a:extLst>
              </a:tr>
              <a:tr h="370840">
                <a:tc>
                  <a:txBody>
                    <a:bodyPr/>
                    <a:lstStyle/>
                    <a:p>
                      <a:r>
                        <a:rPr lang="en-GB" sz="1050" b="1" dirty="0"/>
                        <a:t>Key Issues:</a:t>
                      </a:r>
                    </a:p>
                  </a:txBody>
                  <a:tcPr/>
                </a:tc>
                <a:tc>
                  <a:txBody>
                    <a:bodyPr/>
                    <a:lstStyle/>
                    <a:p>
                      <a:pPr marL="285750" indent="-285750">
                        <a:buFont typeface="Arial" panose="020B0604020202020204" pitchFamily="34" charset="0"/>
                        <a:buChar char="•"/>
                      </a:pPr>
                      <a:r>
                        <a:rPr lang="en-GB" sz="1050" dirty="0"/>
                        <a:t>Funding for</a:t>
                      </a:r>
                      <a:r>
                        <a:rPr lang="en-GB" sz="1050" baseline="0" dirty="0"/>
                        <a:t> the NHS</a:t>
                      </a:r>
                    </a:p>
                    <a:p>
                      <a:pPr marL="285750" indent="-285750">
                        <a:buFont typeface="Arial" panose="020B0604020202020204" pitchFamily="34" charset="0"/>
                        <a:buChar char="•"/>
                      </a:pPr>
                      <a:r>
                        <a:rPr lang="en-GB" sz="1050" baseline="0" dirty="0"/>
                        <a:t>Privatisation of the health service</a:t>
                      </a:r>
                    </a:p>
                    <a:p>
                      <a:pPr marL="285750" indent="-285750">
                        <a:buFont typeface="Arial" panose="020B0604020202020204" pitchFamily="34" charset="0"/>
                        <a:buChar char="•"/>
                      </a:pPr>
                      <a:r>
                        <a:rPr lang="en-GB" sz="1050" baseline="0" dirty="0"/>
                        <a:t>Better pay for nurses</a:t>
                      </a:r>
                    </a:p>
                    <a:p>
                      <a:pPr marL="285750" indent="-285750">
                        <a:buFont typeface="Arial" panose="020B0604020202020204" pitchFamily="34" charset="0"/>
                        <a:buChar char="•"/>
                      </a:pPr>
                      <a:r>
                        <a:rPr lang="en-GB" sz="1050" baseline="0" dirty="0"/>
                        <a:t>Recruiting nurses and doctors</a:t>
                      </a:r>
                    </a:p>
                    <a:p>
                      <a:pPr marL="285750" indent="-285750">
                        <a:buFont typeface="Arial" panose="020B0604020202020204" pitchFamily="34" charset="0"/>
                        <a:buChar char="•"/>
                      </a:pPr>
                      <a:r>
                        <a:rPr lang="en-GB" sz="1050" baseline="0" dirty="0"/>
                        <a:t>Overuse of the NHS</a:t>
                      </a:r>
                    </a:p>
                    <a:p>
                      <a:pPr marL="285750" indent="-285750">
                        <a:buFont typeface="Arial" panose="020B0604020202020204" pitchFamily="34" charset="0"/>
                        <a:buChar char="•"/>
                      </a:pPr>
                      <a:r>
                        <a:rPr lang="en-GB" sz="1050" baseline="0" dirty="0"/>
                        <a:t>Response to COVID</a:t>
                      </a:r>
                    </a:p>
                  </a:txBody>
                  <a:tcPr/>
                </a:tc>
                <a:extLst>
                  <a:ext uri="{0D108BD9-81ED-4DB2-BD59-A6C34878D82A}">
                    <a16:rowId xmlns:a16="http://schemas.microsoft.com/office/drawing/2014/main" val="3752028432"/>
                  </a:ext>
                </a:extLst>
              </a:tr>
              <a:tr h="370840">
                <a:tc>
                  <a:txBody>
                    <a:bodyPr/>
                    <a:lstStyle/>
                    <a:p>
                      <a:r>
                        <a:rPr lang="en-GB" sz="1050" b="1" dirty="0"/>
                        <a:t>Key</a:t>
                      </a:r>
                      <a:r>
                        <a:rPr lang="en-GB" sz="1050" b="1" baseline="0" dirty="0"/>
                        <a:t> Terms:</a:t>
                      </a:r>
                      <a:endParaRPr lang="en-GB" sz="1050" b="1" dirty="0"/>
                    </a:p>
                  </a:txBody>
                  <a:tcPr/>
                </a:tc>
                <a:tc>
                  <a:txBody>
                    <a:bodyPr/>
                    <a:lstStyle/>
                    <a:p>
                      <a:pPr marL="285750" indent="-285750">
                        <a:buFont typeface="Arial" panose="020B0604020202020204" pitchFamily="34" charset="0"/>
                        <a:buChar char="•"/>
                      </a:pPr>
                      <a:r>
                        <a:rPr lang="en-GB" sz="1050" dirty="0"/>
                        <a:t>Strike action</a:t>
                      </a:r>
                    </a:p>
                    <a:p>
                      <a:pPr marL="285750" indent="-285750">
                        <a:buFont typeface="Arial" panose="020B0604020202020204" pitchFamily="34" charset="0"/>
                        <a:buChar char="•"/>
                      </a:pPr>
                      <a:r>
                        <a:rPr lang="en-GB" sz="1050" dirty="0"/>
                        <a:t>Privatisation (selling parts</a:t>
                      </a:r>
                      <a:r>
                        <a:rPr lang="en-GB" sz="1050" baseline="0" dirty="0"/>
                        <a:t> of the NHS to private companies)</a:t>
                      </a:r>
                      <a:endParaRPr lang="en-GB" sz="1050" dirty="0"/>
                    </a:p>
                    <a:p>
                      <a:pPr marL="285750" indent="-285750">
                        <a:buFont typeface="Arial" panose="020B0604020202020204" pitchFamily="34" charset="0"/>
                        <a:buChar char="•"/>
                      </a:pPr>
                      <a:r>
                        <a:rPr lang="en-GB" sz="1050" dirty="0"/>
                        <a:t>Working conditions </a:t>
                      </a:r>
                    </a:p>
                    <a:p>
                      <a:pPr marL="285750" indent="-285750">
                        <a:buFont typeface="Arial" panose="020B0604020202020204" pitchFamily="34" charset="0"/>
                        <a:buChar char="•"/>
                      </a:pPr>
                      <a:r>
                        <a:rPr lang="en-GB" sz="1050" dirty="0"/>
                        <a:t>NHS</a:t>
                      </a:r>
                      <a:r>
                        <a:rPr lang="en-GB" sz="1050" baseline="0" dirty="0"/>
                        <a:t> (National Health Service)</a:t>
                      </a:r>
                      <a:endParaRPr lang="en-GB" sz="1050" dirty="0"/>
                    </a:p>
                  </a:txBody>
                  <a:tcPr/>
                </a:tc>
                <a:extLst>
                  <a:ext uri="{0D108BD9-81ED-4DB2-BD59-A6C34878D82A}">
                    <a16:rowId xmlns:a16="http://schemas.microsoft.com/office/drawing/2014/main" val="1116878594"/>
                  </a:ext>
                </a:extLst>
              </a:tr>
            </a:tbl>
          </a:graphicData>
        </a:graphic>
      </p:graphicFrame>
      <p:sp>
        <p:nvSpPr>
          <p:cNvPr id="12" name="Rectangle 11"/>
          <p:cNvSpPr/>
          <p:nvPr/>
        </p:nvSpPr>
        <p:spPr>
          <a:xfrm>
            <a:off x="4362703" y="3603656"/>
            <a:ext cx="3101635" cy="101566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000" b="1" dirty="0"/>
              <a:t>Introduction Techniques:</a:t>
            </a:r>
          </a:p>
          <a:p>
            <a:pPr marL="171450" indent="-171450">
              <a:buFont typeface="Arial" panose="020B0604020202020204" pitchFamily="34" charset="0"/>
              <a:buChar char="•"/>
            </a:pPr>
            <a:r>
              <a:rPr lang="en-GB" sz="1000" dirty="0"/>
              <a:t>‘Imagine this…’</a:t>
            </a:r>
          </a:p>
          <a:p>
            <a:pPr marL="171450" indent="-171450">
              <a:buFont typeface="Arial" panose="020B0604020202020204" pitchFamily="34" charset="0"/>
              <a:buChar char="•"/>
            </a:pPr>
            <a:r>
              <a:rPr lang="en-GB" sz="1000" dirty="0"/>
              <a:t>Rhetorical question</a:t>
            </a:r>
          </a:p>
          <a:p>
            <a:pPr marL="171450" indent="-171450">
              <a:buFont typeface="Arial" panose="020B0604020202020204" pitchFamily="34" charset="0"/>
              <a:buChar char="•"/>
            </a:pPr>
            <a:r>
              <a:rPr lang="en-GB" sz="1000" dirty="0"/>
              <a:t>Quotation from an expert/somebody you know</a:t>
            </a:r>
          </a:p>
          <a:p>
            <a:pPr marL="171450" indent="-171450">
              <a:buFont typeface="Arial" panose="020B0604020202020204" pitchFamily="34" charset="0"/>
              <a:buChar char="•"/>
            </a:pPr>
            <a:r>
              <a:rPr lang="en-GB" sz="1000" dirty="0"/>
              <a:t>A description of when you first became aware of the issue</a:t>
            </a:r>
          </a:p>
        </p:txBody>
      </p:sp>
      <p:sp>
        <p:nvSpPr>
          <p:cNvPr id="13" name="Rectangle 12"/>
          <p:cNvSpPr/>
          <p:nvPr/>
        </p:nvSpPr>
        <p:spPr>
          <a:xfrm>
            <a:off x="7646125" y="3603656"/>
            <a:ext cx="3101635" cy="1015663"/>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000" b="1" u="sng" dirty="0"/>
              <a:t>Speech Structure</a:t>
            </a:r>
            <a:endParaRPr lang="en-GB" sz="1000" dirty="0"/>
          </a:p>
          <a:p>
            <a:pPr marL="285750" indent="-285750">
              <a:buFont typeface="Arial" panose="020B0604020202020204" pitchFamily="34" charset="0"/>
              <a:buChar char="•"/>
            </a:pPr>
            <a:r>
              <a:rPr lang="en-GB" sz="1000" dirty="0"/>
              <a:t>Introduction </a:t>
            </a:r>
          </a:p>
          <a:p>
            <a:pPr marL="285750" indent="-285750">
              <a:buFont typeface="Arial" panose="020B0604020202020204" pitchFamily="34" charset="0"/>
              <a:buChar char="•"/>
            </a:pPr>
            <a:r>
              <a:rPr lang="en-GB" sz="1000" dirty="0"/>
              <a:t>Exploratory Paragraph – Anecdote</a:t>
            </a:r>
          </a:p>
          <a:p>
            <a:pPr marL="285750" indent="-285750">
              <a:buFont typeface="Arial" panose="020B0604020202020204" pitchFamily="34" charset="0"/>
              <a:buChar char="•"/>
            </a:pPr>
            <a:r>
              <a:rPr lang="en-GB" sz="1000" dirty="0"/>
              <a:t>Exploratory Paragraph – Research</a:t>
            </a:r>
          </a:p>
          <a:p>
            <a:pPr marL="285750" indent="-285750">
              <a:buFont typeface="Arial" panose="020B0604020202020204" pitchFamily="34" charset="0"/>
              <a:buChar char="•"/>
            </a:pPr>
            <a:r>
              <a:rPr lang="en-GB" sz="1000" dirty="0"/>
              <a:t>Exploratory Paragraph – Counter Argument</a:t>
            </a:r>
          </a:p>
          <a:p>
            <a:pPr marL="285750" indent="-285750">
              <a:buFont typeface="Arial" panose="020B0604020202020204" pitchFamily="34" charset="0"/>
              <a:buChar char="•"/>
            </a:pPr>
            <a:r>
              <a:rPr lang="en-GB" sz="1000" dirty="0"/>
              <a:t>Conclusion</a:t>
            </a:r>
          </a:p>
        </p:txBody>
      </p:sp>
      <p:sp>
        <p:nvSpPr>
          <p:cNvPr id="14" name="TextBox 13"/>
          <p:cNvSpPr txBox="1"/>
          <p:nvPr/>
        </p:nvSpPr>
        <p:spPr>
          <a:xfrm>
            <a:off x="7646125" y="4770604"/>
            <a:ext cx="4397828" cy="132343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000" u="sng" dirty="0"/>
              <a:t>An ANECDOTE PARAGRAPH </a:t>
            </a:r>
            <a:r>
              <a:rPr lang="en-GB" sz="1000" dirty="0"/>
              <a:t>should tell a story – either personal, or somebody’s real life experience.</a:t>
            </a:r>
          </a:p>
          <a:p>
            <a:endParaRPr lang="en-GB" sz="1000" dirty="0"/>
          </a:p>
          <a:p>
            <a:r>
              <a:rPr lang="en-GB" sz="1000" u="sng" dirty="0"/>
              <a:t>A RESEARCH PARAGRAPH</a:t>
            </a:r>
            <a:r>
              <a:rPr lang="en-GB" sz="1000" dirty="0"/>
              <a:t> should expand on the issue by discussing facts and statistics that relate to the issue and support your anecdote. </a:t>
            </a:r>
          </a:p>
          <a:p>
            <a:endParaRPr lang="en-GB" sz="1000" u="sng" dirty="0"/>
          </a:p>
          <a:p>
            <a:r>
              <a:rPr lang="en-GB" sz="1000" u="sng" dirty="0"/>
              <a:t>A COUNTER ARGUMENT </a:t>
            </a:r>
            <a:r>
              <a:rPr lang="en-GB" sz="1000" dirty="0"/>
              <a:t>should suggest what people might say if they were arguing against you, then explain why they’re wrong.</a:t>
            </a:r>
            <a:endParaRPr lang="en-GB" sz="1000" u="sng" dirty="0"/>
          </a:p>
        </p:txBody>
      </p:sp>
      <p:sp>
        <p:nvSpPr>
          <p:cNvPr id="15" name="Rectangle 14"/>
          <p:cNvSpPr/>
          <p:nvPr/>
        </p:nvSpPr>
        <p:spPr>
          <a:xfrm>
            <a:off x="4362702" y="4770604"/>
            <a:ext cx="3101635" cy="116955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n-GB" sz="1000" b="1" dirty="0"/>
              <a:t>A Good Conclusion Should… </a:t>
            </a:r>
          </a:p>
          <a:p>
            <a:pPr marL="171450" indent="-171450">
              <a:buFont typeface="Arial" panose="020B0604020202020204" pitchFamily="34" charset="0"/>
              <a:buChar char="•"/>
            </a:pPr>
            <a:r>
              <a:rPr lang="en-GB" sz="1000" dirty="0"/>
              <a:t>Leave your audience with a lasting image of the issue you are addressing. </a:t>
            </a:r>
          </a:p>
          <a:p>
            <a:pPr marL="171450" indent="-171450">
              <a:buFont typeface="Arial" panose="020B0604020202020204" pitchFamily="34" charset="0"/>
              <a:buChar char="•"/>
            </a:pPr>
            <a:r>
              <a:rPr lang="en-GB" sz="1000" dirty="0"/>
              <a:t>Offer solutions to the problems you have raised. </a:t>
            </a:r>
          </a:p>
          <a:p>
            <a:pPr marL="171450" indent="-171450">
              <a:buFont typeface="Arial" panose="020B0604020202020204" pitchFamily="34" charset="0"/>
              <a:buChar char="•"/>
            </a:pPr>
            <a:r>
              <a:rPr lang="en-GB" sz="1000" dirty="0"/>
              <a:t>Ask your audience to support you in tackling the issues you have raised. </a:t>
            </a:r>
          </a:p>
          <a:p>
            <a:pPr marL="171450" indent="-171450">
              <a:buFont typeface="Arial" panose="020B0604020202020204" pitchFamily="34" charset="0"/>
              <a:buChar char="•"/>
            </a:pPr>
            <a:r>
              <a:rPr lang="en-GB" sz="1000" dirty="0"/>
              <a:t>Be cheesy!</a:t>
            </a:r>
          </a:p>
        </p:txBody>
      </p:sp>
    </p:spTree>
    <p:extLst>
      <p:ext uri="{BB962C8B-B14F-4D97-AF65-F5344CB8AC3E}">
        <p14:creationId xmlns:p14="http://schemas.microsoft.com/office/powerpoint/2010/main" val="4207046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0B7CFFF7-7068-5727-1C6B-DF831DA2A309}"/>
              </a:ext>
            </a:extLst>
          </p:cNvPr>
          <p:cNvGraphicFramePr>
            <a:graphicFrameLocks noGrp="1"/>
          </p:cNvGraphicFramePr>
          <p:nvPr>
            <p:extLst>
              <p:ext uri="{D42A27DB-BD31-4B8C-83A1-F6EECF244321}">
                <p14:modId xmlns:p14="http://schemas.microsoft.com/office/powerpoint/2010/main" val="1899098456"/>
              </p:ext>
            </p:extLst>
          </p:nvPr>
        </p:nvGraphicFramePr>
        <p:xfrm>
          <a:off x="193040" y="325120"/>
          <a:ext cx="11879339" cy="6309360"/>
        </p:xfrm>
        <a:graphic>
          <a:graphicData uri="http://schemas.openxmlformats.org/drawingml/2006/table">
            <a:tbl>
              <a:tblPr firstRow="1" bandRow="1">
                <a:tableStyleId>{5C22544A-7EE6-4342-B048-85BDC9FD1C3A}</a:tableStyleId>
              </a:tblPr>
              <a:tblGrid>
                <a:gridCol w="3959779">
                  <a:extLst>
                    <a:ext uri="{9D8B030D-6E8A-4147-A177-3AD203B41FA5}">
                      <a16:colId xmlns:a16="http://schemas.microsoft.com/office/drawing/2014/main" val="2871161871"/>
                    </a:ext>
                  </a:extLst>
                </a:gridCol>
                <a:gridCol w="4021200">
                  <a:extLst>
                    <a:ext uri="{9D8B030D-6E8A-4147-A177-3AD203B41FA5}">
                      <a16:colId xmlns:a16="http://schemas.microsoft.com/office/drawing/2014/main" val="2723067540"/>
                    </a:ext>
                  </a:extLst>
                </a:gridCol>
                <a:gridCol w="3898360">
                  <a:extLst>
                    <a:ext uri="{9D8B030D-6E8A-4147-A177-3AD203B41FA5}">
                      <a16:colId xmlns:a16="http://schemas.microsoft.com/office/drawing/2014/main" val="299274585"/>
                    </a:ext>
                  </a:extLst>
                </a:gridCol>
              </a:tblGrid>
              <a:tr h="6260625">
                <a:tc>
                  <a:txBody>
                    <a:bodyPr/>
                    <a:lstStyle/>
                    <a:p>
                      <a:pPr lvl="0" algn="l">
                        <a:lnSpc>
                          <a:spcPct val="100000"/>
                        </a:lnSpc>
                        <a:spcBef>
                          <a:spcPts val="0"/>
                        </a:spcBef>
                        <a:spcAft>
                          <a:spcPts val="0"/>
                        </a:spcAft>
                        <a:buNone/>
                      </a:pPr>
                      <a:r>
                        <a:rPr lang="en-GB" sz="1200" b="1" dirty="0">
                          <a:solidFill>
                            <a:schemeClr val="tx1"/>
                          </a:solidFill>
                        </a:rPr>
                        <a:t>Key Themes</a:t>
                      </a:r>
                      <a:endParaRPr lang="en-US"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Violence and Masculinity</a:t>
                      </a:r>
                      <a:r>
                        <a:rPr lang="en-GB" sz="1200" b="0" i="0" u="none" strike="noStrike" noProof="0" dirty="0">
                          <a:solidFill>
                            <a:schemeClr val="tx1"/>
                          </a:solidFill>
                          <a:latin typeface="Calibri"/>
                        </a:rPr>
                        <a:t>: Explored through family feuds, public brawls, and impulsive actions of male characters.</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Fate and Destiny</a:t>
                      </a:r>
                      <a:r>
                        <a:rPr lang="en-GB" sz="1200" b="0" i="0" u="none" strike="noStrike" noProof="0" dirty="0">
                          <a:solidFill>
                            <a:schemeClr val="tx1"/>
                          </a:solidFill>
                          <a:latin typeface="Calibri"/>
                        </a:rPr>
                        <a:t>: The characters' lives are predetermined, highlighted by the "death-</a:t>
                      </a:r>
                      <a:r>
                        <a:rPr lang="en-GB" sz="1200" b="0" i="0" u="none" strike="noStrike" noProof="0" err="1">
                          <a:solidFill>
                            <a:schemeClr val="tx1"/>
                          </a:solidFill>
                          <a:latin typeface="Calibri"/>
                        </a:rPr>
                        <a:t>mark’d</a:t>
                      </a:r>
                      <a:r>
                        <a:rPr lang="en-GB" sz="1200" b="0" i="0" u="none" strike="noStrike" noProof="0" dirty="0">
                          <a:solidFill>
                            <a:schemeClr val="tx1"/>
                          </a:solidFill>
                          <a:latin typeface="Calibri"/>
                        </a:rPr>
                        <a:t> love" in the prologue.</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Love vs. Conflict</a:t>
                      </a:r>
                      <a:r>
                        <a:rPr lang="en-GB" sz="1200" b="0" i="0" u="none" strike="noStrike" noProof="0" dirty="0">
                          <a:solidFill>
                            <a:schemeClr val="tx1"/>
                          </a:solidFill>
                          <a:latin typeface="Calibri"/>
                        </a:rPr>
                        <a:t>: The central love story of Romeo and Juliet is overshadowed by familial hatred and societal pressures.</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Patriarchal Society</a:t>
                      </a:r>
                      <a:r>
                        <a:rPr lang="en-GB" sz="1200" b="0" i="0" u="none" strike="noStrike" noProof="0" dirty="0">
                          <a:solidFill>
                            <a:schemeClr val="tx1"/>
                          </a:solidFill>
                          <a:latin typeface="Calibri"/>
                        </a:rPr>
                        <a:t>: Power dynamics and control, especially through Lord Capulet's treatment of Juliet.</a:t>
                      </a:r>
                      <a:endParaRPr lang="en-GB" sz="1200">
                        <a:solidFill>
                          <a:schemeClr val="tx1"/>
                        </a:solidFill>
                      </a:endParaRPr>
                    </a:p>
                    <a:p>
                      <a:pPr lvl="0">
                        <a:buNone/>
                      </a:pPr>
                      <a:endParaRPr lang="en-GB" dirty="0">
                        <a:solidFill>
                          <a:schemeClr val="tx1"/>
                        </a:solidFill>
                      </a:endParaRPr>
                    </a:p>
                    <a:p>
                      <a:pPr lvl="0" algn="l">
                        <a:lnSpc>
                          <a:spcPct val="100000"/>
                        </a:lnSpc>
                        <a:spcBef>
                          <a:spcPts val="0"/>
                        </a:spcBef>
                        <a:spcAft>
                          <a:spcPts val="0"/>
                        </a:spcAft>
                        <a:buNone/>
                      </a:pPr>
                      <a:r>
                        <a:rPr lang="en-GB" sz="1200" b="1" i="0" u="none" strike="noStrike" noProof="0" dirty="0">
                          <a:solidFill>
                            <a:schemeClr val="tx1"/>
                          </a:solidFill>
                          <a:latin typeface="Calibri"/>
                        </a:rPr>
                        <a:t>Key Characters and Symbols</a:t>
                      </a:r>
                      <a:endParaRPr lang="en-US"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Romeo Montague</a:t>
                      </a:r>
                      <a:r>
                        <a:rPr lang="en-GB" sz="1200" b="0" i="0" u="none" strike="noStrike" noProof="0" dirty="0">
                          <a:solidFill>
                            <a:schemeClr val="tx1"/>
                          </a:solidFill>
                          <a:latin typeface="Calibri"/>
                        </a:rPr>
                        <a:t>: Protagonist; impulsive, reckless; hamartia: too impetuous.</a:t>
                      </a:r>
                      <a:endParaRPr lang="en-GB"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Juliet Capulet</a:t>
                      </a:r>
                      <a:r>
                        <a:rPr lang="en-GB" sz="1200" b="0" i="0" u="none" strike="noStrike" noProof="0" dirty="0">
                          <a:solidFill>
                            <a:schemeClr val="tx1"/>
                          </a:solidFill>
                          <a:latin typeface="Calibri"/>
                        </a:rPr>
                        <a:t>: Protagonist; mature, logical, a foil to Romeo's impulsiveness.</a:t>
                      </a:r>
                      <a:endParaRPr lang="en-GB"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Tybalt Capulet</a:t>
                      </a:r>
                      <a:r>
                        <a:rPr lang="en-GB" sz="1200" b="0" i="0" u="none" strike="noStrike" noProof="0" dirty="0">
                          <a:solidFill>
                            <a:schemeClr val="tx1"/>
                          </a:solidFill>
                          <a:latin typeface="Calibri"/>
                        </a:rPr>
                        <a:t>: Antagonist; symbolizes hatred and violence; hamartia: excessive pride and temper.</a:t>
                      </a:r>
                      <a:endParaRPr lang="en-GB"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Mercutio</a:t>
                      </a:r>
                      <a:r>
                        <a:rPr lang="en-GB" sz="1200" b="0" i="0" u="none" strike="noStrike" noProof="0" dirty="0">
                          <a:solidFill>
                            <a:schemeClr val="tx1"/>
                          </a:solidFill>
                          <a:latin typeface="Calibri"/>
                        </a:rPr>
                        <a:t>: Romeo's best friend; witty, volatile; name derived from ‘mercurial.’</a:t>
                      </a:r>
                      <a:endParaRPr lang="en-GB"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Benvolio Montague</a:t>
                      </a:r>
                      <a:r>
                        <a:rPr lang="en-GB" sz="1200" b="0" i="0" u="none" strike="noStrike" noProof="0" dirty="0">
                          <a:solidFill>
                            <a:schemeClr val="tx1"/>
                          </a:solidFill>
                          <a:latin typeface="Calibri"/>
                        </a:rPr>
                        <a:t>: Peacekeeper; seeks harmony but is misjudged.</a:t>
                      </a:r>
                      <a:endParaRPr lang="en-GB"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Friar Lawrence</a:t>
                      </a:r>
                      <a:r>
                        <a:rPr lang="en-GB" sz="1200" b="0" i="0" u="none" strike="noStrike" noProof="0" dirty="0">
                          <a:solidFill>
                            <a:schemeClr val="tx1"/>
                          </a:solidFill>
                          <a:latin typeface="Calibri"/>
                        </a:rPr>
                        <a:t>: Wise but unreliable; a catalyst for events.</a:t>
                      </a:r>
                      <a:endParaRPr lang="en-GB"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The Nurse</a:t>
                      </a:r>
                      <a:r>
                        <a:rPr lang="en-GB" sz="1200" b="0" i="0" u="none" strike="noStrike" noProof="0" dirty="0">
                          <a:solidFill>
                            <a:schemeClr val="tx1"/>
                          </a:solidFill>
                          <a:latin typeface="Calibri"/>
                        </a:rPr>
                        <a:t>: Juliet’s confidante; mediator and advocate for peace.</a:t>
                      </a:r>
                      <a:endParaRPr lang="en-GB"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The Prince</a:t>
                      </a:r>
                      <a:r>
                        <a:rPr lang="en-GB" sz="1200" b="0" i="0" u="none" strike="noStrike" noProof="0" dirty="0">
                          <a:solidFill>
                            <a:schemeClr val="tx1"/>
                          </a:solidFill>
                          <a:latin typeface="Calibri"/>
                        </a:rPr>
                        <a:t>: Symbol of authority; enforces rules to curb violence.</a:t>
                      </a:r>
                      <a:endParaRPr lang="en-GB" sz="1200" b="1" i="0" u="none" strike="noStrike" noProof="0" dirty="0">
                        <a:solidFill>
                          <a:srgbClr val="FFFFFF"/>
                        </a:solidFill>
                        <a:latin typeface="Calibri"/>
                      </a:endParaRPr>
                    </a:p>
                    <a:p>
                      <a:pPr marL="285750" lvl="0" indent="-28575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Lord Capulet</a:t>
                      </a:r>
                      <a:r>
                        <a:rPr lang="en-GB" sz="1200" b="0" i="0" u="none" strike="noStrike" noProof="0" dirty="0">
                          <a:solidFill>
                            <a:schemeClr val="tx1"/>
                          </a:solidFill>
                          <a:latin typeface="Calibri"/>
                        </a:rPr>
                        <a:t>: Patriarchal control; uses violent language towards Juliet.</a:t>
                      </a:r>
                      <a:endParaRPr lang="en-GB" sz="1200" b="1" i="0" u="none" strike="noStrike" noProof="0" dirty="0">
                        <a:solidFill>
                          <a:srgbClr val="FFFFFF"/>
                        </a:solidFill>
                        <a:latin typeface="Calibri"/>
                      </a:endParaRPr>
                    </a:p>
                    <a:p>
                      <a:pPr lvl="0">
                        <a:buNone/>
                      </a:pPr>
                      <a:endParaRPr lang="en-GB" dirty="0">
                        <a:solidFill>
                          <a:schemeClr val="tx1"/>
                        </a:solidFill>
                      </a:endParaRP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l">
                        <a:lnSpc>
                          <a:spcPct val="100000"/>
                        </a:lnSpc>
                        <a:spcBef>
                          <a:spcPts val="0"/>
                        </a:spcBef>
                        <a:spcAft>
                          <a:spcPts val="0"/>
                        </a:spcAft>
                        <a:buNone/>
                      </a:pPr>
                      <a:r>
                        <a:rPr lang="en-GB" sz="1200" b="1" dirty="0">
                          <a:solidFill>
                            <a:schemeClr val="tx1"/>
                          </a:solidFill>
                        </a:rPr>
                        <a:t>Plot Summary</a:t>
                      </a:r>
                      <a:endParaRPr lang="en-US"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Prologue</a:t>
                      </a:r>
                      <a:r>
                        <a:rPr lang="en-GB" sz="1200" b="0" i="0" u="none" strike="noStrike" noProof="0" dirty="0">
                          <a:solidFill>
                            <a:schemeClr val="tx1"/>
                          </a:solidFill>
                          <a:latin typeface="Calibri"/>
                        </a:rPr>
                        <a:t>: Introduces the story of “star-</a:t>
                      </a:r>
                      <a:r>
                        <a:rPr lang="en-GB" sz="1200" b="0" i="0" u="none" strike="noStrike" noProof="0" err="1">
                          <a:solidFill>
                            <a:schemeClr val="tx1"/>
                          </a:solidFill>
                          <a:latin typeface="Calibri"/>
                        </a:rPr>
                        <a:t>cross’d</a:t>
                      </a:r>
                      <a:r>
                        <a:rPr lang="en-GB" sz="1200" b="0" i="0" u="none" strike="noStrike" noProof="0" dirty="0">
                          <a:solidFill>
                            <a:schemeClr val="tx1"/>
                          </a:solidFill>
                          <a:latin typeface="Calibri"/>
                        </a:rPr>
                        <a:t> lovers” and foreshadows their deaths.</a:t>
                      </a:r>
                      <a:endParaRPr lang="en-GB" sz="1200">
                        <a:solidFill>
                          <a:schemeClr val="tx1"/>
                        </a:solidFill>
                      </a:endParaRPr>
                    </a:p>
                    <a:p>
                      <a:pPr marL="285750" lvl="0" indent="-285750" algn="l">
                        <a:lnSpc>
                          <a:spcPct val="100000"/>
                        </a:lnSpc>
                        <a:spcBef>
                          <a:spcPts val="0"/>
                        </a:spcBef>
                        <a:spcAft>
                          <a:spcPts val="0"/>
                        </a:spcAft>
                        <a:buFont typeface="Arial"/>
                        <a:buChar char="•"/>
                      </a:pPr>
                      <a:endParaRPr lang="en-GB" sz="1200" b="0" i="0" u="none" strike="noStrike" noProof="0" dirty="0">
                        <a:solidFill>
                          <a:schemeClr val="tx1"/>
                        </a:solidFill>
                        <a:latin typeface="Calibri"/>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Act 1</a:t>
                      </a:r>
                      <a:r>
                        <a:rPr lang="en-GB" sz="1200" b="0" i="0" u="none" strike="noStrike" noProof="0" dirty="0">
                          <a:solidFill>
                            <a:schemeClr val="tx1"/>
                          </a:solidFill>
                          <a:latin typeface="Calibri"/>
                        </a:rPr>
                        <a:t>:</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A public brawl highlights the feud between the Montagues and Capulets.</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Romeo and Juliet meet at the Capulet feast and fall in love.</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Act 2</a:t>
                      </a:r>
                      <a:r>
                        <a:rPr lang="en-GB" sz="1200" b="0" i="0" u="none" strike="noStrike" noProof="0" dirty="0">
                          <a:solidFill>
                            <a:schemeClr val="tx1"/>
                          </a:solidFill>
                          <a:latin typeface="Calibri"/>
                        </a:rPr>
                        <a:t>:</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Romeo and Juliet profess their love and secretly marry with Friar Lawrence’s help.</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Act 3</a:t>
                      </a:r>
                      <a:r>
                        <a:rPr lang="en-GB" sz="1200" b="0" i="0" u="none" strike="noStrike" noProof="0" dirty="0">
                          <a:solidFill>
                            <a:schemeClr val="tx1"/>
                          </a:solidFill>
                          <a:latin typeface="Calibri"/>
                        </a:rPr>
                        <a:t>:</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Tybalt kills Mercutio; Romeo kills Tybalt and is banished.</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Juliet is devastated but remains loyal to Romeo.</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Act 4</a:t>
                      </a:r>
                      <a:r>
                        <a:rPr lang="en-GB" sz="1200" b="0" i="0" u="none" strike="noStrike" noProof="0" dirty="0">
                          <a:solidFill>
                            <a:schemeClr val="tx1"/>
                          </a:solidFill>
                          <a:latin typeface="Calibri"/>
                        </a:rPr>
                        <a:t>:</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Juliet fakes her death with a potion given by Friar Lawrence to avoid marrying Paris.</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Act 5</a:t>
                      </a:r>
                      <a:r>
                        <a:rPr lang="en-GB" sz="1200" b="0" i="0" u="none" strike="noStrike" noProof="0" dirty="0">
                          <a:solidFill>
                            <a:schemeClr val="tx1"/>
                          </a:solidFill>
                          <a:latin typeface="Calibri"/>
                        </a:rPr>
                        <a:t>:</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Romeo, believing Juliet is dead, returns to Verona and kills himself.</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Juliet awakens, finds Romeo dead, and kills herself.</a:t>
                      </a:r>
                      <a:endParaRPr lang="en-GB" sz="1200">
                        <a:solidFill>
                          <a:schemeClr val="tx1"/>
                        </a:solidFill>
                      </a:endParaRPr>
                    </a:p>
                    <a:p>
                      <a:pPr marL="742950" lvl="1" indent="-285750" algn="l">
                        <a:lnSpc>
                          <a:spcPct val="100000"/>
                        </a:lnSpc>
                        <a:spcBef>
                          <a:spcPts val="0"/>
                        </a:spcBef>
                        <a:spcAft>
                          <a:spcPts val="0"/>
                        </a:spcAft>
                        <a:buFont typeface="Arial"/>
                        <a:buChar char="•"/>
                      </a:pPr>
                      <a:r>
                        <a:rPr lang="en-GB" sz="1200" b="0" i="0" u="none" strike="noStrike" noProof="0" dirty="0">
                          <a:solidFill>
                            <a:schemeClr val="tx1"/>
                          </a:solidFill>
                          <a:latin typeface="Calibri"/>
                        </a:rPr>
                        <a:t>The families reconcile after the tragedy.</a:t>
                      </a:r>
                    </a:p>
                    <a:p>
                      <a:pPr marL="742950" lvl="1" indent="-285750" algn="l">
                        <a:lnSpc>
                          <a:spcPct val="100000"/>
                        </a:lnSpc>
                        <a:spcBef>
                          <a:spcPts val="0"/>
                        </a:spcBef>
                        <a:spcAft>
                          <a:spcPts val="0"/>
                        </a:spcAft>
                        <a:buFont typeface="Arial"/>
                        <a:buChar char="•"/>
                      </a:pPr>
                      <a:endParaRPr lang="en-GB" sz="1200" b="0" i="0" u="none" strike="noStrike" noProof="0" dirty="0">
                        <a:solidFill>
                          <a:schemeClr val="tx1"/>
                        </a:solidFill>
                        <a:latin typeface="Calibri"/>
                      </a:endParaRPr>
                    </a:p>
                    <a:p>
                      <a:pPr marL="457200" lvl="0" indent="0" algn="l">
                        <a:lnSpc>
                          <a:spcPct val="100000"/>
                        </a:lnSpc>
                        <a:spcBef>
                          <a:spcPts val="0"/>
                        </a:spcBef>
                        <a:spcAft>
                          <a:spcPts val="0"/>
                        </a:spcAft>
                        <a:buFont typeface="Arial"/>
                        <a:buChar char="•"/>
                      </a:pPr>
                      <a:endParaRPr lang="en-GB" sz="1200" b="1" dirty="0">
                        <a:solidFill>
                          <a:schemeClr val="tx1"/>
                        </a:solidFill>
                      </a:endParaRPr>
                    </a:p>
                    <a:p>
                      <a:pPr marL="742950" lvl="1" indent="-285750" algn="l">
                        <a:lnSpc>
                          <a:spcPct val="100000"/>
                        </a:lnSpc>
                        <a:spcBef>
                          <a:spcPts val="0"/>
                        </a:spcBef>
                        <a:spcAft>
                          <a:spcPts val="0"/>
                        </a:spcAft>
                        <a:buFont typeface="Arial"/>
                        <a:buChar char="•"/>
                      </a:pPr>
                      <a:endParaRPr lang="en-GB" sz="1400" b="0" i="0" u="none" strike="noStrike" noProof="0" dirty="0">
                        <a:solidFill>
                          <a:schemeClr val="tx1"/>
                        </a:solidFill>
                        <a:latin typeface="Calibri"/>
                      </a:endParaRPr>
                    </a:p>
                    <a:p>
                      <a:pPr lvl="1" indent="0" algn="l">
                        <a:lnSpc>
                          <a:spcPct val="100000"/>
                        </a:lnSpc>
                        <a:spcBef>
                          <a:spcPts val="0"/>
                        </a:spcBef>
                        <a:spcAft>
                          <a:spcPts val="0"/>
                        </a:spcAft>
                        <a:buNone/>
                      </a:pPr>
                      <a:endParaRPr lang="en-GB" sz="1400" dirty="0"/>
                    </a:p>
                    <a:p>
                      <a:pPr lvl="1" algn="l">
                        <a:lnSpc>
                          <a:spcPct val="100000"/>
                        </a:lnSpc>
                        <a:spcBef>
                          <a:spcPts val="0"/>
                        </a:spcBef>
                        <a:spcAft>
                          <a:spcPts val="0"/>
                        </a:spcAft>
                        <a:buNone/>
                      </a:pPr>
                      <a:endParaRPr lang="en-GB" sz="1400" dirty="0"/>
                    </a:p>
                    <a:p>
                      <a:pPr lvl="0">
                        <a:buNone/>
                      </a:pPr>
                      <a:endParaRPr lang="en-GB" sz="1400" dirty="0">
                        <a:solidFill>
                          <a:schemeClr val="tx1"/>
                        </a:solidFill>
                      </a:endParaRP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l">
                        <a:lnSpc>
                          <a:spcPct val="100000"/>
                        </a:lnSpc>
                        <a:spcBef>
                          <a:spcPts val="0"/>
                        </a:spcBef>
                        <a:spcAft>
                          <a:spcPts val="0"/>
                        </a:spcAft>
                        <a:buNone/>
                      </a:pPr>
                      <a:r>
                        <a:rPr lang="en-GB" sz="1200" b="1" dirty="0">
                          <a:solidFill>
                            <a:schemeClr val="tx1"/>
                          </a:solidFill>
                        </a:rPr>
                        <a:t>Key Terminology</a:t>
                      </a:r>
                      <a:endParaRPr lang="en-US"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Hamartia</a:t>
                      </a:r>
                      <a:r>
                        <a:rPr lang="en-GB" sz="1200" b="0" i="0" u="none" strike="noStrike" noProof="0" dirty="0">
                          <a:solidFill>
                            <a:schemeClr val="tx1"/>
                          </a:solidFill>
                          <a:latin typeface="Calibri"/>
                        </a:rPr>
                        <a:t>: Fatal flaw leading to the protagonist’s downfall.</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Peripeteia</a:t>
                      </a:r>
                      <a:r>
                        <a:rPr lang="en-GB" sz="1200" b="0" i="0" u="none" strike="noStrike" noProof="0" dirty="0">
                          <a:solidFill>
                            <a:schemeClr val="tx1"/>
                          </a:solidFill>
                          <a:latin typeface="Calibri"/>
                        </a:rPr>
                        <a:t>: Turning point or moment of no return.</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Dramatic Irony</a:t>
                      </a:r>
                      <a:r>
                        <a:rPr lang="en-GB" sz="1200" b="0" i="0" u="none" strike="noStrike" noProof="0" dirty="0">
                          <a:solidFill>
                            <a:schemeClr val="tx1"/>
                          </a:solidFill>
                          <a:latin typeface="Calibri"/>
                        </a:rPr>
                        <a:t>: When the audience knows more than the characters.</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Patriarchy</a:t>
                      </a:r>
                      <a:r>
                        <a:rPr lang="en-GB" sz="1200" b="0" i="0" u="none" strike="noStrike" noProof="0" dirty="0">
                          <a:solidFill>
                            <a:schemeClr val="tx1"/>
                          </a:solidFill>
                          <a:latin typeface="Calibri"/>
                        </a:rPr>
                        <a:t>: A system where men hold power and authority over women.</a:t>
                      </a:r>
                      <a:endParaRPr lang="en-GB" sz="120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Foil</a:t>
                      </a:r>
                      <a:r>
                        <a:rPr lang="en-GB" sz="1200" b="0" i="0" u="none" strike="noStrike" noProof="0" dirty="0">
                          <a:solidFill>
                            <a:schemeClr val="tx1"/>
                          </a:solidFill>
                          <a:latin typeface="Calibri"/>
                        </a:rPr>
                        <a:t>: A character who contrasts with another to highlight traits.</a:t>
                      </a:r>
                      <a:endParaRPr lang="en-GB" sz="1200" dirty="0"/>
                    </a:p>
                    <a:p>
                      <a:pPr marL="285750" lvl="0" indent="-285750" algn="l">
                        <a:lnSpc>
                          <a:spcPct val="100000"/>
                        </a:lnSpc>
                        <a:spcBef>
                          <a:spcPts val="0"/>
                        </a:spcBef>
                        <a:spcAft>
                          <a:spcPts val="0"/>
                        </a:spcAft>
                        <a:buFont typeface="Arial"/>
                        <a:buChar char="•"/>
                      </a:pPr>
                      <a:endParaRPr lang="en-GB" sz="1200" b="0" i="0" u="none" strike="noStrike" noProof="0" dirty="0">
                        <a:solidFill>
                          <a:schemeClr val="tx1"/>
                        </a:solidFill>
                        <a:latin typeface="Calibri"/>
                      </a:endParaRPr>
                    </a:p>
                    <a:p>
                      <a:pPr lvl="0">
                        <a:buNone/>
                      </a:pPr>
                      <a:endParaRPr lang="en-GB" sz="1200" b="1" i="0" u="none" strike="noStrike" noProof="0" dirty="0">
                        <a:solidFill>
                          <a:schemeClr val="tx1"/>
                        </a:solidFill>
                        <a:latin typeface="Calibri"/>
                      </a:endParaRPr>
                    </a:p>
                    <a:p>
                      <a:pPr lvl="0">
                        <a:buNone/>
                      </a:pPr>
                      <a:r>
                        <a:rPr lang="en-GB" sz="1200" b="1" i="0" u="none" strike="noStrike" noProof="0" dirty="0">
                          <a:solidFill>
                            <a:schemeClr val="tx1"/>
                          </a:solidFill>
                          <a:latin typeface="Calibri"/>
                        </a:rPr>
                        <a:t>Key Concepts</a:t>
                      </a:r>
                      <a:endParaRPr lang="en-GB" sz="1200" b="1" i="0" u="none" strike="noStrike" noProof="0" dirty="0">
                        <a:solidFill>
                          <a:srgbClr val="FFFFFF"/>
                        </a:solidFill>
                        <a:latin typeface="Calibri"/>
                      </a:endParaRPr>
                    </a:p>
                    <a:p>
                      <a:pPr marL="0" lvl="0" indent="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Patriarchal Society</a:t>
                      </a:r>
                      <a:r>
                        <a:rPr lang="en-GB" sz="1200" b="0" i="0" u="none" strike="noStrike" noProof="0" dirty="0">
                          <a:solidFill>
                            <a:schemeClr val="tx1"/>
                          </a:solidFill>
                          <a:latin typeface="Calibri"/>
                        </a:rPr>
                        <a:t>:</a:t>
                      </a:r>
                      <a:endParaRPr lang="en-GB" sz="1200" b="1" i="0" u="none" strike="noStrike" noProof="0" dirty="0">
                        <a:solidFill>
                          <a:srgbClr val="FFFFFF"/>
                        </a:solidFill>
                        <a:latin typeface="Calibri"/>
                      </a:endParaRPr>
                    </a:p>
                    <a:p>
                      <a:pPr marL="457200" lvl="1" indent="0" algn="l">
                        <a:lnSpc>
                          <a:spcPct val="100000"/>
                        </a:lnSpc>
                        <a:spcBef>
                          <a:spcPts val="0"/>
                        </a:spcBef>
                        <a:spcAft>
                          <a:spcPts val="0"/>
                        </a:spcAft>
                        <a:buClr>
                          <a:srgbClr val="FFFFFF"/>
                        </a:buClr>
                        <a:buFont typeface="Arial,Sans-Serif"/>
                        <a:buChar char="•"/>
                      </a:pPr>
                      <a:r>
                        <a:rPr lang="en-GB" sz="1200" b="0" i="0" u="none" strike="noStrike" noProof="0" dirty="0">
                          <a:solidFill>
                            <a:schemeClr val="tx1"/>
                          </a:solidFill>
                          <a:latin typeface="Calibri"/>
                        </a:rPr>
                        <a:t>Juliet’s father controls her choices, highlighting societal expectations of obedience.</a:t>
                      </a:r>
                      <a:endParaRPr lang="en-GB" sz="1200" b="1" i="0" u="none" strike="noStrike" noProof="0" dirty="0">
                        <a:solidFill>
                          <a:srgbClr val="FFFFFF"/>
                        </a:solidFill>
                        <a:latin typeface="Calibri"/>
                      </a:endParaRPr>
                    </a:p>
                    <a:p>
                      <a:pPr marL="457200" lvl="1" indent="0" algn="l">
                        <a:lnSpc>
                          <a:spcPct val="100000"/>
                        </a:lnSpc>
                        <a:spcBef>
                          <a:spcPts val="0"/>
                        </a:spcBef>
                        <a:spcAft>
                          <a:spcPts val="0"/>
                        </a:spcAft>
                        <a:buClr>
                          <a:srgbClr val="FFFFFF"/>
                        </a:buClr>
                        <a:buFont typeface="Arial,Sans-Serif"/>
                        <a:buChar char="•"/>
                      </a:pPr>
                      <a:r>
                        <a:rPr lang="en-GB" sz="1200" b="0" i="0" u="none" strike="noStrike" noProof="0" dirty="0">
                          <a:solidFill>
                            <a:schemeClr val="tx1"/>
                          </a:solidFill>
                          <a:latin typeface="Calibri"/>
                        </a:rPr>
                        <a:t>Romeo and Juliet’s secret marriage defies these expectations.</a:t>
                      </a:r>
                      <a:endParaRPr lang="en-GB" sz="1200" b="1" i="0" u="none" strike="noStrike" noProof="0" dirty="0">
                        <a:solidFill>
                          <a:srgbClr val="FFFFFF"/>
                        </a:solidFill>
                        <a:latin typeface="Calibri"/>
                      </a:endParaRPr>
                    </a:p>
                    <a:p>
                      <a:pPr marL="0" lvl="0" indent="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Fate and Destiny</a:t>
                      </a:r>
                      <a:r>
                        <a:rPr lang="en-GB" sz="1200" b="0" i="0" u="none" strike="noStrike" noProof="0" dirty="0">
                          <a:solidFill>
                            <a:schemeClr val="tx1"/>
                          </a:solidFill>
                          <a:latin typeface="Calibri"/>
                        </a:rPr>
                        <a:t>:</a:t>
                      </a:r>
                      <a:endParaRPr lang="en-GB" sz="1200" b="1" i="0" u="none" strike="noStrike" noProof="0" dirty="0">
                        <a:solidFill>
                          <a:srgbClr val="FFFFFF"/>
                        </a:solidFill>
                        <a:latin typeface="Calibri"/>
                      </a:endParaRPr>
                    </a:p>
                    <a:p>
                      <a:pPr marL="457200" lvl="1" indent="0" algn="l">
                        <a:lnSpc>
                          <a:spcPct val="100000"/>
                        </a:lnSpc>
                        <a:spcBef>
                          <a:spcPts val="0"/>
                        </a:spcBef>
                        <a:spcAft>
                          <a:spcPts val="0"/>
                        </a:spcAft>
                        <a:buClr>
                          <a:srgbClr val="FFFFFF"/>
                        </a:buClr>
                        <a:buFont typeface="Arial,Sans-Serif"/>
                        <a:buChar char="•"/>
                      </a:pPr>
                      <a:r>
                        <a:rPr lang="en-GB" sz="1200" b="0" i="0" u="none" strike="noStrike" noProof="0" dirty="0">
                          <a:solidFill>
                            <a:schemeClr val="tx1"/>
                          </a:solidFill>
                          <a:latin typeface="Calibri"/>
                        </a:rPr>
                        <a:t>The play revolves around the idea of inevitable fate, emphasized by the prologue and repeated references to “stars” and “fortune.”</a:t>
                      </a:r>
                      <a:endParaRPr lang="en-GB" sz="1200" b="1" i="0" u="none" strike="noStrike" noProof="0" dirty="0">
                        <a:solidFill>
                          <a:srgbClr val="FFFFFF"/>
                        </a:solidFill>
                        <a:latin typeface="Calibri"/>
                      </a:endParaRPr>
                    </a:p>
                    <a:p>
                      <a:pPr marL="0" lvl="0" indent="0" algn="l">
                        <a:lnSpc>
                          <a:spcPct val="100000"/>
                        </a:lnSpc>
                        <a:spcBef>
                          <a:spcPts val="0"/>
                        </a:spcBef>
                        <a:spcAft>
                          <a:spcPts val="0"/>
                        </a:spcAft>
                        <a:buClr>
                          <a:srgbClr val="FFFFFF"/>
                        </a:buClr>
                        <a:buFont typeface="Arial,Sans-Serif"/>
                        <a:buChar char="•"/>
                      </a:pPr>
                      <a:r>
                        <a:rPr lang="en-GB" sz="1200" b="1" i="0" u="none" strike="noStrike" noProof="0" dirty="0">
                          <a:solidFill>
                            <a:schemeClr val="tx1"/>
                          </a:solidFill>
                          <a:latin typeface="Calibri"/>
                        </a:rPr>
                        <a:t>Conflict</a:t>
                      </a:r>
                      <a:r>
                        <a:rPr lang="en-GB" sz="1200" b="0" i="0" u="none" strike="noStrike" noProof="0" dirty="0">
                          <a:solidFill>
                            <a:schemeClr val="tx1"/>
                          </a:solidFill>
                          <a:latin typeface="Calibri"/>
                        </a:rPr>
                        <a:t>:</a:t>
                      </a:r>
                      <a:endParaRPr lang="en-GB" sz="1200" b="1" i="0" u="none" strike="noStrike" noProof="0" dirty="0">
                        <a:solidFill>
                          <a:srgbClr val="FFFFFF"/>
                        </a:solidFill>
                        <a:latin typeface="Calibri"/>
                      </a:endParaRPr>
                    </a:p>
                    <a:p>
                      <a:pPr marL="457200" lvl="1" indent="0" algn="l">
                        <a:lnSpc>
                          <a:spcPct val="100000"/>
                        </a:lnSpc>
                        <a:spcBef>
                          <a:spcPts val="0"/>
                        </a:spcBef>
                        <a:spcAft>
                          <a:spcPts val="0"/>
                        </a:spcAft>
                        <a:buClr>
                          <a:srgbClr val="FFFFFF"/>
                        </a:buClr>
                        <a:buFont typeface="Arial,Sans-Serif"/>
                        <a:buChar char="•"/>
                      </a:pPr>
                      <a:r>
                        <a:rPr lang="en-GB" sz="1200" b="0" i="0" u="none" strike="noStrike" noProof="0" dirty="0">
                          <a:solidFill>
                            <a:schemeClr val="tx1"/>
                          </a:solidFill>
                          <a:latin typeface="Calibri"/>
                        </a:rPr>
                        <a:t>Familial conflict (Montagues vs. Capulets) drives the tragic events.</a:t>
                      </a:r>
                      <a:endParaRPr lang="en-GB" sz="1200" b="1" i="0" u="none" strike="noStrike" noProof="0" dirty="0">
                        <a:solidFill>
                          <a:srgbClr val="FFFFFF"/>
                        </a:solidFill>
                        <a:latin typeface="Calibri"/>
                      </a:endParaRPr>
                    </a:p>
                    <a:p>
                      <a:pPr marL="457200" lvl="1" indent="0" algn="l">
                        <a:lnSpc>
                          <a:spcPct val="100000"/>
                        </a:lnSpc>
                        <a:spcBef>
                          <a:spcPts val="0"/>
                        </a:spcBef>
                        <a:spcAft>
                          <a:spcPts val="0"/>
                        </a:spcAft>
                        <a:buClr>
                          <a:srgbClr val="FFFFFF"/>
                        </a:buClr>
                        <a:buFont typeface="Arial,Sans-Serif"/>
                        <a:buChar char="•"/>
                      </a:pPr>
                      <a:r>
                        <a:rPr lang="en-GB" sz="1200" b="0" i="0" u="none" strike="noStrike" noProof="0" dirty="0">
                          <a:solidFill>
                            <a:schemeClr val="tx1"/>
                          </a:solidFill>
                          <a:latin typeface="Calibri"/>
                        </a:rPr>
                        <a:t>Internal conflict (Juliet’s loyalty to Romeo vs. her family) adds depth.</a:t>
                      </a:r>
                      <a:endParaRPr lang="en-GB" dirty="0"/>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79663450"/>
                  </a:ext>
                </a:extLst>
              </a:tr>
            </a:tbl>
          </a:graphicData>
        </a:graphic>
      </p:graphicFrame>
      <p:sp>
        <p:nvSpPr>
          <p:cNvPr id="7" name="TextBox 6">
            <a:extLst>
              <a:ext uri="{FF2B5EF4-FFF2-40B4-BE49-F238E27FC236}">
                <a16:creationId xmlns:a16="http://schemas.microsoft.com/office/drawing/2014/main" id="{184EA991-C2DB-8F22-7E6D-83C230622D92}"/>
              </a:ext>
            </a:extLst>
          </p:cNvPr>
          <p:cNvSpPr txBox="1"/>
          <p:nvPr/>
        </p:nvSpPr>
        <p:spPr>
          <a:xfrm>
            <a:off x="220869" y="66260"/>
            <a:ext cx="8536608"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dirty="0">
                <a:ea typeface="+mn-lt"/>
                <a:cs typeface="+mn-lt"/>
              </a:rPr>
              <a:t>Y9 Knowledge Organiser: Romeo and Juliet HT5 (Violence and Masculinity)</a:t>
            </a:r>
            <a:endParaRPr lang="en-US" sz="1200" dirty="0"/>
          </a:p>
        </p:txBody>
      </p:sp>
    </p:spTree>
    <p:extLst>
      <p:ext uri="{BB962C8B-B14F-4D97-AF65-F5344CB8AC3E}">
        <p14:creationId xmlns:p14="http://schemas.microsoft.com/office/powerpoint/2010/main" val="2099236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7C136-AB53-9A84-1879-C2A2B1B9ACC3}"/>
            </a:ext>
          </a:extLst>
        </p:cNvPr>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310E0E89-500D-3086-7815-9A58CA8FD294}"/>
              </a:ext>
            </a:extLst>
          </p:cNvPr>
          <p:cNvGraphicFramePr>
            <a:graphicFrameLocks noGrp="1"/>
          </p:cNvGraphicFramePr>
          <p:nvPr>
            <p:extLst>
              <p:ext uri="{D42A27DB-BD31-4B8C-83A1-F6EECF244321}">
                <p14:modId xmlns:p14="http://schemas.microsoft.com/office/powerpoint/2010/main" val="2092570899"/>
              </p:ext>
            </p:extLst>
          </p:nvPr>
        </p:nvGraphicFramePr>
        <p:xfrm>
          <a:off x="193040" y="325120"/>
          <a:ext cx="11466636" cy="6309360"/>
        </p:xfrm>
        <a:graphic>
          <a:graphicData uri="http://schemas.openxmlformats.org/drawingml/2006/table">
            <a:tbl>
              <a:tblPr firstRow="1" bandRow="1">
                <a:tableStyleId>{5C22544A-7EE6-4342-B048-85BDC9FD1C3A}</a:tableStyleId>
              </a:tblPr>
              <a:tblGrid>
                <a:gridCol w="5797825">
                  <a:extLst>
                    <a:ext uri="{9D8B030D-6E8A-4147-A177-3AD203B41FA5}">
                      <a16:colId xmlns:a16="http://schemas.microsoft.com/office/drawing/2014/main" val="2871161871"/>
                    </a:ext>
                  </a:extLst>
                </a:gridCol>
                <a:gridCol w="5668811">
                  <a:extLst>
                    <a:ext uri="{9D8B030D-6E8A-4147-A177-3AD203B41FA5}">
                      <a16:colId xmlns:a16="http://schemas.microsoft.com/office/drawing/2014/main" val="299274585"/>
                    </a:ext>
                  </a:extLst>
                </a:gridCol>
              </a:tblGrid>
              <a:tr h="6260625">
                <a:tc>
                  <a:txBody>
                    <a:bodyPr/>
                    <a:lstStyle/>
                    <a:p>
                      <a:pPr lvl="0" algn="l">
                        <a:lnSpc>
                          <a:spcPct val="100000"/>
                        </a:lnSpc>
                        <a:spcBef>
                          <a:spcPts val="0"/>
                        </a:spcBef>
                        <a:spcAft>
                          <a:spcPts val="0"/>
                        </a:spcAft>
                        <a:buNone/>
                      </a:pPr>
                      <a:r>
                        <a:rPr lang="en-GB" sz="1200" dirty="0">
                          <a:solidFill>
                            <a:schemeClr val="tx1"/>
                          </a:solidFill>
                        </a:rPr>
                        <a:t>Key Quotations </a:t>
                      </a:r>
                      <a:endParaRPr lang="en-GB" sz="1200" i="1"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“Do you bite your thumb at us, sir?”</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This line from Act 1, Scene 1 reflects the petty provocations and simmering conflict between the Montague and Capulet servants, setting the stage for the broader family feud.</a:t>
                      </a:r>
                      <a:endParaRPr lang="en-GB"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“Peace? I hate the word, as I hate hell, all Montagues, and thee.”</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Tybalt's declaration in Act 1, Scene 1 showcases his aggressive nature and disdain for peace, emphasizing his role as a catalyst for violence.</a:t>
                      </a:r>
                      <a:endParaRPr lang="en-GB"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“A plague o’ both your houses!”</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Mercutio's curse in Act 3, Scene 1 after being mortally wounded symbolizes the destructive impact of the feud on innocent lives.</a:t>
                      </a:r>
                      <a:endParaRPr lang="en-GB"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“These violent delights have violent ends.”</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Friar Lawrence’s warning in Act 2, Scene 6 foreshadows the tragic consequences of impulsive actions and intense emotions.</a:t>
                      </a:r>
                      <a:endParaRPr lang="en-GB"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“O brawling love, O loving hate.”</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Romeo’s oxymoron in Act 1, Scene 1 illustrates the chaotic interplay of love and hate that defines the play’s central conflict.</a:t>
                      </a:r>
                      <a:endParaRPr lang="en-GB"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“My only love sprung from my only hate!”</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Juliet’s realization in Act 1, Scene 5 highlights the painful irony of her love for Romeo, a member of her family’s enemy.</a:t>
                      </a:r>
                      <a:endParaRPr lang="en-GB"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“Hang thee, young baggage! Disobedient wretch!”</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Lord Capulet’s harsh words in Act 3, Scene 5 showcase his authority and control over Juliet, as well as the patriarchal expectations of obedience.</a:t>
                      </a:r>
                      <a:endParaRPr lang="en-GB"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“Thou art a villain.”</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Tybalt’s insult to Romeo in Act 3, Scene 1 escalates the tension and directly leads to the violent turning point of the play.</a:t>
                      </a:r>
                      <a:endParaRPr lang="en-GB" sz="1200" dirty="0">
                        <a:solidFill>
                          <a:schemeClr val="tx1"/>
                        </a:solidFill>
                      </a:endParaRPr>
                    </a:p>
                    <a:p>
                      <a:pPr marL="285750" lvl="0"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“For never was a story of more woe than this of Juliet and her Romeo.”</a:t>
                      </a:r>
                      <a:endParaRPr lang="en-GB" sz="1200" dirty="0">
                        <a:solidFill>
                          <a:schemeClr val="tx1"/>
                        </a:solidFill>
                      </a:endParaRPr>
                    </a:p>
                    <a:p>
                      <a:pPr marL="742950" lvl="1" indent="-285750" algn="l">
                        <a:lnSpc>
                          <a:spcPct val="100000"/>
                        </a:lnSpc>
                        <a:spcBef>
                          <a:spcPts val="0"/>
                        </a:spcBef>
                        <a:spcAft>
                          <a:spcPts val="0"/>
                        </a:spcAft>
                        <a:buFont typeface="Arial"/>
                        <a:buChar char="•"/>
                      </a:pPr>
                      <a:r>
                        <a:rPr lang="en-GB" sz="1200" b="1" i="0" u="none" strike="noStrike" noProof="0" dirty="0">
                          <a:solidFill>
                            <a:schemeClr val="tx1"/>
                          </a:solidFill>
                          <a:latin typeface="Calibri"/>
                        </a:rPr>
                        <a:t>Explanation</a:t>
                      </a:r>
                      <a:r>
                        <a:rPr lang="en-GB" sz="1200" b="0" i="0" u="none" strike="noStrike" noProof="0" dirty="0">
                          <a:solidFill>
                            <a:schemeClr val="tx1"/>
                          </a:solidFill>
                          <a:latin typeface="Calibri"/>
                        </a:rPr>
                        <a:t>: The Prince’s closing lines in Act 5, Scene 3 emphasise the tragic consequences of unchecked conflict and the ultimate futility of power struggles.</a:t>
                      </a:r>
                      <a:endParaRPr lang="en-GB" sz="1200" dirty="0">
                        <a:solidFill>
                          <a:schemeClr val="tx1"/>
                        </a:solidFill>
                      </a:endParaRPr>
                    </a:p>
                    <a:p>
                      <a:pPr lvl="0" algn="l">
                        <a:lnSpc>
                          <a:spcPct val="100000"/>
                        </a:lnSpc>
                        <a:spcBef>
                          <a:spcPts val="0"/>
                        </a:spcBef>
                        <a:spcAft>
                          <a:spcPts val="0"/>
                        </a:spcAft>
                        <a:buNone/>
                      </a:pPr>
                      <a:endParaRPr lang="en-GB" sz="1200" b="1" dirty="0">
                        <a:solidFill>
                          <a:schemeClr val="tx1"/>
                        </a:solidFill>
                      </a:endParaRPr>
                    </a:p>
                  </a:txBody>
                  <a:tcPr>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algn="l">
                        <a:lnSpc>
                          <a:spcPct val="100000"/>
                        </a:lnSpc>
                        <a:spcBef>
                          <a:spcPts val="0"/>
                        </a:spcBef>
                        <a:spcAft>
                          <a:spcPts val="0"/>
                        </a:spcAft>
                        <a:buNone/>
                      </a:pPr>
                      <a:r>
                        <a:rPr lang="en-GB" sz="1200" b="1" dirty="0">
                          <a:solidFill>
                            <a:schemeClr val="tx1"/>
                          </a:solidFill>
                        </a:rPr>
                        <a:t>Shakespeare's intentions</a:t>
                      </a:r>
                    </a:p>
                    <a:p>
                      <a:pPr lvl="0" algn="l">
                        <a:lnSpc>
                          <a:spcPct val="100000"/>
                        </a:lnSpc>
                        <a:spcBef>
                          <a:spcPts val="0"/>
                        </a:spcBef>
                        <a:spcAft>
                          <a:spcPts val="0"/>
                        </a:spcAft>
                        <a:buNone/>
                      </a:pPr>
                      <a:r>
                        <a:rPr lang="en-GB" sz="1200" b="0" i="0" u="none" strike="noStrike" noProof="0" dirty="0">
                          <a:solidFill>
                            <a:schemeClr val="tx1"/>
                          </a:solidFill>
                        </a:rPr>
                        <a:t>In </a:t>
                      </a:r>
                      <a:r>
                        <a:rPr lang="en-GB" sz="1200" b="0" i="1" u="none" strike="noStrike" noProof="0" dirty="0">
                          <a:solidFill>
                            <a:schemeClr val="tx1"/>
                          </a:solidFill>
                        </a:rPr>
                        <a:t>Romeo and Juliet</a:t>
                      </a:r>
                      <a:r>
                        <a:rPr lang="en-GB" sz="1200" b="0" i="0" u="none" strike="noStrike" noProof="0" dirty="0">
                          <a:solidFill>
                            <a:schemeClr val="tx1"/>
                          </a:solidFill>
                        </a:rPr>
                        <a:t>, Shakespeare examines the destructive consequences of conflict and violence, delivering powerful lessons that resonated deeply with Elizabethan audiences. The play demonstrates the futility of feuds through the tragic deaths of Romeo and Juliet, whose love is crushed by the ongoing rivalry between the Montagues and Capulets. Shakespeare critiques the cyclical nature of hatred, showing how one violent act leads to another, ultimately resulting in devastating consequences for families and communities.</a:t>
                      </a:r>
                      <a:endParaRPr lang="en-GB" dirty="0"/>
                    </a:p>
                    <a:p>
                      <a:pPr lvl="0" algn="l">
                        <a:lnSpc>
                          <a:spcPct val="100000"/>
                        </a:lnSpc>
                        <a:spcBef>
                          <a:spcPts val="0"/>
                        </a:spcBef>
                        <a:spcAft>
                          <a:spcPts val="0"/>
                        </a:spcAft>
                        <a:buNone/>
                      </a:pPr>
                      <a:endParaRPr lang="en-GB" sz="1200" b="0" i="0" u="none" strike="noStrike" noProof="0" dirty="0">
                        <a:solidFill>
                          <a:schemeClr val="tx1"/>
                        </a:solidFill>
                      </a:endParaRPr>
                    </a:p>
                    <a:p>
                      <a:pPr lvl="0" algn="l">
                        <a:lnSpc>
                          <a:spcPct val="100000"/>
                        </a:lnSpc>
                        <a:spcBef>
                          <a:spcPts val="0"/>
                        </a:spcBef>
                        <a:spcAft>
                          <a:spcPts val="0"/>
                        </a:spcAft>
                        <a:buNone/>
                      </a:pPr>
                      <a:r>
                        <a:rPr lang="en-GB" sz="1200" b="0" i="0" u="none" strike="noStrike" noProof="0" dirty="0">
                          <a:solidFill>
                            <a:schemeClr val="tx1"/>
                          </a:solidFill>
                        </a:rPr>
                        <a:t>A central theme is the impact of toxic masculinity and </a:t>
                      </a:r>
                      <a:r>
                        <a:rPr lang="en-GB" sz="1200" b="0" i="0" u="none" strike="noStrike" noProof="0" dirty="0" err="1">
                          <a:solidFill>
                            <a:schemeClr val="tx1"/>
                          </a:solidFill>
                        </a:rPr>
                        <a:t>honor</a:t>
                      </a:r>
                      <a:r>
                        <a:rPr lang="en-GB" sz="1200" b="0" i="0" u="none" strike="noStrike" noProof="0" dirty="0">
                          <a:solidFill>
                            <a:schemeClr val="tx1"/>
                          </a:solidFill>
                        </a:rPr>
                        <a:t> culture. Characters like Tybalt and Mercutio embody impulsive aggression, with their need to defend their honour driving much of the play’s conflict. Even Romeo’s impulsive and reckless actions contribute to the tragic events, emphasising the dangers of equating masculinity with violence. Shakespeare also critiques patriarchal control through Juliet’s struggle against her father’s insistence on marrying Paris. Her rebellion reflects the oppressive nature of rigid societal expectations, which can force individuals into desperate and dangerous decisions.</a:t>
                      </a:r>
                      <a:endParaRPr lang="en-GB" dirty="0"/>
                    </a:p>
                    <a:p>
                      <a:pPr lvl="0" algn="l">
                        <a:lnSpc>
                          <a:spcPct val="100000"/>
                        </a:lnSpc>
                        <a:spcBef>
                          <a:spcPts val="0"/>
                        </a:spcBef>
                        <a:spcAft>
                          <a:spcPts val="0"/>
                        </a:spcAft>
                        <a:buNone/>
                      </a:pPr>
                      <a:endParaRPr lang="en-GB" sz="1200" b="0" i="0" u="none" strike="noStrike" noProof="0" dirty="0">
                        <a:solidFill>
                          <a:schemeClr val="tx1"/>
                        </a:solidFill>
                      </a:endParaRPr>
                    </a:p>
                    <a:p>
                      <a:pPr lvl="0" algn="l">
                        <a:lnSpc>
                          <a:spcPct val="100000"/>
                        </a:lnSpc>
                        <a:spcBef>
                          <a:spcPts val="0"/>
                        </a:spcBef>
                        <a:spcAft>
                          <a:spcPts val="0"/>
                        </a:spcAft>
                        <a:buNone/>
                      </a:pPr>
                      <a:r>
                        <a:rPr lang="en-GB" sz="1200" b="0" i="0" u="none" strike="noStrike" noProof="0" dirty="0">
                          <a:solidFill>
                            <a:schemeClr val="tx1"/>
                          </a:solidFill>
                        </a:rPr>
                        <a:t>Fate also plays a key role in the tragedy, as Romeo and Juliet are described as “star-crossed lovers,” yet Shakespeare intertwines this with human choices. While destiny appears inevitable, the characters’ decisions, driven by hatred and impulsiveness, escalate the tragedy.</a:t>
                      </a:r>
                      <a:endParaRPr lang="en-GB" dirty="0"/>
                    </a:p>
                    <a:p>
                      <a:pPr lvl="0" algn="l">
                        <a:lnSpc>
                          <a:spcPct val="100000"/>
                        </a:lnSpc>
                        <a:spcBef>
                          <a:spcPts val="0"/>
                        </a:spcBef>
                        <a:spcAft>
                          <a:spcPts val="0"/>
                        </a:spcAft>
                        <a:buNone/>
                      </a:pPr>
                      <a:endParaRPr lang="en-GB" sz="1200" b="0" i="0" u="none" strike="noStrike" noProof="0" dirty="0">
                        <a:solidFill>
                          <a:schemeClr val="tx1"/>
                        </a:solidFill>
                      </a:endParaRPr>
                    </a:p>
                    <a:p>
                      <a:pPr lvl="0" algn="l">
                        <a:lnSpc>
                          <a:spcPct val="100000"/>
                        </a:lnSpc>
                        <a:spcBef>
                          <a:spcPts val="0"/>
                        </a:spcBef>
                        <a:spcAft>
                          <a:spcPts val="0"/>
                        </a:spcAft>
                        <a:buNone/>
                      </a:pPr>
                      <a:r>
                        <a:rPr lang="en-GB" sz="1200" b="0" i="0" u="none" strike="noStrike" noProof="0" dirty="0">
                          <a:solidFill>
                            <a:schemeClr val="tx1"/>
                          </a:solidFill>
                        </a:rPr>
                        <a:t>These lessons were particularly significant for Elizabethan society, which often faced family feuds, duels, and strict patriarchal norms. By portraying the devastating consequences of violence, Shakespeare encouraged his audience to embrace empathy, reconciliation, and restraint. The Prince’s failure to maintain peace serves as a reminder of the importance of strong, proactive leadership.</a:t>
                      </a:r>
                      <a:endParaRPr lang="en-GB" dirty="0"/>
                    </a:p>
                    <a:p>
                      <a:pPr lvl="0" algn="l">
                        <a:lnSpc>
                          <a:spcPct val="100000"/>
                        </a:lnSpc>
                        <a:spcBef>
                          <a:spcPts val="0"/>
                        </a:spcBef>
                        <a:spcAft>
                          <a:spcPts val="0"/>
                        </a:spcAft>
                        <a:buNone/>
                      </a:pPr>
                      <a:endParaRPr lang="en-GB" sz="1200" b="0" i="0" u="none" strike="noStrike" noProof="0" dirty="0">
                        <a:solidFill>
                          <a:schemeClr val="tx1"/>
                        </a:solidFill>
                      </a:endParaRPr>
                    </a:p>
                    <a:p>
                      <a:pPr lvl="0" algn="l">
                        <a:lnSpc>
                          <a:spcPct val="100000"/>
                        </a:lnSpc>
                        <a:spcBef>
                          <a:spcPts val="0"/>
                        </a:spcBef>
                        <a:spcAft>
                          <a:spcPts val="0"/>
                        </a:spcAft>
                        <a:buNone/>
                      </a:pPr>
                      <a:r>
                        <a:rPr lang="en-GB" sz="1200" b="0" i="0" u="none" strike="noStrike" noProof="0" dirty="0">
                          <a:solidFill>
                            <a:schemeClr val="tx1"/>
                          </a:solidFill>
                        </a:rPr>
                        <a:t>Ultimately, </a:t>
                      </a:r>
                      <a:r>
                        <a:rPr lang="en-GB" sz="1200" b="0" i="1" u="none" strike="noStrike" noProof="0" dirty="0">
                          <a:solidFill>
                            <a:schemeClr val="tx1"/>
                          </a:solidFill>
                        </a:rPr>
                        <a:t>Romeo and Juliet</a:t>
                      </a:r>
                      <a:r>
                        <a:rPr lang="en-GB" sz="1200" b="0" i="0" u="none" strike="noStrike" noProof="0" dirty="0">
                          <a:solidFill>
                            <a:schemeClr val="tx1"/>
                          </a:solidFill>
                        </a:rPr>
                        <a:t> is not just a cautionary tale about love and loss but also a powerful commentary on the societal and personal costs of unchecked hatred, offering timeless insights into the need for harmony and understanding.</a:t>
                      </a:r>
                      <a:endParaRPr lang="en-GB"/>
                    </a:p>
                    <a:p>
                      <a:pPr lvl="0" algn="l">
                        <a:lnSpc>
                          <a:spcPct val="100000"/>
                        </a:lnSpc>
                        <a:spcBef>
                          <a:spcPts val="0"/>
                        </a:spcBef>
                        <a:spcAft>
                          <a:spcPts val="0"/>
                        </a:spcAft>
                        <a:buNone/>
                      </a:pPr>
                      <a:endParaRPr lang="en-GB" sz="1200" b="0" i="0" u="none" strike="noStrike" noProof="0" dirty="0">
                        <a:solidFill>
                          <a:schemeClr val="tx1"/>
                        </a:solidFill>
                        <a:latin typeface="Calibri"/>
                      </a:endParaRPr>
                    </a:p>
                    <a:p>
                      <a:pPr lvl="0" algn="l">
                        <a:lnSpc>
                          <a:spcPct val="100000"/>
                        </a:lnSpc>
                        <a:spcBef>
                          <a:spcPts val="0"/>
                        </a:spcBef>
                        <a:spcAft>
                          <a:spcPts val="0"/>
                        </a:spcAft>
                        <a:buNone/>
                      </a:pPr>
                      <a:endParaRPr lang="en-GB" sz="1200" b="1"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79663450"/>
                  </a:ext>
                </a:extLst>
              </a:tr>
            </a:tbl>
          </a:graphicData>
        </a:graphic>
      </p:graphicFrame>
      <p:sp>
        <p:nvSpPr>
          <p:cNvPr id="7" name="TextBox 6">
            <a:extLst>
              <a:ext uri="{FF2B5EF4-FFF2-40B4-BE49-F238E27FC236}">
                <a16:creationId xmlns:a16="http://schemas.microsoft.com/office/drawing/2014/main" id="{C3997A04-F9E5-0E2B-1877-1FC4B2B40202}"/>
              </a:ext>
            </a:extLst>
          </p:cNvPr>
          <p:cNvSpPr txBox="1"/>
          <p:nvPr/>
        </p:nvSpPr>
        <p:spPr>
          <a:xfrm>
            <a:off x="220869" y="66260"/>
            <a:ext cx="8536608"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dirty="0">
                <a:ea typeface="+mn-lt"/>
                <a:cs typeface="+mn-lt"/>
              </a:rPr>
              <a:t>Y9 Knowledge Organiser: Romeo and Juliet (Violence and Masculinity)</a:t>
            </a:r>
            <a:endParaRPr lang="en-US" sz="1200" dirty="0"/>
          </a:p>
        </p:txBody>
      </p:sp>
    </p:spTree>
    <p:extLst>
      <p:ext uri="{BB962C8B-B14F-4D97-AF65-F5344CB8AC3E}">
        <p14:creationId xmlns:p14="http://schemas.microsoft.com/office/powerpoint/2010/main" val="18002354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de0c8cb-dcfa-47c1-9663-efdf8a52ffd3">
      <Terms xmlns="http://schemas.microsoft.com/office/infopath/2007/PartnerControls"/>
    </lcf76f155ced4ddcb4097134ff3c332f>
    <TaxCatchAll xmlns="edd0a7cf-e1a5-4121-81f2-52b09736f6fa" xsi:nil="true"/>
    <P xmlns="2de0c8cb-dcfa-47c1-9663-efdf8a52ffd3">
      <UserInfo>
        <DisplayName/>
        <AccountId xsi:nil="true"/>
        <AccountType/>
      </UserInfo>
    </P>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CB0092A580C54CB42417607B585DEF" ma:contentTypeVersion="15" ma:contentTypeDescription="Create a new document." ma:contentTypeScope="" ma:versionID="02b399c4fe8e953d0d6ef9162d99264b">
  <xsd:schema xmlns:xsd="http://www.w3.org/2001/XMLSchema" xmlns:xs="http://www.w3.org/2001/XMLSchema" xmlns:p="http://schemas.microsoft.com/office/2006/metadata/properties" xmlns:ns2="2de0c8cb-dcfa-47c1-9663-efdf8a52ffd3" xmlns:ns3="edd0a7cf-e1a5-4121-81f2-52b09736f6fa" targetNamespace="http://schemas.microsoft.com/office/2006/metadata/properties" ma:root="true" ma:fieldsID="e0d7e413d2d2fa75dcd33769db7213c0" ns2:_="" ns3:_="">
    <xsd:import namespace="2de0c8cb-dcfa-47c1-9663-efdf8a52ffd3"/>
    <xsd:import namespace="edd0a7cf-e1a5-4121-81f2-52b09736f6f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element ref="ns2: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e0c8cb-dcfa-47c1-9663-efdf8a52ff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449cd6a-d180-499f-81d4-cddb7215bca2"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P" ma:index="22" nillable="true" ma:displayName="P" ma:format="Dropdown" ma:list="UserInfo" ma:SharePointGroup="0" ma:internalName="P">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dd0a7cf-e1a5-4121-81f2-52b09736f6f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bd22e93-d5c7-48a4-872e-7dbdaeb545fd}" ma:internalName="TaxCatchAll" ma:showField="CatchAllData" ma:web="edd0a7cf-e1a5-4121-81f2-52b09736f6f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FFCAFB-A8EC-4597-BC94-DA719C584A19}">
  <ds:schemaRefs>
    <ds:schemaRef ds:uri="http://schemas.microsoft.com/sharepoint/v3/contenttype/forms"/>
  </ds:schemaRefs>
</ds:datastoreItem>
</file>

<file path=customXml/itemProps2.xml><?xml version="1.0" encoding="utf-8"?>
<ds:datastoreItem xmlns:ds="http://schemas.openxmlformats.org/officeDocument/2006/customXml" ds:itemID="{861D9D31-9C5C-49DB-9BCD-ADAE00EF28FC}">
  <ds:schemaRefs>
    <ds:schemaRef ds:uri="http://schemas.microsoft.com/office/2006/metadata/properties"/>
    <ds:schemaRef ds:uri="http://schemas.microsoft.com/office/infopath/2007/PartnerControls"/>
    <ds:schemaRef ds:uri="2de0c8cb-dcfa-47c1-9663-efdf8a52ffd3"/>
    <ds:schemaRef ds:uri="edd0a7cf-e1a5-4121-81f2-52b09736f6fa"/>
  </ds:schemaRefs>
</ds:datastoreItem>
</file>

<file path=customXml/itemProps3.xml><?xml version="1.0" encoding="utf-8"?>
<ds:datastoreItem xmlns:ds="http://schemas.openxmlformats.org/officeDocument/2006/customXml" ds:itemID="{49E789CF-1C45-4934-AEE1-BDDEF25281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e0c8cb-dcfa-47c1-9663-efdf8a52ffd3"/>
    <ds:schemaRef ds:uri="edd0a7cf-e1a5-4121-81f2-52b09736f6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TotalTime>
  <Words>5705</Words>
  <Application>Microsoft Office PowerPoint</Application>
  <PresentationFormat>Widescreen</PresentationFormat>
  <Paragraphs>447</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Year 9 HT1 Knowledge Organiser – Pigeon English by Stephen Kelman</vt:lpstr>
      <vt:lpstr>PowerPoint Presentation</vt:lpstr>
      <vt:lpstr>A Brief Summary… What is Speculative Fiction?</vt:lpstr>
      <vt:lpstr>PowerPoint Presentation</vt:lpstr>
      <vt:lpstr>PowerPoint Presentation</vt:lpstr>
      <vt:lpstr>PowerPoint Presentation</vt:lpstr>
      <vt:lpstr>PowerPoint Presentation</vt:lpstr>
      <vt:lpstr>PowerPoint Presentation</vt:lpstr>
      <vt:lpstr>PowerPoint Presentation</vt:lpstr>
      <vt:lpstr>Year 9 HT6 Knowledge Organiser – Poetry from Other Cultures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9 HT1 Knowledge Organiser – Pigeon English by Stephen Kelman</dc:title>
  <dc:creator>Luke Skilbeck</dc:creator>
  <cp:lastModifiedBy>Luke Skilbeck</cp:lastModifiedBy>
  <cp:revision>244</cp:revision>
  <dcterms:created xsi:type="dcterms:W3CDTF">2024-01-29T16:48:07Z</dcterms:created>
  <dcterms:modified xsi:type="dcterms:W3CDTF">2025-11-04T20:30:06Z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0x01010070CB0092A580C54CB42417607B585DEF</vt:lpwstr>
  </property>
  <property fmtid="{D5CDD505-2E9C-101B-9397-08002B2CF9AE}" pid="3" name="MediaServiceImageTags">
    <vt:lpwstr/>
  </property>
</Properties>
</file>