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1" r:id="rId8"/>
    <p:sldId id="263" r:id="rId9"/>
    <p:sldId id="267"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AB0DBB-7E23-511B-3FFA-2C3C9BACDCC6}" v="144" dt="2025-08-01T12:37:26.9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 M Spann" userId="S::mspann@hartfordhigh.co.uk::fc50a1b2-b0e8-45b2-9b43-af02b1ac665c" providerId="AD" clId="Web-{1B187B9F-72C6-CCA7-8DA9-249993AFCBE1}"/>
    <pc:docChg chg="modSld">
      <pc:chgData name="Mr M Spann" userId="S::mspann@hartfordhigh.co.uk::fc50a1b2-b0e8-45b2-9b43-af02b1ac665c" providerId="AD" clId="Web-{1B187B9F-72C6-CCA7-8DA9-249993AFCBE1}" dt="2025-06-12T15:17:45.994" v="21" actId="20577"/>
      <pc:docMkLst>
        <pc:docMk/>
      </pc:docMkLst>
      <pc:sldChg chg="addSp delSp modSp">
        <pc:chgData name="Mr M Spann" userId="S::mspann@hartfordhigh.co.uk::fc50a1b2-b0e8-45b2-9b43-af02b1ac665c" providerId="AD" clId="Web-{1B187B9F-72C6-CCA7-8DA9-249993AFCBE1}" dt="2025-06-12T15:16:59.462" v="8" actId="20577"/>
        <pc:sldMkLst>
          <pc:docMk/>
          <pc:sldMk cId="3674805479" sldId="257"/>
        </pc:sldMkLst>
      </pc:sldChg>
      <pc:sldChg chg="addSp delSp modSp">
        <pc:chgData name="Mr M Spann" userId="S::mspann@hartfordhigh.co.uk::fc50a1b2-b0e8-45b2-9b43-af02b1ac665c" providerId="AD" clId="Web-{1B187B9F-72C6-CCA7-8DA9-249993AFCBE1}" dt="2025-06-12T15:17:45.994" v="21" actId="20577"/>
        <pc:sldMkLst>
          <pc:docMk/>
          <pc:sldMk cId="3788517070" sldId="259"/>
        </pc:sldMkLst>
      </pc:sldChg>
    </pc:docChg>
  </pc:docChgLst>
  <pc:docChgLst>
    <pc:chgData name="Miss C Davenport" userId="S::cdavenport@hartfordhigh.co.uk::2f10b311-5079-47c7-afd3-2634347caac7" providerId="AD" clId="Web-{1CF5A72E-B570-60AB-0C26-377FC1C8A8CE}"/>
    <pc:docChg chg="addSld delSld modSld">
      <pc:chgData name="Miss C Davenport" userId="S::cdavenport@hartfordhigh.co.uk::2f10b311-5079-47c7-afd3-2634347caac7" providerId="AD" clId="Web-{1CF5A72E-B570-60AB-0C26-377FC1C8A8CE}" dt="2025-06-13T06:26:45.038" v="94"/>
      <pc:docMkLst>
        <pc:docMk/>
      </pc:docMkLst>
      <pc:sldChg chg="del">
        <pc:chgData name="Miss C Davenport" userId="S::cdavenport@hartfordhigh.co.uk::2f10b311-5079-47c7-afd3-2634347caac7" providerId="AD" clId="Web-{1CF5A72E-B570-60AB-0C26-377FC1C8A8CE}" dt="2025-06-13T06:20:08.463" v="0"/>
        <pc:sldMkLst>
          <pc:docMk/>
          <pc:sldMk cId="610738120" sldId="263"/>
        </pc:sldMkLst>
      </pc:sldChg>
      <pc:sldChg chg="add">
        <pc:chgData name="Miss C Davenport" userId="S::cdavenport@hartfordhigh.co.uk::2f10b311-5079-47c7-afd3-2634347caac7" providerId="AD" clId="Web-{1CF5A72E-B570-60AB-0C26-377FC1C8A8CE}" dt="2025-06-13T06:20:11.339" v="1"/>
        <pc:sldMkLst>
          <pc:docMk/>
          <pc:sldMk cId="1714906616" sldId="263"/>
        </pc:sldMkLst>
      </pc:sldChg>
      <pc:sldChg chg="modSp add del">
        <pc:chgData name="Miss C Davenport" userId="S::cdavenport@hartfordhigh.co.uk::2f10b311-5079-47c7-afd3-2634347caac7" providerId="AD" clId="Web-{1CF5A72E-B570-60AB-0C26-377FC1C8A8CE}" dt="2025-06-13T06:26:45.038" v="94"/>
        <pc:sldMkLst>
          <pc:docMk/>
          <pc:sldMk cId="2897983510" sldId="267"/>
        </pc:sldMkLst>
      </pc:sldChg>
    </pc:docChg>
  </pc:docChgLst>
  <pc:docChgLst>
    <pc:chgData clId="Web-{1CF5A72E-B570-60AB-0C26-377FC1C8A8CE}"/>
    <pc:docChg chg="delSld">
      <pc:chgData name="" userId="" providerId="" clId="Web-{1CF5A72E-B570-60AB-0C26-377FC1C8A8CE}" dt="2025-06-13T06:19:55.869" v="0"/>
      <pc:docMkLst>
        <pc:docMk/>
      </pc:docMkLst>
      <pc:sldChg chg="del">
        <pc:chgData name="" userId="" providerId="" clId="Web-{1CF5A72E-B570-60AB-0C26-377FC1C8A8CE}" dt="2025-06-13T06:19:55.869" v="0"/>
        <pc:sldMkLst>
          <pc:docMk/>
          <pc:sldMk cId="894688090" sldId="262"/>
        </pc:sldMkLst>
      </pc:sldChg>
    </pc:docChg>
  </pc:docChgLst>
  <pc:docChgLst>
    <pc:chgData name="Miss C Davenport" userId="S::cdavenport@hartfordhigh.co.uk::2f10b311-5079-47c7-afd3-2634347caac7" providerId="AD" clId="Web-{A7AB0DBB-7E23-511B-3FFA-2C3C9BACDCC6}"/>
    <pc:docChg chg="modSld">
      <pc:chgData name="Miss C Davenport" userId="S::cdavenport@hartfordhigh.co.uk::2f10b311-5079-47c7-afd3-2634347caac7" providerId="AD" clId="Web-{A7AB0DBB-7E23-511B-3FFA-2C3C9BACDCC6}" dt="2025-08-01T12:37:24.013" v="128"/>
      <pc:docMkLst>
        <pc:docMk/>
      </pc:docMkLst>
      <pc:sldChg chg="modSp">
        <pc:chgData name="Miss C Davenport" userId="S::cdavenport@hartfordhigh.co.uk::2f10b311-5079-47c7-afd3-2634347caac7" providerId="AD" clId="Web-{A7AB0DBB-7E23-511B-3FFA-2C3C9BACDCC6}" dt="2025-08-01T12:37:24.013" v="128"/>
        <pc:sldMkLst>
          <pc:docMk/>
          <pc:sldMk cId="1714906616" sldId="263"/>
        </pc:sldMkLst>
        <pc:spChg chg="mod">
          <ac:chgData name="Miss C Davenport" userId="S::cdavenport@hartfordhigh.co.uk::2f10b311-5079-47c7-afd3-2634347caac7" providerId="AD" clId="Web-{A7AB0DBB-7E23-511B-3FFA-2C3C9BACDCC6}" dt="2025-08-01T12:34:23.271" v="50" actId="20577"/>
          <ac:spMkLst>
            <pc:docMk/>
            <pc:sldMk cId="1714906616" sldId="263"/>
            <ac:spMk id="2" creationId="{00000000-0000-0000-0000-000000000000}"/>
          </ac:spMkLst>
        </pc:spChg>
        <pc:graphicFrameChg chg="mod modGraphic">
          <ac:chgData name="Miss C Davenport" userId="S::cdavenport@hartfordhigh.co.uk::2f10b311-5079-47c7-afd3-2634347caac7" providerId="AD" clId="Web-{A7AB0DBB-7E23-511B-3FFA-2C3C9BACDCC6}" dt="2025-08-01T12:37:24.013" v="128"/>
          <ac:graphicFrameMkLst>
            <pc:docMk/>
            <pc:sldMk cId="1714906616" sldId="263"/>
            <ac:graphicFrameMk id="4" creationId="{00000000-0000-0000-0000-000000000000}"/>
          </ac:graphicFrameMkLst>
        </pc:graphicFrameChg>
      </pc:sldChg>
      <pc:sldChg chg="modSp">
        <pc:chgData name="Miss C Davenport" userId="S::cdavenport@hartfordhigh.co.uk::2f10b311-5079-47c7-afd3-2634347caac7" providerId="AD" clId="Web-{A7AB0DBB-7E23-511B-3FFA-2C3C9BACDCC6}" dt="2025-08-01T12:34:59.261" v="54" actId="20577"/>
        <pc:sldMkLst>
          <pc:docMk/>
          <pc:sldMk cId="2897983510" sldId="267"/>
        </pc:sldMkLst>
        <pc:spChg chg="mod">
          <ac:chgData name="Miss C Davenport" userId="S::cdavenport@hartfordhigh.co.uk::2f10b311-5079-47c7-afd3-2634347caac7" providerId="AD" clId="Web-{A7AB0DBB-7E23-511B-3FFA-2C3C9BACDCC6}" dt="2025-08-01T12:34:59.261" v="54" actId="20577"/>
          <ac:spMkLst>
            <pc:docMk/>
            <pc:sldMk cId="2897983510" sldId="267"/>
            <ac:spMk id="2" creationId="{D9F5633B-D3F7-6D80-8CCC-3450C136379E}"/>
          </ac:spMkLst>
        </pc:spChg>
        <pc:graphicFrameChg chg="mod modGraphic">
          <ac:chgData name="Miss C Davenport" userId="S::cdavenport@hartfordhigh.co.uk::2f10b311-5079-47c7-afd3-2634347caac7" providerId="AD" clId="Web-{A7AB0DBB-7E23-511B-3FFA-2C3C9BACDCC6}" dt="2025-08-01T12:29:35.827" v="1"/>
          <ac:graphicFrameMkLst>
            <pc:docMk/>
            <pc:sldMk cId="2897983510" sldId="267"/>
            <ac:graphicFrameMk id="4" creationId="{EB94BCBF-D9E7-A13B-13C2-7589BC6E007E}"/>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329A81-EF1E-454F-AE94-AF7124EF7144}" type="datetimeFigureOut">
              <a:rPr lang="en-GB" smtClean="0"/>
              <a:t>01/08/2025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2844517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329A81-EF1E-454F-AE94-AF7124EF7144}" type="datetimeFigureOut">
              <a:rPr lang="en-GB" smtClean="0"/>
              <a:t>01/08/2025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2278507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329A81-EF1E-454F-AE94-AF7124EF7144}" type="datetimeFigureOut">
              <a:rPr lang="en-GB" smtClean="0"/>
              <a:t>01/08/2025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211015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329A81-EF1E-454F-AE94-AF7124EF7144}" type="datetimeFigureOut">
              <a:rPr lang="en-GB" smtClean="0"/>
              <a:t>01/08/2025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755770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329A81-EF1E-454F-AE94-AF7124EF7144}" type="datetimeFigureOut">
              <a:rPr lang="en-GB" smtClean="0"/>
              <a:t>01/08/2025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3930507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329A81-EF1E-454F-AE94-AF7124EF7144}" type="datetimeFigureOut">
              <a:rPr lang="en-GB" smtClean="0"/>
              <a:t>01/08/2025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1642445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29A81-EF1E-454F-AE94-AF7124EF7144}" type="datetimeFigureOut">
              <a:rPr lang="en-GB" smtClean="0"/>
              <a:t>01/08/2025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3900398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329A81-EF1E-454F-AE94-AF7124EF7144}" type="datetimeFigureOut">
              <a:rPr lang="en-GB" smtClean="0"/>
              <a:t>01/08/2025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7378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329A81-EF1E-454F-AE94-AF7124EF7144}" type="datetimeFigureOut">
              <a:rPr lang="en-GB" smtClean="0"/>
              <a:t>01/08/2025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1930967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329A81-EF1E-454F-AE94-AF7124EF7144}" type="datetimeFigureOut">
              <a:rPr lang="en-GB" smtClean="0"/>
              <a:t>01/08/2025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3403912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329A81-EF1E-454F-AE94-AF7124EF7144}" type="datetimeFigureOut">
              <a:rPr lang="en-GB" smtClean="0"/>
              <a:t>01/08/2025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44835-5881-4A30-8FD7-863B19AA5EDB}" type="slidenum">
              <a:rPr lang="en-GB" smtClean="0"/>
              <a:t>‹#›</a:t>
            </a:fld>
            <a:endParaRPr lang="en-GB"/>
          </a:p>
        </p:txBody>
      </p:sp>
    </p:spTree>
    <p:extLst>
      <p:ext uri="{BB962C8B-B14F-4D97-AF65-F5344CB8AC3E}">
        <p14:creationId xmlns:p14="http://schemas.microsoft.com/office/powerpoint/2010/main" val="240521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329A81-EF1E-454F-AE94-AF7124EF7144}" type="datetimeFigureOut">
              <a:rPr lang="en-GB" smtClean="0"/>
              <a:t>01/08/2025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44835-5881-4A30-8FD7-863B19AA5EDB}" type="slidenum">
              <a:rPr lang="en-GB" smtClean="0"/>
              <a:t>‹#›</a:t>
            </a:fld>
            <a:endParaRPr lang="en-GB"/>
          </a:p>
        </p:txBody>
      </p:sp>
    </p:spTree>
    <p:extLst>
      <p:ext uri="{BB962C8B-B14F-4D97-AF65-F5344CB8AC3E}">
        <p14:creationId xmlns:p14="http://schemas.microsoft.com/office/powerpoint/2010/main" val="1521997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43795" y="91416"/>
            <a:ext cx="10761272" cy="461665"/>
          </a:xfrm>
          <a:prstGeom prst="rect">
            <a:avLst/>
          </a:prstGeom>
          <a:noFill/>
        </p:spPr>
        <p:txBody>
          <a:bodyPr wrap="square" lIns="91440" tIns="45720" rIns="91440" bIns="45720" rtlCol="0" anchor="t">
            <a:spAutoFit/>
          </a:bodyPr>
          <a:lstStyle/>
          <a:p>
            <a:r>
              <a:rPr lang="en-US" sz="2400" b="1" dirty="0"/>
              <a:t>Year 8 - HT1 </a:t>
            </a:r>
            <a:r>
              <a:rPr lang="en-GB" sz="2400" b="1" dirty="0"/>
              <a:t> </a:t>
            </a:r>
            <a:r>
              <a:rPr lang="en-US" sz="2400" b="1" dirty="0"/>
              <a:t>‘Animal Farm’ </a:t>
            </a:r>
            <a:r>
              <a:rPr lang="en-US" b="1" dirty="0"/>
              <a:t>Knowledge </a:t>
            </a:r>
            <a:r>
              <a:rPr lang="en-US" b="1" dirty="0" err="1"/>
              <a:t>Organiser</a:t>
            </a:r>
            <a:endParaRPr lang="en-GB" b="1" dirty="0"/>
          </a:p>
        </p:txBody>
      </p:sp>
      <p:pic>
        <p:nvPicPr>
          <p:cNvPr id="5" name="Picture 4" descr="A black and white chart with text&#10;&#10;AI-generated content may be incorrect.">
            <a:extLst>
              <a:ext uri="{FF2B5EF4-FFF2-40B4-BE49-F238E27FC236}">
                <a16:creationId xmlns:a16="http://schemas.microsoft.com/office/drawing/2014/main" id="{A2D0048C-389C-30D8-946E-F1BC6A9598AC}"/>
              </a:ext>
            </a:extLst>
          </p:cNvPr>
          <p:cNvPicPr/>
          <p:nvPr/>
        </p:nvPicPr>
        <p:blipFill>
          <a:blip r:embed="rId2">
            <a:extLst>
              <a:ext uri="{28A0092B-C50C-407E-A947-70E740481C1C}">
                <a14:useLocalDpi xmlns:a14="http://schemas.microsoft.com/office/drawing/2010/main" val="0"/>
              </a:ext>
            </a:extLst>
          </a:blip>
          <a:stretch>
            <a:fillRect/>
          </a:stretch>
        </p:blipFill>
        <p:spPr>
          <a:xfrm>
            <a:off x="20826" y="564543"/>
            <a:ext cx="11988293" cy="6163782"/>
          </a:xfrm>
          <a:prstGeom prst="rect">
            <a:avLst/>
          </a:prstGeom>
        </p:spPr>
      </p:pic>
    </p:spTree>
    <p:extLst>
      <p:ext uri="{BB962C8B-B14F-4D97-AF65-F5344CB8AC3E}">
        <p14:creationId xmlns:p14="http://schemas.microsoft.com/office/powerpoint/2010/main" val="3674805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91589" y="400110"/>
          <a:ext cx="11739152" cy="6462996"/>
        </p:xfrm>
        <a:graphic>
          <a:graphicData uri="http://schemas.openxmlformats.org/drawingml/2006/table">
            <a:tbl>
              <a:tblPr firstRow="1" firstCol="1" bandRow="1"/>
              <a:tblGrid>
                <a:gridCol w="2934788">
                  <a:extLst>
                    <a:ext uri="{9D8B030D-6E8A-4147-A177-3AD203B41FA5}">
                      <a16:colId xmlns:a16="http://schemas.microsoft.com/office/drawing/2014/main" val="912059851"/>
                    </a:ext>
                  </a:extLst>
                </a:gridCol>
                <a:gridCol w="2934788">
                  <a:extLst>
                    <a:ext uri="{9D8B030D-6E8A-4147-A177-3AD203B41FA5}">
                      <a16:colId xmlns:a16="http://schemas.microsoft.com/office/drawing/2014/main" val="4108723704"/>
                    </a:ext>
                  </a:extLst>
                </a:gridCol>
                <a:gridCol w="2934788">
                  <a:extLst>
                    <a:ext uri="{9D8B030D-6E8A-4147-A177-3AD203B41FA5}">
                      <a16:colId xmlns:a16="http://schemas.microsoft.com/office/drawing/2014/main" val="3916932148"/>
                    </a:ext>
                  </a:extLst>
                </a:gridCol>
                <a:gridCol w="2934788">
                  <a:extLst>
                    <a:ext uri="{9D8B030D-6E8A-4147-A177-3AD203B41FA5}">
                      <a16:colId xmlns:a16="http://schemas.microsoft.com/office/drawing/2014/main" val="4043457955"/>
                    </a:ext>
                  </a:extLst>
                </a:gridCol>
              </a:tblGrid>
              <a:tr h="257395">
                <a:tc>
                  <a:txBody>
                    <a:bodyPr/>
                    <a:lstStyle/>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Gothic</a:t>
                      </a:r>
                      <a:r>
                        <a:rPr lang="en-GB" sz="1200" b="1" baseline="0" dirty="0">
                          <a:effectLst/>
                          <a:latin typeface="Calibri" panose="020F0502020204030204" pitchFamily="34" charset="0"/>
                          <a:ea typeface="Calibri" panose="020F0502020204030204" pitchFamily="34" charset="0"/>
                          <a:cs typeface="Times New Roman" panose="02020603050405020304" pitchFamily="18" charset="0"/>
                        </a:rPr>
                        <a:t> Writing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Sentence Type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Language Techniques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Structural Techniques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9738691"/>
                  </a:ext>
                </a:extLst>
              </a:tr>
              <a:tr h="6117764">
                <a:tc>
                  <a:txBody>
                    <a:bodyPr/>
                    <a:lstStyle/>
                    <a:p>
                      <a:pPr>
                        <a:lnSpc>
                          <a:spcPct val="107000"/>
                        </a:lnSpc>
                        <a:spcAft>
                          <a:spcPts val="0"/>
                        </a:spcAft>
                      </a:pPr>
                      <a:r>
                        <a:rPr lang="en-GB" sz="1400" b="1" i="0" dirty="0">
                          <a:effectLst/>
                          <a:latin typeface="Calibri" panose="020F0502020204030204" pitchFamily="34" charset="0"/>
                          <a:ea typeface="Calibri" panose="020F0502020204030204" pitchFamily="34" charset="0"/>
                          <a:cs typeface="Times New Roman" panose="02020603050405020304" pitchFamily="18" charset="0"/>
                        </a:rPr>
                        <a:t>Gothic</a:t>
                      </a:r>
                      <a:r>
                        <a:rPr lang="en-GB" sz="1400" b="1" i="0" baseline="0" dirty="0">
                          <a:effectLst/>
                          <a:latin typeface="Calibri" panose="020F0502020204030204" pitchFamily="34" charset="0"/>
                          <a:ea typeface="Calibri" panose="020F0502020204030204" pitchFamily="34" charset="0"/>
                          <a:cs typeface="Times New Roman" panose="02020603050405020304" pitchFamily="18" charset="0"/>
                        </a:rPr>
                        <a:t> characters: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Characters with high social status </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Female victims threatened by a powerful male</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Threatening women </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Powerful, tyrannical male figures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Villains, vampires, ghosts, werewolves, ghosts, monsters</a:t>
                      </a:r>
                    </a:p>
                    <a:p>
                      <a:pPr>
                        <a:lnSpc>
                          <a:spcPct val="107000"/>
                        </a:lnSpc>
                        <a:spcAft>
                          <a:spcPts val="0"/>
                        </a:spcAft>
                      </a:pPr>
                      <a:endParaRPr lang="en-GB" sz="1400" i="0" baseline="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i="0" baseline="0" dirty="0">
                          <a:effectLst/>
                          <a:latin typeface="Calibri" panose="020F0502020204030204" pitchFamily="34" charset="0"/>
                          <a:ea typeface="Calibri" panose="020F0502020204030204" pitchFamily="34" charset="0"/>
                          <a:cs typeface="Times New Roman" panose="02020603050405020304" pitchFamily="18" charset="0"/>
                        </a:rPr>
                        <a:t>Gothic settings: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Wild landscapes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Medieval style castles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Churches or abbeys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Gloomy and decayed environments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Remote, uninhabited places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Volatile and threatening weather</a:t>
                      </a:r>
                    </a:p>
                    <a:p>
                      <a:pPr>
                        <a:lnSpc>
                          <a:spcPct val="107000"/>
                        </a:lnSpc>
                        <a:spcAft>
                          <a:spcPts val="0"/>
                        </a:spcAft>
                      </a:pPr>
                      <a:endParaRPr lang="en-GB" sz="1400" i="0" baseline="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i="0" baseline="0" dirty="0">
                          <a:effectLst/>
                          <a:latin typeface="Calibri" panose="020F0502020204030204" pitchFamily="34" charset="0"/>
                          <a:ea typeface="Calibri" panose="020F0502020204030204" pitchFamily="34" charset="0"/>
                          <a:cs typeface="Times New Roman" panose="02020603050405020304" pitchFamily="18" charset="0"/>
                        </a:rPr>
                        <a:t>Gothic features: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The supernatural</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Death and darkness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Madness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Duality </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Psychological episodes</a:t>
                      </a:r>
                    </a:p>
                    <a:p>
                      <a:pPr marL="171450" indent="-171450">
                        <a:lnSpc>
                          <a:spcPct val="107000"/>
                        </a:lnSpc>
                        <a:spcAft>
                          <a:spcPts val="0"/>
                        </a:spcAft>
                        <a:buFont typeface="Arial" panose="020B0604020202020204" pitchFamily="34" charset="0"/>
                        <a:buChar char="•"/>
                      </a:pPr>
                      <a:r>
                        <a:rPr lang="en-GB" sz="1400" i="0" baseline="0" dirty="0">
                          <a:effectLst/>
                          <a:latin typeface="Calibri" panose="020F0502020204030204" pitchFamily="34" charset="0"/>
                          <a:ea typeface="Calibri" panose="020F0502020204030204" pitchFamily="34" charset="0"/>
                          <a:cs typeface="Times New Roman" panose="02020603050405020304" pitchFamily="18" charset="0"/>
                        </a:rPr>
                        <a:t>Mystery, terror and suspense</a:t>
                      </a: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Clause</a:t>
                      </a:r>
                      <a:r>
                        <a:rPr lang="en-GB" sz="1200" dirty="0">
                          <a:effectLst/>
                          <a:latin typeface="Calibri" panose="020F0502020204030204" pitchFamily="34" charset="0"/>
                          <a:ea typeface="Calibri" panose="020F0502020204030204" pitchFamily="34" charset="0"/>
                          <a:cs typeface="Times New Roman" panose="02020603050405020304" pitchFamily="18" charset="0"/>
                        </a:rPr>
                        <a:t>: must contain a verb and a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subject </a:t>
                      </a:r>
                      <a:r>
                        <a:rPr lang="en-GB" sz="1200" b="0" dirty="0">
                          <a:effectLst/>
                          <a:latin typeface="Calibri" panose="020F0502020204030204" pitchFamily="34" charset="0"/>
                          <a:ea typeface="Calibri" panose="020F0502020204030204" pitchFamily="34" charset="0"/>
                          <a:cs typeface="Times New Roman" panose="02020603050405020304" pitchFamily="18" charset="0"/>
                        </a:rPr>
                        <a:t>-</a:t>
                      </a:r>
                      <a:r>
                        <a:rPr lang="en-GB" sz="1200" b="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She ran =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subject+verb</a:t>
                      </a:r>
                      <a:r>
                        <a:rPr lang="en-GB" sz="1200" i="1" baseline="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Subject</a:t>
                      </a:r>
                      <a:r>
                        <a:rPr lang="en-GB" sz="1200" dirty="0">
                          <a:effectLst/>
                          <a:latin typeface="Calibri" panose="020F0502020204030204" pitchFamily="34" charset="0"/>
                          <a:ea typeface="Calibri" panose="020F0502020204030204" pitchFamily="34" charset="0"/>
                          <a:cs typeface="Times New Roman" panose="02020603050405020304" pitchFamily="18" charset="0"/>
                        </a:rPr>
                        <a:t>: performs the verb in a clause –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I/you</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Object</a:t>
                      </a:r>
                      <a:r>
                        <a:rPr lang="en-GB" sz="1200" dirty="0">
                          <a:effectLst/>
                          <a:latin typeface="Calibri" panose="020F0502020204030204" pitchFamily="34" charset="0"/>
                          <a:ea typeface="Calibri" panose="020F0502020204030204" pitchFamily="34" charset="0"/>
                          <a:cs typeface="Times New Roman" panose="02020603050405020304" pitchFamily="18" charset="0"/>
                        </a:rPr>
                        <a:t>: has verb in a clause performed to it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She ran </a:t>
                      </a:r>
                      <a:r>
                        <a:rPr lang="en-GB" sz="1200" i="1" u="sng" dirty="0">
                          <a:effectLst/>
                          <a:latin typeface="Calibri" panose="020F0502020204030204" pitchFamily="34" charset="0"/>
                          <a:ea typeface="Calibri" panose="020F0502020204030204" pitchFamily="34" charset="0"/>
                          <a:cs typeface="Times New Roman" panose="02020603050405020304" pitchFamily="18" charset="0"/>
                        </a:rPr>
                        <a:t>the tap</a:t>
                      </a:r>
                      <a:r>
                        <a:rPr lang="en-GB" sz="1200" i="0" u="sng" baseline="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Phrase</a:t>
                      </a:r>
                      <a:r>
                        <a:rPr lang="en-GB" sz="1200" dirty="0">
                          <a:effectLst/>
                          <a:latin typeface="Calibri" panose="020F0502020204030204" pitchFamily="34" charset="0"/>
                          <a:ea typeface="Calibri" panose="020F0502020204030204" pitchFamily="34" charset="0"/>
                          <a:cs typeface="Times New Roman" panose="02020603050405020304" pitchFamily="18" charset="0"/>
                        </a:rPr>
                        <a:t>: a group of connected words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the fluffy white dog / far too fast / has been swimming</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Simple sentence: </a:t>
                      </a:r>
                      <a:r>
                        <a:rPr lang="en-GB" sz="1200" dirty="0">
                          <a:effectLst/>
                          <a:latin typeface="Calibri" panose="020F0502020204030204" pitchFamily="34" charset="0"/>
                          <a:ea typeface="Calibri" panose="020F0502020204030204" pitchFamily="34" charset="0"/>
                          <a:cs typeface="Times New Roman" panose="02020603050405020304" pitchFamily="18" charset="0"/>
                        </a:rPr>
                        <a:t>contains one clause with a subject and verb –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the train was late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Compound sentence: </a:t>
                      </a:r>
                      <a:r>
                        <a:rPr lang="en-GB" sz="1200" dirty="0">
                          <a:effectLst/>
                          <a:latin typeface="Calibri" panose="020F0502020204030204" pitchFamily="34" charset="0"/>
                          <a:ea typeface="Calibri" panose="020F0502020204030204" pitchFamily="34" charset="0"/>
                          <a:cs typeface="Times New Roman" panose="02020603050405020304" pitchFamily="18" charset="0"/>
                        </a:rPr>
                        <a:t>contains two independent clauses that</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are related and joined with a conjunction –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I like</a:t>
                      </a:r>
                      <a:r>
                        <a:rPr lang="en-GB" sz="1200" i="1" baseline="0" dirty="0">
                          <a:effectLst/>
                          <a:latin typeface="Calibri" panose="020F0502020204030204" pitchFamily="34" charset="0"/>
                          <a:ea typeface="Calibri" panose="020F0502020204030204" pitchFamily="34" charset="0"/>
                          <a:cs typeface="Times New Roman" panose="02020603050405020304" pitchFamily="18" charset="0"/>
                        </a:rPr>
                        <a:t> coffee and she likes water</a:t>
                      </a:r>
                      <a:endParaRPr lang="en-GB" sz="12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Complex sentence: </a:t>
                      </a:r>
                      <a:r>
                        <a:rPr lang="en-GB" sz="1200" dirty="0">
                          <a:effectLst/>
                          <a:latin typeface="Calibri" panose="020F0502020204030204" pitchFamily="34" charset="0"/>
                          <a:ea typeface="Calibri" panose="020F0502020204030204" pitchFamily="34" charset="0"/>
                          <a:cs typeface="Times New Roman" panose="02020603050405020304" pitchFamily="18" charset="0"/>
                        </a:rPr>
                        <a:t>contains one or more subordinate clause –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Although I enjoy Maths,</a:t>
                      </a:r>
                      <a:r>
                        <a:rPr lang="en-GB" sz="1200" i="1" baseline="0" dirty="0">
                          <a:effectLst/>
                          <a:latin typeface="Calibri" panose="020F0502020204030204" pitchFamily="34" charset="0"/>
                          <a:ea typeface="Calibri" panose="020F0502020204030204" pitchFamily="34" charset="0"/>
                          <a:cs typeface="Times New Roman" panose="02020603050405020304" pitchFamily="18" charset="0"/>
                        </a:rPr>
                        <a:t> English is my favourite subject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Sentence functions: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Declarative: </a:t>
                      </a:r>
                      <a:r>
                        <a:rPr lang="en-GB" sz="1100" dirty="0">
                          <a:effectLst/>
                          <a:latin typeface="Calibri" panose="020F0502020204030204" pitchFamily="34" charset="0"/>
                          <a:ea typeface="Calibri" panose="020F0502020204030204" pitchFamily="34" charset="0"/>
                          <a:cs typeface="Times New Roman" panose="02020603050405020304" pitchFamily="18" charset="0"/>
                        </a:rPr>
                        <a:t>used to make a statement. The subject will come before the verb: The Prime Minister is in favour of banning cheese / The goat has escaped again!</a:t>
                      </a:r>
                    </a:p>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Interrogative: </a:t>
                      </a:r>
                      <a:r>
                        <a:rPr lang="en-GB" sz="1100" dirty="0">
                          <a:effectLst/>
                          <a:latin typeface="Calibri" panose="020F0502020204030204" pitchFamily="34" charset="0"/>
                          <a:ea typeface="Calibri" panose="020F0502020204030204" pitchFamily="34" charset="0"/>
                          <a:cs typeface="Times New Roman" panose="02020603050405020304" pitchFamily="18" charset="0"/>
                        </a:rPr>
                        <a:t>used to ask a question. The verb will come before the subject: Is the Prime Minister in favour of banning cheese?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Can also use question stems: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who, what, where, when, why, how</a:t>
                      </a:r>
                    </a:p>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Imperative: </a:t>
                      </a:r>
                      <a:r>
                        <a:rPr lang="en-GB" sz="1100" dirty="0">
                          <a:effectLst/>
                          <a:latin typeface="Calibri" panose="020F0502020204030204" pitchFamily="34" charset="0"/>
                          <a:ea typeface="Calibri" panose="020F0502020204030204" pitchFamily="34" charset="0"/>
                          <a:cs typeface="Times New Roman" panose="02020603050405020304" pitchFamily="18" charset="0"/>
                        </a:rPr>
                        <a:t>used to issue a command. Has no subject.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Put that down / Leave here at once / Don’t throw paint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Exclamatory: </a:t>
                      </a:r>
                      <a:r>
                        <a:rPr lang="en-GB" sz="1100" dirty="0">
                          <a:effectLst/>
                          <a:latin typeface="Calibri" panose="020F0502020204030204" pitchFamily="34" charset="0"/>
                          <a:ea typeface="Calibri" panose="020F0502020204030204" pitchFamily="34" charset="0"/>
                          <a:cs typeface="Times New Roman" panose="02020603050405020304" pitchFamily="18" charset="0"/>
                        </a:rPr>
                        <a:t>used to show shock, surprise, anger. Usually start with a phrase containing what or how: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How fantastic!</a:t>
                      </a: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Simile:</a:t>
                      </a:r>
                      <a:r>
                        <a:rPr lang="en-GB" sz="1400" dirty="0">
                          <a:effectLst/>
                          <a:latin typeface="Calibri" panose="020F0502020204030204" pitchFamily="34" charset="0"/>
                          <a:ea typeface="Calibri" panose="020F0502020204030204" pitchFamily="34" charset="0"/>
                          <a:cs typeface="Times New Roman" panose="02020603050405020304" pitchFamily="18" charset="0"/>
                        </a:rPr>
                        <a:t> A comparison of two things using the key words like or as.</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 world is</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like a stage</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Metaphor</a:t>
                      </a:r>
                      <a:r>
                        <a:rPr lang="en-GB" sz="1400" dirty="0">
                          <a:effectLst/>
                          <a:latin typeface="Calibri" panose="020F0502020204030204" pitchFamily="34" charset="0"/>
                          <a:ea typeface="Calibri" panose="020F0502020204030204" pitchFamily="34" charset="0"/>
                          <a:cs typeface="Times New Roman" panose="02020603050405020304" pitchFamily="18" charset="0"/>
                        </a:rPr>
                        <a:t>: A direct comparison of two things which is not literal.</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 world is a stage</a:t>
                      </a: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Emotive language:</a:t>
                      </a:r>
                      <a:r>
                        <a:rPr lang="en-GB" sz="1400" dirty="0">
                          <a:effectLst/>
                          <a:latin typeface="Calibri" panose="020F0502020204030204" pitchFamily="34" charset="0"/>
                          <a:ea typeface="Calibri" panose="020F0502020204030204" pitchFamily="34" charset="0"/>
                          <a:cs typeface="Times New Roman" panose="02020603050405020304" pitchFamily="18" charset="0"/>
                        </a:rPr>
                        <a:t> Words which elicit an emotional reaction.</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Defeated</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and heartbroken, the team left the pitch</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Pathetic fallacy:</a:t>
                      </a:r>
                      <a:r>
                        <a:rPr lang="en-GB" sz="1400" dirty="0">
                          <a:effectLst/>
                          <a:latin typeface="Calibri" panose="020F0502020204030204" pitchFamily="34" charset="0"/>
                          <a:ea typeface="Calibri" panose="020F0502020204030204" pitchFamily="34" charset="0"/>
                          <a:cs typeface="Times New Roman" panose="02020603050405020304" pitchFamily="18" charset="0"/>
                        </a:rPr>
                        <a:t> When nature reflects human emotion (we often</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see this in the weather)</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 sun shone in the cloudless sky</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as the friends were reunited</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Imagery:</a:t>
                      </a:r>
                      <a:r>
                        <a:rPr lang="en-GB" sz="1400" dirty="0">
                          <a:effectLst/>
                          <a:latin typeface="Calibri" panose="020F0502020204030204" pitchFamily="34" charset="0"/>
                          <a:ea typeface="Calibri" panose="020F0502020204030204" pitchFamily="34" charset="0"/>
                          <a:cs typeface="Times New Roman" panose="02020603050405020304" pitchFamily="18" charset="0"/>
                        </a:rPr>
                        <a:t> Creating a mental picture for the reader through</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appealing to the senses (smell, touch, taste, see,</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hear).</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smell of freshly cut grass filled the air</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Personification: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the giving of human characteristics to a</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non-human object</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 rain tapped</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against the window</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Alliteration: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the same letter or sound at the start of adjacent</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words</a:t>
                      </a:r>
                    </a:p>
                    <a:p>
                      <a:pPr>
                        <a:lnSpc>
                          <a:spcPct val="107000"/>
                        </a:lnSpc>
                        <a:spcAft>
                          <a:spcPts val="0"/>
                        </a:spcAft>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The books</a:t>
                      </a:r>
                      <a:r>
                        <a:rPr lang="en-GB" sz="1400" i="1" baseline="0" dirty="0">
                          <a:effectLst/>
                          <a:latin typeface="Calibri" panose="020F0502020204030204" pitchFamily="34" charset="0"/>
                          <a:ea typeface="Calibri" panose="020F0502020204030204" pitchFamily="34" charset="0"/>
                          <a:cs typeface="Times New Roman" panose="02020603050405020304" pitchFamily="18" charset="0"/>
                        </a:rPr>
                        <a:t> burst with magical worlds of fantasy</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Flashback/flash forward:</a:t>
                      </a:r>
                      <a:r>
                        <a:rPr lang="en-GB" sz="1200" dirty="0">
                          <a:effectLst/>
                          <a:latin typeface="Calibri" panose="020F0502020204030204" pitchFamily="34" charset="0"/>
                          <a:ea typeface="Calibri" panose="020F0502020204030204" pitchFamily="34" charset="0"/>
                          <a:cs typeface="Times New Roman" panose="02020603050405020304" pitchFamily="18" charset="0"/>
                        </a:rPr>
                        <a:t> set earlier or later than the main</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narrative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Anaphora:</a:t>
                      </a:r>
                      <a:r>
                        <a:rPr lang="en-GB" sz="1200" dirty="0">
                          <a:effectLst/>
                          <a:latin typeface="Calibri" panose="020F0502020204030204" pitchFamily="34" charset="0"/>
                          <a:ea typeface="Calibri" panose="020F0502020204030204" pitchFamily="34" charset="0"/>
                          <a:cs typeface="Times New Roman" panose="02020603050405020304" pitchFamily="18" charset="0"/>
                        </a:rPr>
                        <a:t> the repetition of a word or phrase at the beginning</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of successive clauses –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Be</a:t>
                      </a:r>
                      <a:r>
                        <a:rPr lang="en-GB" sz="1200" i="1" baseline="0" dirty="0">
                          <a:effectLst/>
                          <a:latin typeface="Calibri" panose="020F0502020204030204" pitchFamily="34" charset="0"/>
                          <a:ea typeface="Calibri" panose="020F0502020204030204" pitchFamily="34" charset="0"/>
                          <a:cs typeface="Times New Roman" panose="02020603050405020304" pitchFamily="18" charset="0"/>
                        </a:rPr>
                        <a:t> your best everyday. Be the sunshine in the world.</a:t>
                      </a:r>
                      <a:endParaRPr lang="en-GB" sz="12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Repetition: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a word or phrase that is used more than once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Chronological structure: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arranged in the order of time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Listing: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 number of connected items written one after the</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other to emphasise a particular quality</a:t>
                      </a:r>
                    </a:p>
                    <a:p>
                      <a:pPr>
                        <a:lnSpc>
                          <a:spcPct val="1070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Upgrade your sentence type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Triple noun colon:</a:t>
                      </a:r>
                    </a:p>
                    <a:p>
                      <a:pPr>
                        <a:lnSpc>
                          <a:spcPct val="107000"/>
                        </a:lnSpc>
                        <a:spcAft>
                          <a:spcPts val="0"/>
                        </a:spcAft>
                      </a:pPr>
                      <a:r>
                        <a:rPr lang="en-GB" sz="1200" i="1" dirty="0">
                          <a:effectLst/>
                          <a:latin typeface="Calibri" panose="020F0502020204030204" pitchFamily="34" charset="0"/>
                          <a:ea typeface="Calibri" panose="020F0502020204030204" pitchFamily="34" charset="0"/>
                          <a:cs typeface="Times New Roman" panose="02020603050405020304" pitchFamily="18" charset="0"/>
                        </a:rPr>
                        <a:t>Dirt, oil and grease: the boy’s face was smeared with remnants of his day of toil.</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Simile start:</a:t>
                      </a:r>
                    </a:p>
                    <a:p>
                      <a:pPr>
                        <a:lnSpc>
                          <a:spcPct val="107000"/>
                        </a:lnSpc>
                        <a:spcAft>
                          <a:spcPts val="0"/>
                        </a:spcAft>
                      </a:pPr>
                      <a:r>
                        <a:rPr lang="en-GB" sz="1200" i="1" dirty="0">
                          <a:effectLst/>
                          <a:latin typeface="Calibri" panose="020F0502020204030204" pitchFamily="34" charset="0"/>
                          <a:ea typeface="Calibri" panose="020F0502020204030204" pitchFamily="34" charset="0"/>
                          <a:cs typeface="Times New Roman" panose="02020603050405020304" pitchFamily="18" charset="0"/>
                        </a:rPr>
                        <a:t>Like an urban fox, the filthy boy rummaged desperately through the mountain of rubbish.</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Not only but also:</a:t>
                      </a:r>
                    </a:p>
                    <a:p>
                      <a:pPr>
                        <a:lnSpc>
                          <a:spcPct val="107000"/>
                        </a:lnSpc>
                        <a:spcAft>
                          <a:spcPts val="0"/>
                        </a:spcAft>
                      </a:pPr>
                      <a:r>
                        <a:rPr lang="en-GB" sz="1200" i="1" dirty="0">
                          <a:effectLst/>
                          <a:latin typeface="Calibri" panose="020F0502020204030204" pitchFamily="34" charset="0"/>
                          <a:ea typeface="Calibri" panose="020F0502020204030204" pitchFamily="34" charset="0"/>
                          <a:cs typeface="Times New Roman" panose="02020603050405020304" pitchFamily="18" charset="0"/>
                        </a:rPr>
                        <a:t>Not only were the boy’s eyes transfixed on the ground, but his face was also covered in a mixture of mud and grease.</a:t>
                      </a:r>
                    </a:p>
                    <a:p>
                      <a:pPr>
                        <a:lnSpc>
                          <a:spcPct val="107000"/>
                        </a:lnSpc>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Double adjective start:</a:t>
                      </a:r>
                    </a:p>
                    <a:p>
                      <a:pPr>
                        <a:lnSpc>
                          <a:spcPct val="107000"/>
                        </a:lnSpc>
                        <a:spcAft>
                          <a:spcPts val="0"/>
                        </a:spcAft>
                      </a:pPr>
                      <a:r>
                        <a:rPr lang="en-GB" sz="1200" i="1" dirty="0">
                          <a:effectLst/>
                          <a:latin typeface="Calibri" panose="020F0502020204030204" pitchFamily="34" charset="0"/>
                          <a:ea typeface="Calibri" panose="020F0502020204030204" pitchFamily="34" charset="0"/>
                          <a:cs typeface="Times New Roman" panose="02020603050405020304" pitchFamily="18" charset="0"/>
                        </a:rPr>
                        <a:t>Abject and alone, the boy peered into the distance, desperately searching for aid.</a:t>
                      </a:r>
                    </a:p>
                    <a:p>
                      <a:pPr>
                        <a:lnSpc>
                          <a:spcPct val="1070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5610" marR="456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2913837"/>
                  </a:ext>
                </a:extLst>
              </a:tr>
            </a:tbl>
          </a:graphicData>
        </a:graphic>
      </p:graphicFrame>
      <p:sp>
        <p:nvSpPr>
          <p:cNvPr id="5" name="TextBox 4"/>
          <p:cNvSpPr txBox="1"/>
          <p:nvPr/>
        </p:nvSpPr>
        <p:spPr>
          <a:xfrm>
            <a:off x="1889758" y="0"/>
            <a:ext cx="849085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Year 8 HT2 Knowledge Organiser – Gothic Extracts &amp; Descriptive Writing</a:t>
            </a:r>
          </a:p>
        </p:txBody>
      </p:sp>
    </p:spTree>
    <p:extLst>
      <p:ext uri="{BB962C8B-B14F-4D97-AF65-F5344CB8AC3E}">
        <p14:creationId xmlns:p14="http://schemas.microsoft.com/office/powerpoint/2010/main" val="1346577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89758" y="0"/>
            <a:ext cx="8490857" cy="40011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Year 8 HT3 Knowledge Organiser – </a:t>
            </a:r>
            <a:r>
              <a:rPr lang="en-GB" sz="2000" dirty="0">
                <a:solidFill>
                  <a:prstClr val="black"/>
                </a:solidFill>
                <a:latin typeface="Calibri" panose="020F0502020204030204"/>
              </a:rPr>
              <a:t>Refugee</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2C289914-CEDE-702B-81D1-1CC600B0A962}"/>
              </a:ext>
            </a:extLst>
          </p:cNvPr>
          <p:cNvGraphicFramePr>
            <a:graphicFrameLocks noGrp="1"/>
          </p:cNvGraphicFramePr>
          <p:nvPr>
            <p:extLst>
              <p:ext uri="{D42A27DB-BD31-4B8C-83A1-F6EECF244321}">
                <p14:modId xmlns:p14="http://schemas.microsoft.com/office/powerpoint/2010/main" val="80750540"/>
              </p:ext>
            </p:extLst>
          </p:nvPr>
        </p:nvGraphicFramePr>
        <p:xfrm>
          <a:off x="92676" y="401594"/>
          <a:ext cx="12012498" cy="6402324"/>
        </p:xfrm>
        <a:graphic>
          <a:graphicData uri="http://schemas.openxmlformats.org/drawingml/2006/table">
            <a:tbl>
              <a:tblPr firstRow="1" firstCol="1" bandRow="1">
                <a:tableStyleId>{5C22544A-7EE6-4342-B048-85BDC9FD1C3A}</a:tableStyleId>
              </a:tblPr>
              <a:tblGrid>
                <a:gridCol w="4004166">
                  <a:extLst>
                    <a:ext uri="{9D8B030D-6E8A-4147-A177-3AD203B41FA5}">
                      <a16:colId xmlns:a16="http://schemas.microsoft.com/office/drawing/2014/main" val="2377837479"/>
                    </a:ext>
                  </a:extLst>
                </a:gridCol>
                <a:gridCol w="4004166">
                  <a:extLst>
                    <a:ext uri="{9D8B030D-6E8A-4147-A177-3AD203B41FA5}">
                      <a16:colId xmlns:a16="http://schemas.microsoft.com/office/drawing/2014/main" val="2245981805"/>
                    </a:ext>
                  </a:extLst>
                </a:gridCol>
                <a:gridCol w="4004166">
                  <a:extLst>
                    <a:ext uri="{9D8B030D-6E8A-4147-A177-3AD203B41FA5}">
                      <a16:colId xmlns:a16="http://schemas.microsoft.com/office/drawing/2014/main" val="3855650931"/>
                    </a:ext>
                  </a:extLst>
                </a:gridCol>
              </a:tblGrid>
              <a:tr h="3179445">
                <a:tc>
                  <a:txBody>
                    <a:bodyPr/>
                    <a:lstStyle/>
                    <a:p>
                      <a:pPr marL="0" algn="ctr"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Context</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Author:</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Alan Gratz is a contemporary American author known for writing engaging historical and realistic fiction for young readers. </a:t>
                      </a:r>
                      <a:r>
                        <a:rPr lang="en-GB" sz="1200" i="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Refugee</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was published in 2017 and quickly gained critical acclaim.</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Historical Background:</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novel interweaves three refugee stories from different periods:</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Josef Landau: A Jewish boy fleeing Nazi Germany in the 1930s.</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Isabel Fernandez: A Cuban girl escaping economic and political turmoil in 1994.</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Mahmoud Bishara: A Syrian boy displaced by civil war in 2015.</a:t>
                      </a:r>
                      <a:endParaRPr lang="en-GB">
                        <a:effectLst/>
                      </a:endParaRPr>
                    </a:p>
                  </a:txBody>
                  <a:tcPr marL="0" marR="0" marT="0" marB="0" anchor="ctr">
                    <a:lnL>
                      <a:noFill/>
                    </a:lnL>
                    <a:lnR>
                      <a:noFill/>
                    </a:lnR>
                    <a:lnT>
                      <a:noFill/>
                    </a:lnT>
                    <a:lnB>
                      <a:noFill/>
                    </a:lnB>
                    <a:noFill/>
                  </a:tcPr>
                </a:tc>
                <a:tc>
                  <a:txBody>
                    <a:bodyPr/>
                    <a:lstStyle/>
                    <a:p>
                      <a:pPr marL="0" algn="ctr"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Themes</a:t>
                      </a:r>
                      <a:endParaRPr lang="en-GB">
                        <a:effectLst/>
                      </a:endParaRPr>
                    </a:p>
                    <a:p>
                      <a:pPr marL="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Perseverance and Survival:</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Each protagonist faces life-threatening challenges but demonstrates resilience and resourcefulness.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Family and Sacrifice:</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characters’ journeys underscore the lengths families go to protect and support one another.</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Injustice and Human Rights: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novel critiques systemic oppression and the failure of governments to protect vulnerable populations.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Hope and Solidarity:</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Despite hardships, the novel highlights moments of kindness, community, and shared humanity.</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Interconnectedness of History:</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Gratz shows parallels between different refugee experiences, emphasizing that history often repeats itself.</a:t>
                      </a:r>
                      <a:endParaRPr lang="en-GB">
                        <a:effectLst/>
                      </a:endParaRPr>
                    </a:p>
                  </a:txBody>
                  <a:tcPr marL="0" marR="0" marT="0" marB="0" anchor="ctr">
                    <a:lnL>
                      <a:noFill/>
                    </a:lnL>
                    <a:lnR>
                      <a:noFill/>
                    </a:lnR>
                    <a:lnT>
                      <a:noFill/>
                    </a:lnT>
                    <a:lnB>
                      <a:noFill/>
                    </a:lnB>
                    <a:noFill/>
                  </a:tcPr>
                </a:tc>
                <a:tc>
                  <a:txBody>
                    <a:bodyPr/>
                    <a:lstStyle/>
                    <a:p>
                      <a:pPr marL="0" algn="ctr"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Characters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Josef Landau:</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 brave and determined Jewish boy who takes on adult responsibilities to protect his family during their journey on the MS </a:t>
                      </a:r>
                      <a:r>
                        <a:rPr lang="en-GB" sz="1200" i="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St. Louis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Isabel Fernandez:</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 spirited Cuban girl who loves music and risks everything to help her family escape to the United States on a makeshift boat.</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Mahmoud Bishara:</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 thoughtful and resourceful Syrian boy who learns the importance of visibility and taking action in the face of injustice.</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Supporting Characters:</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Josef’s parents: His father’s trauma and mother’s strength reflect the toll of persecution.</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Isabel’s family: Her pregnant mother and father represent hope and sacrifice.</a:t>
                      </a:r>
                      <a:endParaRPr lang="en-GB">
                        <a:effectLst/>
                      </a:endParaRPr>
                    </a:p>
                    <a:p>
                      <a:pPr marL="45720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Mahmoud’s family: His younger brother’s innocence and his parents’ determination add emotional depth.</a:t>
                      </a:r>
                      <a:endParaRPr lang="en-GB">
                        <a:effectLst/>
                      </a:endParaRPr>
                    </a:p>
                  </a:txBody>
                  <a:tcPr marL="0" marR="0" marT="0" marB="0" anchor="ctr">
                    <a:lnL>
                      <a:noFill/>
                    </a:lnL>
                    <a:lnR>
                      <a:noFill/>
                    </a:lnR>
                    <a:lnT>
                      <a:noFill/>
                    </a:lnT>
                    <a:lnB>
                      <a:noFill/>
                    </a:lnB>
                    <a:noFill/>
                  </a:tcPr>
                </a:tc>
                <a:extLst>
                  <a:ext uri="{0D108BD9-81ED-4DB2-BD59-A6C34878D82A}">
                    <a16:rowId xmlns:a16="http://schemas.microsoft.com/office/drawing/2014/main" val="796589331"/>
                  </a:ext>
                </a:extLst>
              </a:tr>
              <a:tr h="3222879">
                <a:tc>
                  <a:txBody>
                    <a:bodyPr/>
                    <a:lstStyle/>
                    <a:p>
                      <a:pPr marL="0" algn="l"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Techniques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Imagery:</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use of vivid and descriptive language to create sensory experiences for the reader.</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Symbolism:</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use of objects, elements, or recurring motifs to represent larger ideas. For instance, water symbolizes both danger and the possibility of salvation throughout the novel.</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Dialogue:</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Conversations between characters that reveal their emotions, relationships, and cultural contexts. </a:t>
                      </a: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Juxtaposition:</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Placing contrasting ideas, scenes, or characters close together to highlight differences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Foreshadowing:</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Hinting at future events in subtle ways to build tension and anticipation.</a:t>
                      </a:r>
                      <a:endParaRPr lang="en-GB">
                        <a:effectLst/>
                      </a:endParaRPr>
                    </a:p>
                  </a:txBody>
                  <a:tcPr marL="0" marR="0" marT="0" marB="0" anchor="ctr">
                    <a:lnL>
                      <a:noFill/>
                    </a:lnL>
                    <a:lnR>
                      <a:noFill/>
                    </a:lnR>
                    <a:lnT>
                      <a:noFill/>
                    </a:lnT>
                    <a:lnB>
                      <a:noFill/>
                    </a:lnB>
                    <a:noFill/>
                  </a:tcPr>
                </a:tc>
                <a:tc>
                  <a:txBody>
                    <a:bodyPr/>
                    <a:lstStyle/>
                    <a:p>
                      <a:pPr marL="0" algn="ctr"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Structural Features</a:t>
                      </a:r>
                      <a:endParaRPr lang="en-GB">
                        <a:effectLst/>
                      </a:endParaRPr>
                    </a:p>
                    <a:p>
                      <a:pPr marL="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Multiple Narratives: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novel alternates between Josef, Isabel, and Mahmoud’s stories, creating a sense of unity across time and space.</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Short Chapters: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format keeps the pace brisk and maintains reader engagement.</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Parallelism:</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Similar events and themes across the three stories highlight historical patterns and universal experiences.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Cliffhangers: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Gratz frequently ends chapters on tense moments, compelling readers to keep turning the pages.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Chronological Shifts: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The storylines progress concurrently but in distinct historical periods, converging symbolically in the final chapters.</a:t>
                      </a:r>
                      <a:endParaRPr lang="en-GB">
                        <a:effectLst/>
                      </a:endParaRPr>
                    </a:p>
                  </a:txBody>
                  <a:tcPr marL="0" marR="0" marT="0" marB="0" anchor="ctr">
                    <a:lnL>
                      <a:noFill/>
                    </a:lnL>
                    <a:lnR>
                      <a:noFill/>
                    </a:lnR>
                    <a:lnT>
                      <a:noFill/>
                    </a:lnT>
                    <a:lnB>
                      <a:noFill/>
                    </a:lnB>
                    <a:noFill/>
                  </a:tcPr>
                </a:tc>
                <a:tc>
                  <a:txBody>
                    <a:bodyPr/>
                    <a:lstStyle/>
                    <a:p>
                      <a:pPr marL="0" algn="ctr" rtl="0" eaLnBrk="1" latinLnBrk="0" hangingPunct="1">
                        <a:lnSpc>
                          <a:spcPct val="107000"/>
                        </a:lnSpc>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Plot Summary</a:t>
                      </a:r>
                      <a:endParaRPr lang="en-GB">
                        <a:effectLst/>
                      </a:endParaRPr>
                    </a:p>
                    <a:p>
                      <a:pPr marL="0" algn="l" rtl="0" eaLnBrk="1" latinLnBrk="0" hangingPunct="1">
                        <a:buNone/>
                      </a:pP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Josef’s Story (1938):</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Josef and his family flee Nazi Germany aboard the MS </a:t>
                      </a:r>
                      <a:r>
                        <a:rPr lang="en-GB" sz="1200" i="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St. Louis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Despite initial hope, they face rejection by countries they seek asylum in, leading to tragic consequences.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Isabel’s Story (1994):</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Isabel and her family leave Cuba in a fragile boat, enduring storms and loss. Their journey to Florida is fraught with danger but driven by hope for a better future.</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Mahmoud’s Story (2015):</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Mahmoud’s family escapes the Syrian Civil War, traveling through Turkey, Greece, and Europe. They encounter both hostility and kindness, illustrating the complexities of modern refugee experiences.</a:t>
                      </a:r>
                      <a:endParaRPr lang="en-GB">
                        <a:effectLst/>
                      </a:endParaRPr>
                    </a:p>
                    <a:p>
                      <a:pPr marL="0" algn="l" rtl="0" eaLnBrk="1" latinLnBrk="0" hangingPunct="1">
                        <a:buNone/>
                      </a:pPr>
                      <a:r>
                        <a:rPr lang="en-GB" sz="1200" b="1"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Connections:</a:t>
                      </a:r>
                      <a:r>
                        <a:rPr lang="en-GB" sz="1200" kern="1200">
                          <a:solidFill>
                            <a:srgbClr val="000000"/>
                          </a:solidFill>
                          <a:effectLst/>
                          <a:latin typeface="Calibri" panose="020F0502020204030204" pitchFamily="34" charset="0"/>
                          <a:ea typeface="Calibri" panose="020F0502020204030204" pitchFamily="34" charset="0"/>
                          <a:cs typeface="Calibri" panose="020F0502020204030204" pitchFamily="34" charset="0"/>
                        </a:rPr>
                        <a:t> In the final chapters, the stories converge symbolically as Mahmoud meets a character linked to Josef, tying the narratives together and underscoring the continuity of refugee struggles.</a:t>
                      </a:r>
                      <a:endParaRPr lang="en-GB">
                        <a:effectLst/>
                      </a:endParaRPr>
                    </a:p>
                  </a:txBody>
                  <a:tcPr marL="0" marR="0" marT="0" marB="0" anchor="ctr">
                    <a:lnL>
                      <a:noFill/>
                    </a:lnL>
                    <a:lnR>
                      <a:noFill/>
                    </a:lnR>
                    <a:lnT>
                      <a:noFill/>
                    </a:lnT>
                    <a:lnB>
                      <a:noFill/>
                    </a:lnB>
                    <a:noFill/>
                  </a:tcPr>
                </a:tc>
                <a:extLst>
                  <a:ext uri="{0D108BD9-81ED-4DB2-BD59-A6C34878D82A}">
                    <a16:rowId xmlns:a16="http://schemas.microsoft.com/office/drawing/2014/main" val="1750043909"/>
                  </a:ext>
                </a:extLst>
              </a:tr>
            </a:tbl>
          </a:graphicData>
        </a:graphic>
      </p:graphicFrame>
    </p:spTree>
    <p:extLst>
      <p:ext uri="{BB962C8B-B14F-4D97-AF65-F5344CB8AC3E}">
        <p14:creationId xmlns:p14="http://schemas.microsoft.com/office/powerpoint/2010/main" val="3788517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024" y="88979"/>
            <a:ext cx="10515600" cy="418646"/>
          </a:xfrm>
        </p:spPr>
        <p:txBody>
          <a:bodyPr>
            <a:normAutofit/>
          </a:bodyPr>
          <a:lstStyle/>
          <a:p>
            <a:pPr algn="ctr"/>
            <a:r>
              <a:rPr lang="en-GB" sz="2000" dirty="0"/>
              <a:t>Y8 HT4 Non-Fiction Writing </a:t>
            </a:r>
          </a:p>
        </p:txBody>
      </p:sp>
      <p:sp>
        <p:nvSpPr>
          <p:cNvPr id="4" name="Rectangle 3"/>
          <p:cNvSpPr/>
          <p:nvPr/>
        </p:nvSpPr>
        <p:spPr>
          <a:xfrm>
            <a:off x="10131552" y="88979"/>
            <a:ext cx="1914144" cy="5909310"/>
          </a:xfrm>
          <a:prstGeom prst="rect">
            <a:avLst/>
          </a:prstGeom>
          <a:ln>
            <a:solidFill>
              <a:schemeClr val="tx1"/>
            </a:solidFill>
          </a:ln>
        </p:spPr>
        <p:txBody>
          <a:bodyPr wrap="square">
            <a:spAutoFit/>
          </a:bodyPr>
          <a:lstStyle/>
          <a:p>
            <a:pPr algn="ctr"/>
            <a:r>
              <a:rPr lang="en-GB" sz="1400" b="1" dirty="0"/>
              <a:t>Connectives/Discourse Markers</a:t>
            </a:r>
          </a:p>
          <a:p>
            <a:pPr algn="ctr"/>
            <a:r>
              <a:rPr lang="en-GB" sz="1400" u="sng" dirty="0"/>
              <a:t>Position</a:t>
            </a:r>
          </a:p>
          <a:p>
            <a:r>
              <a:rPr lang="en-GB" sz="1400" dirty="0"/>
              <a:t>At the start</a:t>
            </a:r>
          </a:p>
          <a:p>
            <a:r>
              <a:rPr lang="en-GB" sz="1400" dirty="0"/>
              <a:t>Firstly</a:t>
            </a:r>
          </a:p>
          <a:p>
            <a:r>
              <a:rPr lang="en-GB" sz="1400" dirty="0"/>
              <a:t>Secondly</a:t>
            </a:r>
          </a:p>
          <a:p>
            <a:r>
              <a:rPr lang="en-GB" sz="1400" dirty="0"/>
              <a:t>Thirdly</a:t>
            </a:r>
          </a:p>
          <a:p>
            <a:r>
              <a:rPr lang="en-GB" sz="1400" dirty="0"/>
              <a:t>Next</a:t>
            </a:r>
          </a:p>
          <a:p>
            <a:r>
              <a:rPr lang="en-GB" sz="1400" dirty="0"/>
              <a:t>Meanwhile</a:t>
            </a:r>
          </a:p>
          <a:p>
            <a:r>
              <a:rPr lang="en-GB" sz="1400" dirty="0"/>
              <a:t>Subsequently</a:t>
            </a:r>
          </a:p>
          <a:p>
            <a:r>
              <a:rPr lang="en-GB" sz="1400" dirty="0"/>
              <a:t>Finally</a:t>
            </a:r>
          </a:p>
          <a:p>
            <a:r>
              <a:rPr lang="en-GB" sz="1400" dirty="0"/>
              <a:t>In conclusion</a:t>
            </a:r>
          </a:p>
          <a:p>
            <a:pPr algn="ctr"/>
            <a:r>
              <a:rPr lang="en-GB" sz="1400" u="sng" dirty="0"/>
              <a:t>Emphasis</a:t>
            </a:r>
          </a:p>
          <a:p>
            <a:r>
              <a:rPr lang="en-GB" sz="1400" dirty="0"/>
              <a:t>Importantly</a:t>
            </a:r>
          </a:p>
          <a:p>
            <a:r>
              <a:rPr lang="en-GB" sz="1400" dirty="0"/>
              <a:t>Significantly</a:t>
            </a:r>
          </a:p>
          <a:p>
            <a:r>
              <a:rPr lang="en-GB" sz="1400" dirty="0"/>
              <a:t>In particular</a:t>
            </a:r>
          </a:p>
          <a:p>
            <a:r>
              <a:rPr lang="en-GB" sz="1400" dirty="0"/>
              <a:t>Addition</a:t>
            </a:r>
          </a:p>
          <a:p>
            <a:r>
              <a:rPr lang="en-GB" sz="1400" dirty="0"/>
              <a:t>Furthermore</a:t>
            </a:r>
          </a:p>
          <a:p>
            <a:r>
              <a:rPr lang="en-GB" sz="1400" dirty="0"/>
              <a:t>Additionally</a:t>
            </a:r>
          </a:p>
          <a:p>
            <a:r>
              <a:rPr lang="en-GB" sz="1400" dirty="0"/>
              <a:t>In addition</a:t>
            </a:r>
          </a:p>
          <a:p>
            <a:r>
              <a:rPr lang="en-GB" sz="1400" dirty="0"/>
              <a:t>As well as</a:t>
            </a:r>
          </a:p>
          <a:p>
            <a:pPr algn="ctr"/>
            <a:r>
              <a:rPr lang="en-GB" sz="1400" u="sng" dirty="0"/>
              <a:t>Contrast</a:t>
            </a:r>
          </a:p>
          <a:p>
            <a:r>
              <a:rPr lang="en-GB" sz="1400" dirty="0"/>
              <a:t>Although</a:t>
            </a:r>
          </a:p>
          <a:p>
            <a:r>
              <a:rPr lang="en-GB" sz="1400" dirty="0"/>
              <a:t>Whereas</a:t>
            </a:r>
          </a:p>
          <a:p>
            <a:r>
              <a:rPr lang="en-GB" sz="1400" dirty="0"/>
              <a:t>Otherwise</a:t>
            </a:r>
          </a:p>
          <a:p>
            <a:r>
              <a:rPr lang="en-GB" sz="1400" dirty="0"/>
              <a:t>Alternatively</a:t>
            </a:r>
          </a:p>
          <a:p>
            <a:r>
              <a:rPr lang="en-GB" sz="1400" dirty="0"/>
              <a:t>Nevertheless</a:t>
            </a:r>
          </a:p>
        </p:txBody>
      </p:sp>
      <p:sp>
        <p:nvSpPr>
          <p:cNvPr id="6" name="TextBox 5"/>
          <p:cNvSpPr txBox="1"/>
          <p:nvPr/>
        </p:nvSpPr>
        <p:spPr>
          <a:xfrm>
            <a:off x="118872" y="4265799"/>
            <a:ext cx="1883664" cy="2369880"/>
          </a:xfrm>
          <a:prstGeom prst="rect">
            <a:avLst/>
          </a:prstGeom>
          <a:noFill/>
          <a:ln>
            <a:solidFill>
              <a:schemeClr val="tx1"/>
            </a:solidFill>
          </a:ln>
        </p:spPr>
        <p:txBody>
          <a:bodyPr wrap="square" rtlCol="0">
            <a:spAutoFit/>
          </a:bodyPr>
          <a:lstStyle/>
          <a:p>
            <a:pPr algn="ctr"/>
            <a:r>
              <a:rPr lang="en-GB" sz="1600" b="1" dirty="0"/>
              <a:t>Letter</a:t>
            </a:r>
          </a:p>
          <a:p>
            <a:pPr marL="171450" indent="-171450">
              <a:buFont typeface="Arial" panose="020B0604020202020204" pitchFamily="34" charset="0"/>
              <a:buChar char="•"/>
            </a:pPr>
            <a:r>
              <a:rPr lang="en-GB" sz="1200" dirty="0"/>
              <a:t>The use of addresses &amp; date</a:t>
            </a:r>
          </a:p>
          <a:p>
            <a:pPr marL="171450" indent="-171450">
              <a:buFont typeface="Arial" panose="020B0604020202020204" pitchFamily="34" charset="0"/>
              <a:buChar char="•"/>
            </a:pPr>
            <a:r>
              <a:rPr lang="en-GB" sz="1200" dirty="0"/>
              <a:t>A formal mode of address e.g. Dear Sir/Madam or a named recipient </a:t>
            </a:r>
          </a:p>
          <a:p>
            <a:pPr marL="171450" indent="-171450">
              <a:buFont typeface="Arial" panose="020B0604020202020204" pitchFamily="34" charset="0"/>
              <a:buChar char="•"/>
            </a:pPr>
            <a:r>
              <a:rPr lang="en-GB" sz="1200" dirty="0"/>
              <a:t>Effectively/fluently sequenced paragraphs</a:t>
            </a:r>
          </a:p>
          <a:p>
            <a:pPr marL="171450" indent="-171450">
              <a:buFont typeface="Arial" panose="020B0604020202020204" pitchFamily="34" charset="0"/>
              <a:buChar char="•"/>
            </a:pPr>
            <a:r>
              <a:rPr lang="en-GB" sz="1200" dirty="0"/>
              <a:t>An appropriate mode of signing off: Yours sincerely/faithfully. </a:t>
            </a:r>
          </a:p>
        </p:txBody>
      </p:sp>
      <p:sp>
        <p:nvSpPr>
          <p:cNvPr id="7" name="TextBox 6"/>
          <p:cNvSpPr txBox="1"/>
          <p:nvPr/>
        </p:nvSpPr>
        <p:spPr>
          <a:xfrm>
            <a:off x="2002536" y="4265799"/>
            <a:ext cx="1924377" cy="2369880"/>
          </a:xfrm>
          <a:prstGeom prst="rect">
            <a:avLst/>
          </a:prstGeom>
          <a:noFill/>
          <a:ln>
            <a:solidFill>
              <a:schemeClr val="tx1"/>
            </a:solidFill>
          </a:ln>
        </p:spPr>
        <p:txBody>
          <a:bodyPr wrap="square" rtlCol="0">
            <a:spAutoFit/>
          </a:bodyPr>
          <a:lstStyle/>
          <a:p>
            <a:pPr algn="ctr"/>
            <a:r>
              <a:rPr lang="en-GB" sz="1600" b="1" dirty="0"/>
              <a:t>Article</a:t>
            </a:r>
          </a:p>
          <a:p>
            <a:pPr marL="171450" indent="-171450">
              <a:buFont typeface="Arial" panose="020B0604020202020204" pitchFamily="34" charset="0"/>
              <a:buChar char="•"/>
            </a:pPr>
            <a:r>
              <a:rPr lang="en-GB" sz="1200" dirty="0"/>
              <a:t>Broadsheet = formal/Local or tabloid = informal</a:t>
            </a:r>
          </a:p>
          <a:p>
            <a:pPr marL="171450" indent="-171450">
              <a:buFont typeface="Arial" panose="020B0604020202020204" pitchFamily="34" charset="0"/>
              <a:buChar char="•"/>
            </a:pPr>
            <a:r>
              <a:rPr lang="en-GB" sz="1200" dirty="0"/>
              <a:t>A clear and original title </a:t>
            </a:r>
          </a:p>
          <a:p>
            <a:pPr marL="171450" indent="-171450">
              <a:buFont typeface="Arial" panose="020B0604020202020204" pitchFamily="34" charset="0"/>
              <a:buChar char="•"/>
            </a:pPr>
            <a:r>
              <a:rPr lang="en-GB" sz="1200" dirty="0"/>
              <a:t>A strapline &amp; subheadings</a:t>
            </a:r>
          </a:p>
          <a:p>
            <a:pPr marL="171450" indent="-171450">
              <a:buFont typeface="Arial" panose="020B0604020202020204" pitchFamily="34" charset="0"/>
              <a:buChar char="•"/>
            </a:pPr>
            <a:r>
              <a:rPr lang="en-GB" sz="1200" dirty="0"/>
              <a:t>An introductory paragraph </a:t>
            </a:r>
          </a:p>
          <a:p>
            <a:pPr marL="171450" indent="-171450">
              <a:buFont typeface="Arial" panose="020B0604020202020204" pitchFamily="34" charset="0"/>
              <a:buChar char="•"/>
            </a:pPr>
            <a:r>
              <a:rPr lang="en-GB" sz="1200" dirty="0"/>
              <a:t>Effectively sequenced paragraphs. </a:t>
            </a:r>
          </a:p>
          <a:p>
            <a:pPr marL="171450" indent="-171450">
              <a:buFont typeface="Arial" panose="020B0604020202020204" pitchFamily="34" charset="0"/>
              <a:buChar char="•"/>
            </a:pPr>
            <a:endParaRPr lang="en-GB" sz="1200" dirty="0"/>
          </a:p>
        </p:txBody>
      </p:sp>
      <p:sp>
        <p:nvSpPr>
          <p:cNvPr id="8" name="TextBox 7"/>
          <p:cNvSpPr txBox="1"/>
          <p:nvPr/>
        </p:nvSpPr>
        <p:spPr>
          <a:xfrm>
            <a:off x="3922341" y="4272943"/>
            <a:ext cx="1683926" cy="2277547"/>
          </a:xfrm>
          <a:prstGeom prst="rect">
            <a:avLst/>
          </a:prstGeom>
          <a:noFill/>
          <a:ln>
            <a:solidFill>
              <a:schemeClr val="tx1"/>
            </a:solidFill>
          </a:ln>
        </p:spPr>
        <p:txBody>
          <a:bodyPr wrap="square" rtlCol="0">
            <a:spAutoFit/>
          </a:bodyPr>
          <a:lstStyle/>
          <a:p>
            <a:pPr algn="ctr"/>
            <a:r>
              <a:rPr lang="en-GB" sz="1600" b="1" dirty="0"/>
              <a:t>Speech</a:t>
            </a:r>
          </a:p>
          <a:p>
            <a:pPr marL="285750" indent="-285750">
              <a:buFont typeface="Arial" panose="020B0604020202020204" pitchFamily="34" charset="0"/>
              <a:buChar char="•"/>
            </a:pPr>
            <a:r>
              <a:rPr lang="en-GB" sz="1400" dirty="0"/>
              <a:t>A clear address to an audience </a:t>
            </a:r>
          </a:p>
          <a:p>
            <a:pPr marL="285750" indent="-285750">
              <a:buFont typeface="Arial" panose="020B0604020202020204" pitchFamily="34" charset="0"/>
              <a:buChar char="•"/>
            </a:pPr>
            <a:r>
              <a:rPr lang="en-GB" sz="1400" dirty="0"/>
              <a:t>Effective/fluently linked sections to show sequence </a:t>
            </a:r>
          </a:p>
          <a:p>
            <a:pPr marL="285750" indent="-285750">
              <a:buFont typeface="Arial" panose="020B0604020202020204" pitchFamily="34" charset="0"/>
              <a:buChar char="•"/>
            </a:pPr>
            <a:r>
              <a:rPr lang="en-GB" sz="1400" dirty="0"/>
              <a:t>Indicators that an audience is being addressed </a:t>
            </a:r>
          </a:p>
        </p:txBody>
      </p:sp>
      <p:graphicFrame>
        <p:nvGraphicFramePr>
          <p:cNvPr id="3" name="Table 2"/>
          <p:cNvGraphicFramePr>
            <a:graphicFrameLocks noGrp="1"/>
          </p:cNvGraphicFramePr>
          <p:nvPr/>
        </p:nvGraphicFramePr>
        <p:xfrm>
          <a:off x="228601" y="507625"/>
          <a:ext cx="9784079" cy="3630111"/>
        </p:xfrm>
        <a:graphic>
          <a:graphicData uri="http://schemas.openxmlformats.org/drawingml/2006/table">
            <a:tbl>
              <a:tblPr firstRow="1" firstCol="1" bandRow="1"/>
              <a:tblGrid>
                <a:gridCol w="1325879">
                  <a:extLst>
                    <a:ext uri="{9D8B030D-6E8A-4147-A177-3AD203B41FA5}">
                      <a16:colId xmlns:a16="http://schemas.microsoft.com/office/drawing/2014/main" val="330167212"/>
                    </a:ext>
                  </a:extLst>
                </a:gridCol>
                <a:gridCol w="4700016">
                  <a:extLst>
                    <a:ext uri="{9D8B030D-6E8A-4147-A177-3AD203B41FA5}">
                      <a16:colId xmlns:a16="http://schemas.microsoft.com/office/drawing/2014/main" val="2035593530"/>
                    </a:ext>
                  </a:extLst>
                </a:gridCol>
                <a:gridCol w="3758184">
                  <a:extLst>
                    <a:ext uri="{9D8B030D-6E8A-4147-A177-3AD203B41FA5}">
                      <a16:colId xmlns:a16="http://schemas.microsoft.com/office/drawing/2014/main" val="2157445605"/>
                    </a:ext>
                  </a:extLst>
                </a:gridCol>
              </a:tblGrid>
              <a:tr h="181949">
                <a:tc>
                  <a:txBody>
                    <a:bodyPr/>
                    <a:lstStyle/>
                    <a:p>
                      <a:pPr algn="ct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Language technique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Definition</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Example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364258"/>
                  </a:ext>
                </a:extLst>
              </a:tr>
              <a:tr h="355272">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Repetition</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Where a word or phrase is repeated for a particular effect.</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boys were lost. Their friends were lost, their families were lost.</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5114220"/>
                  </a:ext>
                </a:extLst>
              </a:tr>
              <a:tr h="434210">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Rhetorical question</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 question asked in order to create a dramatic effect or to make a point rather than to get an answer.</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What else could you wish for?</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0752995"/>
                  </a:ext>
                </a:extLst>
              </a:tr>
              <a:tr h="434210">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Alliteration</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The repetition of the same letter or sound at the beginning of adjacent or closely connected words.</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beating of the drum made a callous cacophony which moved through the trees.</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27111555"/>
                  </a:ext>
                </a:extLst>
              </a:tr>
              <a:tr h="325659">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Emotive language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Words or phrases that create a certain emotion in your reader.</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Desperate and alone, they cried out for help.</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2907431"/>
                  </a:ext>
                </a:extLst>
              </a:tr>
              <a:tr h="355272">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Facts</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A statement that is known or proved to be true.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sun will rise in the morning and set in the evening.</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09849003"/>
                  </a:ext>
                </a:extLst>
              </a:tr>
              <a:tr h="434210">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Opinion</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 view or judgement formed about something, not necessarily based on fact or knowledge.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On the island, he preferred the beach to the trees.</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06456808"/>
                  </a:ext>
                </a:extLst>
              </a:tr>
              <a:tr h="536951">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Anecdote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 short amusing or interesting story about a real incident or person, which is used to support your idea.</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English teacher told the class about their experience of reading Lord of the Flies for the first time…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30560664"/>
                  </a:ext>
                </a:extLst>
              </a:tr>
              <a:tr h="355272">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Statistics </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a:effectLst/>
                          <a:latin typeface="Calibri" panose="020F0502020204030204" pitchFamily="34" charset="0"/>
                          <a:ea typeface="Calibri" panose="020F0502020204030204" pitchFamily="34" charset="0"/>
                          <a:cs typeface="Times New Roman" panose="02020603050405020304" pitchFamily="18" charset="0"/>
                        </a:rPr>
                        <a:t>A true fact which is supported by numerical data.</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97% of students said that English was their favourite subject.</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1862841"/>
                  </a:ext>
                </a:extLst>
              </a:tr>
              <a:tr h="217106">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Rule of three/triple</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use of three adjectives to add more impact.</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 class were cool, calm and collected.</a:t>
                      </a:r>
                    </a:p>
                  </a:txBody>
                  <a:tcPr marL="55451" marR="554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6673438"/>
                  </a:ext>
                </a:extLst>
              </a:tr>
            </a:tbl>
          </a:graphicData>
        </a:graphic>
      </p:graphicFrame>
      <p:sp>
        <p:nvSpPr>
          <p:cNvPr id="10" name="TextBox 9"/>
          <p:cNvSpPr txBox="1"/>
          <p:nvPr/>
        </p:nvSpPr>
        <p:spPr>
          <a:xfrm>
            <a:off x="5606267" y="4272943"/>
            <a:ext cx="2323540" cy="2277547"/>
          </a:xfrm>
          <a:prstGeom prst="rect">
            <a:avLst/>
          </a:prstGeom>
          <a:noFill/>
          <a:ln>
            <a:solidFill>
              <a:schemeClr val="tx1"/>
            </a:solidFill>
          </a:ln>
        </p:spPr>
        <p:txBody>
          <a:bodyPr wrap="square" rtlCol="0">
            <a:spAutoFit/>
          </a:bodyPr>
          <a:lstStyle/>
          <a:p>
            <a:pPr algn="ctr"/>
            <a:r>
              <a:rPr lang="en-GB" sz="1600" b="1" dirty="0"/>
              <a:t>Opening ideas</a:t>
            </a:r>
          </a:p>
          <a:p>
            <a:pPr marL="285750" indent="-285750">
              <a:buFont typeface="Arial" panose="020B0604020202020204" pitchFamily="34" charset="0"/>
              <a:buChar char="•"/>
            </a:pPr>
            <a:r>
              <a:rPr lang="en-GB" sz="1400" dirty="0"/>
              <a:t>Controversial statement.</a:t>
            </a:r>
          </a:p>
          <a:p>
            <a:pPr marL="285750" indent="-285750">
              <a:buFont typeface="Arial" panose="020B0604020202020204" pitchFamily="34" charset="0"/>
              <a:buChar char="•"/>
            </a:pPr>
            <a:r>
              <a:rPr lang="en-GB" sz="1400" dirty="0"/>
              <a:t>Get the reader to put themselves in a situation through direct address.</a:t>
            </a:r>
          </a:p>
          <a:p>
            <a:pPr marL="285750" indent="-285750">
              <a:buFont typeface="Arial" panose="020B0604020202020204" pitchFamily="34" charset="0"/>
              <a:buChar char="•"/>
            </a:pPr>
            <a:r>
              <a:rPr lang="en-GB" sz="1400" dirty="0"/>
              <a:t>Ask them a question. </a:t>
            </a:r>
          </a:p>
          <a:p>
            <a:pPr marL="285750" indent="-285750">
              <a:buFont typeface="Arial" panose="020B0604020202020204" pitchFamily="34" charset="0"/>
              <a:buChar char="•"/>
            </a:pPr>
            <a:r>
              <a:rPr lang="en-GB" sz="1400" dirty="0"/>
              <a:t>A bold statement using a triple.</a:t>
            </a:r>
          </a:p>
          <a:p>
            <a:pPr marL="285750" indent="-285750">
              <a:buFont typeface="Arial" panose="020B0604020202020204" pitchFamily="34" charset="0"/>
              <a:buChar char="•"/>
            </a:pPr>
            <a:r>
              <a:rPr lang="en-GB" sz="1400" dirty="0"/>
              <a:t>Start with an anecdote.</a:t>
            </a:r>
          </a:p>
          <a:p>
            <a:pPr marL="285750" indent="-285750">
              <a:buFont typeface="Arial" panose="020B0604020202020204" pitchFamily="34" charset="0"/>
              <a:buChar char="•"/>
            </a:pPr>
            <a:r>
              <a:rPr lang="en-GB" sz="1400" dirty="0"/>
              <a:t>Repeat a word or phrase.</a:t>
            </a:r>
          </a:p>
        </p:txBody>
      </p:sp>
      <p:sp>
        <p:nvSpPr>
          <p:cNvPr id="11" name="TextBox 10"/>
          <p:cNvSpPr txBox="1"/>
          <p:nvPr/>
        </p:nvSpPr>
        <p:spPr>
          <a:xfrm>
            <a:off x="7929807" y="4272943"/>
            <a:ext cx="2142309" cy="2277547"/>
          </a:xfrm>
          <a:prstGeom prst="rect">
            <a:avLst/>
          </a:prstGeom>
          <a:noFill/>
          <a:ln>
            <a:solidFill>
              <a:schemeClr val="tx1"/>
            </a:solidFill>
          </a:ln>
        </p:spPr>
        <p:txBody>
          <a:bodyPr wrap="square" rtlCol="0">
            <a:spAutoFit/>
          </a:bodyPr>
          <a:lstStyle/>
          <a:p>
            <a:pPr algn="ctr"/>
            <a:r>
              <a:rPr lang="en-GB" sz="1600" b="1" dirty="0"/>
              <a:t>Structure</a:t>
            </a:r>
            <a:r>
              <a:rPr lang="en-GB" sz="1400" dirty="0"/>
              <a:t> </a:t>
            </a:r>
          </a:p>
          <a:p>
            <a:pPr marL="285750" indent="-285750">
              <a:buFont typeface="Arial" panose="020B0604020202020204" pitchFamily="34" charset="0"/>
              <a:buChar char="•"/>
            </a:pPr>
            <a:r>
              <a:rPr lang="en-GB" sz="1400" dirty="0"/>
              <a:t>Engaging opening idea.</a:t>
            </a:r>
          </a:p>
          <a:p>
            <a:pPr marL="285750" indent="-285750">
              <a:buFont typeface="Arial" panose="020B0604020202020204" pitchFamily="34" charset="0"/>
              <a:buChar char="•"/>
            </a:pPr>
            <a:r>
              <a:rPr lang="en-GB" sz="1400" dirty="0"/>
              <a:t>Powerful end to writing.</a:t>
            </a:r>
          </a:p>
          <a:p>
            <a:pPr marL="285750" indent="-285750">
              <a:buFont typeface="Arial" panose="020B0604020202020204" pitchFamily="34" charset="0"/>
              <a:buChar char="•"/>
            </a:pPr>
            <a:r>
              <a:rPr lang="en-GB" sz="1400" dirty="0"/>
              <a:t>A carefully chosen and crafted order of ideas.</a:t>
            </a:r>
          </a:p>
          <a:p>
            <a:pPr marL="285750" indent="-285750">
              <a:buFont typeface="Arial" panose="020B0604020202020204" pitchFamily="34" charset="0"/>
              <a:buChar char="•"/>
            </a:pPr>
            <a:r>
              <a:rPr lang="en-GB" sz="1400" dirty="0"/>
              <a:t>Use of effective discourse markers.</a:t>
            </a:r>
          </a:p>
          <a:p>
            <a:pPr marL="285750" indent="-285750">
              <a:buFont typeface="Arial" panose="020B0604020202020204" pitchFamily="34" charset="0"/>
              <a:buChar char="•"/>
            </a:pPr>
            <a:r>
              <a:rPr lang="en-GB" sz="1400" dirty="0"/>
              <a:t>Coherent and cohesive line of argument.</a:t>
            </a:r>
          </a:p>
        </p:txBody>
      </p:sp>
    </p:spTree>
    <p:extLst>
      <p:ext uri="{BB962C8B-B14F-4D97-AF65-F5344CB8AC3E}">
        <p14:creationId xmlns:p14="http://schemas.microsoft.com/office/powerpoint/2010/main" val="1109961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8377"/>
            <a:ext cx="9144000" cy="366168"/>
          </a:xfrm>
        </p:spPr>
        <p:txBody>
          <a:bodyPr>
            <a:normAutofit/>
          </a:bodyPr>
          <a:lstStyle/>
          <a:p>
            <a:r>
              <a:rPr lang="en-GB" sz="1600" b="1" dirty="0"/>
              <a:t>Y8 HT5</a:t>
            </a:r>
            <a:r>
              <a:rPr lang="en-GB" sz="1600" b="1" i="1" dirty="0"/>
              <a:t> The Tempest </a:t>
            </a:r>
            <a:r>
              <a:rPr lang="en-GB" sz="1600" b="1" dirty="0"/>
              <a:t>– William Shakespeare - Knowledge Organiser</a:t>
            </a:r>
          </a:p>
        </p:txBody>
      </p:sp>
      <p:graphicFrame>
        <p:nvGraphicFramePr>
          <p:cNvPr id="4" name="Table 3"/>
          <p:cNvGraphicFramePr>
            <a:graphicFrameLocks noGrp="1"/>
          </p:cNvGraphicFramePr>
          <p:nvPr>
            <p:extLst>
              <p:ext uri="{D42A27DB-BD31-4B8C-83A1-F6EECF244321}">
                <p14:modId xmlns:p14="http://schemas.microsoft.com/office/powerpoint/2010/main" val="436861474"/>
              </p:ext>
            </p:extLst>
          </p:nvPr>
        </p:nvGraphicFramePr>
        <p:xfrm>
          <a:off x="113210" y="287791"/>
          <a:ext cx="11839302" cy="6553518"/>
        </p:xfrm>
        <a:graphic>
          <a:graphicData uri="http://schemas.openxmlformats.org/drawingml/2006/table">
            <a:tbl>
              <a:tblPr firstRow="1" firstCol="1" bandRow="1"/>
              <a:tblGrid>
                <a:gridCol w="4063974">
                  <a:extLst>
                    <a:ext uri="{9D8B030D-6E8A-4147-A177-3AD203B41FA5}">
                      <a16:colId xmlns:a16="http://schemas.microsoft.com/office/drawing/2014/main" val="3468781115"/>
                    </a:ext>
                  </a:extLst>
                </a:gridCol>
                <a:gridCol w="4056553">
                  <a:extLst>
                    <a:ext uri="{9D8B030D-6E8A-4147-A177-3AD203B41FA5}">
                      <a16:colId xmlns:a16="http://schemas.microsoft.com/office/drawing/2014/main" val="3993350466"/>
                    </a:ext>
                  </a:extLst>
                </a:gridCol>
                <a:gridCol w="3718775">
                  <a:extLst>
                    <a:ext uri="{9D8B030D-6E8A-4147-A177-3AD203B41FA5}">
                      <a16:colId xmlns:a16="http://schemas.microsoft.com/office/drawing/2014/main" val="3113067859"/>
                    </a:ext>
                  </a:extLst>
                </a:gridCol>
              </a:tblGrid>
              <a:tr h="6327913">
                <a:tc>
                  <a:txBody>
                    <a:bodyPr/>
                    <a:lstStyle/>
                    <a:p>
                      <a:pPr lvl="0" algn="l">
                        <a:lnSpc>
                          <a:spcPct val="100000"/>
                        </a:lnSpc>
                        <a:spcBef>
                          <a:spcPts val="0"/>
                        </a:spcBef>
                        <a:spcAft>
                          <a:spcPts val="0"/>
                        </a:spcAft>
                        <a:buNone/>
                      </a:pPr>
                      <a:r>
                        <a:rPr lang="en-GB" sz="1100" b="1" dirty="0"/>
                        <a:t>Key Information</a:t>
                      </a:r>
                      <a:endParaRPr lang="en-GB" sz="1100"/>
                    </a:p>
                    <a:p>
                      <a:pPr lvl="0" algn="l">
                        <a:lnSpc>
                          <a:spcPct val="100000"/>
                        </a:lnSpc>
                        <a:spcBef>
                          <a:spcPts val="0"/>
                        </a:spcBef>
                        <a:spcAft>
                          <a:spcPts val="0"/>
                        </a:spcAft>
                        <a:buNone/>
                      </a:pPr>
                      <a:r>
                        <a:rPr lang="en-GB" sz="1100" b="1" i="0" u="none" strike="noStrike" noProof="0" dirty="0">
                          <a:effectLst/>
                        </a:rPr>
                        <a:t>Genre</a:t>
                      </a:r>
                      <a:r>
                        <a:rPr lang="en-GB" sz="1100" b="0" i="0" u="none" strike="noStrike" noProof="0" dirty="0">
                          <a:effectLst/>
                        </a:rPr>
                        <a:t>: </a:t>
                      </a:r>
                      <a:r>
                        <a:rPr lang="en-GB" sz="1100" b="0" i="1" u="none" strike="noStrike" noProof="0" dirty="0">
                          <a:effectLst/>
                        </a:rPr>
                        <a:t>The Tempest</a:t>
                      </a:r>
                      <a:r>
                        <a:rPr lang="en-GB" sz="1100" b="0" i="0" u="none" strike="noStrike" noProof="0" dirty="0">
                          <a:effectLst/>
                        </a:rPr>
                        <a:t> is a comedy because it ends with a marriage.</a:t>
                      </a:r>
                      <a:endParaRPr lang="en-GB" sz="1100"/>
                    </a:p>
                    <a:p>
                      <a:pPr lvl="0" algn="l">
                        <a:lnSpc>
                          <a:spcPct val="100000"/>
                        </a:lnSpc>
                        <a:spcBef>
                          <a:spcPts val="0"/>
                        </a:spcBef>
                        <a:spcAft>
                          <a:spcPts val="0"/>
                        </a:spcAft>
                        <a:buNone/>
                      </a:pPr>
                      <a:r>
                        <a:rPr lang="en-GB" sz="1100" b="1" i="0" u="none" strike="noStrike" noProof="0" dirty="0">
                          <a:effectLst/>
                        </a:rPr>
                        <a:t>Setting</a:t>
                      </a:r>
                      <a:r>
                        <a:rPr lang="en-GB" sz="1100" b="0" i="0" u="none" strike="noStrike" noProof="0" dirty="0">
                          <a:effectLst/>
                        </a:rPr>
                        <a:t>: The play is set on a magical island, home to mystical beings.</a:t>
                      </a:r>
                      <a:endParaRPr lang="en-GB" sz="1100"/>
                    </a:p>
                    <a:p>
                      <a:pPr lvl="0" algn="l">
                        <a:lnSpc>
                          <a:spcPct val="100000"/>
                        </a:lnSpc>
                        <a:spcBef>
                          <a:spcPts val="0"/>
                        </a:spcBef>
                        <a:spcAft>
                          <a:spcPts val="0"/>
                        </a:spcAft>
                        <a:buNone/>
                      </a:pPr>
                      <a:r>
                        <a:rPr lang="en-GB" sz="1100" b="1" i="0" u="none" strike="noStrike" noProof="0" dirty="0">
                          <a:effectLst/>
                        </a:rPr>
                        <a:t>Protagonist</a:t>
                      </a:r>
                      <a:r>
                        <a:rPr lang="en-GB" sz="1100" b="0" i="0" u="none" strike="noStrike" noProof="0" dirty="0">
                          <a:effectLst/>
                        </a:rPr>
                        <a:t>: Prospero is the main character and drives the narrative.</a:t>
                      </a:r>
                      <a:endParaRPr lang="en-GB" sz="1100"/>
                    </a:p>
                    <a:p>
                      <a:pPr lvl="0" algn="ctr">
                        <a:lnSpc>
                          <a:spcPct val="107000"/>
                        </a:lnSpc>
                        <a:spcAft>
                          <a:spcPts val="0"/>
                        </a:spcAft>
                        <a:buNone/>
                      </a:pPr>
                      <a:endParaRPr lang="en-GB" sz="1100" b="1" dirty="0">
                        <a:effectLst/>
                        <a:latin typeface="Calibri"/>
                        <a:ea typeface="Calibri"/>
                        <a:cs typeface="Times New Roman"/>
                      </a:endParaRPr>
                    </a:p>
                    <a:p>
                      <a:pPr lvl="0" algn="l">
                        <a:lnSpc>
                          <a:spcPct val="100000"/>
                        </a:lnSpc>
                        <a:spcBef>
                          <a:spcPts val="0"/>
                        </a:spcBef>
                        <a:spcAft>
                          <a:spcPts val="0"/>
                        </a:spcAft>
                        <a:buNone/>
                      </a:pPr>
                      <a:r>
                        <a:rPr lang="en-GB" sz="1100" b="1" dirty="0"/>
                        <a:t>Key Characters</a:t>
                      </a:r>
                      <a:endParaRPr lang="en-GB" sz="1100"/>
                    </a:p>
                    <a:p>
                      <a:pPr marL="0" lvl="0" indent="0" algn="l">
                        <a:lnSpc>
                          <a:spcPct val="100000"/>
                        </a:lnSpc>
                        <a:spcBef>
                          <a:spcPts val="0"/>
                        </a:spcBef>
                        <a:spcAft>
                          <a:spcPts val="0"/>
                        </a:spcAft>
                        <a:buNone/>
                      </a:pPr>
                      <a:r>
                        <a:rPr lang="en-GB" sz="1100" b="1" i="0" u="none" strike="noStrike" noProof="0" dirty="0">
                          <a:effectLst/>
                        </a:rPr>
                        <a:t>Prospero</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Former Duke of Milan, overthrown by his brother Antonio.</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Possesses magical powers through a spell book and staff.</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Seeks revenge for his brother's betrayal but learns forgiveness.</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Protective father to Miranda.</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Uses power to control others and maintain order.</a:t>
                      </a:r>
                      <a:endParaRPr lang="en-GB" sz="1100"/>
                    </a:p>
                    <a:p>
                      <a:pPr marL="0" lvl="0" indent="0" algn="l">
                        <a:lnSpc>
                          <a:spcPct val="100000"/>
                        </a:lnSpc>
                        <a:spcBef>
                          <a:spcPts val="0"/>
                        </a:spcBef>
                        <a:spcAft>
                          <a:spcPts val="0"/>
                        </a:spcAft>
                        <a:buNone/>
                      </a:pPr>
                      <a:r>
                        <a:rPr lang="en-GB" sz="1100" b="1" i="0" u="none" strike="noStrike" noProof="0" dirty="0">
                          <a:effectLst/>
                        </a:rPr>
                        <a:t>Miranda</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Prospero’s daughter, raised on the island.</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Proposes to Ferdinand, making her the future Princess of Naples.</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Can be considered powerful and doesn’t always listen to her father.</a:t>
                      </a:r>
                      <a:endParaRPr lang="en-GB" sz="1100"/>
                    </a:p>
                    <a:p>
                      <a:pPr marL="0" lvl="0" indent="0" algn="l">
                        <a:lnSpc>
                          <a:spcPct val="100000"/>
                        </a:lnSpc>
                        <a:spcBef>
                          <a:spcPts val="0"/>
                        </a:spcBef>
                        <a:spcAft>
                          <a:spcPts val="0"/>
                        </a:spcAft>
                        <a:buNone/>
                      </a:pPr>
                      <a:r>
                        <a:rPr lang="en-GB" sz="1100" b="1" i="0" u="none" strike="noStrike" noProof="0" dirty="0">
                          <a:effectLst/>
                        </a:rPr>
                        <a:t>Ariel</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Prospero’s loyal servant who posses magical powers.</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Freed by Prospero from </a:t>
                      </a:r>
                      <a:r>
                        <a:rPr lang="en-GB" sz="1100" b="0" i="0" u="none" strike="noStrike" noProof="0" dirty="0" err="1">
                          <a:effectLst/>
                        </a:rPr>
                        <a:t>Sycorax’s</a:t>
                      </a:r>
                      <a:r>
                        <a:rPr lang="en-GB" sz="1100" b="0" i="0" u="none" strike="noStrike" noProof="0" dirty="0">
                          <a:effectLst/>
                        </a:rPr>
                        <a:t> imprisonment in a tree.</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Symbolises hope, forgiveness, and humanity.</a:t>
                      </a:r>
                      <a:endParaRPr lang="en-GB" sz="1100"/>
                    </a:p>
                    <a:p>
                      <a:pPr marL="0" lvl="0" indent="0" algn="l">
                        <a:lnSpc>
                          <a:spcPct val="100000"/>
                        </a:lnSpc>
                        <a:spcBef>
                          <a:spcPts val="0"/>
                        </a:spcBef>
                        <a:spcAft>
                          <a:spcPts val="0"/>
                        </a:spcAft>
                        <a:buNone/>
                      </a:pPr>
                      <a:r>
                        <a:rPr lang="en-GB" sz="1100" b="1" i="0" u="none" strike="noStrike" noProof="0" dirty="0">
                          <a:effectLst/>
                        </a:rPr>
                        <a:t>Caliban</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Son of </a:t>
                      </a:r>
                      <a:r>
                        <a:rPr lang="en-GB" sz="1100" b="0" i="0" u="none" strike="noStrike" noProof="0" dirty="0" err="1">
                          <a:effectLst/>
                        </a:rPr>
                        <a:t>Sycorax</a:t>
                      </a:r>
                      <a:r>
                        <a:rPr lang="en-GB" sz="1100" b="0" i="0" u="none" strike="noStrike" noProof="0" dirty="0">
                          <a:effectLst/>
                        </a:rPr>
                        <a:t>, the island's previous ruler.</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Teaches Prospero and Miranda about the island.</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Enslaved by Prospero after attempting to harm Miranda.</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Symbolises the oppression of native cultures by European colonists.</a:t>
                      </a:r>
                      <a:endParaRPr lang="en-GB" sz="1100"/>
                    </a:p>
                    <a:p>
                      <a:pPr marL="0" lvl="0" indent="0" algn="l">
                        <a:lnSpc>
                          <a:spcPct val="100000"/>
                        </a:lnSpc>
                        <a:spcBef>
                          <a:spcPts val="0"/>
                        </a:spcBef>
                        <a:spcAft>
                          <a:spcPts val="0"/>
                        </a:spcAft>
                        <a:buNone/>
                      </a:pPr>
                      <a:r>
                        <a:rPr lang="en-GB" sz="1100" b="1" i="0" u="none" strike="noStrike" noProof="0" dirty="0">
                          <a:effectLst/>
                        </a:rPr>
                        <a:t>Antonio</a:t>
                      </a:r>
                      <a:r>
                        <a:rPr lang="en-GB" sz="1100" b="0" i="0" u="none" strike="noStrike" noProof="0" dirty="0">
                          <a:effectLst/>
                        </a:rPr>
                        <a:t>: Prospero’s treacherous brother who overthrew him.</a:t>
                      </a:r>
                      <a:endParaRPr lang="en-GB" sz="1100"/>
                    </a:p>
                    <a:p>
                      <a:pPr marL="0" lvl="0" indent="0" algn="l">
                        <a:lnSpc>
                          <a:spcPct val="100000"/>
                        </a:lnSpc>
                        <a:spcBef>
                          <a:spcPts val="0"/>
                        </a:spcBef>
                        <a:spcAft>
                          <a:spcPts val="0"/>
                        </a:spcAft>
                        <a:buNone/>
                      </a:pPr>
                      <a:r>
                        <a:rPr lang="en-GB" sz="1100" b="1" i="0" u="none" strike="noStrike" noProof="0" dirty="0">
                          <a:effectLst/>
                        </a:rPr>
                        <a:t>Sebastian</a:t>
                      </a:r>
                      <a:r>
                        <a:rPr lang="en-GB" sz="1100" b="0" i="0" u="none" strike="noStrike" noProof="0" dirty="0">
                          <a:effectLst/>
                        </a:rPr>
                        <a:t>: Alonso’s brother, who conspires with Antonio to murder Alonso.</a:t>
                      </a:r>
                      <a:endParaRPr lang="en-GB" sz="1100"/>
                    </a:p>
                    <a:p>
                      <a:pPr marL="0" lvl="0" indent="0" algn="l">
                        <a:lnSpc>
                          <a:spcPct val="100000"/>
                        </a:lnSpc>
                        <a:spcBef>
                          <a:spcPts val="0"/>
                        </a:spcBef>
                        <a:spcAft>
                          <a:spcPts val="0"/>
                        </a:spcAft>
                        <a:buNone/>
                      </a:pPr>
                      <a:r>
                        <a:rPr lang="en-GB" sz="1100" b="1" i="0" u="none" strike="noStrike" noProof="0" dirty="0">
                          <a:effectLst/>
                        </a:rPr>
                        <a:t>Alonso</a:t>
                      </a:r>
                      <a:r>
                        <a:rPr lang="en-GB" sz="1100" b="0" i="0" u="none" strike="noStrike" noProof="0" dirty="0">
                          <a:effectLst/>
                        </a:rPr>
                        <a:t>: The King of Naples.</a:t>
                      </a:r>
                      <a:endParaRPr lang="en-GB" sz="1100"/>
                    </a:p>
                    <a:p>
                      <a:pPr marL="0" lvl="0" indent="0" algn="l">
                        <a:lnSpc>
                          <a:spcPct val="100000"/>
                        </a:lnSpc>
                        <a:spcBef>
                          <a:spcPts val="0"/>
                        </a:spcBef>
                        <a:spcAft>
                          <a:spcPts val="0"/>
                        </a:spcAft>
                        <a:buNone/>
                      </a:pPr>
                      <a:r>
                        <a:rPr lang="en-GB" sz="1100" b="1" i="0" u="none" strike="noStrike" noProof="0" dirty="0">
                          <a:effectLst/>
                        </a:rPr>
                        <a:t>Gonzalo</a:t>
                      </a:r>
                      <a:r>
                        <a:rPr lang="en-GB" sz="1100" b="0" i="0" u="none" strike="noStrike" noProof="0" dirty="0">
                          <a:effectLst/>
                        </a:rPr>
                        <a:t>: A kind and loyal character who tries to help others.</a:t>
                      </a:r>
                      <a:endParaRPr lang="en-GB" sz="1100"/>
                    </a:p>
                    <a:p>
                      <a:pPr marL="0" lvl="0" indent="0" algn="l">
                        <a:lnSpc>
                          <a:spcPct val="100000"/>
                        </a:lnSpc>
                        <a:spcBef>
                          <a:spcPts val="0"/>
                        </a:spcBef>
                        <a:spcAft>
                          <a:spcPts val="0"/>
                        </a:spcAft>
                        <a:buNone/>
                      </a:pPr>
                      <a:r>
                        <a:rPr lang="en-GB" sz="1100" b="1" i="0" u="none" strike="noStrike" noProof="0" dirty="0">
                          <a:effectLst/>
                        </a:rPr>
                        <a:t>Trinculo &amp; Stephano</a:t>
                      </a:r>
                      <a:r>
                        <a:rPr lang="en-GB" sz="1100" b="0" i="0" u="none" strike="noStrike" noProof="0" dirty="0">
                          <a:effectLst/>
                        </a:rPr>
                        <a:t>: Become Caliban's new masters and conspire to murder Prospero and take control of the island.</a:t>
                      </a:r>
                    </a:p>
                    <a:p>
                      <a:pPr lvl="0">
                        <a:lnSpc>
                          <a:spcPct val="107000"/>
                        </a:lnSpc>
                        <a:spcAft>
                          <a:spcPts val="0"/>
                        </a:spcAft>
                        <a:buNone/>
                      </a:pPr>
                      <a:endParaRPr lang="en-GB" sz="1100" b="1" dirty="0">
                        <a:effectLst/>
                        <a:latin typeface="Calibri"/>
                        <a:ea typeface="Calibri"/>
                        <a:cs typeface="Times New Roman"/>
                      </a:endParaRPr>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100" b="1" dirty="0"/>
                        <a:t>Themes and Concepts</a:t>
                      </a:r>
                      <a:endParaRPr lang="en-US" sz="1100"/>
                    </a:p>
                    <a:p>
                      <a:pPr marL="0" lvl="0" indent="0" algn="l">
                        <a:lnSpc>
                          <a:spcPct val="100000"/>
                        </a:lnSpc>
                        <a:spcBef>
                          <a:spcPts val="0"/>
                        </a:spcBef>
                        <a:spcAft>
                          <a:spcPts val="0"/>
                        </a:spcAft>
                        <a:buNone/>
                      </a:pPr>
                      <a:r>
                        <a:rPr lang="en-GB" sz="1100" b="1" i="0" u="none" strike="noStrike" noProof="0" dirty="0">
                          <a:effectLst/>
                        </a:rPr>
                        <a:t>Power and Control</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Prospero uses magical, familial, and political power to dominate others.</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Reflects Jacobean ideas of status and authority.</a:t>
                      </a:r>
                      <a:endParaRPr lang="en-GB" sz="1100" b="0" i="0" u="none" strike="noStrike" noProof="0"/>
                    </a:p>
                    <a:p>
                      <a:pPr marL="742950" lvl="1" indent="-285750" algn="l">
                        <a:lnSpc>
                          <a:spcPct val="100000"/>
                        </a:lnSpc>
                        <a:spcBef>
                          <a:spcPts val="0"/>
                        </a:spcBef>
                        <a:spcAft>
                          <a:spcPts val="0"/>
                        </a:spcAft>
                        <a:buFont typeface="Arial"/>
                        <a:buChar char="•"/>
                      </a:pPr>
                      <a:r>
                        <a:rPr lang="en-GB" sz="1100" b="0" i="0" u="none" strike="noStrike" noProof="0" dirty="0">
                          <a:effectLst/>
                        </a:rPr>
                        <a:t>The Great Chain of Being: Prospero is at the top, like God.</a:t>
                      </a:r>
                      <a:endParaRPr lang="en-GB" sz="1100" b="0" i="0" u="none" strike="noStrike" noProof="0"/>
                    </a:p>
                    <a:p>
                      <a:pPr marL="742950" lvl="1" indent="-285750" algn="l">
                        <a:lnSpc>
                          <a:spcPct val="100000"/>
                        </a:lnSpc>
                        <a:spcBef>
                          <a:spcPts val="0"/>
                        </a:spcBef>
                        <a:spcAft>
                          <a:spcPts val="0"/>
                        </a:spcAft>
                        <a:buFont typeface="Arial"/>
                        <a:buChar char="•"/>
                      </a:pPr>
                      <a:endParaRPr lang="en-GB" sz="1100" b="0" i="0" u="none" strike="noStrike" noProof="0" dirty="0">
                        <a:effectLst/>
                      </a:endParaRPr>
                    </a:p>
                    <a:p>
                      <a:pPr marL="0" lvl="0" indent="0" algn="l">
                        <a:lnSpc>
                          <a:spcPct val="100000"/>
                        </a:lnSpc>
                        <a:spcBef>
                          <a:spcPts val="0"/>
                        </a:spcBef>
                        <a:spcAft>
                          <a:spcPts val="0"/>
                        </a:spcAft>
                        <a:buNone/>
                      </a:pPr>
                      <a:r>
                        <a:rPr lang="en-GB" sz="1100" b="1" i="0" u="none" strike="noStrike" noProof="0" dirty="0">
                          <a:effectLst/>
                        </a:rPr>
                        <a:t>Revenge and Forgiveness</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Prospero’s desire for revenge stems from Antonio’s betrayal.</a:t>
                      </a:r>
                      <a:endParaRPr lang="en-GB" sz="1100" b="0" i="0" u="none" strike="noStrike" noProof="0"/>
                    </a:p>
                    <a:p>
                      <a:pPr marL="742950" lvl="1" indent="-285750" algn="l">
                        <a:lnSpc>
                          <a:spcPct val="100000"/>
                        </a:lnSpc>
                        <a:spcBef>
                          <a:spcPts val="0"/>
                        </a:spcBef>
                        <a:spcAft>
                          <a:spcPts val="0"/>
                        </a:spcAft>
                        <a:buFont typeface="Arial"/>
                        <a:buChar char="•"/>
                      </a:pPr>
                      <a:r>
                        <a:rPr lang="en-GB" sz="1100" b="0" i="0" u="none" strike="noStrike" noProof="0" dirty="0">
                          <a:effectLst/>
                        </a:rPr>
                        <a:t>Ariel helps Prospero recognize the importance of forgiveness.</a:t>
                      </a:r>
                      <a:endParaRPr lang="en-GB" sz="1100" b="0" i="0" u="none" strike="noStrike" noProof="0"/>
                    </a:p>
                    <a:p>
                      <a:pPr marL="742950" lvl="1" indent="-285750" algn="l">
                        <a:lnSpc>
                          <a:spcPct val="100000"/>
                        </a:lnSpc>
                        <a:spcBef>
                          <a:spcPts val="0"/>
                        </a:spcBef>
                        <a:spcAft>
                          <a:spcPts val="0"/>
                        </a:spcAft>
                        <a:buFont typeface="Arial"/>
                        <a:buChar char="•"/>
                      </a:pPr>
                      <a:r>
                        <a:rPr lang="en-GB" sz="1100" b="0" i="0" u="none" strike="noStrike" noProof="0" dirty="0">
                          <a:effectLst/>
                        </a:rPr>
                        <a:t>Prospero ultimately forgives Antonio, Caliban, and others.</a:t>
                      </a:r>
                      <a:endParaRPr lang="en-GB" sz="1100" b="0" i="0" u="none" strike="noStrike" noProof="0"/>
                    </a:p>
                    <a:p>
                      <a:pPr marL="742950" lvl="1" indent="-285750" algn="l">
                        <a:lnSpc>
                          <a:spcPct val="100000"/>
                        </a:lnSpc>
                        <a:spcBef>
                          <a:spcPts val="0"/>
                        </a:spcBef>
                        <a:spcAft>
                          <a:spcPts val="0"/>
                        </a:spcAft>
                        <a:buFont typeface="Arial"/>
                        <a:buChar char="•"/>
                      </a:pPr>
                      <a:endParaRPr lang="en-GB" sz="1100" b="0" i="0" u="none" strike="noStrike" noProof="0" dirty="0">
                        <a:effectLst/>
                      </a:endParaRPr>
                    </a:p>
                    <a:p>
                      <a:pPr marL="0" lvl="0" indent="0" algn="l">
                        <a:lnSpc>
                          <a:spcPct val="100000"/>
                        </a:lnSpc>
                        <a:spcBef>
                          <a:spcPts val="0"/>
                        </a:spcBef>
                        <a:spcAft>
                          <a:spcPts val="0"/>
                        </a:spcAft>
                        <a:buNone/>
                      </a:pPr>
                      <a:r>
                        <a:rPr lang="en-GB" sz="1100" b="1" i="0" u="none" strike="noStrike" noProof="0" dirty="0">
                          <a:effectLst/>
                        </a:rPr>
                        <a:t>Colonialism</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Caliban symbolises oppressed native cultures.</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Prospero’s domination of the island reflects European colonial attitudes.</a:t>
                      </a:r>
                      <a:endParaRPr lang="en-GB" sz="1100" b="0" i="0" u="none" strike="noStrike" noProof="0"/>
                    </a:p>
                    <a:p>
                      <a:pPr marL="742950" lvl="1" indent="-285750" algn="l">
                        <a:lnSpc>
                          <a:spcPct val="100000"/>
                        </a:lnSpc>
                        <a:spcBef>
                          <a:spcPts val="0"/>
                        </a:spcBef>
                        <a:spcAft>
                          <a:spcPts val="0"/>
                        </a:spcAft>
                        <a:buFont typeface="Arial"/>
                        <a:buChar char="•"/>
                      </a:pPr>
                      <a:endParaRPr lang="en-GB" sz="1100" b="0" i="0" u="none" strike="noStrike" noProof="0" dirty="0">
                        <a:effectLst/>
                      </a:endParaRPr>
                    </a:p>
                    <a:p>
                      <a:pPr marL="0" lvl="0" indent="0" algn="l">
                        <a:lnSpc>
                          <a:spcPct val="100000"/>
                        </a:lnSpc>
                        <a:spcBef>
                          <a:spcPts val="0"/>
                        </a:spcBef>
                        <a:spcAft>
                          <a:spcPts val="0"/>
                        </a:spcAft>
                        <a:buNone/>
                      </a:pPr>
                      <a:r>
                        <a:rPr lang="en-GB" sz="1100" b="1" i="0" u="none" strike="noStrike" noProof="0" dirty="0">
                          <a:effectLst/>
                        </a:rPr>
                        <a:t>Patriarchy</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Jacobean society was patriarchal; fathers like Prospero held control over their daughters.</a:t>
                      </a:r>
                      <a:endParaRPr lang="en-GB" sz="1100"/>
                    </a:p>
                    <a:p>
                      <a:pPr marL="742950" lvl="1" indent="-285750" algn="l">
                        <a:lnSpc>
                          <a:spcPct val="100000"/>
                        </a:lnSpc>
                        <a:spcBef>
                          <a:spcPts val="0"/>
                        </a:spcBef>
                        <a:spcAft>
                          <a:spcPts val="0"/>
                        </a:spcAft>
                        <a:buFont typeface="Arial"/>
                        <a:buChar char="•"/>
                      </a:pPr>
                      <a:endParaRPr lang="en-GB" sz="1100" b="0" i="0" u="none" strike="noStrike" noProof="0" dirty="0">
                        <a:effectLst/>
                      </a:endParaRPr>
                    </a:p>
                    <a:p>
                      <a:pPr marL="0" lvl="0" indent="0" algn="l">
                        <a:lnSpc>
                          <a:spcPct val="100000"/>
                        </a:lnSpc>
                        <a:spcBef>
                          <a:spcPts val="0"/>
                        </a:spcBef>
                        <a:spcAft>
                          <a:spcPts val="0"/>
                        </a:spcAft>
                        <a:buNone/>
                      </a:pPr>
                      <a:r>
                        <a:rPr lang="en-GB" sz="1100" b="1" i="0" u="none" strike="noStrike" noProof="0" dirty="0">
                          <a:effectLst/>
                        </a:rPr>
                        <a:t>Magic and Supernatural</a:t>
                      </a:r>
                      <a:r>
                        <a:rPr lang="en-GB" sz="1100" b="0" i="0" u="none" strike="noStrike" noProof="0" dirty="0">
                          <a:effectLst/>
                        </a:rPr>
                        <a:t>:</a:t>
                      </a:r>
                      <a:endParaRPr lang="en-GB" sz="1100"/>
                    </a:p>
                    <a:p>
                      <a:pPr marL="742950" lvl="1" indent="-285750" algn="l">
                        <a:lnSpc>
                          <a:spcPct val="100000"/>
                        </a:lnSpc>
                        <a:spcBef>
                          <a:spcPts val="0"/>
                        </a:spcBef>
                        <a:spcAft>
                          <a:spcPts val="0"/>
                        </a:spcAft>
                        <a:buFont typeface="Arial"/>
                        <a:buChar char="•"/>
                      </a:pPr>
                      <a:r>
                        <a:rPr lang="en-GB" sz="1100" b="0" i="0" u="none" strike="noStrike" noProof="0" dirty="0">
                          <a:effectLst/>
                        </a:rPr>
                        <a:t>Magic drives the plot and represents both power and emotional conflict.</a:t>
                      </a:r>
                      <a:endParaRPr lang="en-GB" sz="1100" b="0" i="0" u="none" strike="noStrike" noProof="0"/>
                    </a:p>
                    <a:p>
                      <a:pPr marL="742950" lvl="1" indent="-285750" algn="l">
                        <a:lnSpc>
                          <a:spcPct val="100000"/>
                        </a:lnSpc>
                        <a:spcBef>
                          <a:spcPts val="0"/>
                        </a:spcBef>
                        <a:spcAft>
                          <a:spcPts val="0"/>
                        </a:spcAft>
                        <a:buFont typeface="Arial"/>
                        <a:buChar char="•"/>
                      </a:pPr>
                      <a:r>
                        <a:rPr lang="en-GB" sz="1100" b="0" i="0" u="none" strike="noStrike" noProof="0" dirty="0">
                          <a:effectLst/>
                        </a:rPr>
                        <a:t>James I’s interest in witchcraft influences the portrayal of magic.</a:t>
                      </a:r>
                      <a:endParaRPr lang="en-GB" sz="1100" b="0" i="0" u="none" strike="noStrike" noProof="0"/>
                    </a:p>
                    <a:p>
                      <a:pPr lvl="0" algn="ctr">
                        <a:lnSpc>
                          <a:spcPct val="107000"/>
                        </a:lnSpc>
                        <a:spcAft>
                          <a:spcPts val="0"/>
                        </a:spcAft>
                        <a:buNone/>
                      </a:pPr>
                      <a:endParaRPr lang="en-GB" sz="1100" b="1" dirty="0">
                        <a:effectLst/>
                        <a:latin typeface="Calibri"/>
                        <a:ea typeface="Calibri"/>
                        <a:cs typeface="Times New Roman"/>
                      </a:endParaRPr>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100" b="1" dirty="0"/>
                        <a:t>Key Terms</a:t>
                      </a:r>
                      <a:endParaRPr lang="en-US" sz="1100"/>
                    </a:p>
                    <a:p>
                      <a:pPr marL="285750" lvl="0" indent="-285750" algn="l">
                        <a:lnSpc>
                          <a:spcPct val="100000"/>
                        </a:lnSpc>
                        <a:spcBef>
                          <a:spcPts val="0"/>
                        </a:spcBef>
                        <a:spcAft>
                          <a:spcPts val="0"/>
                        </a:spcAft>
                        <a:buFont typeface="Arial"/>
                        <a:buChar char="•"/>
                      </a:pPr>
                      <a:r>
                        <a:rPr lang="en-GB" sz="1100" b="1" i="0" u="none" strike="noStrike" noProof="0" dirty="0">
                          <a:effectLst/>
                        </a:rPr>
                        <a:t>Epilogue</a:t>
                      </a:r>
                      <a:r>
                        <a:rPr lang="en-GB" sz="1100" b="0" i="0" u="none" strike="noStrike" noProof="0" dirty="0">
                          <a:effectLst/>
                        </a:rPr>
                        <a:t>: A closing section of the play where Prospero forgives his enemies, addresses the audience, and asks for their forgiveness.</a:t>
                      </a:r>
                    </a:p>
                    <a:p>
                      <a:pPr marL="285750" lvl="0" indent="-285750" algn="l">
                        <a:lnSpc>
                          <a:spcPct val="100000"/>
                        </a:lnSpc>
                        <a:spcBef>
                          <a:spcPts val="0"/>
                        </a:spcBef>
                        <a:spcAft>
                          <a:spcPts val="0"/>
                        </a:spcAft>
                        <a:buFont typeface="Arial"/>
                        <a:buChar char="•"/>
                      </a:pPr>
                      <a:endParaRPr lang="en-GB" sz="1100" b="0" i="0" u="none" strike="noStrike" noProof="0" dirty="0">
                        <a:effectLst/>
                      </a:endParaRPr>
                    </a:p>
                    <a:p>
                      <a:pPr marL="285750" lvl="0" indent="-285750" algn="l">
                        <a:lnSpc>
                          <a:spcPct val="100000"/>
                        </a:lnSpc>
                        <a:spcBef>
                          <a:spcPts val="0"/>
                        </a:spcBef>
                        <a:spcAft>
                          <a:spcPts val="0"/>
                        </a:spcAft>
                        <a:buFont typeface="Arial"/>
                        <a:buChar char="•"/>
                      </a:pPr>
                      <a:r>
                        <a:rPr lang="en-GB" sz="1100" b="1" i="0" u="none" strike="noStrike" noProof="0" dirty="0">
                          <a:effectLst/>
                        </a:rPr>
                        <a:t>Rhyming Couplets</a:t>
                      </a:r>
                      <a:r>
                        <a:rPr lang="en-GB" sz="1100" b="0" i="0" u="none" strike="noStrike" noProof="0" dirty="0">
                          <a:effectLst/>
                        </a:rPr>
                        <a:t>: The epilogue is written in this poetic form.</a:t>
                      </a:r>
                    </a:p>
                    <a:p>
                      <a:pPr marL="285750" lvl="0" indent="-285750" algn="l">
                        <a:lnSpc>
                          <a:spcPct val="100000"/>
                        </a:lnSpc>
                        <a:spcBef>
                          <a:spcPts val="0"/>
                        </a:spcBef>
                        <a:spcAft>
                          <a:spcPts val="0"/>
                        </a:spcAft>
                        <a:buFont typeface="Arial"/>
                        <a:buChar char="•"/>
                      </a:pPr>
                      <a:endParaRPr lang="en-GB" sz="1100" b="0" i="0" u="none" strike="noStrike" noProof="0" dirty="0">
                        <a:effectLst/>
                      </a:endParaRPr>
                    </a:p>
                    <a:p>
                      <a:pPr marL="285750" lvl="0" indent="-285750" algn="l">
                        <a:lnSpc>
                          <a:spcPct val="100000"/>
                        </a:lnSpc>
                        <a:spcBef>
                          <a:spcPts val="0"/>
                        </a:spcBef>
                        <a:spcAft>
                          <a:spcPts val="0"/>
                        </a:spcAft>
                        <a:buFont typeface="Arial"/>
                        <a:buChar char="•"/>
                      </a:pPr>
                      <a:r>
                        <a:rPr lang="en-GB" sz="1100" b="1" i="0" u="none" strike="noStrike" noProof="0" dirty="0">
                          <a:effectLst/>
                          <a:latin typeface="Calibri"/>
                        </a:rPr>
                        <a:t>Juxtaposition</a:t>
                      </a:r>
                      <a:r>
                        <a:rPr lang="en-GB" sz="1100" b="0" i="0" u="none" strike="noStrike" noProof="0" dirty="0">
                          <a:effectLst/>
                          <a:latin typeface="Calibri"/>
                        </a:rPr>
                        <a:t>: The placement of contrasting ideas or themes close together to highlight their differences, e.g., Ariel's loyalty compared to Caliban's resentment.</a:t>
                      </a:r>
                    </a:p>
                    <a:p>
                      <a:pPr marL="285750" lvl="0" indent="-285750" algn="l">
                        <a:lnSpc>
                          <a:spcPct val="100000"/>
                        </a:lnSpc>
                        <a:spcBef>
                          <a:spcPts val="0"/>
                        </a:spcBef>
                        <a:spcAft>
                          <a:spcPts val="0"/>
                        </a:spcAft>
                        <a:buFont typeface="Arial"/>
                        <a:buChar char="•"/>
                      </a:pPr>
                      <a:endParaRPr lang="en-GB" sz="1100" b="0" i="0" u="none" strike="noStrike" noProof="0" dirty="0">
                        <a:effectLst/>
                        <a:latin typeface="Calibri"/>
                      </a:endParaRPr>
                    </a:p>
                    <a:p>
                      <a:pPr marL="285750" lvl="0" indent="-285750" algn="l">
                        <a:lnSpc>
                          <a:spcPct val="100000"/>
                        </a:lnSpc>
                        <a:spcBef>
                          <a:spcPts val="0"/>
                        </a:spcBef>
                        <a:spcAft>
                          <a:spcPts val="0"/>
                        </a:spcAft>
                        <a:buFont typeface="Arial"/>
                        <a:buChar char="•"/>
                      </a:pPr>
                      <a:r>
                        <a:rPr lang="en-GB" sz="1100" b="1" i="0" u="none" strike="noStrike" noProof="0" dirty="0">
                          <a:effectLst/>
                          <a:latin typeface="Calibri"/>
                        </a:rPr>
                        <a:t>Semantic field</a:t>
                      </a:r>
                      <a:r>
                        <a:rPr lang="en-GB" sz="1100" b="0" i="0" u="none" strike="noStrike" noProof="0" dirty="0">
                          <a:effectLst/>
                          <a:latin typeface="Calibri"/>
                        </a:rPr>
                        <a:t>: A group of related words used to emphasise themes or ideas, e.g., </a:t>
                      </a:r>
                      <a:r>
                        <a:rPr lang="en-GB" sz="1100" b="0" i="1" u="none" strike="noStrike" noProof="0" dirty="0">
                          <a:effectLst/>
                          <a:latin typeface="Calibri"/>
                        </a:rPr>
                        <a:t>The Tempest</a:t>
                      </a:r>
                      <a:r>
                        <a:rPr lang="en-GB" sz="1100" b="0" i="0" u="none" strike="noStrike" noProof="0" dirty="0">
                          <a:effectLst/>
                          <a:latin typeface="Calibri"/>
                        </a:rPr>
                        <a:t> uses words related to magic and nature to reinforce the mystical atmosphere.</a:t>
                      </a:r>
                    </a:p>
                    <a:p>
                      <a:pPr marL="285750" lvl="0" indent="-285750" algn="l">
                        <a:lnSpc>
                          <a:spcPct val="100000"/>
                        </a:lnSpc>
                        <a:spcBef>
                          <a:spcPts val="0"/>
                        </a:spcBef>
                        <a:spcAft>
                          <a:spcPts val="0"/>
                        </a:spcAft>
                        <a:buFont typeface="Arial"/>
                        <a:buChar char="•"/>
                      </a:pPr>
                      <a:endParaRPr lang="en-GB" sz="1100" b="0" i="0" u="none" strike="noStrike" noProof="0" dirty="0">
                        <a:effectLst/>
                        <a:latin typeface="Calibri"/>
                      </a:endParaRPr>
                    </a:p>
                    <a:p>
                      <a:pPr marL="285750" lvl="0" indent="-285750" algn="l">
                        <a:lnSpc>
                          <a:spcPct val="100000"/>
                        </a:lnSpc>
                        <a:spcBef>
                          <a:spcPts val="0"/>
                        </a:spcBef>
                        <a:spcAft>
                          <a:spcPts val="0"/>
                        </a:spcAft>
                        <a:buFont typeface="Arial"/>
                        <a:buChar char="•"/>
                      </a:pPr>
                      <a:r>
                        <a:rPr lang="en-GB" sz="1100" b="1" i="0" u="none" strike="noStrike" noProof="0" dirty="0">
                          <a:effectLst/>
                          <a:latin typeface="Calibri"/>
                        </a:rPr>
                        <a:t>Symbolism</a:t>
                      </a:r>
                      <a:r>
                        <a:rPr lang="en-GB" sz="1100" b="0" i="0" u="none" strike="noStrike" noProof="0" dirty="0">
                          <a:effectLst/>
                          <a:latin typeface="Calibri"/>
                        </a:rPr>
                        <a:t>: The use of symbols to represent larger ideas. For example: Prospero’s staff symbolises his magical power. The storm (tempest) represents chaos and Prospero’s anger.</a:t>
                      </a:r>
                      <a:r>
                        <a:rPr lang="en-GB" sz="1100" dirty="0">
                          <a:effectLst/>
                          <a:latin typeface="Calibri"/>
                          <a:ea typeface="Calibri"/>
                          <a:cs typeface="Times New Roman"/>
                        </a:rPr>
                        <a:t>.</a:t>
                      </a:r>
                    </a:p>
                    <a:p>
                      <a:pPr marL="285750" lvl="0" indent="-285750" algn="l">
                        <a:lnSpc>
                          <a:spcPct val="100000"/>
                        </a:lnSpc>
                        <a:spcBef>
                          <a:spcPts val="0"/>
                        </a:spcBef>
                        <a:spcAft>
                          <a:spcPts val="0"/>
                        </a:spcAft>
                        <a:buFont typeface="Arial"/>
                        <a:buChar char="•"/>
                      </a:pPr>
                      <a:endParaRPr lang="en-GB" sz="1100" dirty="0">
                        <a:effectLst/>
                        <a:latin typeface="Calibri"/>
                        <a:ea typeface="Calibri"/>
                        <a:cs typeface="Times New Roman"/>
                      </a:endParaRPr>
                    </a:p>
                    <a:p>
                      <a:pPr marL="285750" lvl="0" indent="-285750" algn="l">
                        <a:lnSpc>
                          <a:spcPct val="100000"/>
                        </a:lnSpc>
                        <a:buFont typeface="Arial"/>
                        <a:buChar char="•"/>
                      </a:pPr>
                      <a:r>
                        <a:rPr lang="en-GB" sz="1100" b="1" dirty="0">
                          <a:effectLst/>
                          <a:latin typeface="Calibri"/>
                          <a:ea typeface="Calibri"/>
                          <a:cs typeface="Times New Roman"/>
                        </a:rPr>
                        <a:t>Imperative Language: </a:t>
                      </a:r>
                      <a:r>
                        <a:rPr lang="en-GB" sz="1100" dirty="0">
                          <a:effectLst/>
                          <a:latin typeface="Calibri"/>
                          <a:ea typeface="Calibri"/>
                          <a:cs typeface="Times New Roman"/>
                        </a:rPr>
                        <a:t> Words or phrases that give commands, orders, or requests, often used to influence or control others. In The Tempest, Prospero uses imperative language in the epilogue when he asks the audience to forgive him and “set me free.”</a:t>
                      </a:r>
                      <a:br>
                        <a:rPr lang="en-US" sz="1100" dirty="0"/>
                      </a:br>
                      <a:endParaRPr lang="en-US" sz="1100" b="1"/>
                    </a:p>
                    <a:p>
                      <a:pPr marL="285750" lvl="0" indent="-285750" algn="l">
                        <a:lnSpc>
                          <a:spcPct val="100000"/>
                        </a:lnSpc>
                        <a:spcBef>
                          <a:spcPts val="0"/>
                        </a:spcBef>
                        <a:spcAft>
                          <a:spcPts val="0"/>
                        </a:spcAft>
                        <a:buFont typeface="Arial"/>
                        <a:buChar char="•"/>
                      </a:pPr>
                      <a:r>
                        <a:rPr lang="en-GB" sz="1100" b="1" i="0" u="none" strike="noStrike" baseline="0" noProof="0" dirty="0">
                          <a:solidFill>
                            <a:srgbClr val="000000"/>
                          </a:solidFill>
                          <a:effectLst/>
                          <a:latin typeface="Calibri"/>
                        </a:rPr>
                        <a:t>Connotations: </a:t>
                      </a:r>
                      <a:r>
                        <a:rPr lang="en-GB" sz="1100" b="0" i="0" u="none" strike="noStrike" baseline="0" noProof="0" dirty="0">
                          <a:solidFill>
                            <a:srgbClr val="000000"/>
                          </a:solidFill>
                          <a:effectLst/>
                          <a:latin typeface="Calibri"/>
                        </a:rPr>
                        <a:t> The feelings or ideas that a word or phrase suggests beyond its basic meaning. For example, the word “tempest” connotes danger, chaos, and conflict in the play,, adding emotional depth to the story.</a:t>
                      </a:r>
                      <a:endParaRPr lang="en-GB" sz="1100" dirty="0"/>
                    </a:p>
                    <a:p>
                      <a:pPr marL="285750" lvl="0" indent="-285750" algn="l">
                        <a:lnSpc>
                          <a:spcPct val="100000"/>
                        </a:lnSpc>
                        <a:spcBef>
                          <a:spcPts val="0"/>
                        </a:spcBef>
                        <a:spcAft>
                          <a:spcPts val="0"/>
                        </a:spcAft>
                        <a:buFont typeface="Arial"/>
                        <a:buChar char="•"/>
                      </a:pPr>
                      <a:endParaRPr lang="en-GB" sz="1100" dirty="0">
                        <a:effectLst/>
                        <a:latin typeface="Calibri"/>
                        <a:ea typeface="Calibri"/>
                        <a:cs typeface="Times New Roman"/>
                      </a:endParaRPr>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4806992"/>
                  </a:ext>
                </a:extLst>
              </a:tr>
            </a:tbl>
          </a:graphicData>
        </a:graphic>
      </p:graphicFrame>
    </p:spTree>
    <p:extLst>
      <p:ext uri="{BB962C8B-B14F-4D97-AF65-F5344CB8AC3E}">
        <p14:creationId xmlns:p14="http://schemas.microsoft.com/office/powerpoint/2010/main" val="1714906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A05ED-F5F6-AC5D-482E-4DC4E33E45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F5633B-D3F7-6D80-8CCC-3450C136379E}"/>
              </a:ext>
            </a:extLst>
          </p:cNvPr>
          <p:cNvSpPr>
            <a:spLocks noGrp="1"/>
          </p:cNvSpPr>
          <p:nvPr>
            <p:ph type="ctrTitle"/>
          </p:nvPr>
        </p:nvSpPr>
        <p:spPr>
          <a:xfrm>
            <a:off x="1524000" y="-78377"/>
            <a:ext cx="9144000" cy="366168"/>
          </a:xfrm>
        </p:spPr>
        <p:txBody>
          <a:bodyPr>
            <a:normAutofit/>
          </a:bodyPr>
          <a:lstStyle/>
          <a:p>
            <a:r>
              <a:rPr lang="en-GB" sz="1600" b="1" dirty="0"/>
              <a:t>Y8 HT5 </a:t>
            </a:r>
            <a:r>
              <a:rPr lang="en-GB" sz="1600" b="1" i="1" dirty="0"/>
              <a:t>The Tempest </a:t>
            </a:r>
            <a:r>
              <a:rPr lang="en-GB" sz="1600" b="1" dirty="0"/>
              <a:t>– William Shakespeare - Knowledge Organiser</a:t>
            </a:r>
            <a:endParaRPr lang="en-US"/>
          </a:p>
        </p:txBody>
      </p:sp>
      <p:graphicFrame>
        <p:nvGraphicFramePr>
          <p:cNvPr id="4" name="Table 3">
            <a:extLst>
              <a:ext uri="{FF2B5EF4-FFF2-40B4-BE49-F238E27FC236}">
                <a16:creationId xmlns:a16="http://schemas.microsoft.com/office/drawing/2014/main" id="{EB94BCBF-D9E7-A13B-13C2-7589BC6E007E}"/>
              </a:ext>
            </a:extLst>
          </p:cNvPr>
          <p:cNvGraphicFramePr>
            <a:graphicFrameLocks noGrp="1"/>
          </p:cNvGraphicFramePr>
          <p:nvPr>
            <p:extLst>
              <p:ext uri="{D42A27DB-BD31-4B8C-83A1-F6EECF244321}">
                <p14:modId xmlns:p14="http://schemas.microsoft.com/office/powerpoint/2010/main" val="1648540469"/>
              </p:ext>
            </p:extLst>
          </p:nvPr>
        </p:nvGraphicFramePr>
        <p:xfrm>
          <a:off x="111760" y="274320"/>
          <a:ext cx="11839290" cy="6349999"/>
        </p:xfrm>
        <a:graphic>
          <a:graphicData uri="http://schemas.openxmlformats.org/drawingml/2006/table">
            <a:tbl>
              <a:tblPr firstRow="1" firstCol="1" bandRow="1"/>
              <a:tblGrid>
                <a:gridCol w="4152346">
                  <a:extLst>
                    <a:ext uri="{9D8B030D-6E8A-4147-A177-3AD203B41FA5}">
                      <a16:colId xmlns:a16="http://schemas.microsoft.com/office/drawing/2014/main" val="3468781115"/>
                    </a:ext>
                  </a:extLst>
                </a:gridCol>
                <a:gridCol w="3655391">
                  <a:extLst>
                    <a:ext uri="{9D8B030D-6E8A-4147-A177-3AD203B41FA5}">
                      <a16:colId xmlns:a16="http://schemas.microsoft.com/office/drawing/2014/main" val="3993350466"/>
                    </a:ext>
                  </a:extLst>
                </a:gridCol>
                <a:gridCol w="4031553">
                  <a:extLst>
                    <a:ext uri="{9D8B030D-6E8A-4147-A177-3AD203B41FA5}">
                      <a16:colId xmlns:a16="http://schemas.microsoft.com/office/drawing/2014/main" val="3113067859"/>
                    </a:ext>
                  </a:extLst>
                </a:gridCol>
              </a:tblGrid>
              <a:tr h="6349999">
                <a:tc>
                  <a:txBody>
                    <a:bodyPr/>
                    <a:lstStyle/>
                    <a:p>
                      <a:pPr lvl="0" algn="l">
                        <a:lnSpc>
                          <a:spcPct val="100000"/>
                        </a:lnSpc>
                        <a:spcBef>
                          <a:spcPts val="0"/>
                        </a:spcBef>
                        <a:spcAft>
                          <a:spcPts val="0"/>
                        </a:spcAft>
                        <a:buNone/>
                      </a:pPr>
                      <a:r>
                        <a:rPr lang="en-GB" sz="1100" b="1" dirty="0"/>
                        <a:t>Key Quotations</a:t>
                      </a:r>
                    </a:p>
                    <a:p>
                      <a:pPr lvl="0" algn="l">
                        <a:lnSpc>
                          <a:spcPct val="100000"/>
                        </a:lnSpc>
                        <a:spcBef>
                          <a:spcPts val="0"/>
                        </a:spcBef>
                        <a:spcAft>
                          <a:spcPts val="0"/>
                        </a:spcAft>
                        <a:buNone/>
                      </a:pPr>
                      <a:endParaRPr lang="en-GB" sz="1100" b="1" dirty="0"/>
                    </a:p>
                    <a:p>
                      <a:pPr lvl="0" algn="l">
                        <a:lnSpc>
                          <a:spcPct val="100000"/>
                        </a:lnSpc>
                        <a:spcBef>
                          <a:spcPts val="0"/>
                        </a:spcBef>
                        <a:spcAft>
                          <a:spcPts val="0"/>
                        </a:spcAft>
                        <a:buNone/>
                      </a:pPr>
                      <a:r>
                        <a:rPr lang="en-GB" sz="1100" b="1" i="0" u="none" strike="noStrike" noProof="0" dirty="0">
                          <a:latin typeface="Calibri"/>
                        </a:rPr>
                        <a:t>"Hag-seed, hence! Fetch us in fuel, and be quick."</a:t>
                      </a:r>
                      <a:r>
                        <a:rPr lang="en-GB" sz="1100" b="0" i="0" u="none" strike="noStrike" noProof="0" dirty="0">
                          <a:latin typeface="Calibri"/>
                        </a:rPr>
                        <a:t> – </a:t>
                      </a:r>
                      <a:r>
                        <a:rPr lang="en-GB" sz="1100" b="0" i="1" u="none" strike="noStrike" noProof="0" dirty="0">
                          <a:latin typeface="Calibri"/>
                        </a:rPr>
                        <a:t>Prospero, Act 1, Scene 2</a:t>
                      </a:r>
                      <a:br>
                        <a:rPr lang="en-GB" sz="1100" b="0" i="1" u="none" strike="noStrike" noProof="0" dirty="0">
                          <a:latin typeface="Calibri"/>
                        </a:rPr>
                      </a:br>
                      <a:r>
                        <a:rPr lang="en-GB" sz="1100" b="0" i="1" u="none" strike="noStrike" noProof="0" dirty="0">
                          <a:latin typeface="Calibri"/>
                        </a:rPr>
                        <a:t> Prospero commands Caliban harshly, reflecting his authority and lack of respect for him.</a:t>
                      </a:r>
                      <a:endParaRPr lang="en-GB" sz="1100"/>
                    </a:p>
                    <a:p>
                      <a:pPr lvl="0" algn="l">
                        <a:lnSpc>
                          <a:spcPct val="100000"/>
                        </a:lnSpc>
                        <a:spcBef>
                          <a:spcPts val="0"/>
                        </a:spcBef>
                        <a:spcAft>
                          <a:spcPts val="0"/>
                        </a:spcAft>
                        <a:buNone/>
                      </a:pPr>
                      <a:endParaRPr lang="en-GB" sz="1100" b="1" dirty="0"/>
                    </a:p>
                    <a:p>
                      <a:pPr lvl="0" algn="l">
                        <a:lnSpc>
                          <a:spcPct val="100000"/>
                        </a:lnSpc>
                        <a:spcBef>
                          <a:spcPts val="0"/>
                        </a:spcBef>
                        <a:spcAft>
                          <a:spcPts val="0"/>
                        </a:spcAft>
                        <a:buNone/>
                      </a:pPr>
                      <a:r>
                        <a:rPr lang="en-GB" sz="1100" b="1" i="0" u="none" strike="noStrike" noProof="0" dirty="0">
                          <a:latin typeface="Calibri"/>
                        </a:rPr>
                        <a:t>"Thou shalt be as free as mountain winds; but then exactly do all points of my command."</a:t>
                      </a:r>
                      <a:r>
                        <a:rPr lang="en-GB" sz="1100" b="0" i="0" u="none" strike="noStrike" noProof="0" dirty="0">
                          <a:latin typeface="Calibri"/>
                        </a:rPr>
                        <a:t> – </a:t>
                      </a:r>
                      <a:r>
                        <a:rPr lang="en-GB" sz="1100" b="0" i="1" u="none" strike="noStrike" noProof="0" dirty="0">
                          <a:latin typeface="Calibri"/>
                        </a:rPr>
                        <a:t>Prospero, Act 1, Scene 2</a:t>
                      </a:r>
                      <a:br>
                        <a:rPr lang="en-GB" sz="1100" b="0" i="1" u="none" strike="noStrike" noProof="0" dirty="0">
                          <a:latin typeface="Calibri"/>
                        </a:rPr>
                      </a:br>
                      <a:r>
                        <a:rPr lang="en-GB" sz="1100" b="0" i="1" u="none" strike="noStrike" noProof="0" dirty="0">
                          <a:latin typeface="Calibri"/>
                        </a:rPr>
                        <a:t> While promising freedom, Prospero underscores that it is conditional on Ariel’s obedience.</a:t>
                      </a:r>
                      <a:endParaRPr lang="en-GB" sz="1100"/>
                    </a:p>
                    <a:p>
                      <a:pPr lvl="0" algn="l">
                        <a:lnSpc>
                          <a:spcPct val="100000"/>
                        </a:lnSpc>
                        <a:spcBef>
                          <a:spcPts val="0"/>
                        </a:spcBef>
                        <a:spcAft>
                          <a:spcPts val="0"/>
                        </a:spcAft>
                        <a:buNone/>
                      </a:pPr>
                      <a:endParaRPr lang="en-GB" sz="1100" b="1" dirty="0"/>
                    </a:p>
                    <a:p>
                      <a:pPr lvl="0" algn="l">
                        <a:lnSpc>
                          <a:spcPct val="100000"/>
                        </a:lnSpc>
                        <a:spcBef>
                          <a:spcPts val="0"/>
                        </a:spcBef>
                        <a:spcAft>
                          <a:spcPts val="0"/>
                        </a:spcAft>
                        <a:buNone/>
                      </a:pPr>
                      <a:r>
                        <a:rPr lang="en-GB" sz="1100" b="1" i="0" u="none" strike="noStrike" noProof="0" dirty="0"/>
                        <a:t>"Be not afeard; the isle is full of noises, sounds and sweet airs..."</a:t>
                      </a:r>
                      <a:r>
                        <a:rPr lang="en-GB" sz="1100" b="0" i="0" u="none" strike="noStrike" noProof="0" dirty="0"/>
                        <a:t> – Act 3, Scene 2</a:t>
                      </a:r>
                      <a:br>
                        <a:rPr lang="en-GB" sz="1100" b="0" i="0" u="none" strike="noStrike" noProof="0" dirty="0"/>
                      </a:br>
                      <a:r>
                        <a:rPr lang="en-GB" sz="1100" b="0" i="0" u="none" strike="noStrike" noProof="0" dirty="0"/>
                        <a:t> </a:t>
                      </a:r>
                      <a:r>
                        <a:rPr lang="en-GB" sz="1100" b="0" i="1" u="none" strike="noStrike" noProof="0" dirty="0"/>
                        <a:t>Caliban expresses a connection to the island, showing his claim to power through nature.</a:t>
                      </a:r>
                      <a:r>
                        <a:rPr lang="en-GB" sz="1100" b="0" i="1" u="none" strike="noStrike" noProof="0" dirty="0">
                          <a:latin typeface="Calibri"/>
                        </a:rPr>
                        <a:t>.</a:t>
                      </a:r>
                      <a:endParaRPr lang="en-GB" dirty="0"/>
                    </a:p>
                    <a:p>
                      <a:pPr lvl="0" algn="l">
                        <a:lnSpc>
                          <a:spcPct val="100000"/>
                        </a:lnSpc>
                        <a:spcBef>
                          <a:spcPts val="0"/>
                        </a:spcBef>
                        <a:spcAft>
                          <a:spcPts val="0"/>
                        </a:spcAft>
                        <a:buNone/>
                      </a:pPr>
                      <a:endParaRPr lang="en-GB" sz="1100" b="0" i="1" u="none" strike="noStrike" noProof="0" dirty="0">
                        <a:latin typeface="Calibri"/>
                      </a:endParaRPr>
                    </a:p>
                    <a:p>
                      <a:pPr lvl="0" algn="l">
                        <a:lnSpc>
                          <a:spcPct val="100000"/>
                        </a:lnSpc>
                        <a:spcBef>
                          <a:spcPts val="0"/>
                        </a:spcBef>
                        <a:spcAft>
                          <a:spcPts val="0"/>
                        </a:spcAft>
                        <a:buNone/>
                      </a:pPr>
                      <a:r>
                        <a:rPr lang="en-GB" sz="1100" b="1" i="0" u="none" strike="noStrike" noProof="0" dirty="0">
                          <a:latin typeface="Calibri"/>
                        </a:rPr>
                        <a:t>"The rarer action is in virtue than in vengeance."</a:t>
                      </a:r>
                      <a:r>
                        <a:rPr lang="en-GB" sz="1100" b="0" i="0" u="none" strike="noStrike" noProof="0" dirty="0">
                          <a:latin typeface="Calibri"/>
                        </a:rPr>
                        <a:t> – </a:t>
                      </a:r>
                      <a:r>
                        <a:rPr lang="en-GB" sz="1100" b="0" i="1" u="none" strike="noStrike" noProof="0" dirty="0">
                          <a:latin typeface="Calibri"/>
                        </a:rPr>
                        <a:t>Prospero, Act 5, Scene 1</a:t>
                      </a:r>
                      <a:br>
                        <a:rPr lang="en-GB" sz="1100" b="0" i="1" u="none" strike="noStrike" noProof="0" dirty="0">
                          <a:latin typeface="Calibri"/>
                        </a:rPr>
                      </a:br>
                      <a:r>
                        <a:rPr lang="en-GB" sz="1100" b="0" i="1" u="none" strike="noStrike" noProof="0" dirty="0">
                          <a:latin typeface="Calibri"/>
                        </a:rPr>
                        <a:t> A reflection on overcoming anger with forgiveness.</a:t>
                      </a:r>
                    </a:p>
                    <a:p>
                      <a:pPr lvl="0" algn="l">
                        <a:lnSpc>
                          <a:spcPct val="100000"/>
                        </a:lnSpc>
                        <a:spcBef>
                          <a:spcPts val="0"/>
                        </a:spcBef>
                        <a:spcAft>
                          <a:spcPts val="0"/>
                        </a:spcAft>
                        <a:buNone/>
                      </a:pPr>
                      <a:endParaRPr lang="en-GB" sz="1100" b="0" i="1" u="none" strike="noStrike" noProof="0" dirty="0">
                        <a:latin typeface="Calibri"/>
                      </a:endParaRPr>
                    </a:p>
                    <a:p>
                      <a:pPr lvl="0" algn="l">
                        <a:lnSpc>
                          <a:spcPct val="100000"/>
                        </a:lnSpc>
                        <a:spcBef>
                          <a:spcPts val="0"/>
                        </a:spcBef>
                        <a:spcAft>
                          <a:spcPts val="0"/>
                        </a:spcAft>
                        <a:buNone/>
                      </a:pPr>
                      <a:r>
                        <a:rPr lang="en-GB" sz="1100" b="1" i="0" u="none" strike="noStrike" noProof="0" dirty="0"/>
                        <a:t>"I'll break my staff, bury it certain fathoms in the earth, and deeper than did ever plummet sound, I'll drown my book."</a:t>
                      </a:r>
                      <a:r>
                        <a:rPr lang="en-GB" sz="1100" b="0" i="0" u="none" strike="noStrike" noProof="0" dirty="0"/>
                        <a:t> – </a:t>
                      </a:r>
                      <a:r>
                        <a:rPr lang="en-GB" sz="1100" b="0" i="1" u="none" strike="noStrike" noProof="0" dirty="0"/>
                        <a:t>Prospero, Act 5, Scene 1</a:t>
                      </a:r>
                      <a:br>
                        <a:rPr lang="en-GB" sz="1100" b="0" i="1" u="none" strike="noStrike" noProof="0" dirty="0"/>
                      </a:br>
                      <a:r>
                        <a:rPr lang="en-GB" sz="1100" b="0" i="1" u="none" strike="noStrike" noProof="0" dirty="0"/>
                        <a:t> Symbolising Prospero’s choice to relinquish his anger and magical power in favour of forgiveness.</a:t>
                      </a:r>
                      <a:endParaRPr lang="en-GB" sz="1100" dirty="0"/>
                    </a:p>
                    <a:p>
                      <a:pPr lvl="0" algn="l">
                        <a:lnSpc>
                          <a:spcPct val="100000"/>
                        </a:lnSpc>
                        <a:spcBef>
                          <a:spcPts val="0"/>
                        </a:spcBef>
                        <a:spcAft>
                          <a:spcPts val="0"/>
                        </a:spcAft>
                        <a:buNone/>
                      </a:pPr>
                      <a:endParaRPr lang="en-GB" sz="1100" b="1" dirty="0"/>
                    </a:p>
                    <a:p>
                      <a:pPr lvl="0" algn="l">
                        <a:lnSpc>
                          <a:spcPct val="100000"/>
                        </a:lnSpc>
                        <a:spcBef>
                          <a:spcPts val="0"/>
                        </a:spcBef>
                        <a:spcAft>
                          <a:spcPts val="0"/>
                        </a:spcAft>
                        <a:buNone/>
                      </a:pPr>
                      <a:r>
                        <a:rPr lang="en-GB" sz="1100" b="1" i="0" u="none" strike="noStrike" noProof="0" dirty="0">
                          <a:latin typeface="Calibri"/>
                        </a:rPr>
                        <a:t>"How beauteous mankind is! O brave new world that has such people </a:t>
                      </a:r>
                      <a:r>
                        <a:rPr lang="en-GB" sz="1100" b="1" i="0" u="none" strike="noStrike" noProof="0" dirty="0" err="1">
                          <a:latin typeface="Calibri"/>
                        </a:rPr>
                        <a:t>in't</a:t>
                      </a:r>
                      <a:r>
                        <a:rPr lang="en-GB" sz="1100" b="1" i="0" u="none" strike="noStrike" noProof="0" dirty="0">
                          <a:latin typeface="Calibri"/>
                        </a:rPr>
                        <a:t>!"</a:t>
                      </a:r>
                      <a:r>
                        <a:rPr lang="en-GB" sz="1100" b="0" i="0" u="none" strike="noStrike" noProof="0" dirty="0">
                          <a:latin typeface="Calibri"/>
                        </a:rPr>
                        <a:t> – </a:t>
                      </a:r>
                      <a:r>
                        <a:rPr lang="en-GB" sz="1100" b="0" i="1" u="none" strike="noStrike" noProof="0" dirty="0">
                          <a:latin typeface="Calibri"/>
                        </a:rPr>
                        <a:t>Miranda, Act 5, Scene 1</a:t>
                      </a:r>
                      <a:br>
                        <a:rPr lang="en-GB" sz="1100" b="0" i="1" u="none" strike="noStrike" noProof="0" dirty="0">
                          <a:latin typeface="Calibri"/>
                        </a:rPr>
                      </a:br>
                      <a:r>
                        <a:rPr lang="en-GB" sz="1100" b="0" i="1" u="none" strike="noStrike" noProof="0" dirty="0">
                          <a:latin typeface="Calibri"/>
                        </a:rPr>
                        <a:t> A hopeful reflection that mirrors the play’s theme of forgiveness.</a:t>
                      </a:r>
                      <a:endParaRPr lang="en-GB" sz="1100" dirty="0"/>
                    </a:p>
                    <a:p>
                      <a:pPr lvl="0" algn="l">
                        <a:lnSpc>
                          <a:spcPct val="100000"/>
                        </a:lnSpc>
                        <a:spcBef>
                          <a:spcPts val="0"/>
                        </a:spcBef>
                        <a:spcAft>
                          <a:spcPts val="0"/>
                        </a:spcAft>
                        <a:buNone/>
                      </a:pPr>
                      <a:endParaRPr lang="en-GB" sz="1100" b="0" i="1" u="none" strike="noStrike" noProof="0" dirty="0">
                        <a:latin typeface="Calibri"/>
                      </a:endParaRPr>
                    </a:p>
                    <a:p>
                      <a:pPr lvl="0" algn="l">
                        <a:lnSpc>
                          <a:spcPct val="100000"/>
                        </a:lnSpc>
                        <a:spcBef>
                          <a:spcPts val="0"/>
                        </a:spcBef>
                        <a:spcAft>
                          <a:spcPts val="0"/>
                        </a:spcAft>
                        <a:buNone/>
                      </a:pPr>
                      <a:r>
                        <a:rPr lang="en-GB" sz="1100" b="1" i="0" u="none" strike="noStrike" noProof="0" dirty="0"/>
                        <a:t>"As you from crimes would pardoned be, let your indulgence set me free."</a:t>
                      </a:r>
                      <a:r>
                        <a:rPr lang="en-GB" sz="1100" b="0" i="0" u="none" strike="noStrike" noProof="0" dirty="0"/>
                        <a:t> – </a:t>
                      </a:r>
                      <a:r>
                        <a:rPr lang="en-GB" sz="1100" b="0" i="1" u="none" strike="noStrike" noProof="0" dirty="0"/>
                        <a:t>Prospero, Epilogue</a:t>
                      </a:r>
                      <a:br>
                        <a:rPr lang="en-GB" sz="1100" b="0" i="1" u="none" strike="noStrike" noProof="0" dirty="0"/>
                      </a:br>
                      <a:r>
                        <a:rPr lang="en-GB" sz="1100" b="0" i="1" u="none" strike="noStrike" noProof="0" dirty="0"/>
                        <a:t> Power shifts from Prospero to the audience, symbolising his release of control.</a:t>
                      </a:r>
                      <a:endParaRPr lang="en-GB" sz="1100"/>
                    </a:p>
                    <a:p>
                      <a:pPr lvl="0" algn="l">
                        <a:lnSpc>
                          <a:spcPct val="100000"/>
                        </a:lnSpc>
                        <a:spcBef>
                          <a:spcPts val="0"/>
                        </a:spcBef>
                        <a:spcAft>
                          <a:spcPts val="0"/>
                        </a:spcAft>
                        <a:buNone/>
                      </a:pPr>
                      <a:endParaRPr lang="en-GB" sz="1100" b="0" i="0" u="none" strike="noStrike" noProof="0" dirty="0">
                        <a:effectLst/>
                      </a:endParaRPr>
                    </a:p>
                    <a:p>
                      <a:pPr lvl="0">
                        <a:lnSpc>
                          <a:spcPct val="107000"/>
                        </a:lnSpc>
                        <a:spcAft>
                          <a:spcPts val="0"/>
                        </a:spcAft>
                        <a:buNone/>
                      </a:pPr>
                      <a:endParaRPr lang="en-GB" sz="1100" b="1" dirty="0">
                        <a:effectLst/>
                        <a:latin typeface="Calibri"/>
                        <a:ea typeface="Calibri"/>
                        <a:cs typeface="Times New Roman"/>
                      </a:endParaRPr>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100" b="1" i="0" u="none" strike="noStrike" noProof="0" dirty="0">
                          <a:solidFill>
                            <a:srgbClr val="000000"/>
                          </a:solidFill>
                          <a:latin typeface="Calibri"/>
                        </a:rPr>
                        <a:t>Powerful Prospero</a:t>
                      </a:r>
                    </a:p>
                    <a:p>
                      <a:pPr lvl="0" algn="l">
                        <a:lnSpc>
                          <a:spcPct val="107000"/>
                        </a:lnSpc>
                        <a:spcAft>
                          <a:spcPts val="0"/>
                        </a:spcAft>
                        <a:buNone/>
                      </a:pPr>
                      <a:r>
                        <a:rPr lang="en-GB" sz="1100" b="0" i="0" u="none" strike="noStrike" noProof="0" dirty="0">
                          <a:effectLst/>
                        </a:rPr>
                        <a:t>Prospero is the most powerful character in </a:t>
                      </a:r>
                      <a:r>
                        <a:rPr lang="en-GB" sz="1100" b="0" i="1" u="none" strike="noStrike" noProof="0" dirty="0">
                          <a:effectLst/>
                        </a:rPr>
                        <a:t>The Tempest</a:t>
                      </a:r>
                      <a:r>
                        <a:rPr lang="en-GB" sz="1100" b="0" i="0" u="none" strike="noStrike" noProof="0" dirty="0">
                          <a:effectLst/>
                        </a:rPr>
                        <a:t>, and Shakespeare uses him to explore ideas about control, revenge, and forgiveness. Prospero has magical powers that let him control the island and the people on it. With his spell book and magic staff, he can create storms, command spirits like Ariel, and change events. This magic shows how powerful he is but also warns how dangerous power can be if it’s used to get revenge. </a:t>
                      </a:r>
                      <a:endParaRPr lang="en-GB" sz="1100" dirty="0"/>
                    </a:p>
                    <a:p>
                      <a:pPr lvl="0" algn="l">
                        <a:lnSpc>
                          <a:spcPct val="107000"/>
                        </a:lnSpc>
                        <a:spcAft>
                          <a:spcPts val="0"/>
                        </a:spcAft>
                        <a:buNone/>
                      </a:pPr>
                      <a:endParaRPr lang="en-GB" sz="1100" b="0" i="0" u="none" strike="noStrike" noProof="0" dirty="0">
                        <a:effectLst/>
                      </a:endParaRPr>
                    </a:p>
                    <a:p>
                      <a:pPr lvl="0" algn="l">
                        <a:lnSpc>
                          <a:spcPct val="107000"/>
                        </a:lnSpc>
                        <a:spcAft>
                          <a:spcPts val="0"/>
                        </a:spcAft>
                        <a:buNone/>
                      </a:pPr>
                      <a:r>
                        <a:rPr lang="en-GB" sz="1100" b="0" i="0" u="none" strike="noStrike" noProof="0" dirty="0">
                          <a:effectLst/>
                        </a:rPr>
                        <a:t>Before coming to the island, Prospero was the Duke of Milan, but his brother Antonio betrayed him and took his place. On the island, Prospero becomes the leader and controls Ariel, Caliban, and even his daughter Miranda. He often uses threats to make sure they obey him, like when he warns Ariel about punishment or treats Caliban like a slave.</a:t>
                      </a:r>
                      <a:endParaRPr lang="en-GB" sz="1100" dirty="0"/>
                    </a:p>
                    <a:p>
                      <a:pPr lvl="0" algn="l">
                        <a:lnSpc>
                          <a:spcPct val="107000"/>
                        </a:lnSpc>
                        <a:spcAft>
                          <a:spcPts val="0"/>
                        </a:spcAft>
                        <a:buNone/>
                      </a:pPr>
                      <a:endParaRPr lang="en-GB" sz="1100" b="0" i="0" u="none" strike="noStrike" noProof="0" dirty="0">
                        <a:effectLst/>
                      </a:endParaRPr>
                    </a:p>
                    <a:p>
                      <a:pPr lvl="0" algn="l">
                        <a:lnSpc>
                          <a:spcPct val="107000"/>
                        </a:lnSpc>
                        <a:spcAft>
                          <a:spcPts val="0"/>
                        </a:spcAft>
                        <a:buNone/>
                      </a:pPr>
                      <a:r>
                        <a:rPr lang="en-GB" sz="1100" b="0" i="0" u="none" strike="noStrike" noProof="0" dirty="0">
                          <a:effectLst/>
                        </a:rPr>
                        <a:t>At first, Prospero wants revenge on those who betrayed him, but by the end of the play, he learns that forgiveness is more important. He decides to forgive his brother Antonio and lets go of his anger, even giving up his magic to live a peaceful life. Through Prospero, Shakespeare teaches us that revenge can take over a person, but forgiveness is stronger and better. He also shows that power can be a beneficial or detrimental depending on how it’s used—selfish use of power hurts others and yourself.</a:t>
                      </a:r>
                      <a:endParaRPr lang="en-GB" sz="1100" dirty="0"/>
                    </a:p>
                    <a:p>
                      <a:pPr lvl="0" algn="l">
                        <a:lnSpc>
                          <a:spcPct val="107000"/>
                        </a:lnSpc>
                        <a:spcAft>
                          <a:spcPts val="0"/>
                        </a:spcAft>
                        <a:buNone/>
                      </a:pPr>
                      <a:endParaRPr lang="en-GB" sz="1100" b="0" i="0" u="none" strike="noStrike" noProof="0" dirty="0">
                        <a:effectLst/>
                      </a:endParaRPr>
                    </a:p>
                    <a:p>
                      <a:pPr lvl="0" algn="l">
                        <a:lnSpc>
                          <a:spcPct val="107000"/>
                        </a:lnSpc>
                        <a:spcAft>
                          <a:spcPts val="0"/>
                        </a:spcAft>
                        <a:buNone/>
                      </a:pPr>
                      <a:r>
                        <a:rPr lang="en-GB" sz="1100" b="0" i="0" u="none" strike="noStrike" noProof="0" dirty="0">
                          <a:effectLst/>
                        </a:rPr>
                        <a:t>Prospero’s treatment of Caliban also reflects how European colonisers treated native people who were forced to give up their land and freedom, raising questions about racial discrimination and  fairness. </a:t>
                      </a:r>
                      <a:endParaRPr lang="en-GB" sz="1100" dirty="0"/>
                    </a:p>
                    <a:p>
                      <a:pPr lvl="0" algn="l">
                        <a:lnSpc>
                          <a:spcPct val="107000"/>
                        </a:lnSpc>
                        <a:spcAft>
                          <a:spcPts val="0"/>
                        </a:spcAft>
                        <a:buNone/>
                      </a:pPr>
                      <a:endParaRPr lang="en-GB" sz="1100" b="0" i="0" u="none" strike="noStrike" noProof="0" dirty="0">
                        <a:effectLst/>
                      </a:endParaRPr>
                    </a:p>
                    <a:p>
                      <a:pPr lvl="0" algn="l">
                        <a:lnSpc>
                          <a:spcPct val="107000"/>
                        </a:lnSpc>
                        <a:spcAft>
                          <a:spcPts val="0"/>
                        </a:spcAft>
                        <a:buNone/>
                      </a:pPr>
                      <a:r>
                        <a:rPr lang="en-GB" sz="1100" b="0" i="0" u="none" strike="noStrike" noProof="0" dirty="0">
                          <a:effectLst/>
                        </a:rPr>
                        <a:t>Shakespeare shows that true greatness isn’t about controlling others but about kindness, forgiveness, and knowing when to let go of power.</a:t>
                      </a:r>
                      <a:endParaRPr lang="en-GB" sz="1100"/>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200" b="1" i="0" u="none" strike="noStrike" noProof="0" dirty="0">
                          <a:latin typeface="Calibri"/>
                        </a:rPr>
                        <a:t>Jacobeans</a:t>
                      </a:r>
                      <a:endParaRPr lang="en-US" sz="1200" b="1" dirty="0"/>
                    </a:p>
                    <a:p>
                      <a:pPr lvl="0" algn="l">
                        <a:lnSpc>
                          <a:spcPct val="100000"/>
                        </a:lnSpc>
                        <a:spcBef>
                          <a:spcPts val="0"/>
                        </a:spcBef>
                        <a:spcAft>
                          <a:spcPts val="0"/>
                        </a:spcAft>
                        <a:buNone/>
                      </a:pPr>
                      <a:r>
                        <a:rPr lang="en-GB" sz="1200" b="0" i="0" u="none" strike="noStrike" noProof="0" dirty="0">
                          <a:latin typeface="Calibri"/>
                        </a:rPr>
                        <a:t>The Jacobean era is the period in English history when King James I ruled, from 1603 to 1625. This was right after Queen Elizabeth I’s reign. The time is called “Jacobean” because “Jacobus” is the Latin form of James. It was a time when ideas about kingship, power, and order were very important to people.</a:t>
                      </a:r>
                      <a:endParaRPr lang="en-US" sz="1200" b="0"/>
                    </a:p>
                    <a:p>
                      <a:pPr lvl="0" algn="l">
                        <a:lnSpc>
                          <a:spcPct val="100000"/>
                        </a:lnSpc>
                        <a:spcBef>
                          <a:spcPts val="0"/>
                        </a:spcBef>
                        <a:spcAft>
                          <a:spcPts val="0"/>
                        </a:spcAft>
                        <a:buNone/>
                      </a:pPr>
                      <a:endParaRPr lang="en-GB" sz="1200" b="0" i="0" u="none" strike="noStrike" noProof="0" dirty="0">
                        <a:latin typeface="Calibri"/>
                      </a:endParaRPr>
                    </a:p>
                    <a:p>
                      <a:pPr lvl="0" algn="l">
                        <a:lnSpc>
                          <a:spcPct val="100000"/>
                        </a:lnSpc>
                        <a:spcBef>
                          <a:spcPts val="0"/>
                        </a:spcBef>
                        <a:spcAft>
                          <a:spcPts val="0"/>
                        </a:spcAft>
                        <a:buNone/>
                      </a:pPr>
                      <a:r>
                        <a:rPr lang="en-GB" sz="1200" b="0" i="0" u="none" strike="noStrike" noProof="0" dirty="0">
                          <a:latin typeface="Calibri"/>
                        </a:rPr>
                        <a:t>King James I believed in the idea of the “Divine Right of Kings.” This meant he thought God had chosen him to be king, so he had absolute power and no one could question his authority. James I wanted to be a strong ruler who kept order and made sure everyone obeyed the laws. This belief influenced the way people thought about power and leadership at the time.</a:t>
                      </a:r>
                      <a:endParaRPr lang="en-GB" sz="1200" b="0"/>
                    </a:p>
                    <a:p>
                      <a:pPr lvl="0" algn="l">
                        <a:lnSpc>
                          <a:spcPct val="100000"/>
                        </a:lnSpc>
                        <a:spcBef>
                          <a:spcPts val="0"/>
                        </a:spcBef>
                        <a:spcAft>
                          <a:spcPts val="0"/>
                        </a:spcAft>
                        <a:buNone/>
                      </a:pPr>
                      <a:endParaRPr lang="en-GB" sz="1200" b="0" i="0" u="none" strike="noStrike" noProof="0" dirty="0">
                        <a:latin typeface="Calibri"/>
                      </a:endParaRPr>
                    </a:p>
                    <a:p>
                      <a:pPr lvl="0" algn="l">
                        <a:lnSpc>
                          <a:spcPct val="100000"/>
                        </a:lnSpc>
                        <a:spcBef>
                          <a:spcPts val="0"/>
                        </a:spcBef>
                        <a:spcAft>
                          <a:spcPts val="0"/>
                        </a:spcAft>
                        <a:buNone/>
                      </a:pPr>
                      <a:r>
                        <a:rPr lang="en-GB" sz="1200" b="0" i="0" u="none" strike="noStrike" noProof="0" dirty="0">
                          <a:latin typeface="Calibri"/>
                        </a:rPr>
                        <a:t>Shakespeare’s play </a:t>
                      </a:r>
                      <a:r>
                        <a:rPr lang="en-GB" sz="1200" b="0" i="1" u="none" strike="noStrike" noProof="0" dirty="0">
                          <a:latin typeface="Calibri"/>
                        </a:rPr>
                        <a:t>The Tempest</a:t>
                      </a:r>
                      <a:r>
                        <a:rPr lang="en-GB" sz="1200" b="0" i="0" u="none" strike="noStrike" noProof="0" dirty="0">
                          <a:latin typeface="Calibri"/>
                        </a:rPr>
                        <a:t> was written during the Jacobean era, and many of its themes reflect ideas that were important in Jacobean times. For example, the play explores power, control, and order—things that King James I cared deeply about. Prospero’s control over the island and its people can be seen as a symbol of a king’s power to rule and keep peace.</a:t>
                      </a:r>
                      <a:endParaRPr lang="en-GB" sz="1200" b="0"/>
                    </a:p>
                    <a:p>
                      <a:pPr lvl="0" algn="l">
                        <a:lnSpc>
                          <a:spcPct val="100000"/>
                        </a:lnSpc>
                        <a:spcBef>
                          <a:spcPts val="0"/>
                        </a:spcBef>
                        <a:spcAft>
                          <a:spcPts val="0"/>
                        </a:spcAft>
                        <a:buNone/>
                      </a:pPr>
                      <a:endParaRPr lang="en-GB" sz="1200" b="0" i="0" u="none" strike="noStrike" noProof="0" dirty="0">
                        <a:latin typeface="Calibri"/>
                      </a:endParaRPr>
                    </a:p>
                    <a:p>
                      <a:pPr lvl="0" algn="l">
                        <a:lnSpc>
                          <a:spcPct val="100000"/>
                        </a:lnSpc>
                        <a:spcBef>
                          <a:spcPts val="0"/>
                        </a:spcBef>
                        <a:spcAft>
                          <a:spcPts val="0"/>
                        </a:spcAft>
                        <a:buNone/>
                      </a:pPr>
                      <a:r>
                        <a:rPr lang="en-GB" sz="1200" b="0" i="0" u="none" strike="noStrike" noProof="0" dirty="0">
                          <a:latin typeface="Calibri"/>
                        </a:rPr>
                        <a:t>King James was also very interested in magic and witchcraft. He even wrote a book called </a:t>
                      </a:r>
                      <a:r>
                        <a:rPr lang="en-GB" sz="1200" b="0" i="1" u="none" strike="noStrike" noProof="0" err="1">
                          <a:latin typeface="Calibri"/>
                        </a:rPr>
                        <a:t>Daemonologie</a:t>
                      </a:r>
                      <a:r>
                        <a:rPr lang="en-GB" sz="1200" b="0" i="0" u="none" strike="noStrike" noProof="0" dirty="0">
                          <a:latin typeface="Calibri"/>
                        </a:rPr>
                        <a:t> about witches and magic, believing they were real threats. That’s why Shakespeare included magical elements in </a:t>
                      </a:r>
                      <a:r>
                        <a:rPr lang="en-GB" sz="1200" b="0" i="1" u="none" strike="noStrike" noProof="0" dirty="0">
                          <a:latin typeface="Calibri"/>
                        </a:rPr>
                        <a:t>The Tempest</a:t>
                      </a:r>
                      <a:r>
                        <a:rPr lang="en-GB" sz="1200" b="0" i="0" u="none" strike="noStrike" noProof="0" dirty="0">
                          <a:latin typeface="Calibri"/>
                        </a:rPr>
                        <a:t>, like Prospero’s spells and the spirit Ariel. The play reflects James’s fascination with magic but also shows the dangers of using power irresponsibly.</a:t>
                      </a:r>
                      <a:endParaRPr lang="en-GB" sz="1200" b="0"/>
                    </a:p>
                    <a:p>
                      <a:pPr lvl="0" algn="l">
                        <a:lnSpc>
                          <a:spcPct val="100000"/>
                        </a:lnSpc>
                        <a:spcBef>
                          <a:spcPts val="0"/>
                        </a:spcBef>
                        <a:spcAft>
                          <a:spcPts val="0"/>
                        </a:spcAft>
                        <a:buNone/>
                      </a:pPr>
                      <a:endParaRPr lang="en-GB" sz="1200" b="0" i="0" u="none" strike="noStrike" noProof="0" dirty="0">
                        <a:latin typeface="Calibri"/>
                      </a:endParaRPr>
                    </a:p>
                    <a:p>
                      <a:pPr lvl="0" algn="ctr">
                        <a:lnSpc>
                          <a:spcPct val="107000"/>
                        </a:lnSpc>
                        <a:spcAft>
                          <a:spcPts val="0"/>
                        </a:spcAft>
                        <a:buNone/>
                      </a:pPr>
                      <a:r>
                        <a:rPr lang="en-GB" sz="1000" dirty="0">
                          <a:effectLst/>
                          <a:latin typeface="Calibri"/>
                          <a:ea typeface="Calibri"/>
                          <a:cs typeface="Times New Roman"/>
                        </a:rPr>
                        <a:t>.</a:t>
                      </a:r>
                    </a:p>
                  </a:txBody>
                  <a:tcPr marL="32618" marR="3261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4806992"/>
                  </a:ext>
                </a:extLst>
              </a:tr>
            </a:tbl>
          </a:graphicData>
        </a:graphic>
      </p:graphicFrame>
    </p:spTree>
    <p:extLst>
      <p:ext uri="{BB962C8B-B14F-4D97-AF65-F5344CB8AC3E}">
        <p14:creationId xmlns:p14="http://schemas.microsoft.com/office/powerpoint/2010/main" val="2897983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305199" y="13122"/>
          <a:ext cx="4148748" cy="3856134"/>
        </p:xfrm>
        <a:graphic>
          <a:graphicData uri="http://schemas.openxmlformats.org/drawingml/2006/table">
            <a:tbl>
              <a:tblPr firstRow="1" firstCol="1" bandRow="1">
                <a:tableStyleId>{7E9639D4-E3E2-4D34-9284-5A2195B3D0D7}</a:tableStyleId>
              </a:tblPr>
              <a:tblGrid>
                <a:gridCol w="871847">
                  <a:extLst>
                    <a:ext uri="{9D8B030D-6E8A-4147-A177-3AD203B41FA5}">
                      <a16:colId xmlns:a16="http://schemas.microsoft.com/office/drawing/2014/main" val="2872369039"/>
                    </a:ext>
                  </a:extLst>
                </a:gridCol>
                <a:gridCol w="1798852">
                  <a:extLst>
                    <a:ext uri="{9D8B030D-6E8A-4147-A177-3AD203B41FA5}">
                      <a16:colId xmlns:a16="http://schemas.microsoft.com/office/drawing/2014/main" val="2503152297"/>
                    </a:ext>
                  </a:extLst>
                </a:gridCol>
                <a:gridCol w="1478049">
                  <a:extLst>
                    <a:ext uri="{9D8B030D-6E8A-4147-A177-3AD203B41FA5}">
                      <a16:colId xmlns:a16="http://schemas.microsoft.com/office/drawing/2014/main" val="1158878404"/>
                    </a:ext>
                  </a:extLst>
                </a:gridCol>
              </a:tblGrid>
              <a:tr h="273705">
                <a:tc>
                  <a:txBody>
                    <a:bodyPr/>
                    <a:lstStyle/>
                    <a:p>
                      <a:pPr>
                        <a:spcAft>
                          <a:spcPts val="0"/>
                        </a:spcAft>
                      </a:pPr>
                      <a:r>
                        <a:rPr lang="en-GB" sz="900" kern="1200" dirty="0">
                          <a:effectLst/>
                          <a:latin typeface="+mn-lt"/>
                        </a:rPr>
                        <a:t>Language</a:t>
                      </a:r>
                      <a:r>
                        <a:rPr lang="en-GB" sz="900" kern="1200" baseline="0" dirty="0">
                          <a:effectLst/>
                          <a:latin typeface="+mn-lt"/>
                        </a:rPr>
                        <a:t> </a:t>
                      </a:r>
                      <a:r>
                        <a:rPr lang="en-GB" sz="900" kern="1200" dirty="0">
                          <a:effectLst/>
                          <a:latin typeface="+mn-lt"/>
                        </a:rPr>
                        <a:t> Techniques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dirty="0">
                          <a:effectLst/>
                          <a:latin typeface="+mn-lt"/>
                        </a:rPr>
                        <a:t>Definition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800" kern="1200" dirty="0">
                          <a:effectLst/>
                          <a:latin typeface="+mn-lt"/>
                        </a:rPr>
                        <a:t>Example </a:t>
                      </a:r>
                      <a:endParaRPr lang="en-GB" sz="8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1958243149"/>
                  </a:ext>
                </a:extLst>
              </a:tr>
              <a:tr h="410558">
                <a:tc>
                  <a:txBody>
                    <a:bodyPr/>
                    <a:lstStyle/>
                    <a:p>
                      <a:pPr>
                        <a:spcAft>
                          <a:spcPts val="0"/>
                        </a:spcAft>
                      </a:pPr>
                      <a:r>
                        <a:rPr lang="en-GB" sz="900" kern="1200" dirty="0">
                          <a:effectLst/>
                          <a:latin typeface="+mn-lt"/>
                        </a:rPr>
                        <a:t>Oxymoron</a:t>
                      </a:r>
                      <a:endParaRPr lang="en-GB" sz="900" dirty="0">
                        <a:effectLst/>
                        <a:latin typeface="+mn-lt"/>
                        <a:ea typeface="Times New Roman" panose="02020603050405020304" pitchFamily="18" charset="0"/>
                      </a:endParaRPr>
                    </a:p>
                  </a:txBody>
                  <a:tcPr marL="68580" marR="68580" marT="0" marB="0"/>
                </a:tc>
                <a:tc>
                  <a:txBody>
                    <a:bodyPr/>
                    <a:lstStyle/>
                    <a:p>
                      <a:r>
                        <a:rPr lang="en-GB" sz="900" dirty="0">
                          <a:effectLst/>
                          <a:latin typeface="+mn-lt"/>
                          <a:ea typeface="Times New Roman" panose="02020603050405020304" pitchFamily="18" charset="0"/>
                        </a:rPr>
                        <a:t>When</a:t>
                      </a:r>
                      <a:r>
                        <a:rPr lang="en-GB" sz="900" baseline="0" dirty="0">
                          <a:effectLst/>
                          <a:latin typeface="+mn-lt"/>
                          <a:ea typeface="Times New Roman" panose="02020603050405020304" pitchFamily="18" charset="0"/>
                        </a:rPr>
                        <a:t> a phrase is put together by two ideas which contradict one another.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‘look at what the lord has made.</a:t>
                      </a:r>
                    </a:p>
                    <a:p>
                      <a:pPr>
                        <a:spcAft>
                          <a:spcPts val="0"/>
                        </a:spcAft>
                      </a:pPr>
                      <a:r>
                        <a:rPr lang="en-GB" sz="800" dirty="0">
                          <a:effectLst/>
                          <a:latin typeface="+mn-lt"/>
                          <a:ea typeface="Times New Roman" panose="02020603050405020304" pitchFamily="18" charset="0"/>
                        </a:rPr>
                        <a:t>above Missouri, </a:t>
                      </a:r>
                      <a:r>
                        <a:rPr lang="en-GB" sz="800" u="sng" dirty="0">
                          <a:effectLst/>
                          <a:latin typeface="+mn-lt"/>
                          <a:ea typeface="Times New Roman" panose="02020603050405020304" pitchFamily="18" charset="0"/>
                        </a:rPr>
                        <a:t>sweet smoke’</a:t>
                      </a:r>
                      <a:r>
                        <a:rPr lang="en-GB" sz="800" dirty="0">
                          <a:effectLst/>
                          <a:latin typeface="+mn-lt"/>
                          <a:ea typeface="Times New Roman" panose="02020603050405020304" pitchFamily="18" charset="0"/>
                        </a:rPr>
                        <a:t>.</a:t>
                      </a:r>
                    </a:p>
                    <a:p>
                      <a:pPr>
                        <a:spcAft>
                          <a:spcPts val="0"/>
                        </a:spcAft>
                      </a:pPr>
                      <a:endParaRPr lang="en-GB" sz="8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2686120182"/>
                  </a:ext>
                </a:extLst>
              </a:tr>
              <a:tr h="273705">
                <a:tc>
                  <a:txBody>
                    <a:bodyPr/>
                    <a:lstStyle/>
                    <a:p>
                      <a:pPr>
                        <a:spcAft>
                          <a:spcPts val="0"/>
                        </a:spcAft>
                      </a:pPr>
                      <a:r>
                        <a:rPr lang="en-GB" sz="900" kern="1200" dirty="0">
                          <a:effectLst/>
                          <a:latin typeface="+mn-lt"/>
                        </a:rPr>
                        <a:t>Personification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a:effectLst/>
                          <a:latin typeface="+mn-lt"/>
                        </a:rPr>
                        <a:t>Describing an inanimate object as having human feelings.</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‘Just like hopes springing high,</a:t>
                      </a:r>
                    </a:p>
                    <a:p>
                      <a:pPr>
                        <a:spcAft>
                          <a:spcPts val="0"/>
                        </a:spcAft>
                      </a:pPr>
                      <a:r>
                        <a:rPr lang="en-GB" sz="800" dirty="0">
                          <a:effectLst/>
                          <a:latin typeface="+mn-lt"/>
                          <a:ea typeface="Times New Roman" panose="02020603050405020304" pitchFamily="18" charset="0"/>
                        </a:rPr>
                        <a:t>Still I'll rise’</a:t>
                      </a:r>
                    </a:p>
                  </a:txBody>
                  <a:tcPr marL="68580" marR="68580" marT="0" marB="0"/>
                </a:tc>
                <a:extLst>
                  <a:ext uri="{0D108BD9-81ED-4DB2-BD59-A6C34878D82A}">
                    <a16:rowId xmlns:a16="http://schemas.microsoft.com/office/drawing/2014/main" val="1388102827"/>
                  </a:ext>
                </a:extLst>
              </a:tr>
              <a:tr h="410558">
                <a:tc>
                  <a:txBody>
                    <a:bodyPr/>
                    <a:lstStyle/>
                    <a:p>
                      <a:pPr>
                        <a:spcAft>
                          <a:spcPts val="0"/>
                        </a:spcAft>
                      </a:pPr>
                      <a:r>
                        <a:rPr lang="en-GB" sz="900" kern="1200">
                          <a:effectLst/>
                          <a:latin typeface="+mn-lt"/>
                        </a:rPr>
                        <a:t>Metaphor </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a:effectLst/>
                          <a:latin typeface="+mn-lt"/>
                        </a:rPr>
                        <a:t> A descriptive technique that names a person, thing or action as something else.</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‘let bullets be birds, let cluster bombs burst into flocks’</a:t>
                      </a:r>
                    </a:p>
                    <a:p>
                      <a:pPr>
                        <a:spcAft>
                          <a:spcPts val="0"/>
                        </a:spcAft>
                      </a:pPr>
                      <a:endParaRPr lang="en-GB" sz="8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1668532344"/>
                  </a:ext>
                </a:extLst>
              </a:tr>
              <a:tr h="410558">
                <a:tc>
                  <a:txBody>
                    <a:bodyPr/>
                    <a:lstStyle/>
                    <a:p>
                      <a:pPr>
                        <a:spcAft>
                          <a:spcPts val="0"/>
                        </a:spcAft>
                      </a:pPr>
                      <a:r>
                        <a:rPr lang="en-GB" sz="900" kern="1200">
                          <a:effectLst/>
                          <a:latin typeface="+mn-lt"/>
                        </a:rPr>
                        <a:t>Simile </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a:effectLst/>
                          <a:latin typeface="+mn-lt"/>
                        </a:rPr>
                        <a:t>A descriptive technique that compares one thing with another, usually using 'as' or 'like‘.</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US" sz="800" dirty="0">
                          <a:effectLst/>
                          <a:latin typeface="+mn-lt"/>
                          <a:ea typeface="Times New Roman" panose="02020603050405020304" pitchFamily="18" charset="0"/>
                        </a:rPr>
                        <a:t>‘Bent double, like old beggars under sacks’</a:t>
                      </a:r>
                      <a:endParaRPr lang="en-GB" sz="8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4037543968"/>
                  </a:ext>
                </a:extLst>
              </a:tr>
              <a:tr h="273705">
                <a:tc>
                  <a:txBody>
                    <a:bodyPr/>
                    <a:lstStyle/>
                    <a:p>
                      <a:pPr>
                        <a:spcAft>
                          <a:spcPts val="0"/>
                        </a:spcAft>
                      </a:pPr>
                      <a:r>
                        <a:rPr lang="en-GB" sz="900" kern="1200" dirty="0">
                          <a:effectLst/>
                          <a:latin typeface="+mn-lt"/>
                        </a:rPr>
                        <a:t>Interrogative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dirty="0">
                          <a:effectLst/>
                          <a:latin typeface="+mn-lt"/>
                        </a:rPr>
                        <a:t>A sentence that questions something.</a:t>
                      </a:r>
                      <a:endParaRPr lang="en-GB" sz="900" dirty="0">
                        <a:effectLst/>
                        <a:latin typeface="+mn-lt"/>
                        <a:ea typeface="Times New Roman" panose="02020603050405020304" pitchFamily="18" charset="0"/>
                      </a:endParaRPr>
                    </a:p>
                  </a:txBody>
                  <a:tcPr marL="68580" marR="68580" marT="0" marB="0"/>
                </a:tc>
                <a:tc>
                  <a:txBody>
                    <a:bodyPr/>
                    <a:lstStyle/>
                    <a:p>
                      <a:r>
                        <a:rPr lang="en-GB" sz="800" dirty="0">
                          <a:effectLst/>
                          <a:latin typeface="+mn-lt"/>
                          <a:ea typeface="Times New Roman" panose="02020603050405020304" pitchFamily="18" charset="0"/>
                        </a:rPr>
                        <a:t>‘Did you want to see me broken?’</a:t>
                      </a:r>
                    </a:p>
                  </a:txBody>
                  <a:tcPr marL="68580" marR="68580" marT="0" marB="0"/>
                </a:tc>
                <a:extLst>
                  <a:ext uri="{0D108BD9-81ED-4DB2-BD59-A6C34878D82A}">
                    <a16:rowId xmlns:a16="http://schemas.microsoft.com/office/drawing/2014/main" val="3776137683"/>
                  </a:ext>
                </a:extLst>
              </a:tr>
              <a:tr h="410558">
                <a:tc>
                  <a:txBody>
                    <a:bodyPr/>
                    <a:lstStyle/>
                    <a:p>
                      <a:pPr>
                        <a:spcAft>
                          <a:spcPts val="0"/>
                        </a:spcAft>
                      </a:pPr>
                      <a:r>
                        <a:rPr lang="en-GB" sz="900" kern="1200" dirty="0">
                          <a:effectLst/>
                          <a:latin typeface="+mn-lt"/>
                        </a:rPr>
                        <a:t>Exclamatory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dirty="0">
                          <a:effectLst/>
                          <a:latin typeface="+mn-lt"/>
                        </a:rPr>
                        <a:t>A sentence that expresses a heightened emotion. They end with an exclamation mark</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‘Gas! GAS! Quick, boys!’</a:t>
                      </a:r>
                    </a:p>
                  </a:txBody>
                  <a:tcPr marL="68580" marR="68580" marT="0" marB="0"/>
                </a:tc>
                <a:extLst>
                  <a:ext uri="{0D108BD9-81ED-4DB2-BD59-A6C34878D82A}">
                    <a16:rowId xmlns:a16="http://schemas.microsoft.com/office/drawing/2014/main" val="467783667"/>
                  </a:ext>
                </a:extLst>
              </a:tr>
              <a:tr h="410558">
                <a:tc>
                  <a:txBody>
                    <a:bodyPr/>
                    <a:lstStyle/>
                    <a:p>
                      <a:pPr>
                        <a:spcAft>
                          <a:spcPts val="0"/>
                        </a:spcAft>
                      </a:pPr>
                      <a:r>
                        <a:rPr lang="en-GB" sz="900" kern="1200" dirty="0">
                          <a:effectLst/>
                          <a:latin typeface="+mn-lt"/>
                        </a:rPr>
                        <a:t>Listing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a:effectLst/>
                          <a:latin typeface="+mn-lt"/>
                        </a:rPr>
                        <a:t>When the writer includes several words/ phrases/ ideas, one after the other.</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‘we are</a:t>
                      </a:r>
                      <a:r>
                        <a:rPr lang="en-GB" sz="800" baseline="0" dirty="0">
                          <a:effectLst/>
                          <a:latin typeface="+mn-lt"/>
                          <a:ea typeface="Times New Roman" panose="02020603050405020304" pitchFamily="18" charset="0"/>
                        </a:rPr>
                        <a:t> </a:t>
                      </a:r>
                      <a:r>
                        <a:rPr lang="en-GB" sz="800" dirty="0">
                          <a:effectLst/>
                          <a:latin typeface="+mn-lt"/>
                          <a:ea typeface="Times New Roman" panose="02020603050405020304" pitchFamily="18" charset="0"/>
                        </a:rPr>
                        <a:t>families biking, recycling, reusing…’</a:t>
                      </a:r>
                    </a:p>
                  </a:txBody>
                  <a:tcPr marL="68580" marR="68580" marT="0" marB="0"/>
                </a:tc>
                <a:extLst>
                  <a:ext uri="{0D108BD9-81ED-4DB2-BD59-A6C34878D82A}">
                    <a16:rowId xmlns:a16="http://schemas.microsoft.com/office/drawing/2014/main" val="1395486935"/>
                  </a:ext>
                </a:extLst>
              </a:tr>
              <a:tr h="410558">
                <a:tc>
                  <a:txBody>
                    <a:bodyPr/>
                    <a:lstStyle/>
                    <a:p>
                      <a:pPr>
                        <a:spcAft>
                          <a:spcPts val="0"/>
                        </a:spcAft>
                      </a:pPr>
                      <a:r>
                        <a:rPr lang="en-GB" sz="900" kern="1200" dirty="0">
                          <a:effectLst/>
                          <a:latin typeface="+mn-lt"/>
                        </a:rPr>
                        <a:t>Repetition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a:effectLst/>
                          <a:latin typeface="+mn-lt"/>
                        </a:rPr>
                        <a:t>When a word/ phrase is noticeably repeated throughout a sentence/ paragraph/ whole text.</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Mister Backlash, Mister</a:t>
                      </a:r>
                      <a:r>
                        <a:rPr lang="en-GB" sz="800" baseline="0" dirty="0">
                          <a:effectLst/>
                          <a:latin typeface="+mn-lt"/>
                          <a:ea typeface="Times New Roman" panose="02020603050405020304" pitchFamily="18" charset="0"/>
                        </a:rPr>
                        <a:t> </a:t>
                      </a:r>
                      <a:r>
                        <a:rPr lang="en-GB" sz="800" dirty="0">
                          <a:effectLst/>
                          <a:latin typeface="+mn-lt"/>
                          <a:ea typeface="Times New Roman" panose="02020603050405020304" pitchFamily="18" charset="0"/>
                        </a:rPr>
                        <a:t>Backlash,</a:t>
                      </a:r>
                      <a:r>
                        <a:rPr lang="en-GB" sz="800" baseline="0" dirty="0">
                          <a:effectLst/>
                          <a:latin typeface="+mn-lt"/>
                          <a:ea typeface="Times New Roman" panose="02020603050405020304" pitchFamily="18" charset="0"/>
                        </a:rPr>
                        <a:t> </a:t>
                      </a:r>
                      <a:r>
                        <a:rPr lang="en-GB" sz="800" dirty="0">
                          <a:effectLst/>
                          <a:latin typeface="+mn-lt"/>
                          <a:ea typeface="Times New Roman" panose="02020603050405020304" pitchFamily="18" charset="0"/>
                        </a:rPr>
                        <a:t>What do you think I got to lose?</a:t>
                      </a:r>
                    </a:p>
                  </a:txBody>
                  <a:tcPr marL="68580" marR="68580" marT="0" marB="0"/>
                </a:tc>
                <a:extLst>
                  <a:ext uri="{0D108BD9-81ED-4DB2-BD59-A6C34878D82A}">
                    <a16:rowId xmlns:a16="http://schemas.microsoft.com/office/drawing/2014/main" val="2431113862"/>
                  </a:ext>
                </a:extLst>
              </a:tr>
              <a:tr h="564294">
                <a:tc>
                  <a:txBody>
                    <a:bodyPr/>
                    <a:lstStyle/>
                    <a:p>
                      <a:pPr>
                        <a:spcAft>
                          <a:spcPts val="0"/>
                        </a:spcAft>
                      </a:pPr>
                      <a:r>
                        <a:rPr lang="en-GB" sz="900" kern="1200">
                          <a:effectLst/>
                          <a:latin typeface="+mn-lt"/>
                        </a:rPr>
                        <a:t>Imagery </a:t>
                      </a:r>
                      <a:endParaRPr lang="en-GB" sz="90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dirty="0">
                          <a:effectLst/>
                          <a:latin typeface="+mn-lt"/>
                        </a:rPr>
                        <a:t>A technique in which the author appeals to the senses i.e. seeing, hearing, touching.</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800" dirty="0">
                          <a:effectLst/>
                          <a:latin typeface="+mn-lt"/>
                          <a:ea typeface="Times New Roman" panose="02020603050405020304" pitchFamily="18" charset="0"/>
                        </a:rPr>
                        <a:t>‘Smouldering through spouts of drifting smoke that shroud </a:t>
                      </a:r>
                    </a:p>
                    <a:p>
                      <a:pPr>
                        <a:spcAft>
                          <a:spcPts val="0"/>
                        </a:spcAft>
                      </a:pPr>
                      <a:r>
                        <a:rPr lang="en-GB" sz="800" dirty="0">
                          <a:effectLst/>
                          <a:latin typeface="+mn-lt"/>
                          <a:ea typeface="Times New Roman" panose="02020603050405020304" pitchFamily="18" charset="0"/>
                        </a:rPr>
                        <a:t>The menacing scarred slope.</a:t>
                      </a:r>
                    </a:p>
                    <a:p>
                      <a:pPr>
                        <a:spcAft>
                          <a:spcPts val="0"/>
                        </a:spcAft>
                      </a:pPr>
                      <a:endParaRPr lang="en-GB" sz="8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2358584169"/>
                  </a:ext>
                </a:extLst>
              </a:tr>
            </a:tbl>
          </a:graphicData>
        </a:graphic>
      </p:graphicFrame>
      <p:graphicFrame>
        <p:nvGraphicFramePr>
          <p:cNvPr id="5" name="Table 4"/>
          <p:cNvGraphicFramePr>
            <a:graphicFrameLocks noGrp="1"/>
          </p:cNvGraphicFramePr>
          <p:nvPr/>
        </p:nvGraphicFramePr>
        <p:xfrm>
          <a:off x="277000" y="3889598"/>
          <a:ext cx="4186674" cy="2949910"/>
        </p:xfrm>
        <a:graphic>
          <a:graphicData uri="http://schemas.openxmlformats.org/drawingml/2006/table">
            <a:tbl>
              <a:tblPr firstRow="1" bandRow="1">
                <a:tableStyleId>{7E9639D4-E3E2-4D34-9284-5A2195B3D0D7}</a:tableStyleId>
              </a:tblPr>
              <a:tblGrid>
                <a:gridCol w="989023">
                  <a:extLst>
                    <a:ext uri="{9D8B030D-6E8A-4147-A177-3AD203B41FA5}">
                      <a16:colId xmlns:a16="http://schemas.microsoft.com/office/drawing/2014/main" val="20000"/>
                    </a:ext>
                  </a:extLst>
                </a:gridCol>
                <a:gridCol w="3197651">
                  <a:extLst>
                    <a:ext uri="{9D8B030D-6E8A-4147-A177-3AD203B41FA5}">
                      <a16:colId xmlns:a16="http://schemas.microsoft.com/office/drawing/2014/main" val="20001"/>
                    </a:ext>
                  </a:extLst>
                </a:gridCol>
              </a:tblGrid>
              <a:tr h="302946">
                <a:tc>
                  <a:txBody>
                    <a:bodyPr/>
                    <a:lstStyle/>
                    <a:p>
                      <a:pPr algn="ctr">
                        <a:lnSpc>
                          <a:spcPct val="115000"/>
                        </a:lnSpc>
                        <a:spcAft>
                          <a:spcPts val="1000"/>
                        </a:spcAft>
                      </a:pPr>
                      <a:r>
                        <a:rPr lang="en-GB" sz="800" dirty="0">
                          <a:effectLst/>
                          <a:latin typeface="Calibri"/>
                          <a:ea typeface="Calibri"/>
                          <a:cs typeface="Times New Roman"/>
                        </a:rPr>
                        <a:t>Structural</a:t>
                      </a:r>
                      <a:r>
                        <a:rPr lang="en-GB" sz="800" baseline="0" dirty="0">
                          <a:effectLst/>
                          <a:latin typeface="Calibri"/>
                          <a:ea typeface="Calibri"/>
                          <a:cs typeface="Times New Roman"/>
                        </a:rPr>
                        <a:t> Features </a:t>
                      </a:r>
                      <a:endParaRPr lang="en-GB" sz="800" dirty="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800" dirty="0">
                          <a:effectLst/>
                        </a:rPr>
                        <a:t>Definition </a:t>
                      </a:r>
                      <a:endParaRPr lang="en-GB" sz="8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0"/>
                  </a:ext>
                </a:extLst>
              </a:tr>
              <a:tr h="252746">
                <a:tc>
                  <a:txBody>
                    <a:bodyPr/>
                    <a:lstStyle/>
                    <a:p>
                      <a:pPr>
                        <a:lnSpc>
                          <a:spcPct val="115000"/>
                        </a:lnSpc>
                        <a:spcAft>
                          <a:spcPts val="1000"/>
                        </a:spcAft>
                      </a:pPr>
                      <a:r>
                        <a:rPr lang="en-GB" sz="900">
                          <a:effectLst/>
                        </a:rPr>
                        <a:t>Opening </a:t>
                      </a:r>
                      <a:endParaRPr lang="en-GB" sz="90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The first mood/ image of the poem. </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1"/>
                  </a:ext>
                </a:extLst>
              </a:tr>
              <a:tr h="424236">
                <a:tc>
                  <a:txBody>
                    <a:bodyPr/>
                    <a:lstStyle/>
                    <a:p>
                      <a:pPr>
                        <a:lnSpc>
                          <a:spcPct val="115000"/>
                        </a:lnSpc>
                        <a:spcAft>
                          <a:spcPts val="1000"/>
                        </a:spcAft>
                      </a:pPr>
                      <a:r>
                        <a:rPr lang="en-GB" sz="900">
                          <a:effectLst/>
                        </a:rPr>
                        <a:t>Cyclical </a:t>
                      </a:r>
                      <a:endParaRPr lang="en-GB" sz="90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When end of the poem repeats an idea/ character/ setting from the opening. </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2"/>
                  </a:ext>
                </a:extLst>
              </a:tr>
              <a:tr h="276040">
                <a:tc>
                  <a:txBody>
                    <a:bodyPr/>
                    <a:lstStyle/>
                    <a:p>
                      <a:pPr>
                        <a:lnSpc>
                          <a:spcPct val="115000"/>
                        </a:lnSpc>
                        <a:spcAft>
                          <a:spcPts val="1000"/>
                        </a:spcAft>
                      </a:pPr>
                      <a:r>
                        <a:rPr lang="en-GB" sz="900">
                          <a:effectLst/>
                        </a:rPr>
                        <a:t>Stanza</a:t>
                      </a:r>
                      <a:endParaRPr lang="en-GB" sz="90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a:effectLst/>
                        </a:rPr>
                        <a:t>A ‘paragraph’ in a poem.</a:t>
                      </a:r>
                      <a:endParaRPr lang="en-GB" sz="900">
                        <a:effectLst/>
                        <a:latin typeface="Calibri"/>
                        <a:ea typeface="Calibri"/>
                        <a:cs typeface="Times New Roman"/>
                      </a:endParaRPr>
                    </a:p>
                  </a:txBody>
                  <a:tcPr marL="74739" marR="74739" marT="37369" marB="37369"/>
                </a:tc>
                <a:extLst>
                  <a:ext uri="{0D108BD9-81ED-4DB2-BD59-A6C34878D82A}">
                    <a16:rowId xmlns:a16="http://schemas.microsoft.com/office/drawing/2014/main" val="10003"/>
                  </a:ext>
                </a:extLst>
              </a:tr>
              <a:tr h="288349">
                <a:tc>
                  <a:txBody>
                    <a:bodyPr/>
                    <a:lstStyle/>
                    <a:p>
                      <a:pPr>
                        <a:lnSpc>
                          <a:spcPct val="115000"/>
                        </a:lnSpc>
                        <a:spcAft>
                          <a:spcPts val="1000"/>
                        </a:spcAft>
                      </a:pPr>
                      <a:r>
                        <a:rPr lang="en-GB" sz="900">
                          <a:effectLst/>
                        </a:rPr>
                        <a:t>Enjambment</a:t>
                      </a:r>
                      <a:endParaRPr lang="en-GB" sz="90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A sentence or phrase that runs onto the next line.</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4"/>
                  </a:ext>
                </a:extLst>
              </a:tr>
              <a:tr h="252746">
                <a:tc>
                  <a:txBody>
                    <a:bodyPr/>
                    <a:lstStyle/>
                    <a:p>
                      <a:pPr>
                        <a:lnSpc>
                          <a:spcPct val="115000"/>
                        </a:lnSpc>
                        <a:spcAft>
                          <a:spcPts val="1000"/>
                        </a:spcAft>
                      </a:pPr>
                      <a:r>
                        <a:rPr lang="en-GB" sz="900" dirty="0">
                          <a:effectLst/>
                        </a:rPr>
                        <a:t>Juxtaposition </a:t>
                      </a:r>
                      <a:endParaRPr lang="en-GB" sz="900" dirty="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Two ideas/ images placed together for contrasting effect. </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7"/>
                  </a:ext>
                </a:extLst>
              </a:tr>
              <a:tr h="288349">
                <a:tc>
                  <a:txBody>
                    <a:bodyPr/>
                    <a:lstStyle/>
                    <a:p>
                      <a:pPr>
                        <a:lnSpc>
                          <a:spcPct val="115000"/>
                        </a:lnSpc>
                        <a:spcAft>
                          <a:spcPts val="1000"/>
                        </a:spcAft>
                      </a:pPr>
                      <a:r>
                        <a:rPr lang="en-GB" sz="900" dirty="0">
                          <a:effectLst/>
                        </a:rPr>
                        <a:t>Speaker </a:t>
                      </a:r>
                      <a:endParaRPr lang="en-GB" sz="900" dirty="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The narrator, or person in the poem.</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09"/>
                  </a:ext>
                </a:extLst>
              </a:tr>
              <a:tr h="423890">
                <a:tc>
                  <a:txBody>
                    <a:bodyPr/>
                    <a:lstStyle/>
                    <a:p>
                      <a:pPr>
                        <a:lnSpc>
                          <a:spcPct val="115000"/>
                        </a:lnSpc>
                        <a:spcAft>
                          <a:spcPts val="1000"/>
                        </a:spcAft>
                      </a:pPr>
                      <a:r>
                        <a:rPr lang="en-GB" sz="900" dirty="0">
                          <a:effectLst/>
                        </a:rPr>
                        <a:t>Caesura </a:t>
                      </a:r>
                      <a:endParaRPr lang="en-GB" sz="900" dirty="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latin typeface="+mn-lt"/>
                          <a:ea typeface="Calibri"/>
                          <a:cs typeface="Times New Roman"/>
                        </a:rPr>
                        <a:t>A</a:t>
                      </a:r>
                      <a:r>
                        <a:rPr lang="en-GB" sz="900" baseline="0" dirty="0">
                          <a:effectLst/>
                          <a:latin typeface="+mn-lt"/>
                          <a:ea typeface="Calibri"/>
                          <a:cs typeface="Times New Roman"/>
                        </a:rPr>
                        <a:t> </a:t>
                      </a:r>
                      <a:r>
                        <a:rPr lang="en-GB" sz="900" dirty="0">
                          <a:effectLst/>
                          <a:latin typeface="+mn-lt"/>
                          <a:ea typeface="Calibri"/>
                          <a:cs typeface="Times New Roman"/>
                        </a:rPr>
                        <a:t>pause near the middle of a line in the poem</a:t>
                      </a:r>
                      <a:endParaRPr lang="en-GB" sz="900" dirty="0">
                        <a:effectLst/>
                        <a:latin typeface="Calibri"/>
                        <a:ea typeface="Calibri"/>
                        <a:cs typeface="Times New Roman"/>
                      </a:endParaRPr>
                    </a:p>
                  </a:txBody>
                  <a:tcPr marL="74739" marR="74739" marT="37369" marB="37369"/>
                </a:tc>
                <a:extLst>
                  <a:ext uri="{0D108BD9-81ED-4DB2-BD59-A6C34878D82A}">
                    <a16:rowId xmlns:a16="http://schemas.microsoft.com/office/drawing/2014/main" val="10010"/>
                  </a:ext>
                </a:extLst>
              </a:tr>
              <a:tr h="440608">
                <a:tc>
                  <a:txBody>
                    <a:bodyPr/>
                    <a:lstStyle/>
                    <a:p>
                      <a:pPr algn="l">
                        <a:lnSpc>
                          <a:spcPct val="115000"/>
                        </a:lnSpc>
                        <a:spcAft>
                          <a:spcPts val="1000"/>
                        </a:spcAft>
                      </a:pPr>
                      <a:r>
                        <a:rPr lang="en-GB" sz="900" dirty="0">
                          <a:effectLst/>
                        </a:rPr>
                        <a:t>Refrain</a:t>
                      </a:r>
                      <a:endParaRPr lang="en-GB" sz="900" dirty="0">
                        <a:effectLst/>
                        <a:latin typeface="Calibri"/>
                        <a:ea typeface="Calibri"/>
                        <a:cs typeface="Times New Roman"/>
                      </a:endParaRPr>
                    </a:p>
                  </a:txBody>
                  <a:tcPr marL="74739" marR="74739" marT="37369" marB="37369"/>
                </a:tc>
                <a:tc>
                  <a:txBody>
                    <a:bodyPr/>
                    <a:lstStyle/>
                    <a:p>
                      <a:pPr algn="l">
                        <a:lnSpc>
                          <a:spcPct val="115000"/>
                        </a:lnSpc>
                        <a:spcAft>
                          <a:spcPts val="1000"/>
                        </a:spcAft>
                      </a:pPr>
                      <a:r>
                        <a:rPr lang="en-GB" sz="900" dirty="0">
                          <a:effectLst/>
                        </a:rPr>
                        <a:t>A phrase, line or group of lines which is repeated</a:t>
                      </a:r>
                      <a:r>
                        <a:rPr lang="en-GB" sz="900" baseline="0" dirty="0">
                          <a:effectLst/>
                        </a:rPr>
                        <a:t> </a:t>
                      </a:r>
                      <a:r>
                        <a:rPr lang="en-GB" sz="900" dirty="0">
                          <a:effectLst/>
                        </a:rPr>
                        <a:t>throughout a poem.</a:t>
                      </a:r>
                    </a:p>
                  </a:txBody>
                  <a:tcPr marL="74739" marR="74739" marT="37369" marB="37369"/>
                </a:tc>
                <a:extLst>
                  <a:ext uri="{0D108BD9-81ED-4DB2-BD59-A6C34878D82A}">
                    <a16:rowId xmlns:a16="http://schemas.microsoft.com/office/drawing/2014/main" val="10011"/>
                  </a:ext>
                </a:extLst>
              </a:tr>
            </a:tbl>
          </a:graphicData>
        </a:graphic>
      </p:graphicFrame>
      <p:graphicFrame>
        <p:nvGraphicFramePr>
          <p:cNvPr id="6" name="Table 5"/>
          <p:cNvGraphicFramePr>
            <a:graphicFrameLocks noGrp="1"/>
          </p:cNvGraphicFramePr>
          <p:nvPr/>
        </p:nvGraphicFramePr>
        <p:xfrm>
          <a:off x="4491872" y="3800902"/>
          <a:ext cx="4857391" cy="3038605"/>
        </p:xfrm>
        <a:graphic>
          <a:graphicData uri="http://schemas.openxmlformats.org/drawingml/2006/table">
            <a:tbl>
              <a:tblPr firstRow="1" firstCol="1" bandRow="1">
                <a:tableStyleId>{7E9639D4-E3E2-4D34-9284-5A2195B3D0D7}</a:tableStyleId>
              </a:tblPr>
              <a:tblGrid>
                <a:gridCol w="1773479">
                  <a:extLst>
                    <a:ext uri="{9D8B030D-6E8A-4147-A177-3AD203B41FA5}">
                      <a16:colId xmlns:a16="http://schemas.microsoft.com/office/drawing/2014/main" val="2872369039"/>
                    </a:ext>
                  </a:extLst>
                </a:gridCol>
                <a:gridCol w="3083912">
                  <a:extLst>
                    <a:ext uri="{9D8B030D-6E8A-4147-A177-3AD203B41FA5}">
                      <a16:colId xmlns:a16="http://schemas.microsoft.com/office/drawing/2014/main" val="2503152297"/>
                    </a:ext>
                  </a:extLst>
                </a:gridCol>
              </a:tblGrid>
              <a:tr h="212925">
                <a:tc>
                  <a:txBody>
                    <a:bodyPr/>
                    <a:lstStyle/>
                    <a:p>
                      <a:pPr>
                        <a:spcAft>
                          <a:spcPts val="0"/>
                        </a:spcAft>
                      </a:pPr>
                      <a:r>
                        <a:rPr lang="en-GB" sz="900" kern="1200" dirty="0">
                          <a:effectLst/>
                          <a:latin typeface="+mn-lt"/>
                        </a:rPr>
                        <a:t>Themes</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kern="1200" dirty="0">
                          <a:effectLst/>
                          <a:latin typeface="+mn-lt"/>
                          <a:ea typeface="+mn-ea"/>
                        </a:rPr>
                        <a:t>Explanation</a:t>
                      </a:r>
                      <a:r>
                        <a:rPr lang="en-GB" sz="900" kern="1200" baseline="0" dirty="0">
                          <a:effectLst/>
                          <a:latin typeface="+mn-lt"/>
                          <a:ea typeface="+mn-ea"/>
                        </a:rPr>
                        <a:t> </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1958243149"/>
                  </a:ext>
                </a:extLst>
              </a:tr>
              <a:tr h="565136">
                <a:tc>
                  <a:txBody>
                    <a:bodyPr/>
                    <a:lstStyle/>
                    <a:p>
                      <a:pPr>
                        <a:spcAft>
                          <a:spcPts val="0"/>
                        </a:spcAft>
                      </a:pPr>
                      <a:r>
                        <a:rPr lang="en-GB" sz="900" kern="1200" dirty="0">
                          <a:effectLst/>
                          <a:latin typeface="+mn-lt"/>
                        </a:rPr>
                        <a:t>Racism</a:t>
                      </a:r>
                      <a:endParaRPr lang="en-GB" sz="900" dirty="0">
                        <a:effectLst/>
                        <a:latin typeface="+mn-lt"/>
                        <a:ea typeface="Times New Roman" panose="02020603050405020304" pitchFamily="18" charset="0"/>
                      </a:endParaRPr>
                    </a:p>
                  </a:txBody>
                  <a:tcPr marL="68580" marR="68580" marT="0" marB="0"/>
                </a:tc>
                <a:tc>
                  <a:txBody>
                    <a:bodyPr/>
                    <a:lstStyle/>
                    <a:p>
                      <a:r>
                        <a:rPr lang="en-GB" sz="900" dirty="0">
                          <a:effectLst/>
                          <a:latin typeface="+mn-lt"/>
                          <a:ea typeface="Times New Roman" panose="02020603050405020304" pitchFamily="18" charset="0"/>
                        </a:rPr>
                        <a:t>Prejudice, discrimination, or antagonism by an individual, community, or institution against a person or people on the basis of their membership of a particular racial or ethnic group, </a:t>
                      </a:r>
                      <a:r>
                        <a:rPr lang="en-GB" sz="900" i="1" dirty="0">
                          <a:effectLst/>
                          <a:latin typeface="+mn-lt"/>
                          <a:ea typeface="Times New Roman" panose="02020603050405020304" pitchFamily="18" charset="0"/>
                        </a:rPr>
                        <a:t>typically one that is a minority or marginalized.</a:t>
                      </a:r>
                    </a:p>
                  </a:txBody>
                  <a:tcPr marL="68580" marR="68580" marT="0" marB="0"/>
                </a:tc>
                <a:extLst>
                  <a:ext uri="{0D108BD9-81ED-4DB2-BD59-A6C34878D82A}">
                    <a16:rowId xmlns:a16="http://schemas.microsoft.com/office/drawing/2014/main" val="2686120182"/>
                  </a:ext>
                </a:extLst>
              </a:tr>
              <a:tr h="423852">
                <a:tc>
                  <a:txBody>
                    <a:bodyPr/>
                    <a:lstStyle/>
                    <a:p>
                      <a:pPr>
                        <a:spcAft>
                          <a:spcPts val="0"/>
                        </a:spcAft>
                      </a:pPr>
                      <a:r>
                        <a:rPr lang="en-GB" sz="900" kern="1200" dirty="0">
                          <a:effectLst/>
                          <a:latin typeface="+mn-lt"/>
                        </a:rPr>
                        <a:t>Sexism </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dirty="0">
                          <a:effectLst/>
                          <a:latin typeface="+mn-lt"/>
                          <a:ea typeface="Times New Roman" panose="02020603050405020304" pitchFamily="18" charset="0"/>
                        </a:rPr>
                        <a:t>Sexism is linked to beliefs around the fundamental nature of women and men and the roles they should play in society,</a:t>
                      </a:r>
                      <a:r>
                        <a:rPr lang="en-GB" sz="900" baseline="0" dirty="0">
                          <a:effectLst/>
                          <a:latin typeface="+mn-lt"/>
                          <a:ea typeface="Times New Roman" panose="02020603050405020304" pitchFamily="18" charset="0"/>
                        </a:rPr>
                        <a:t> leading to inequality</a:t>
                      </a:r>
                      <a:r>
                        <a:rPr lang="en-GB" sz="900" dirty="0">
                          <a:effectLst/>
                          <a:latin typeface="+mn-lt"/>
                          <a:ea typeface="Times New Roman" panose="02020603050405020304" pitchFamily="18" charset="0"/>
                        </a:rPr>
                        <a:t>.</a:t>
                      </a:r>
                    </a:p>
                  </a:txBody>
                  <a:tcPr marL="68580" marR="68580" marT="0" marB="0"/>
                </a:tc>
                <a:extLst>
                  <a:ext uri="{0D108BD9-81ED-4DB2-BD59-A6C34878D82A}">
                    <a16:rowId xmlns:a16="http://schemas.microsoft.com/office/drawing/2014/main" val="1388102827"/>
                  </a:ext>
                </a:extLst>
              </a:tr>
              <a:tr h="565136">
                <a:tc>
                  <a:txBody>
                    <a:bodyPr/>
                    <a:lstStyle/>
                    <a:p>
                      <a:pPr>
                        <a:spcAft>
                          <a:spcPts val="0"/>
                        </a:spcAft>
                      </a:pPr>
                      <a:r>
                        <a:rPr lang="en-GB" sz="900" kern="1200" dirty="0">
                          <a:effectLst/>
                          <a:latin typeface="+mn-lt"/>
                        </a:rPr>
                        <a:t>Conflict</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dirty="0">
                          <a:effectLst/>
                          <a:latin typeface="+mn-lt"/>
                          <a:ea typeface="Times New Roman" panose="02020603050405020304" pitchFamily="18" charset="0"/>
                        </a:rPr>
                        <a:t>A conflict is a struggle and a clash of interest, opinion, or even principles. This result</a:t>
                      </a:r>
                      <a:r>
                        <a:rPr lang="en-GB" sz="900" baseline="0" dirty="0">
                          <a:effectLst/>
                          <a:latin typeface="+mn-lt"/>
                          <a:ea typeface="Times New Roman" panose="02020603050405020304" pitchFamily="18" charset="0"/>
                        </a:rPr>
                        <a:t> in physical confrontations and lead to war, or may remain as a disagreement of ideas or beliefs expressed other ways such as argument, debate and protest.</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4037543968"/>
                  </a:ext>
                </a:extLst>
              </a:tr>
              <a:tr h="706420">
                <a:tc>
                  <a:txBody>
                    <a:bodyPr/>
                    <a:lstStyle/>
                    <a:p>
                      <a:pPr>
                        <a:spcAft>
                          <a:spcPts val="0"/>
                        </a:spcAft>
                      </a:pPr>
                      <a:r>
                        <a:rPr lang="en-GB" sz="900" dirty="0">
                          <a:effectLst/>
                          <a:latin typeface="+mn-lt"/>
                          <a:ea typeface="Times New Roman" panose="02020603050405020304" pitchFamily="18" charset="0"/>
                        </a:rPr>
                        <a:t>Environmentalism</a:t>
                      </a:r>
                    </a:p>
                  </a:txBody>
                  <a:tcPr marL="68580" marR="68580" marT="0" marB="0"/>
                </a:tc>
                <a:tc>
                  <a:txBody>
                    <a:bodyPr/>
                    <a:lstStyle/>
                    <a:p>
                      <a:pPr>
                        <a:spcAft>
                          <a:spcPts val="0"/>
                        </a:spcAft>
                      </a:pPr>
                      <a:r>
                        <a:rPr lang="en-GB" sz="900" dirty="0">
                          <a:effectLst/>
                          <a:latin typeface="+mn-lt"/>
                          <a:ea typeface="Times New Roman" panose="02020603050405020304" pitchFamily="18" charset="0"/>
                        </a:rPr>
                        <a:t>Environmentalism advocates the preservation, restoration and improvement of the natural environment and critical earth system elements or processes such as the climate, and may be referred to as a movement to control pollution or protect plant and animal diversity.</a:t>
                      </a:r>
                    </a:p>
                  </a:txBody>
                  <a:tcPr marL="68580" marR="68580" marT="0" marB="0"/>
                </a:tc>
                <a:extLst>
                  <a:ext uri="{0D108BD9-81ED-4DB2-BD59-A6C34878D82A}">
                    <a16:rowId xmlns:a16="http://schemas.microsoft.com/office/drawing/2014/main" val="1381852250"/>
                  </a:ext>
                </a:extLst>
              </a:tr>
              <a:tr h="565136">
                <a:tc>
                  <a:txBody>
                    <a:bodyPr/>
                    <a:lstStyle/>
                    <a:p>
                      <a:pPr>
                        <a:spcAft>
                          <a:spcPts val="0"/>
                        </a:spcAft>
                      </a:pPr>
                      <a:r>
                        <a:rPr lang="en-GB" sz="900" kern="1200" dirty="0">
                          <a:effectLst/>
                          <a:latin typeface="+mn-lt"/>
                        </a:rPr>
                        <a:t> Protest</a:t>
                      </a:r>
                      <a:endParaRPr lang="en-GB" sz="900" dirty="0">
                        <a:effectLst/>
                        <a:latin typeface="+mn-lt"/>
                        <a:ea typeface="Times New Roman" panose="02020603050405020304" pitchFamily="18" charset="0"/>
                      </a:endParaRPr>
                    </a:p>
                  </a:txBody>
                  <a:tcPr marL="68580" marR="68580" marT="0" marB="0"/>
                </a:tc>
                <a:tc>
                  <a:txBody>
                    <a:bodyPr/>
                    <a:lstStyle/>
                    <a:p>
                      <a:pPr>
                        <a:spcAft>
                          <a:spcPts val="0"/>
                        </a:spcAft>
                      </a:pPr>
                      <a:r>
                        <a:rPr lang="en-GB" sz="900" dirty="0">
                          <a:effectLst/>
                          <a:latin typeface="+mn-lt"/>
                          <a:ea typeface="Times New Roman" panose="02020603050405020304" pitchFamily="18" charset="0"/>
                        </a:rPr>
                        <a:t>s a public expression of objection, disapproval or dissent towards an idea or action</a:t>
                      </a:r>
                      <a:r>
                        <a:rPr lang="en-GB" sz="900" baseline="0" dirty="0">
                          <a:effectLst/>
                          <a:latin typeface="+mn-lt"/>
                          <a:ea typeface="Times New Roman" panose="02020603050405020304" pitchFamily="18" charset="0"/>
                        </a:rPr>
                        <a:t> </a:t>
                      </a:r>
                      <a:r>
                        <a:rPr lang="en-GB" sz="900" dirty="0">
                          <a:effectLst/>
                          <a:latin typeface="+mn-lt"/>
                          <a:ea typeface="Times New Roman" panose="02020603050405020304" pitchFamily="18" charset="0"/>
                        </a:rPr>
                        <a:t> Protests can take many different forms, from individual statements to mass demonstrations. Protests can be</a:t>
                      </a:r>
                      <a:r>
                        <a:rPr lang="en-GB" sz="900" baseline="0" dirty="0">
                          <a:effectLst/>
                          <a:latin typeface="+mn-lt"/>
                          <a:ea typeface="Times New Roman" panose="02020603050405020304" pitchFamily="18" charset="0"/>
                        </a:rPr>
                        <a:t> nonviolent or can become violent</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3776137683"/>
                  </a:ext>
                </a:extLst>
              </a:tr>
            </a:tbl>
          </a:graphicData>
        </a:graphic>
      </p:graphicFrame>
      <p:sp>
        <p:nvSpPr>
          <p:cNvPr id="7" name="TextBox 6"/>
          <p:cNvSpPr txBox="1"/>
          <p:nvPr/>
        </p:nvSpPr>
        <p:spPr>
          <a:xfrm rot="16200000">
            <a:off x="-3297060" y="3283940"/>
            <a:ext cx="6871120" cy="276999"/>
          </a:xfrm>
          <a:prstGeom prst="rect">
            <a:avLst/>
          </a:prstGeom>
          <a:noFill/>
        </p:spPr>
        <p:txBody>
          <a:bodyPr wrap="square" rtlCol="0">
            <a:spAutoFit/>
          </a:bodyPr>
          <a:lstStyle/>
          <a:p>
            <a:pPr algn="ctr"/>
            <a:r>
              <a:rPr lang="en-GB" sz="1200" b="1" dirty="0"/>
              <a:t>Year Eight Half Term 6:  War and Protest Poetry</a:t>
            </a:r>
          </a:p>
        </p:txBody>
      </p:sp>
      <p:graphicFrame>
        <p:nvGraphicFramePr>
          <p:cNvPr id="9" name="Table 8"/>
          <p:cNvGraphicFramePr>
            <a:graphicFrameLocks noGrp="1"/>
          </p:cNvGraphicFramePr>
          <p:nvPr/>
        </p:nvGraphicFramePr>
        <p:xfrm>
          <a:off x="9358991" y="13122"/>
          <a:ext cx="2818239" cy="6786509"/>
        </p:xfrm>
        <a:graphic>
          <a:graphicData uri="http://schemas.openxmlformats.org/drawingml/2006/table">
            <a:tbl>
              <a:tblPr firstRow="1" firstCol="1" bandRow="1">
                <a:tableStyleId>{7E9639D4-E3E2-4D34-9284-5A2195B3D0D7}</a:tableStyleId>
              </a:tblPr>
              <a:tblGrid>
                <a:gridCol w="2818239">
                  <a:extLst>
                    <a:ext uri="{9D8B030D-6E8A-4147-A177-3AD203B41FA5}">
                      <a16:colId xmlns:a16="http://schemas.microsoft.com/office/drawing/2014/main" val="2872369039"/>
                    </a:ext>
                  </a:extLst>
                </a:gridCol>
              </a:tblGrid>
              <a:tr h="341765">
                <a:tc>
                  <a:txBody>
                    <a:bodyPr/>
                    <a:lstStyle/>
                    <a:p>
                      <a:pPr>
                        <a:spcAft>
                          <a:spcPts val="0"/>
                        </a:spcAft>
                      </a:pPr>
                      <a:r>
                        <a:rPr lang="en-GB" sz="900" kern="1200" dirty="0">
                          <a:effectLst/>
                          <a:latin typeface="+mn-lt"/>
                        </a:rPr>
                        <a:t>Context</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1958243149"/>
                  </a:ext>
                </a:extLst>
              </a:tr>
              <a:tr h="728043">
                <a:tc>
                  <a:txBody>
                    <a:bodyPr/>
                    <a:lstStyle/>
                    <a:p>
                      <a:pPr>
                        <a:spcAft>
                          <a:spcPts val="0"/>
                        </a:spcAft>
                      </a:pPr>
                      <a:r>
                        <a:rPr lang="en-GB" sz="900" kern="1200" dirty="0">
                          <a:effectLst/>
                          <a:latin typeface="+mn-lt"/>
                        </a:rPr>
                        <a:t>The Second Boer War </a:t>
                      </a:r>
                      <a:r>
                        <a:rPr lang="en-GB" sz="900" b="0" kern="1200" dirty="0">
                          <a:effectLst/>
                          <a:latin typeface="+mn-lt"/>
                        </a:rPr>
                        <a:t>(11 October 1899 – 31 May 1902), was a conflict fought between the British Empire and the two Boer Republics (the South African Republic and the Orange Free State) over the Empire's influence in Southern Africa from 1899 to 1902.</a:t>
                      </a:r>
                      <a:endParaRPr lang="en-GB" sz="900" b="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2686120182"/>
                  </a:ext>
                </a:extLst>
              </a:tr>
              <a:tr h="1019261">
                <a:tc>
                  <a:txBody>
                    <a:bodyPr/>
                    <a:lstStyle/>
                    <a:p>
                      <a:pPr>
                        <a:spcAft>
                          <a:spcPts val="0"/>
                        </a:spcAft>
                      </a:pPr>
                      <a:r>
                        <a:rPr lang="en-GB" sz="900" kern="1200" dirty="0">
                          <a:effectLst/>
                          <a:latin typeface="+mn-lt"/>
                        </a:rPr>
                        <a:t>World War I  </a:t>
                      </a:r>
                      <a:r>
                        <a:rPr lang="en-GB" sz="900" b="0" kern="1200" dirty="0">
                          <a:effectLst/>
                          <a:latin typeface="+mn-lt"/>
                        </a:rPr>
                        <a:t>W began in 1914 after the assassination of Archduke Franz Ferdinand of Austria. Thanks to new military technologies and the horrors of trench warfare, World War I saw unprecedented levels of carnage and destruction. By the time the war was over and the Allied Powers claimed victory, more than 16 million people—soldiers and civilians alike—were dead</a:t>
                      </a:r>
                      <a:endParaRPr lang="en-GB" sz="900" b="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1388102827"/>
                  </a:ext>
                </a:extLst>
              </a:tr>
              <a:tr h="1065138">
                <a:tc>
                  <a:txBody>
                    <a:bodyPr/>
                    <a:lstStyle/>
                    <a:p>
                      <a:pPr>
                        <a:spcAft>
                          <a:spcPts val="0"/>
                        </a:spcAft>
                      </a:pPr>
                      <a:r>
                        <a:rPr lang="en-GB" sz="900" dirty="0">
                          <a:effectLst/>
                          <a:latin typeface="+mn-lt"/>
                          <a:ea typeface="Times New Roman" panose="02020603050405020304" pitchFamily="18" charset="0"/>
                        </a:rPr>
                        <a:t>1960s Civil Rights </a:t>
                      </a:r>
                      <a:r>
                        <a:rPr lang="en-GB" sz="900" b="0" dirty="0">
                          <a:effectLst/>
                          <a:latin typeface="+mn-lt"/>
                          <a:ea typeface="Times New Roman" panose="02020603050405020304" pitchFamily="18" charset="0"/>
                        </a:rPr>
                        <a:t>The civil rights movement was a struggle for social justice that took place mainly during the 1950s and 1960s for Black Americans to gain equal rights under the law in the United States. The Civil War had officially abolished slavery, but it didn’t end discrimination against Black people—they continued to endure the devastating effects of racism, especially in the South</a:t>
                      </a:r>
                    </a:p>
                  </a:txBody>
                  <a:tcPr marL="68580" marR="68580" marT="0" marB="0"/>
                </a:tc>
                <a:extLst>
                  <a:ext uri="{0D108BD9-81ED-4DB2-BD59-A6C34878D82A}">
                    <a16:rowId xmlns:a16="http://schemas.microsoft.com/office/drawing/2014/main" val="1668532344"/>
                  </a:ext>
                </a:extLst>
              </a:tr>
              <a:tr h="11648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effectLst/>
                          <a:latin typeface="+mn-lt"/>
                          <a:ea typeface="Times New Roman" panose="02020603050405020304" pitchFamily="18" charset="0"/>
                        </a:rPr>
                        <a:t>Vietnam</a:t>
                      </a:r>
                      <a:r>
                        <a:rPr lang="en-GB" sz="900" baseline="0" dirty="0">
                          <a:effectLst/>
                          <a:latin typeface="+mn-lt"/>
                          <a:ea typeface="Times New Roman" panose="02020603050405020304" pitchFamily="18" charset="0"/>
                        </a:rPr>
                        <a:t> War </a:t>
                      </a:r>
                      <a:r>
                        <a:rPr lang="en-GB" sz="900" b="0" dirty="0">
                          <a:effectLst/>
                          <a:latin typeface="+mn-lt"/>
                          <a:ea typeface="Times New Roman" panose="02020603050405020304" pitchFamily="18" charset="0"/>
                        </a:rPr>
                        <a:t>was a long, costly and divisive conflict that pitted the communist government of North Vietnam against South Vietnam and its principal ally, the United States. The conflict was intensified by the ongoing Cold War between the United States and the Soviet Union. More than 3 million people (including over 58,000 Americans) were killed in the Vietnam War, and more than half of the dead were Vietnamese civilians.</a:t>
                      </a:r>
                    </a:p>
                  </a:txBody>
                  <a:tcPr marL="68580" marR="68580" marT="0" marB="0"/>
                </a:tc>
                <a:extLst>
                  <a:ext uri="{0D108BD9-81ED-4DB2-BD59-A6C34878D82A}">
                    <a16:rowId xmlns:a16="http://schemas.microsoft.com/office/drawing/2014/main" val="4037543968"/>
                  </a:ext>
                </a:extLst>
              </a:tr>
              <a:tr h="1164870">
                <a:tc>
                  <a:txBody>
                    <a:bodyPr/>
                    <a:lstStyle/>
                    <a:p>
                      <a:pPr>
                        <a:spcAft>
                          <a:spcPts val="0"/>
                        </a:spcAft>
                      </a:pPr>
                      <a:r>
                        <a:rPr lang="en-GB" sz="900" kern="1200" dirty="0">
                          <a:effectLst/>
                          <a:latin typeface="+mn-lt"/>
                        </a:rPr>
                        <a:t> Black</a:t>
                      </a:r>
                      <a:r>
                        <a:rPr lang="en-GB" sz="900" kern="1200" baseline="0" dirty="0">
                          <a:effectLst/>
                          <a:latin typeface="+mn-lt"/>
                        </a:rPr>
                        <a:t> Lives Matter and Ferguson</a:t>
                      </a:r>
                      <a:br>
                        <a:rPr lang="en-GB" sz="900" kern="1200" baseline="0" dirty="0">
                          <a:effectLst/>
                          <a:latin typeface="+mn-lt"/>
                        </a:rPr>
                      </a:br>
                      <a:r>
                        <a:rPr lang="en-GB" sz="900" b="0" i="0" kern="1200" dirty="0">
                          <a:solidFill>
                            <a:schemeClr val="tx1"/>
                          </a:solidFill>
                          <a:effectLst/>
                          <a:latin typeface="+mn-lt"/>
                          <a:ea typeface="+mn-ea"/>
                          <a:cs typeface="+mn-cs"/>
                        </a:rPr>
                        <a:t>On August 9, 2014, police officer Darren Wilson shoots and kills Michael Brown, an unarmed Black teenager, in Ferguson, Missouri, a suburb of St. Louis. Protests and riots ensue in Ferguson and soon spread across the country. Brown's name, the phrase "Hands up, don't shoot" and the very mention of Ferguson quickly entered the lexicon of the growing Black Lives Matter movement. </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2431113862"/>
                  </a:ext>
                </a:extLst>
              </a:tr>
              <a:tr h="1270420">
                <a:tc>
                  <a:txBody>
                    <a:bodyPr/>
                    <a:lstStyle/>
                    <a:p>
                      <a:pPr>
                        <a:spcAft>
                          <a:spcPts val="0"/>
                        </a:spcAft>
                      </a:pPr>
                      <a:r>
                        <a:rPr lang="en-GB" sz="900" dirty="0">
                          <a:effectLst/>
                          <a:latin typeface="+mn-lt"/>
                          <a:ea typeface="Times New Roman" panose="02020603050405020304" pitchFamily="18" charset="0"/>
                        </a:rPr>
                        <a:t>Ukrainian</a:t>
                      </a:r>
                      <a:r>
                        <a:rPr lang="en-GB" sz="900" baseline="0" dirty="0">
                          <a:effectLst/>
                          <a:latin typeface="+mn-lt"/>
                          <a:ea typeface="Times New Roman" panose="02020603050405020304" pitchFamily="18" charset="0"/>
                        </a:rPr>
                        <a:t> Conflict</a:t>
                      </a:r>
                      <a:br>
                        <a:rPr lang="en-GB" sz="900" baseline="0" dirty="0">
                          <a:effectLst/>
                          <a:latin typeface="+mn-lt"/>
                          <a:ea typeface="Times New Roman" panose="02020603050405020304" pitchFamily="18" charset="0"/>
                        </a:rPr>
                      </a:br>
                      <a:r>
                        <a:rPr lang="en-GB" sz="900" b="0" baseline="0" dirty="0">
                          <a:effectLst/>
                          <a:latin typeface="+mn-lt"/>
                          <a:ea typeface="Times New Roman" panose="02020603050405020304" pitchFamily="18" charset="0"/>
                        </a:rPr>
                        <a:t>An ongoing conflict between Russia and Ukraine, mainly revolving around historic land disputes. Whilst there have been multiple isolated incidents in this conflict, the most recent is the 2022 invasion by Ukraine, which has been internationally condemned by the world’s governments for its increasing targeting of civilians. Russia currently faces unprecedented economic sanctions from around the world as a consequence.</a:t>
                      </a:r>
                      <a:endParaRPr lang="en-GB" sz="900" dirty="0">
                        <a:effectLst/>
                        <a:latin typeface="+mn-lt"/>
                        <a:ea typeface="Times New Roman" panose="02020603050405020304" pitchFamily="18" charset="0"/>
                      </a:endParaRPr>
                    </a:p>
                  </a:txBody>
                  <a:tcPr marL="68580" marR="68580" marT="0" marB="0"/>
                </a:tc>
                <a:extLst>
                  <a:ext uri="{0D108BD9-81ED-4DB2-BD59-A6C34878D82A}">
                    <a16:rowId xmlns:a16="http://schemas.microsoft.com/office/drawing/2014/main" val="2358584169"/>
                  </a:ext>
                </a:extLst>
              </a:tr>
            </a:tbl>
          </a:graphicData>
        </a:graphic>
      </p:graphicFrame>
      <p:graphicFrame>
        <p:nvGraphicFramePr>
          <p:cNvPr id="10" name="Table 9"/>
          <p:cNvGraphicFramePr>
            <a:graphicFrameLocks noGrp="1"/>
          </p:cNvGraphicFramePr>
          <p:nvPr/>
        </p:nvGraphicFramePr>
        <p:xfrm>
          <a:off x="4476207" y="13122"/>
          <a:ext cx="4869267" cy="3780405"/>
        </p:xfrm>
        <a:graphic>
          <a:graphicData uri="http://schemas.openxmlformats.org/drawingml/2006/table">
            <a:tbl>
              <a:tblPr firstRow="1" bandRow="1">
                <a:tableStyleId>{7E9639D4-E3E2-4D34-9284-5A2195B3D0D7}</a:tableStyleId>
              </a:tblPr>
              <a:tblGrid>
                <a:gridCol w="743439">
                  <a:extLst>
                    <a:ext uri="{9D8B030D-6E8A-4147-A177-3AD203B41FA5}">
                      <a16:colId xmlns:a16="http://schemas.microsoft.com/office/drawing/2014/main" val="2438163316"/>
                    </a:ext>
                  </a:extLst>
                </a:gridCol>
                <a:gridCol w="2513186">
                  <a:extLst>
                    <a:ext uri="{9D8B030D-6E8A-4147-A177-3AD203B41FA5}">
                      <a16:colId xmlns:a16="http://schemas.microsoft.com/office/drawing/2014/main" val="914172702"/>
                    </a:ext>
                  </a:extLst>
                </a:gridCol>
                <a:gridCol w="1612642">
                  <a:extLst>
                    <a:ext uri="{9D8B030D-6E8A-4147-A177-3AD203B41FA5}">
                      <a16:colId xmlns:a16="http://schemas.microsoft.com/office/drawing/2014/main" val="2678790946"/>
                    </a:ext>
                  </a:extLst>
                </a:gridCol>
              </a:tblGrid>
              <a:tr h="205023">
                <a:tc>
                  <a:txBody>
                    <a:bodyPr/>
                    <a:lstStyle/>
                    <a:p>
                      <a:r>
                        <a:rPr lang="en-GB" sz="800" dirty="0"/>
                        <a:t>Word class</a:t>
                      </a:r>
                      <a:r>
                        <a:rPr lang="en-GB" sz="800" baseline="0" dirty="0"/>
                        <a:t> </a:t>
                      </a:r>
                      <a:endParaRPr lang="en-GB" sz="800" dirty="0"/>
                    </a:p>
                  </a:txBody>
                  <a:tcPr/>
                </a:tc>
                <a:tc>
                  <a:txBody>
                    <a:bodyPr/>
                    <a:lstStyle/>
                    <a:p>
                      <a:r>
                        <a:rPr lang="en-GB" sz="800" dirty="0"/>
                        <a:t>Definition </a:t>
                      </a:r>
                    </a:p>
                  </a:txBody>
                  <a:tcPr/>
                </a:tc>
                <a:tc>
                  <a:txBody>
                    <a:bodyPr/>
                    <a:lstStyle/>
                    <a:p>
                      <a:r>
                        <a:rPr lang="en-GB" sz="800" dirty="0"/>
                        <a:t>Example</a:t>
                      </a:r>
                    </a:p>
                  </a:txBody>
                  <a:tcPr/>
                </a:tc>
                <a:extLst>
                  <a:ext uri="{0D108BD9-81ED-4DB2-BD59-A6C34878D82A}">
                    <a16:rowId xmlns:a16="http://schemas.microsoft.com/office/drawing/2014/main" val="2919887719"/>
                  </a:ext>
                </a:extLst>
              </a:tr>
              <a:tr h="610396">
                <a:tc>
                  <a:txBody>
                    <a:bodyPr/>
                    <a:lstStyle/>
                    <a:p>
                      <a:r>
                        <a:rPr lang="en-GB" sz="900" dirty="0"/>
                        <a:t>Verb</a:t>
                      </a:r>
                    </a:p>
                  </a:txBody>
                  <a:tcPr/>
                </a:tc>
                <a:tc>
                  <a:txBody>
                    <a:bodyPr/>
                    <a:lstStyle/>
                    <a:p>
                      <a:r>
                        <a:rPr lang="en-US" sz="900" b="0" i="0" kern="1200" dirty="0">
                          <a:solidFill>
                            <a:schemeClr val="tx1"/>
                          </a:solidFill>
                          <a:effectLst/>
                          <a:latin typeface="+mn-lt"/>
                          <a:ea typeface="+mn-ea"/>
                          <a:cs typeface="+mn-cs"/>
                        </a:rPr>
                        <a:t>A </a:t>
                      </a:r>
                      <a:r>
                        <a:rPr lang="en-US" sz="900" b="1" i="0" kern="1200" dirty="0">
                          <a:solidFill>
                            <a:schemeClr val="tx1"/>
                          </a:solidFill>
                          <a:effectLst/>
                          <a:latin typeface="+mn-lt"/>
                          <a:ea typeface="+mn-ea"/>
                          <a:cs typeface="+mn-cs"/>
                        </a:rPr>
                        <a:t>verb</a:t>
                      </a:r>
                      <a:r>
                        <a:rPr lang="en-US" sz="900" b="0" i="0" kern="1200" dirty="0">
                          <a:solidFill>
                            <a:schemeClr val="tx1"/>
                          </a:solidFill>
                          <a:effectLst/>
                          <a:latin typeface="+mn-lt"/>
                          <a:ea typeface="+mn-ea"/>
                          <a:cs typeface="+mn-cs"/>
                        </a:rPr>
                        <a:t> is a word or set of words that shows action (</a:t>
                      </a:r>
                      <a:r>
                        <a:rPr lang="en-US" sz="900" b="0" i="1" kern="1200" dirty="0">
                          <a:solidFill>
                            <a:schemeClr val="tx1"/>
                          </a:solidFill>
                          <a:effectLst/>
                          <a:latin typeface="+mn-lt"/>
                          <a:ea typeface="+mn-ea"/>
                          <a:cs typeface="+mn-cs"/>
                        </a:rPr>
                        <a:t>runs, is going, has been painting</a:t>
                      </a:r>
                      <a:r>
                        <a:rPr lang="en-US" sz="900" b="0" i="0" kern="1200" dirty="0">
                          <a:solidFill>
                            <a:schemeClr val="tx1"/>
                          </a:solidFill>
                          <a:effectLst/>
                          <a:latin typeface="+mn-lt"/>
                          <a:ea typeface="+mn-ea"/>
                          <a:cs typeface="+mn-cs"/>
                        </a:rPr>
                        <a:t>); feeling (</a:t>
                      </a:r>
                      <a:r>
                        <a:rPr lang="en-US" sz="900" b="0" i="1" kern="1200" dirty="0">
                          <a:solidFill>
                            <a:schemeClr val="tx1"/>
                          </a:solidFill>
                          <a:effectLst/>
                          <a:latin typeface="+mn-lt"/>
                          <a:ea typeface="+mn-ea"/>
                          <a:cs typeface="+mn-cs"/>
                        </a:rPr>
                        <a:t>loves, envies</a:t>
                      </a:r>
                      <a:r>
                        <a:rPr lang="en-US" sz="900" b="0" i="0" kern="1200" dirty="0">
                          <a:solidFill>
                            <a:schemeClr val="tx1"/>
                          </a:solidFill>
                          <a:effectLst/>
                          <a:latin typeface="+mn-lt"/>
                          <a:ea typeface="+mn-ea"/>
                          <a:cs typeface="+mn-cs"/>
                        </a:rPr>
                        <a:t>); or state of being (</a:t>
                      </a:r>
                      <a:r>
                        <a:rPr lang="en-US" sz="900" b="0" i="1" kern="1200" dirty="0">
                          <a:solidFill>
                            <a:schemeClr val="tx1"/>
                          </a:solidFill>
                          <a:effectLst/>
                          <a:latin typeface="+mn-lt"/>
                          <a:ea typeface="+mn-ea"/>
                          <a:cs typeface="+mn-cs"/>
                        </a:rPr>
                        <a:t>am, are, is, have been, was, seem</a:t>
                      </a:r>
                      <a:r>
                        <a:rPr lang="en-US" sz="900" b="0" i="0" kern="1200" dirty="0">
                          <a:solidFill>
                            <a:schemeClr val="tx1"/>
                          </a:solidFill>
                          <a:effectLst/>
                          <a:latin typeface="+mn-lt"/>
                          <a:ea typeface="+mn-ea"/>
                          <a:cs typeface="+mn-cs"/>
                        </a:rPr>
                        <a:t>).</a:t>
                      </a:r>
                      <a:r>
                        <a:rPr lang="en-US" sz="700" u="none" strike="noStrike" cap="none" dirty="0">
                          <a:effectLst/>
                          <a:sym typeface="Arial"/>
                        </a:rPr>
                        <a:t>.</a:t>
                      </a:r>
                      <a:endParaRPr lang="en-GB" sz="700" dirty="0"/>
                    </a:p>
                  </a:txBody>
                  <a:tcPr/>
                </a:tc>
                <a:tc>
                  <a:txBody>
                    <a:bodyPr/>
                    <a:lstStyle/>
                    <a:p>
                      <a:r>
                        <a:rPr lang="en-GB" sz="1000" u="none" dirty="0"/>
                        <a:t>‘The barrage </a:t>
                      </a:r>
                      <a:r>
                        <a:rPr lang="en-GB" sz="1000" u="sng" dirty="0"/>
                        <a:t>roars</a:t>
                      </a:r>
                      <a:r>
                        <a:rPr lang="en-GB" sz="1000" u="none" dirty="0"/>
                        <a:t> and </a:t>
                      </a:r>
                      <a:r>
                        <a:rPr lang="en-GB" sz="1000" u="sng" dirty="0"/>
                        <a:t>lifts’</a:t>
                      </a:r>
                      <a:r>
                        <a:rPr lang="en-GB" sz="1000" u="none" dirty="0"/>
                        <a:t>. </a:t>
                      </a:r>
                    </a:p>
                  </a:txBody>
                  <a:tcPr/>
                </a:tc>
                <a:extLst>
                  <a:ext uri="{0D108BD9-81ED-4DB2-BD59-A6C34878D82A}">
                    <a16:rowId xmlns:a16="http://schemas.microsoft.com/office/drawing/2014/main" val="2967335313"/>
                  </a:ext>
                </a:extLst>
              </a:tr>
              <a:tr h="479597">
                <a:tc>
                  <a:txBody>
                    <a:bodyPr/>
                    <a:lstStyle/>
                    <a:p>
                      <a:r>
                        <a:rPr lang="en-GB" sz="900" dirty="0"/>
                        <a:t>Adverb</a:t>
                      </a:r>
                    </a:p>
                  </a:txBody>
                  <a:tcPr/>
                </a:tc>
                <a:tc>
                  <a:txBody>
                    <a:bodyPr/>
                    <a:lstStyle/>
                    <a:p>
                      <a:r>
                        <a:rPr lang="en-GB" sz="900" u="none" strike="noStrike" cap="none" dirty="0">
                          <a:effectLst/>
                          <a:sym typeface="Arial"/>
                        </a:rPr>
                        <a:t>An</a:t>
                      </a:r>
                      <a:r>
                        <a:rPr lang="en-GB" sz="900" u="none" strike="noStrike" cap="none" baseline="0" dirty="0">
                          <a:effectLst/>
                          <a:sym typeface="Arial"/>
                        </a:rPr>
                        <a:t> </a:t>
                      </a:r>
                      <a:r>
                        <a:rPr lang="en-US" sz="900" u="none" strike="noStrike" cap="none" dirty="0">
                          <a:effectLst/>
                          <a:sym typeface="Arial"/>
                        </a:rPr>
                        <a:t>adverb labels how, when or where something happens (and they often end in ‘–</a:t>
                      </a:r>
                      <a:r>
                        <a:rPr lang="en-US" sz="900" u="none" strike="noStrike" cap="none" dirty="0" err="1">
                          <a:effectLst/>
                          <a:sym typeface="Arial"/>
                        </a:rPr>
                        <a:t>ly</a:t>
                      </a:r>
                      <a:r>
                        <a:rPr lang="en-US" sz="900" u="none" strike="noStrike" cap="none" dirty="0">
                          <a:effectLst/>
                          <a:sym typeface="Arial"/>
                        </a:rPr>
                        <a:t>’).</a:t>
                      </a:r>
                      <a:r>
                        <a:rPr lang="en-US" sz="900" u="none" strike="noStrike" cap="none" baseline="0" dirty="0">
                          <a:effectLst/>
                          <a:sym typeface="Arial"/>
                        </a:rPr>
                        <a:t> </a:t>
                      </a:r>
                      <a:endParaRPr lang="en-GB" sz="900" dirty="0"/>
                    </a:p>
                  </a:txBody>
                  <a:tcPr/>
                </a:tc>
                <a:tc>
                  <a:txBody>
                    <a:bodyPr/>
                    <a:lstStyle/>
                    <a:p>
                      <a:r>
                        <a:rPr lang="en-GB" sz="1000" dirty="0"/>
                        <a:t>‘an air-raid siren can’t </a:t>
                      </a:r>
                      <a:r>
                        <a:rPr lang="en-GB" sz="1000" u="sng" dirty="0"/>
                        <a:t>fully </a:t>
                      </a:r>
                      <a:r>
                        <a:rPr lang="en-GB" sz="1000" dirty="0"/>
                        <a:t>mute the cathedral bells’</a:t>
                      </a:r>
                    </a:p>
                  </a:txBody>
                  <a:tcPr/>
                </a:tc>
                <a:extLst>
                  <a:ext uri="{0D108BD9-81ED-4DB2-BD59-A6C34878D82A}">
                    <a16:rowId xmlns:a16="http://schemas.microsoft.com/office/drawing/2014/main" val="3489437942"/>
                  </a:ext>
                </a:extLst>
              </a:tr>
              <a:tr h="1002793">
                <a:tc>
                  <a:txBody>
                    <a:bodyPr/>
                    <a:lstStyle/>
                    <a:p>
                      <a:r>
                        <a:rPr lang="en-GB" sz="900" dirty="0"/>
                        <a:t>Noun</a:t>
                      </a:r>
                    </a:p>
                    <a:p>
                      <a:endParaRPr lang="en-GB" sz="900" dirty="0"/>
                    </a:p>
                    <a:p>
                      <a:endParaRPr lang="en-GB" sz="900" dirty="0"/>
                    </a:p>
                    <a:p>
                      <a:endParaRPr lang="en-GB" sz="900" dirty="0"/>
                    </a:p>
                    <a:p>
                      <a:r>
                        <a:rPr lang="en-GB" sz="900" dirty="0"/>
                        <a:t>Pronoun</a:t>
                      </a:r>
                    </a:p>
                  </a:txBody>
                  <a:tcPr/>
                </a:tc>
                <a:tc>
                  <a:txBody>
                    <a:bodyPr/>
                    <a:lstStyle/>
                    <a:p>
                      <a:r>
                        <a:rPr lang="en-US" sz="900" u="none" strike="noStrike" cap="none" dirty="0">
                          <a:effectLst/>
                          <a:sym typeface="Arial"/>
                        </a:rPr>
                        <a:t>Nouns</a:t>
                      </a:r>
                      <a:r>
                        <a:rPr lang="en-US" sz="900" u="none" strike="noStrike" cap="none" baseline="0" dirty="0">
                          <a:effectLst/>
                          <a:sym typeface="Arial"/>
                        </a:rPr>
                        <a:t> are names, places and things</a:t>
                      </a:r>
                      <a:r>
                        <a:rPr lang="en-US" sz="900" u="none" strike="noStrike" cap="none" dirty="0">
                          <a:effectLst/>
                          <a:sym typeface="Arial"/>
                        </a:rPr>
                        <a:t>; they also signify imagined things like ‘a ghost’; and ideas or concepts, such as ‘love’, ‘guilt’ or ‘fate’.</a:t>
                      </a:r>
                    </a:p>
                    <a:p>
                      <a:endParaRPr lang="en-US" sz="900" u="none" strike="noStrike" cap="none" dirty="0">
                        <a:effectLst/>
                        <a:sym typeface="Arial"/>
                      </a:endParaRPr>
                    </a:p>
                    <a:p>
                      <a:endParaRPr lang="en-US" sz="900" u="none" strike="noStrike" cap="none" dirty="0">
                        <a:effectLst/>
                        <a:sym typeface="Arial"/>
                      </a:endParaRPr>
                    </a:p>
                    <a:p>
                      <a:r>
                        <a:rPr lang="en-US" sz="900" u="none" strike="noStrike" cap="none" dirty="0">
                          <a:effectLst/>
                          <a:sym typeface="Arial"/>
                        </a:rPr>
                        <a:t>Words used instead</a:t>
                      </a:r>
                      <a:r>
                        <a:rPr lang="en-US" sz="900" u="none" strike="noStrike" cap="none" baseline="0" dirty="0">
                          <a:effectLst/>
                          <a:sym typeface="Arial"/>
                        </a:rPr>
                        <a:t> of a noun i.e. ‘he’, ‘she’, ‘they’, ‘it’. </a:t>
                      </a:r>
                      <a:endParaRPr lang="en-GB"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00" dirty="0"/>
                        <a:t>‘That lucid, sleepy </a:t>
                      </a:r>
                      <a:r>
                        <a:rPr lang="en-GB" sz="1000" u="sng" dirty="0"/>
                        <a:t>lagoon</a:t>
                      </a:r>
                      <a:r>
                        <a:rPr lang="en-GB" sz="1000" dirty="0"/>
                        <a:t> lounging against the </a:t>
                      </a:r>
                      <a:r>
                        <a:rPr lang="en-GB" sz="1000" u="sng" dirty="0"/>
                        <a:t>sunrise’</a:t>
                      </a:r>
                      <a:endParaRPr lang="en-GB" sz="600" u="sng" dirty="0"/>
                    </a:p>
                  </a:txBody>
                  <a:tcPr/>
                </a:tc>
                <a:extLst>
                  <a:ext uri="{0D108BD9-81ED-4DB2-BD59-A6C34878D82A}">
                    <a16:rowId xmlns:a16="http://schemas.microsoft.com/office/drawing/2014/main" val="2443074682"/>
                  </a:ext>
                </a:extLst>
              </a:tr>
              <a:tr h="610396">
                <a:tc>
                  <a:txBody>
                    <a:bodyPr/>
                    <a:lstStyle/>
                    <a:p>
                      <a:r>
                        <a:rPr lang="en-GB" sz="900" dirty="0"/>
                        <a:t>Adjective</a:t>
                      </a:r>
                      <a:r>
                        <a:rPr lang="en-GB" sz="900" baseline="0" dirty="0"/>
                        <a:t> </a:t>
                      </a:r>
                      <a:endParaRPr lang="en-GB" sz="900" dirty="0"/>
                    </a:p>
                  </a:txBody>
                  <a:tcPr/>
                </a:tc>
                <a:tc>
                  <a:txBody>
                    <a:bodyPr/>
                    <a:lstStyle/>
                    <a:p>
                      <a:r>
                        <a:rPr lang="en-US" sz="900" u="none" strike="noStrike" cap="none" dirty="0">
                          <a:effectLst/>
                          <a:sym typeface="Arial"/>
                        </a:rPr>
                        <a:t>An adjective is a describing word or phrase that adds qualities to a noun. It normally comes before a noun, or after verbs like ‘am’, ‘is’, ‘was’, ‘appears’ or ‘seems’.</a:t>
                      </a:r>
                      <a:endParaRPr lang="en-GB" sz="900" dirty="0"/>
                    </a:p>
                  </a:txBody>
                  <a:tcPr/>
                </a:tc>
                <a:tc>
                  <a:txBody>
                    <a:bodyPr/>
                    <a:lstStyle/>
                    <a:p>
                      <a:r>
                        <a:rPr lang="en-US" sz="1000" dirty="0"/>
                        <a:t>Of </a:t>
                      </a:r>
                      <a:r>
                        <a:rPr lang="en-US" sz="1000" u="sng" dirty="0"/>
                        <a:t>vile, incurable </a:t>
                      </a:r>
                      <a:r>
                        <a:rPr lang="en-US" sz="1000" dirty="0"/>
                        <a:t>sores on </a:t>
                      </a:r>
                      <a:r>
                        <a:rPr lang="en-US" sz="1000" u="sng" dirty="0"/>
                        <a:t>innocent</a:t>
                      </a:r>
                      <a:r>
                        <a:rPr lang="en-US" sz="1000" dirty="0"/>
                        <a:t> tongues</a:t>
                      </a:r>
                      <a:endParaRPr lang="en-GB" sz="600" dirty="0"/>
                    </a:p>
                  </a:txBody>
                  <a:tcPr/>
                </a:tc>
                <a:extLst>
                  <a:ext uri="{0D108BD9-81ED-4DB2-BD59-A6C34878D82A}">
                    <a16:rowId xmlns:a16="http://schemas.microsoft.com/office/drawing/2014/main" val="474891842"/>
                  </a:ext>
                </a:extLst>
              </a:tr>
              <a:tr h="755728">
                <a:tc>
                  <a:txBody>
                    <a:bodyPr/>
                    <a:lstStyle/>
                    <a:p>
                      <a:r>
                        <a:rPr lang="en-GB" sz="900" dirty="0"/>
                        <a:t>Preposition </a:t>
                      </a:r>
                    </a:p>
                  </a:txBody>
                  <a:tcPr/>
                </a:tc>
                <a:tc>
                  <a:txBody>
                    <a:bodyPr/>
                    <a:lstStyle/>
                    <a:p>
                      <a:r>
                        <a:rPr lang="en-US" sz="1000" u="none" strike="noStrike" cap="none" dirty="0">
                          <a:effectLst/>
                          <a:sym typeface="Arial"/>
                        </a:rPr>
                        <a:t>Prepositions are short words and phrases that give information about place, time and manner</a:t>
                      </a:r>
                      <a:endParaRPr lang="en-GB" sz="1000" dirty="0"/>
                    </a:p>
                  </a:txBody>
                  <a:tcPr/>
                </a:tc>
                <a:tc>
                  <a:txBody>
                    <a:bodyPr/>
                    <a:lstStyle/>
                    <a:p>
                      <a:r>
                        <a:rPr lang="en-GB" sz="1000" dirty="0"/>
                        <a:t>‘In all my dreams before my helpless sight’ </a:t>
                      </a:r>
                    </a:p>
                  </a:txBody>
                  <a:tcPr/>
                </a:tc>
                <a:extLst>
                  <a:ext uri="{0D108BD9-81ED-4DB2-BD59-A6C34878D82A}">
                    <a16:rowId xmlns:a16="http://schemas.microsoft.com/office/drawing/2014/main" val="2586410282"/>
                  </a:ext>
                </a:extLst>
              </a:tr>
            </a:tbl>
          </a:graphicData>
        </a:graphic>
      </p:graphicFrame>
    </p:spTree>
    <p:extLst>
      <p:ext uri="{BB962C8B-B14F-4D97-AF65-F5344CB8AC3E}">
        <p14:creationId xmlns:p14="http://schemas.microsoft.com/office/powerpoint/2010/main" val="19637458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de0c8cb-dcfa-47c1-9663-efdf8a52ffd3">
      <Terms xmlns="http://schemas.microsoft.com/office/infopath/2007/PartnerControls"/>
    </lcf76f155ced4ddcb4097134ff3c332f>
    <TaxCatchAll xmlns="edd0a7cf-e1a5-4121-81f2-52b09736f6fa" xsi:nil="true"/>
    <P xmlns="2de0c8cb-dcfa-47c1-9663-efdf8a52ffd3">
      <UserInfo>
        <DisplayName/>
        <AccountId xsi:nil="true"/>
        <AccountType/>
      </UserInfo>
    </P>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0CB0092A580C54CB42417607B585DEF" ma:contentTypeVersion="15" ma:contentTypeDescription="Create a new document." ma:contentTypeScope="" ma:versionID="f74e08aced4c8c210b74e0f0fd905a4a">
  <xsd:schema xmlns:xsd="http://www.w3.org/2001/XMLSchema" xmlns:xs="http://www.w3.org/2001/XMLSchema" xmlns:p="http://schemas.microsoft.com/office/2006/metadata/properties" xmlns:ns2="2de0c8cb-dcfa-47c1-9663-efdf8a52ffd3" xmlns:ns3="edd0a7cf-e1a5-4121-81f2-52b09736f6fa" targetNamespace="http://schemas.microsoft.com/office/2006/metadata/properties" ma:root="true" ma:fieldsID="12561826ff6f856f093ddc219237ba8e" ns2:_="" ns3:_="">
    <xsd:import namespace="2de0c8cb-dcfa-47c1-9663-efdf8a52ffd3"/>
    <xsd:import namespace="edd0a7cf-e1a5-4121-81f2-52b09736f6f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2:MediaServiceLocation" minOccurs="0"/>
                <xsd:element ref="ns2:MediaServiceBillingMetadata" minOccurs="0"/>
                <xsd:element ref="ns2:P"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e0c8cb-dcfa-47c1-9663-efdf8a52ff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449cd6a-d180-499f-81d4-cddb7215bca2"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P" ma:index="22" nillable="true" ma:displayName="P" ma:format="Dropdown" ma:list="UserInfo" ma:SharePointGroup="0" ma:internalName="P">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dd0a7cf-e1a5-4121-81f2-52b09736f6fa"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ebd22e93-d5c7-48a4-872e-7dbdaeb545fd}" ma:internalName="TaxCatchAll" ma:showField="CatchAllData" ma:web="edd0a7cf-e1a5-4121-81f2-52b09736f6f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CDC169-29E0-404E-95B4-7D7AB73FEE31}">
  <ds:schemaRefs>
    <ds:schemaRef ds:uri="http://schemas.microsoft.com/office/2006/metadata/properties"/>
    <ds:schemaRef ds:uri="http://schemas.microsoft.com/office/infopath/2007/PartnerControls"/>
    <ds:schemaRef ds:uri="2de0c8cb-dcfa-47c1-9663-efdf8a52ffd3"/>
    <ds:schemaRef ds:uri="edd0a7cf-e1a5-4121-81f2-52b09736f6fa"/>
  </ds:schemaRefs>
</ds:datastoreItem>
</file>

<file path=customXml/itemProps2.xml><?xml version="1.0" encoding="utf-8"?>
<ds:datastoreItem xmlns:ds="http://schemas.openxmlformats.org/officeDocument/2006/customXml" ds:itemID="{6E87C9F5-6553-4D23-92C5-CDB2551B40D3}">
  <ds:schemaRefs>
    <ds:schemaRef ds:uri="http://schemas.microsoft.com/sharepoint/v3/contenttype/forms"/>
  </ds:schemaRefs>
</ds:datastoreItem>
</file>

<file path=customXml/itemProps3.xml><?xml version="1.0" encoding="utf-8"?>
<ds:datastoreItem xmlns:ds="http://schemas.openxmlformats.org/officeDocument/2006/customXml" ds:itemID="{8676D367-DA8C-431E-9925-6CC839908969}"/>
</file>

<file path=docProps/app.xml><?xml version="1.0" encoding="utf-8"?>
<Properties xmlns="http://schemas.openxmlformats.org/officeDocument/2006/extended-properties" xmlns:vt="http://schemas.openxmlformats.org/officeDocument/2006/docPropsVTypes">
  <TotalTime>127</TotalTime>
  <Words>4148</Words>
  <Application>Microsoft Office PowerPoint</Application>
  <PresentationFormat>Widescreen</PresentationFormat>
  <Paragraphs>341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Y8 HT4 Non-Fiction Writing </vt:lpstr>
      <vt:lpstr>Y8 HT5 The Tempest – William Shakespeare - Knowledge Organiser</vt:lpstr>
      <vt:lpstr>Y8 HT5 The Tempest – William Shakespeare - Knowledge Organiser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Turner</dc:creator>
  <cp:lastModifiedBy>Catherine Davenport</cp:lastModifiedBy>
  <cp:revision>70</cp:revision>
  <dcterms:created xsi:type="dcterms:W3CDTF">2022-06-22T13:36:24Z</dcterms:created>
  <dcterms:modified xsi:type="dcterms:W3CDTF">2025-08-01T12:37:27Z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0x01010070CB0092A580C54CB42417607B585DEF</vt:lpwstr>
  </property>
  <property fmtid="{D5CDD505-2E9C-101B-9397-08002B2CF9AE}" pid="3" name="MediaServiceImageTags">
    <vt:lpwstr/>
  </property>
</Properties>
</file>