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3" r:id="rId6"/>
    <p:sldId id="264" r:id="rId7"/>
    <p:sldId id="259" r:id="rId8"/>
    <p:sldId id="260" r:id="rId9"/>
    <p:sldId id="261" r:id="rId10"/>
    <p:sldId id="262"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B5C87-62C8-4C88-970E-21BDF069ED53}" v="6" dt="2025-11-04T20:26:58.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A Cork" userId="S::acork@hartfordhigh.co.uk::3e01c0dd-983f-4a7d-9cc5-fa28a0481acc" providerId="AD" clId="Web-{5A9B5C87-62C8-4C88-970E-21BDF069ED53}"/>
    <pc:docChg chg="addSld delSld modSld">
      <pc:chgData name="Miss A Cork" userId="S::acork@hartfordhigh.co.uk::3e01c0dd-983f-4a7d-9cc5-fa28a0481acc" providerId="AD" clId="Web-{5A9B5C87-62C8-4C88-970E-21BDF069ED53}" dt="2025-11-04T20:26:56.927" v="4" actId="20577"/>
      <pc:docMkLst>
        <pc:docMk/>
      </pc:docMkLst>
      <pc:sldChg chg="modSp">
        <pc:chgData name="Miss A Cork" userId="S::acork@hartfordhigh.co.uk::3e01c0dd-983f-4a7d-9cc5-fa28a0481acc" providerId="AD" clId="Web-{5A9B5C87-62C8-4C88-970E-21BDF069ED53}" dt="2025-11-04T20:26:56.927" v="4" actId="20577"/>
        <pc:sldMkLst>
          <pc:docMk/>
          <pc:sldMk cId="1441382564" sldId="256"/>
        </pc:sldMkLst>
        <pc:spChg chg="mod">
          <ac:chgData name="Miss A Cork" userId="S::acork@hartfordhigh.co.uk::3e01c0dd-983f-4a7d-9cc5-fa28a0481acc" providerId="AD" clId="Web-{5A9B5C87-62C8-4C88-970E-21BDF069ED53}" dt="2025-11-04T20:26:56.927" v="4" actId="20577"/>
          <ac:spMkLst>
            <pc:docMk/>
            <pc:sldMk cId="1441382564" sldId="256"/>
            <ac:spMk id="2" creationId="{00000000-0000-0000-0000-000000000000}"/>
          </ac:spMkLst>
        </pc:spChg>
      </pc:sldChg>
      <pc:sldChg chg="del">
        <pc:chgData name="Miss A Cork" userId="S::acork@hartfordhigh.co.uk::3e01c0dd-983f-4a7d-9cc5-fa28a0481acc" providerId="AD" clId="Web-{5A9B5C87-62C8-4C88-970E-21BDF069ED53}" dt="2025-11-04T20:25:43.581" v="0"/>
        <pc:sldMkLst>
          <pc:docMk/>
          <pc:sldMk cId="2644649288" sldId="258"/>
        </pc:sldMkLst>
      </pc:sldChg>
      <pc:sldChg chg="add">
        <pc:chgData name="Miss A Cork" userId="S::acork@hartfordhigh.co.uk::3e01c0dd-983f-4a7d-9cc5-fa28a0481acc" providerId="AD" clId="Web-{5A9B5C87-62C8-4C88-970E-21BDF069ED53}" dt="2025-11-04T20:26:30.223" v="1"/>
        <pc:sldMkLst>
          <pc:docMk/>
          <pc:sldMk cId="394541146" sldId="263"/>
        </pc:sldMkLst>
      </pc:sldChg>
      <pc:sldChg chg="add">
        <pc:chgData name="Miss A Cork" userId="S::acork@hartfordhigh.co.uk::3e01c0dd-983f-4a7d-9cc5-fa28a0481acc" providerId="AD" clId="Web-{5A9B5C87-62C8-4C88-970E-21BDF069ED53}" dt="2025-11-04T20:26:30.317" v="2"/>
        <pc:sldMkLst>
          <pc:docMk/>
          <pc:sldMk cId="1900256584"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13BDF-D1E8-4DC6-996E-F88FBAED1150}" type="datetimeFigureOut">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EC75F-675F-454E-B541-E207B89A9511}" type="slidenum">
              <a:t>‹#›</a:t>
            </a:fld>
            <a:endParaRPr lang="en-US"/>
          </a:p>
        </p:txBody>
      </p:sp>
    </p:spTree>
    <p:extLst>
      <p:ext uri="{BB962C8B-B14F-4D97-AF65-F5344CB8AC3E}">
        <p14:creationId xmlns:p14="http://schemas.microsoft.com/office/powerpoint/2010/main" val="166713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1CD0A-23B0-4DB4-8D14-FA4A0AA84FAA}" type="slidenum">
              <a:rPr lang="en-GB" smtClean="0"/>
              <a:t>2</a:t>
            </a:fld>
            <a:endParaRPr lang="en-GB"/>
          </a:p>
        </p:txBody>
      </p:sp>
    </p:spTree>
    <p:extLst>
      <p:ext uri="{BB962C8B-B14F-4D97-AF65-F5344CB8AC3E}">
        <p14:creationId xmlns:p14="http://schemas.microsoft.com/office/powerpoint/2010/main" val="189052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A75A98-5F73-4555-8654-9CC38AFF7BC0}"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36160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75A98-5F73-4555-8654-9CC38AFF7BC0}"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184217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75A98-5F73-4555-8654-9CC38AFF7BC0}"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105063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75A98-5F73-4555-8654-9CC38AFF7BC0}"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346243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75A98-5F73-4555-8654-9CC38AFF7BC0}"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131008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A75A98-5F73-4555-8654-9CC38AFF7BC0}"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6973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A75A98-5F73-4555-8654-9CC38AFF7BC0}" type="datetimeFigureOut">
              <a:rPr lang="en-GB" smtClean="0"/>
              <a:t>04/11/2025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391850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A75A98-5F73-4555-8654-9CC38AFF7BC0}" type="datetimeFigureOut">
              <a:rPr lang="en-GB" smtClean="0"/>
              <a:t>04/11/2025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240343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75A98-5F73-4555-8654-9CC38AFF7BC0}" type="datetimeFigureOut">
              <a:rPr lang="en-GB" smtClean="0"/>
              <a:t>04/11/2025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40168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75A98-5F73-4555-8654-9CC38AFF7BC0}"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304900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75A98-5F73-4555-8654-9CC38AFF7BC0}"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A3FBC-2687-448B-891F-9C1516BA35E2}" type="slidenum">
              <a:rPr lang="en-GB" smtClean="0"/>
              <a:t>‹#›</a:t>
            </a:fld>
            <a:endParaRPr lang="en-GB"/>
          </a:p>
        </p:txBody>
      </p:sp>
    </p:spTree>
    <p:extLst>
      <p:ext uri="{BB962C8B-B14F-4D97-AF65-F5344CB8AC3E}">
        <p14:creationId xmlns:p14="http://schemas.microsoft.com/office/powerpoint/2010/main" val="116266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75A98-5F73-4555-8654-9CC38AFF7BC0}" type="datetimeFigureOut">
              <a:rPr lang="en-GB" smtClean="0"/>
              <a:t>04/11/2025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A3FBC-2687-448B-891F-9C1516BA35E2}" type="slidenum">
              <a:rPr lang="en-GB" smtClean="0"/>
              <a:t>‹#›</a:t>
            </a:fld>
            <a:endParaRPr lang="en-GB"/>
          </a:p>
        </p:txBody>
      </p:sp>
    </p:spTree>
    <p:extLst>
      <p:ext uri="{BB962C8B-B14F-4D97-AF65-F5344CB8AC3E}">
        <p14:creationId xmlns:p14="http://schemas.microsoft.com/office/powerpoint/2010/main" val="152047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66" y="0"/>
            <a:ext cx="10515600" cy="497024"/>
          </a:xfrm>
        </p:spPr>
        <p:txBody>
          <a:bodyPr>
            <a:normAutofit/>
          </a:bodyPr>
          <a:lstStyle/>
          <a:p>
            <a:pPr algn="ctr"/>
            <a:r>
              <a:rPr lang="en-GB" sz="2000" b="1" dirty="0"/>
              <a:t>Year 7 HT1 Knowledge Organiser </a:t>
            </a:r>
            <a:r>
              <a:rPr lang="en-GB" sz="2000" b="1" i="1" dirty="0"/>
              <a:t>My Sister Lives on the Mantelpiece </a:t>
            </a:r>
            <a:r>
              <a:rPr lang="en-GB" sz="2000" b="1" dirty="0"/>
              <a:t>– Annabel Pitcher</a:t>
            </a:r>
          </a:p>
        </p:txBody>
      </p:sp>
      <p:graphicFrame>
        <p:nvGraphicFramePr>
          <p:cNvPr id="5" name="Table 4"/>
          <p:cNvGraphicFramePr>
            <a:graphicFrameLocks noGrp="1"/>
          </p:cNvGraphicFramePr>
          <p:nvPr>
            <p:extLst>
              <p:ext uri="{D42A27DB-BD31-4B8C-83A1-F6EECF244321}">
                <p14:modId xmlns:p14="http://schemas.microsoft.com/office/powerpoint/2010/main" val="830430524"/>
              </p:ext>
            </p:extLst>
          </p:nvPr>
        </p:nvGraphicFramePr>
        <p:xfrm>
          <a:off x="278675" y="355995"/>
          <a:ext cx="11739153" cy="6468124"/>
        </p:xfrm>
        <a:graphic>
          <a:graphicData uri="http://schemas.openxmlformats.org/drawingml/2006/table">
            <a:tbl>
              <a:tblPr firstRow="1" firstCol="1" bandRow="1"/>
              <a:tblGrid>
                <a:gridCol w="4641668">
                  <a:extLst>
                    <a:ext uri="{9D8B030D-6E8A-4147-A177-3AD203B41FA5}">
                      <a16:colId xmlns:a16="http://schemas.microsoft.com/office/drawing/2014/main" val="219022903"/>
                    </a:ext>
                  </a:extLst>
                </a:gridCol>
                <a:gridCol w="3313563">
                  <a:extLst>
                    <a:ext uri="{9D8B030D-6E8A-4147-A177-3AD203B41FA5}">
                      <a16:colId xmlns:a16="http://schemas.microsoft.com/office/drawing/2014/main" val="2617489227"/>
                    </a:ext>
                  </a:extLst>
                </a:gridCol>
                <a:gridCol w="3783922">
                  <a:extLst>
                    <a:ext uri="{9D8B030D-6E8A-4147-A177-3AD203B41FA5}">
                      <a16:colId xmlns:a16="http://schemas.microsoft.com/office/drawing/2014/main" val="3142281875"/>
                    </a:ext>
                  </a:extLst>
                </a:gridCol>
              </a:tblGrid>
              <a:tr h="1611086">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Context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7/7</a:t>
                      </a:r>
                      <a:r>
                        <a:rPr lang="en-GB" sz="1100" dirty="0">
                          <a:effectLst/>
                          <a:latin typeface="Calibri" panose="020F0502020204030204" pitchFamily="34" charset="0"/>
                          <a:ea typeface="Calibri" panose="020F0502020204030204" pitchFamily="34" charset="0"/>
                          <a:cs typeface="Times New Roman" panose="02020603050405020304" pitchFamily="18" charset="0"/>
                        </a:rPr>
                        <a:t>- bombings that took place on public transport in London killing 52 people and injuring 700.</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They were coordinated suicide bomb attacks on the London transit system on the morning of July 7</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2005.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8:50am explosions tore through three trains on the London Underground, killing 39.</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 hour later 13 people were killed when a bomb detonated on the upper deck of a bus in Tavistock Square.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Themes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Islamophobia </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fear, hatred and hostility towards Islam and Muslims.</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Prejudice – </a:t>
                      </a:r>
                      <a:r>
                        <a:rPr lang="en-GB" sz="1200" dirty="0">
                          <a:effectLst/>
                          <a:latin typeface="Calibri" panose="020F0502020204030204" pitchFamily="34" charset="0"/>
                          <a:ea typeface="Calibri" panose="020F0502020204030204" pitchFamily="34" charset="0"/>
                          <a:cs typeface="Times New Roman" panose="02020603050405020304" pitchFamily="18" charset="0"/>
                        </a:rPr>
                        <a:t>Having an opinion or judgement which is not based on experience.</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Grief </a:t>
                      </a:r>
                      <a:r>
                        <a:rPr lang="en-GB" sz="1200" dirty="0">
                          <a:effectLst/>
                          <a:latin typeface="Calibri" panose="020F0502020204030204" pitchFamily="34" charset="0"/>
                          <a:ea typeface="Calibri" panose="020F0502020204030204" pitchFamily="34" charset="0"/>
                          <a:cs typeface="Times New Roman" panose="02020603050405020304" pitchFamily="18" charset="0"/>
                        </a:rPr>
                        <a:t>– An experience of intense sorrow, usually after a death.</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Childhood </a:t>
                      </a:r>
                      <a:r>
                        <a:rPr lang="en-GB" sz="1200" dirty="0">
                          <a:effectLst/>
                          <a:latin typeface="Calibri" panose="020F0502020204030204" pitchFamily="34" charset="0"/>
                          <a:ea typeface="Calibri" panose="020F0502020204030204" pitchFamily="34" charset="0"/>
                          <a:cs typeface="Times New Roman" panose="02020603050405020304" pitchFamily="18" charset="0"/>
                        </a:rPr>
                        <a:t>– Jamie deals with extraordinary circumstances whilst he transitions through his childhood.</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Friendship </a:t>
                      </a:r>
                      <a:r>
                        <a:rPr lang="en-GB" sz="1200" dirty="0">
                          <a:effectLst/>
                          <a:latin typeface="Calibri" panose="020F0502020204030204" pitchFamily="34" charset="0"/>
                          <a:ea typeface="Calibri" panose="020F0502020204030204" pitchFamily="34" charset="0"/>
                          <a:cs typeface="Times New Roman" panose="02020603050405020304" pitchFamily="18" charset="0"/>
                        </a:rPr>
                        <a:t>– Jamie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Sunya</a:t>
                      </a:r>
                      <a:r>
                        <a:rPr lang="en-GB" sz="1200" dirty="0">
                          <a:effectLst/>
                          <a:latin typeface="Calibri" panose="020F0502020204030204" pitchFamily="34" charset="0"/>
                          <a:ea typeface="Calibri" panose="020F0502020204030204" pitchFamily="34" charset="0"/>
                          <a:cs typeface="Times New Roman" panose="02020603050405020304" pitchFamily="18" charset="0"/>
                        </a:rPr>
                        <a:t> navigate their friendship throughout difficult situations.</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Terrorism </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use of fear or acts of violence used to intimidate people or governments.</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Revenge </a:t>
                      </a:r>
                      <a:r>
                        <a:rPr lang="en-GB" sz="1200" dirty="0">
                          <a:effectLst/>
                          <a:latin typeface="Calibri" panose="020F0502020204030204" pitchFamily="34" charset="0"/>
                          <a:ea typeface="Calibri" panose="020F0502020204030204" pitchFamily="34" charset="0"/>
                          <a:cs typeface="Times New Roman" panose="02020603050405020304" pitchFamily="18" charset="0"/>
                        </a:rPr>
                        <a:t>– Hurting or harming someone as punishment for hurting you or someone else.</a:t>
                      </a: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41749044"/>
                  </a:ext>
                </a:extLst>
              </a:tr>
              <a:tr h="2252077">
                <a:tc rowSpan="2">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Techniques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Simile</a:t>
                      </a:r>
                      <a:r>
                        <a:rPr lang="en-GB" sz="1200" dirty="0">
                          <a:effectLst/>
                          <a:latin typeface="Calibri" panose="020F0502020204030204" pitchFamily="34" charset="0"/>
                          <a:ea typeface="Calibri" panose="020F0502020204030204" pitchFamily="34" charset="0"/>
                          <a:cs typeface="Times New Roman" panose="02020603050405020304" pitchFamily="18" charset="0"/>
                        </a:rPr>
                        <a:t> – A comparison of two things using the key words like or 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moon was fat. It looked like a saucer of milk’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Imagery</a:t>
                      </a:r>
                      <a:r>
                        <a:rPr lang="en-GB" sz="1200" dirty="0">
                          <a:effectLst/>
                          <a:latin typeface="Calibri" panose="020F0502020204030204" pitchFamily="34" charset="0"/>
                          <a:ea typeface="Calibri" panose="020F0502020204030204" pitchFamily="34" charset="0"/>
                          <a:cs typeface="Times New Roman" panose="02020603050405020304" pitchFamily="18" charset="0"/>
                        </a:rPr>
                        <a:t> –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Creating a mental picture for the reader through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appealing to the senses (smell, touch, taste, see,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hear).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 felt all light and fizzy, lemonade in my veins, and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my thoughts popped and bubbled in my brain.’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Pathetic fallacy</a:t>
                      </a:r>
                      <a:r>
                        <a:rPr lang="en-GB" sz="1200" dirty="0">
                          <a:effectLst/>
                          <a:latin typeface="Calibri" panose="020F0502020204030204" pitchFamily="34" charset="0"/>
                          <a:ea typeface="Calibri" panose="020F0502020204030204" pitchFamily="34" charset="0"/>
                          <a:cs typeface="Times New Roman" panose="02020603050405020304" pitchFamily="18" charset="0"/>
                        </a:rPr>
                        <a:t> –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nature reflects human emotion (we often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see this in the weather)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‘all the green has turned to brown and purple, as if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the hills have got bruises. I like the world this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Emotive Language</a:t>
                      </a:r>
                      <a:r>
                        <a:rPr lang="en-GB" sz="1200" dirty="0">
                          <a:effectLst/>
                          <a:latin typeface="Calibri" panose="020F0502020204030204" pitchFamily="34" charset="0"/>
                          <a:ea typeface="Calibri" panose="020F0502020204030204" pitchFamily="34" charset="0"/>
                          <a:cs typeface="Times New Roman" panose="02020603050405020304" pitchFamily="18" charset="0"/>
                        </a:rPr>
                        <a:t> – Words which elicit an emotional reaction.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‘All the hurt turned into anger. With a shout of rage I jumped up and kicked the tyre marks’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Metaphor</a:t>
                      </a:r>
                      <a:r>
                        <a:rPr lang="en-GB" sz="1200" dirty="0">
                          <a:effectLst/>
                          <a:latin typeface="Calibri" panose="020F0502020204030204" pitchFamily="34" charset="0"/>
                          <a:ea typeface="Calibri" panose="020F0502020204030204" pitchFamily="34" charset="0"/>
                          <a:cs typeface="Times New Roman" panose="02020603050405020304" pitchFamily="18" charset="0"/>
                        </a:rPr>
                        <a:t> – A direct comparison of two things which is not literal.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‘Straight shiny hair that fell all the way down to her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shoulders in a black silk curtain’</a:t>
                      </a: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Symbols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Letters </a:t>
                      </a:r>
                      <a:r>
                        <a:rPr lang="en-GB" sz="1200" dirty="0">
                          <a:effectLst/>
                          <a:latin typeface="Calibri" panose="020F0502020204030204" pitchFamily="34" charset="0"/>
                          <a:ea typeface="Calibri" panose="020F0502020204030204" pitchFamily="34" charset="0"/>
                          <a:cs typeface="Times New Roman" panose="02020603050405020304" pitchFamily="18" charset="0"/>
                        </a:rPr>
                        <a:t>are a recurring symbol</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throughout the novel as it</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symbolises the constant hope</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that Jamie has in his mother</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returning.</a:t>
                      </a:r>
                    </a:p>
                    <a:p>
                      <a:pPr algn="l">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Angels and clouds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Jamie mentions the class reward</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system often within the book. We can see that the rewards chart symbolises the constant memory of Rose for Jamie. Even at school, he cannot escape the memories of his sister.</a:t>
                      </a:r>
                    </a:p>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Blu</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tack</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rings</a:t>
                      </a:r>
                      <a:r>
                        <a:rPr lang="en-GB" sz="1200" dirty="0">
                          <a:effectLst/>
                          <a:latin typeface="Calibri" panose="020F0502020204030204" pitchFamily="34" charset="0"/>
                          <a:ea typeface="Calibri" panose="020F0502020204030204" pitchFamily="34" charset="0"/>
                          <a:cs typeface="Times New Roman" panose="02020603050405020304" pitchFamily="18" charset="0"/>
                        </a:rPr>
                        <a:t> symbolise the</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relationship between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Sunya</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Jamie and the fact that</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although they may have</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different</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beliefs they are brought</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together in their friendship and</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love of superheroes.</a:t>
                      </a:r>
                    </a:p>
                    <a:p>
                      <a:pPr algn="l">
                        <a:lnSpc>
                          <a:spcPct val="107000"/>
                        </a:lnSpc>
                        <a:spcAft>
                          <a:spcPts val="0"/>
                        </a:spcAft>
                      </a:pPr>
                      <a:r>
                        <a:rPr lang="en-GB" sz="1200" b="1" dirty="0"/>
                        <a:t>A Spiderman T-Shirt</a:t>
                      </a:r>
                    </a:p>
                    <a:p>
                      <a:pPr algn="l">
                        <a:lnSpc>
                          <a:spcPct val="107000"/>
                        </a:lnSpc>
                        <a:spcAft>
                          <a:spcPts val="0"/>
                        </a:spcAft>
                      </a:pPr>
                      <a:r>
                        <a:rPr lang="en-GB" sz="1200" dirty="0"/>
                        <a:t>Jamie believes that the T-Shirt is a symbol of the love of his Mum and so he continues to wear it every day in the hope that his Mum will come back for him. However, by the end of the novel, the T-Shirt becomes a symbol of Jamie’s abandonment and he feels like he has outgrown it. He realises that things cannot go back to how they were.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Plot Summary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Jamie, his sister Jas and their Dad move to the country from London after Jamie’s mother has an affair and leaves. Sitting on the Mantelpiece in their new home is the ashes of Rose, Jas's twin sister, who was killed on September 9 in the London Bombings, five years earlier. Jas has been deeply troubled by the death of her sister, yet it doesn't affect Jamie the same since he was too young to really know Rose. At his new school, Jamie befriends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Sunya</a:t>
                      </a:r>
                      <a:r>
                        <a:rPr lang="en-GB" sz="1100" dirty="0">
                          <a:effectLst/>
                          <a:latin typeface="Calibri" panose="020F0502020204030204" pitchFamily="34" charset="0"/>
                          <a:ea typeface="Calibri" panose="020F0502020204030204" pitchFamily="34" charset="0"/>
                          <a:cs typeface="Times New Roman" panose="02020603050405020304" pitchFamily="18" charset="0"/>
                        </a:rPr>
                        <a:t>, who is a Muslim. Jamie knows his father wouldn't approve of their friendship, as he is prejudice, hates Muslims and blames Rose's death on the entire Muslim population.</a:t>
                      </a:r>
                    </a:p>
                    <a:p>
                      <a:pPr algn="l">
                        <a:lnSpc>
                          <a:spcPct val="107000"/>
                        </a:lnSpc>
                        <a:spcAft>
                          <a:spcPts val="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49268"/>
                  </a:ext>
                </a:extLst>
              </a:tr>
              <a:tr h="1297618">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Characters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Jamie</a:t>
                      </a:r>
                      <a:r>
                        <a:rPr lang="en-GB" sz="1100" dirty="0">
                          <a:effectLst/>
                          <a:latin typeface="Calibri" panose="020F0502020204030204" pitchFamily="34" charset="0"/>
                          <a:ea typeface="Calibri" panose="020F0502020204030204" pitchFamily="34" charset="0"/>
                          <a:cs typeface="Times New Roman" panose="02020603050405020304" pitchFamily="18" charset="0"/>
                        </a:rPr>
                        <a:t> – He is ten years old and he is the narrator of the story. He is a typical ten year old who enjoys</a:t>
                      </a:r>
                    </a:p>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football and superheroes.</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Jas </a:t>
                      </a:r>
                      <a:r>
                        <a:rPr lang="en-GB" sz="1100" dirty="0">
                          <a:effectLst/>
                          <a:latin typeface="Calibri" panose="020F0502020204030204" pitchFamily="34" charset="0"/>
                          <a:ea typeface="Calibri" panose="020F0502020204030204" pitchFamily="34" charset="0"/>
                          <a:cs typeface="Times New Roman" panose="02020603050405020304" pitchFamily="18" charset="0"/>
                        </a:rPr>
                        <a:t>– She is Jamie’s older sister who is fifteen. She looks after Jamie like a mother. Jas is Rose’s twin.</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Dad</a:t>
                      </a:r>
                      <a:r>
                        <a:rPr lang="en-GB" sz="1100" dirty="0">
                          <a:effectLst/>
                          <a:latin typeface="Calibri" panose="020F0502020204030204" pitchFamily="34" charset="0"/>
                          <a:ea typeface="Calibri" panose="020F0502020204030204" pitchFamily="34" charset="0"/>
                          <a:cs typeface="Times New Roman" panose="02020603050405020304" pitchFamily="18" charset="0"/>
                        </a:rPr>
                        <a:t> – He used to work in construction but has struggled with grief and alcoholism.</a:t>
                      </a:r>
                    </a:p>
                    <a:p>
                      <a:pPr algn="l">
                        <a:lnSpc>
                          <a:spcPct val="107000"/>
                        </a:lnSpc>
                        <a:spcAft>
                          <a:spcPts val="0"/>
                        </a:spcAft>
                      </a:pP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Sunya</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 ten year old Muslim girl in Jamie’s class at school.</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Mum</a:t>
                      </a:r>
                      <a:r>
                        <a:rPr lang="en-GB" sz="1100" dirty="0">
                          <a:effectLst/>
                          <a:latin typeface="Calibri" panose="020F0502020204030204" pitchFamily="34" charset="0"/>
                          <a:ea typeface="Calibri" panose="020F0502020204030204" pitchFamily="34" charset="0"/>
                          <a:cs typeface="Times New Roman" panose="02020603050405020304" pitchFamily="18" charset="0"/>
                        </a:rPr>
                        <a:t> – She used to be a teacher and has now left her family to live with Nigel.</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Leo </a:t>
                      </a:r>
                      <a:r>
                        <a:rPr lang="en-GB" sz="1100" dirty="0">
                          <a:effectLst/>
                          <a:latin typeface="Calibri" panose="020F0502020204030204" pitchFamily="34" charset="0"/>
                          <a:ea typeface="Calibri" panose="020F0502020204030204" pitchFamily="34" charset="0"/>
                          <a:cs typeface="Times New Roman" panose="02020603050405020304" pitchFamily="18" charset="0"/>
                        </a:rPr>
                        <a:t>– He is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Jas’</a:t>
                      </a:r>
                      <a:r>
                        <a:rPr lang="en-GB" sz="1100" dirty="0">
                          <a:effectLst/>
                          <a:latin typeface="Calibri" panose="020F0502020204030204" pitchFamily="34" charset="0"/>
                          <a:ea typeface="Calibri" panose="020F0502020204030204" pitchFamily="34" charset="0"/>
                          <a:cs typeface="Times New Roman" panose="02020603050405020304" pitchFamily="18" charset="0"/>
                        </a:rPr>
                        <a:t> punk boyfriend with green hair.</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Nigel</a:t>
                      </a:r>
                      <a:r>
                        <a:rPr lang="en-GB" sz="1100" dirty="0">
                          <a:effectLst/>
                          <a:latin typeface="Calibri" panose="020F0502020204030204" pitchFamily="34" charset="0"/>
                          <a:ea typeface="Calibri" panose="020F0502020204030204" pitchFamily="34" charset="0"/>
                          <a:cs typeface="Times New Roman" panose="02020603050405020304" pitchFamily="18" charset="0"/>
                        </a:rPr>
                        <a:t> – Nigel is Mum’s boyfriend who she met at a support group after he had lost his wife and after Mum lost her daughter Rose.</a:t>
                      </a:r>
                    </a:p>
                    <a:p>
                      <a:pPr algn="l">
                        <a:lnSpc>
                          <a:spcPct val="107000"/>
                        </a:lnSpc>
                        <a:spcAft>
                          <a:spcPts val="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506294"/>
                  </a:ext>
                </a:extLst>
              </a:tr>
              <a:tr h="1283262">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Word Class</a:t>
                      </a: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Verb </a:t>
                      </a:r>
                      <a:r>
                        <a:rPr lang="en-GB" sz="1100" dirty="0">
                          <a:effectLst/>
                          <a:latin typeface="Calibri" panose="020F0502020204030204" pitchFamily="34" charset="0"/>
                          <a:ea typeface="Calibri" panose="020F0502020204030204" pitchFamily="34" charset="0"/>
                          <a:cs typeface="Times New Roman" panose="02020603050405020304" pitchFamily="18" charset="0"/>
                        </a:rPr>
                        <a:t>– A word which identifies a movement</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GB" sz="1100" i="1" baseline="0" dirty="0">
                          <a:effectLst/>
                          <a:latin typeface="Calibri" panose="020F0502020204030204" pitchFamily="34" charset="0"/>
                          <a:ea typeface="Calibri" panose="020F0502020204030204" pitchFamily="34" charset="0"/>
                          <a:cs typeface="Times New Roman" panose="02020603050405020304" pitchFamily="18" charset="0"/>
                        </a:rPr>
                        <a:t>run/walk</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Adverb</a:t>
                      </a:r>
                      <a:r>
                        <a:rPr lang="en-GB" sz="1100" dirty="0">
                          <a:effectLst/>
                          <a:latin typeface="Calibri" panose="020F0502020204030204" pitchFamily="34" charset="0"/>
                          <a:ea typeface="Calibri" panose="020F0502020204030204" pitchFamily="34" charset="0"/>
                          <a:cs typeface="Times New Roman" panose="02020603050405020304" pitchFamily="18" charset="0"/>
                        </a:rPr>
                        <a:t> – A word which describes a movement or gives</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more information about a verb adjective – </a:t>
                      </a:r>
                      <a:r>
                        <a:rPr lang="en-GB" sz="1100" i="1" baseline="0" dirty="0">
                          <a:effectLst/>
                          <a:latin typeface="Calibri" panose="020F0502020204030204" pitchFamily="34" charset="0"/>
                          <a:ea typeface="Calibri" panose="020F0502020204030204" pitchFamily="34" charset="0"/>
                          <a:cs typeface="Times New Roman" panose="02020603050405020304" pitchFamily="18" charset="0"/>
                        </a:rPr>
                        <a:t>slowly/lazily</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Noun </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 word that identifies a person, place or thing – </a:t>
                      </a:r>
                      <a:r>
                        <a:rPr lang="en-GB" sz="1100" i="1" baseline="0" dirty="0">
                          <a:effectLst/>
                          <a:latin typeface="Calibri" panose="020F0502020204030204" pitchFamily="34" charset="0"/>
                          <a:ea typeface="Calibri" panose="020F0502020204030204" pitchFamily="34" charset="0"/>
                          <a:cs typeface="Times New Roman" panose="02020603050405020304" pitchFamily="18" charset="0"/>
                        </a:rPr>
                        <a:t>teacher/school</a:t>
                      </a:r>
                    </a:p>
                    <a:p>
                      <a:pPr algn="l">
                        <a:lnSpc>
                          <a:spcPct val="107000"/>
                        </a:lnSpc>
                        <a:spcAft>
                          <a:spcPts val="0"/>
                        </a:spcAft>
                      </a:pPr>
                      <a:r>
                        <a:rPr lang="en-GB" sz="1100" b="1" baseline="0" dirty="0">
                          <a:effectLst/>
                          <a:latin typeface="Calibri" panose="020F0502020204030204" pitchFamily="34" charset="0"/>
                          <a:ea typeface="Calibri" panose="020F0502020204030204" pitchFamily="34" charset="0"/>
                          <a:cs typeface="Times New Roman" panose="02020603050405020304" pitchFamily="18" charset="0"/>
                        </a:rPr>
                        <a:t>Adjective</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 A word that describes a noun – </a:t>
                      </a:r>
                      <a:r>
                        <a:rPr lang="en-GB" sz="1100" i="1" baseline="0" dirty="0">
                          <a:effectLst/>
                          <a:latin typeface="Calibri" panose="020F0502020204030204" pitchFamily="34" charset="0"/>
                          <a:ea typeface="Calibri" panose="020F0502020204030204" pitchFamily="34" charset="0"/>
                          <a:cs typeface="Times New Roman" panose="02020603050405020304" pitchFamily="18" charset="0"/>
                        </a:rPr>
                        <a:t>beautiful/adorable</a:t>
                      </a:r>
                    </a:p>
                    <a:p>
                      <a:pPr algn="l">
                        <a:lnSpc>
                          <a:spcPct val="107000"/>
                        </a:lnSpc>
                        <a:spcAft>
                          <a:spcPts val="0"/>
                        </a:spcAft>
                      </a:pPr>
                      <a:r>
                        <a:rPr lang="en-GB" sz="1100" b="1" baseline="0" dirty="0">
                          <a:effectLst/>
                          <a:latin typeface="Calibri" panose="020F0502020204030204" pitchFamily="34" charset="0"/>
                          <a:ea typeface="Calibri" panose="020F0502020204030204" pitchFamily="34" charset="0"/>
                          <a:cs typeface="Times New Roman" panose="02020603050405020304" pitchFamily="18" charset="0"/>
                        </a:rPr>
                        <a:t>Conjunction</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 A word that connects phrases or sentences – </a:t>
                      </a:r>
                      <a:r>
                        <a:rPr lang="en-GB" sz="1100" i="1" baseline="0" dirty="0">
                          <a:effectLst/>
                          <a:latin typeface="Calibri" panose="020F0502020204030204" pitchFamily="34" charset="0"/>
                          <a:ea typeface="Calibri" panose="020F0502020204030204" pitchFamily="34" charset="0"/>
                          <a:cs typeface="Times New Roman" panose="02020603050405020304" pitchFamily="18" charset="0"/>
                        </a:rPr>
                        <a:t>because/and/or</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50881415"/>
                  </a:ext>
                </a:extLst>
              </a:tr>
            </a:tbl>
          </a:graphicData>
        </a:graphic>
      </p:graphicFrame>
    </p:spTree>
    <p:extLst>
      <p:ext uri="{BB962C8B-B14F-4D97-AF65-F5344CB8AC3E}">
        <p14:creationId xmlns:p14="http://schemas.microsoft.com/office/powerpoint/2010/main" val="325342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F82C1-5EC2-33C3-F555-2597775393BE}"/>
              </a:ext>
            </a:extLst>
          </p:cNvPr>
          <p:cNvSpPr>
            <a:spLocks noGrp="1"/>
          </p:cNvSpPr>
          <p:nvPr>
            <p:ph type="subTitle" idx="1"/>
          </p:nvPr>
        </p:nvSpPr>
        <p:spPr>
          <a:xfrm>
            <a:off x="1711349" y="99822"/>
            <a:ext cx="9144000" cy="355600"/>
          </a:xfrm>
        </p:spPr>
        <p:txBody>
          <a:bodyPr>
            <a:normAutofit fontScale="92500" lnSpcReduction="20000"/>
          </a:bodyPr>
          <a:lstStyle/>
          <a:p>
            <a:r>
              <a:rPr lang="en-GB" u="sng" dirty="0"/>
              <a:t>Storytelling – Myths and Legends – HT2 – Year 7 </a:t>
            </a:r>
          </a:p>
        </p:txBody>
      </p:sp>
      <p:pic>
        <p:nvPicPr>
          <p:cNvPr id="5" name="Picture 4">
            <a:extLst>
              <a:ext uri="{FF2B5EF4-FFF2-40B4-BE49-F238E27FC236}">
                <a16:creationId xmlns:a16="http://schemas.microsoft.com/office/drawing/2014/main" id="{C85FD2BD-DB50-1BE4-8A44-51EA9E6837A4}"/>
              </a:ext>
            </a:extLst>
          </p:cNvPr>
          <p:cNvPicPr>
            <a:picLocks noChangeAspect="1"/>
          </p:cNvPicPr>
          <p:nvPr/>
        </p:nvPicPr>
        <p:blipFill>
          <a:blip r:embed="rId3"/>
          <a:stretch>
            <a:fillRect/>
          </a:stretch>
        </p:blipFill>
        <p:spPr>
          <a:xfrm>
            <a:off x="115421" y="2022892"/>
            <a:ext cx="4108445" cy="4735286"/>
          </a:xfrm>
          <a:prstGeom prst="rect">
            <a:avLst/>
          </a:prstGeom>
        </p:spPr>
      </p:pic>
      <p:pic>
        <p:nvPicPr>
          <p:cNvPr id="7" name="Picture 6">
            <a:extLst>
              <a:ext uri="{FF2B5EF4-FFF2-40B4-BE49-F238E27FC236}">
                <a16:creationId xmlns:a16="http://schemas.microsoft.com/office/drawing/2014/main" id="{E0D2200D-0338-C41A-52AA-BFDBF37E6B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905" b="89524" l="5769" r="96154">
                        <a14:foregroundMark x1="53462" y1="9206" x2="53462" y2="9206"/>
                        <a14:foregroundMark x1="52308" y1="6032" x2="52308" y2="6032"/>
                        <a14:foregroundMark x1="51923" y1="2222" x2="51923" y2="2222"/>
                        <a14:foregroundMark x1="8462" y1="64444" x2="8462" y2="64444"/>
                        <a14:foregroundMark x1="96538" y1="64127" x2="96538" y2="64127"/>
                        <a14:foregroundMark x1="5769" y1="73333" x2="5769" y2="73333"/>
                        <a14:backgroundMark x1="77308" y1="12063" x2="77308" y2="12063"/>
                      </a14:backgroundRemoval>
                    </a14:imgEffect>
                  </a14:imgLayer>
                </a14:imgProps>
              </a:ext>
            </a:extLst>
          </a:blip>
          <a:stretch>
            <a:fillRect/>
          </a:stretch>
        </p:blipFill>
        <p:spPr>
          <a:xfrm>
            <a:off x="4502821" y="3674716"/>
            <a:ext cx="2110923" cy="1727930"/>
          </a:xfrm>
          <a:prstGeom prst="rect">
            <a:avLst/>
          </a:prstGeom>
        </p:spPr>
      </p:pic>
      <p:pic>
        <p:nvPicPr>
          <p:cNvPr id="9" name="Picture 8">
            <a:extLst>
              <a:ext uri="{FF2B5EF4-FFF2-40B4-BE49-F238E27FC236}">
                <a16:creationId xmlns:a16="http://schemas.microsoft.com/office/drawing/2014/main" id="{5EC59575-FF1D-429A-4FFC-8C6B329A7579}"/>
              </a:ext>
            </a:extLst>
          </p:cNvPr>
          <p:cNvPicPr>
            <a:picLocks noChangeAspect="1"/>
          </p:cNvPicPr>
          <p:nvPr/>
        </p:nvPicPr>
        <p:blipFill>
          <a:blip r:embed="rId6"/>
          <a:stretch>
            <a:fillRect/>
          </a:stretch>
        </p:blipFill>
        <p:spPr>
          <a:xfrm>
            <a:off x="9437915" y="81280"/>
            <a:ext cx="2638664" cy="4863068"/>
          </a:xfrm>
          <a:prstGeom prst="rect">
            <a:avLst/>
          </a:prstGeom>
        </p:spPr>
      </p:pic>
      <p:pic>
        <p:nvPicPr>
          <p:cNvPr id="11" name="Picture 10">
            <a:extLst>
              <a:ext uri="{FF2B5EF4-FFF2-40B4-BE49-F238E27FC236}">
                <a16:creationId xmlns:a16="http://schemas.microsoft.com/office/drawing/2014/main" id="{65D53109-CA5D-8F9E-0DBC-90F78D68748F}"/>
              </a:ext>
            </a:extLst>
          </p:cNvPr>
          <p:cNvPicPr>
            <a:picLocks noChangeAspect="1"/>
          </p:cNvPicPr>
          <p:nvPr/>
        </p:nvPicPr>
        <p:blipFill>
          <a:blip r:embed="rId7"/>
          <a:stretch>
            <a:fillRect/>
          </a:stretch>
        </p:blipFill>
        <p:spPr>
          <a:xfrm>
            <a:off x="9437915" y="4876811"/>
            <a:ext cx="2638664" cy="1981189"/>
          </a:xfrm>
          <a:prstGeom prst="rect">
            <a:avLst/>
          </a:prstGeom>
        </p:spPr>
      </p:pic>
      <p:pic>
        <p:nvPicPr>
          <p:cNvPr id="13" name="Picture 12">
            <a:extLst>
              <a:ext uri="{FF2B5EF4-FFF2-40B4-BE49-F238E27FC236}">
                <a16:creationId xmlns:a16="http://schemas.microsoft.com/office/drawing/2014/main" id="{C7B17D71-0096-EE02-A327-A2E6FCB489CA}"/>
              </a:ext>
            </a:extLst>
          </p:cNvPr>
          <p:cNvPicPr>
            <a:picLocks noChangeAspect="1"/>
          </p:cNvPicPr>
          <p:nvPr/>
        </p:nvPicPr>
        <p:blipFill>
          <a:blip r:embed="rId8"/>
          <a:stretch>
            <a:fillRect/>
          </a:stretch>
        </p:blipFill>
        <p:spPr>
          <a:xfrm>
            <a:off x="6892700" y="436880"/>
            <a:ext cx="2386877" cy="4634792"/>
          </a:xfrm>
          <a:prstGeom prst="rect">
            <a:avLst/>
          </a:prstGeom>
        </p:spPr>
      </p:pic>
      <p:pic>
        <p:nvPicPr>
          <p:cNvPr id="15" name="Picture 14">
            <a:extLst>
              <a:ext uri="{FF2B5EF4-FFF2-40B4-BE49-F238E27FC236}">
                <a16:creationId xmlns:a16="http://schemas.microsoft.com/office/drawing/2014/main" id="{5AC258B5-D884-8997-FBAB-C027B12EBC24}"/>
              </a:ext>
            </a:extLst>
          </p:cNvPr>
          <p:cNvPicPr>
            <a:picLocks noChangeAspect="1"/>
          </p:cNvPicPr>
          <p:nvPr/>
        </p:nvPicPr>
        <p:blipFill>
          <a:blip r:embed="rId9"/>
          <a:stretch>
            <a:fillRect/>
          </a:stretch>
        </p:blipFill>
        <p:spPr>
          <a:xfrm>
            <a:off x="4382204" y="5153640"/>
            <a:ext cx="5020991" cy="1623080"/>
          </a:xfrm>
          <a:prstGeom prst="rect">
            <a:avLst/>
          </a:prstGeom>
        </p:spPr>
      </p:pic>
      <p:pic>
        <p:nvPicPr>
          <p:cNvPr id="17" name="Picture 16">
            <a:extLst>
              <a:ext uri="{FF2B5EF4-FFF2-40B4-BE49-F238E27FC236}">
                <a16:creationId xmlns:a16="http://schemas.microsoft.com/office/drawing/2014/main" id="{CFC9FA3F-796F-F60E-9E38-24BA83465777}"/>
              </a:ext>
            </a:extLst>
          </p:cNvPr>
          <p:cNvPicPr>
            <a:picLocks noChangeAspect="1"/>
          </p:cNvPicPr>
          <p:nvPr/>
        </p:nvPicPr>
        <p:blipFill>
          <a:blip r:embed="rId10"/>
          <a:stretch>
            <a:fillRect/>
          </a:stretch>
        </p:blipFill>
        <p:spPr>
          <a:xfrm>
            <a:off x="4382204" y="453036"/>
            <a:ext cx="2431327" cy="3139712"/>
          </a:xfrm>
          <a:prstGeom prst="rect">
            <a:avLst/>
          </a:prstGeom>
        </p:spPr>
      </p:pic>
      <p:pic>
        <p:nvPicPr>
          <p:cNvPr id="19" name="Picture 18">
            <a:extLst>
              <a:ext uri="{FF2B5EF4-FFF2-40B4-BE49-F238E27FC236}">
                <a16:creationId xmlns:a16="http://schemas.microsoft.com/office/drawing/2014/main" id="{EC346208-2CD5-A08E-31FC-16FDE9EBA971}"/>
              </a:ext>
            </a:extLst>
          </p:cNvPr>
          <p:cNvPicPr>
            <a:picLocks noChangeAspect="1"/>
          </p:cNvPicPr>
          <p:nvPr/>
        </p:nvPicPr>
        <p:blipFill>
          <a:blip r:embed="rId11"/>
          <a:stretch>
            <a:fillRect/>
          </a:stretch>
        </p:blipFill>
        <p:spPr>
          <a:xfrm>
            <a:off x="423449" y="99822"/>
            <a:ext cx="2705334" cy="1653683"/>
          </a:xfrm>
          <a:prstGeom prst="rect">
            <a:avLst/>
          </a:prstGeom>
        </p:spPr>
      </p:pic>
    </p:spTree>
    <p:extLst>
      <p:ext uri="{BB962C8B-B14F-4D97-AF65-F5344CB8AC3E}">
        <p14:creationId xmlns:p14="http://schemas.microsoft.com/office/powerpoint/2010/main" val="39454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A6CE-83A2-DE7D-8175-91366E698876}"/>
              </a:ext>
            </a:extLst>
          </p:cNvPr>
          <p:cNvSpPr>
            <a:spLocks noGrp="1"/>
          </p:cNvSpPr>
          <p:nvPr>
            <p:ph type="title"/>
          </p:nvPr>
        </p:nvSpPr>
        <p:spPr>
          <a:xfrm>
            <a:off x="393291" y="0"/>
            <a:ext cx="11857703" cy="726256"/>
          </a:xfrm>
        </p:spPr>
        <p:txBody>
          <a:bodyPr/>
          <a:lstStyle/>
          <a:p>
            <a:r>
              <a:rPr lang="en-GB" dirty="0"/>
              <a:t>Varying Sentence Structures – Myths and Legends</a:t>
            </a:r>
          </a:p>
        </p:txBody>
      </p:sp>
      <p:pic>
        <p:nvPicPr>
          <p:cNvPr id="4" name="Content Placeholder 3">
            <a:extLst>
              <a:ext uri="{FF2B5EF4-FFF2-40B4-BE49-F238E27FC236}">
                <a16:creationId xmlns:a16="http://schemas.microsoft.com/office/drawing/2014/main" id="{24A5E23A-D271-C4B4-BCB7-C6BE4E7353B1}"/>
              </a:ext>
            </a:extLst>
          </p:cNvPr>
          <p:cNvPicPr>
            <a:picLocks noGrp="1" noChangeAspect="1"/>
          </p:cNvPicPr>
          <p:nvPr>
            <p:ph idx="1"/>
          </p:nvPr>
        </p:nvPicPr>
        <p:blipFill>
          <a:blip r:embed="rId2"/>
          <a:srcRect b="2939"/>
          <a:stretch>
            <a:fillRect/>
          </a:stretch>
        </p:blipFill>
        <p:spPr>
          <a:xfrm>
            <a:off x="7659733" y="726256"/>
            <a:ext cx="4532267" cy="5865463"/>
          </a:xfrm>
          <a:prstGeom prst="rect">
            <a:avLst/>
          </a:prstGeom>
        </p:spPr>
      </p:pic>
      <p:sp>
        <p:nvSpPr>
          <p:cNvPr id="5" name="TextBox 4">
            <a:extLst>
              <a:ext uri="{FF2B5EF4-FFF2-40B4-BE49-F238E27FC236}">
                <a16:creationId xmlns:a16="http://schemas.microsoft.com/office/drawing/2014/main" id="{552C4FCD-1F23-A7EC-E704-49D088F810F7}"/>
              </a:ext>
            </a:extLst>
          </p:cNvPr>
          <p:cNvSpPr txBox="1"/>
          <p:nvPr/>
        </p:nvSpPr>
        <p:spPr>
          <a:xfrm>
            <a:off x="120147" y="633328"/>
            <a:ext cx="7405635" cy="6186309"/>
          </a:xfrm>
          <a:prstGeom prst="rect">
            <a:avLst/>
          </a:prstGeom>
          <a:noFill/>
          <a:ln w="19050">
            <a:solidFill>
              <a:schemeClr val="tx1"/>
            </a:solidFill>
          </a:ln>
        </p:spPr>
        <p:txBody>
          <a:bodyPr wrap="square" rtlCol="0">
            <a:spAutoFit/>
          </a:bodyPr>
          <a:lstStyle/>
          <a:p>
            <a:pPr algn="ctr"/>
            <a:r>
              <a:rPr lang="en-GB" b="1" u="sng" dirty="0"/>
              <a:t>The Comma Sandwich</a:t>
            </a:r>
          </a:p>
          <a:p>
            <a:r>
              <a:rPr lang="en-GB" dirty="0"/>
              <a:t>The minotaur, </a:t>
            </a:r>
            <a:r>
              <a:rPr lang="en-GB" b="1" dirty="0"/>
              <a:t>half-man and half-bull</a:t>
            </a:r>
            <a:r>
              <a:rPr lang="en-GB" dirty="0"/>
              <a:t>, lurked in the labyrinth.</a:t>
            </a:r>
          </a:p>
          <a:p>
            <a:pPr algn="ctr"/>
            <a:r>
              <a:rPr lang="en-GB" b="1" u="sng" dirty="0"/>
              <a:t>The Semi-colon to Join Two Related Clauses</a:t>
            </a:r>
          </a:p>
          <a:p>
            <a:r>
              <a:rPr lang="en-GB" dirty="0"/>
              <a:t>Medusa glared with furious eyes; anyone who looked at her turned to stone.</a:t>
            </a:r>
          </a:p>
          <a:p>
            <a:pPr algn="ctr"/>
            <a:r>
              <a:rPr lang="en-GB" b="1" u="sng" dirty="0"/>
              <a:t>The Colon to Clarify</a:t>
            </a:r>
            <a:endParaRPr lang="en-GB" dirty="0"/>
          </a:p>
          <a:p>
            <a:r>
              <a:rPr lang="en-GB" dirty="0"/>
              <a:t>The hero faced his greatest fear: </a:t>
            </a:r>
            <a:r>
              <a:rPr lang="en-GB" b="1" dirty="0"/>
              <a:t>the fire-breathing dragon</a:t>
            </a:r>
            <a:r>
              <a:rPr lang="en-GB" dirty="0"/>
              <a:t>.</a:t>
            </a:r>
          </a:p>
          <a:p>
            <a:pPr algn="ctr"/>
            <a:r>
              <a:rPr lang="en-GB" b="1" u="sng" dirty="0"/>
              <a:t>Two Similes Sentence</a:t>
            </a:r>
            <a:endParaRPr lang="en-GB" dirty="0"/>
          </a:p>
          <a:p>
            <a:r>
              <a:rPr lang="en-GB" dirty="0"/>
              <a:t>The underworld was dark </a:t>
            </a:r>
            <a:r>
              <a:rPr lang="en-GB" b="1" dirty="0"/>
              <a:t>like a cave with no light, like a shadow swallowing the world whole</a:t>
            </a:r>
            <a:r>
              <a:rPr lang="en-GB" dirty="0"/>
              <a:t>.</a:t>
            </a:r>
          </a:p>
          <a:p>
            <a:pPr algn="ctr"/>
            <a:r>
              <a:rPr lang="en-GB" b="1" u="sng" dirty="0"/>
              <a:t>Distance and ‘More’ sentence</a:t>
            </a:r>
            <a:endParaRPr lang="en-GB" dirty="0"/>
          </a:p>
          <a:p>
            <a:r>
              <a:rPr lang="en-GB" dirty="0"/>
              <a:t>The castle gates stood </a:t>
            </a:r>
            <a:r>
              <a:rPr lang="en-GB" b="1" dirty="0"/>
              <a:t>further</a:t>
            </a:r>
            <a:r>
              <a:rPr lang="en-GB" dirty="0"/>
              <a:t> than expected, </a:t>
            </a:r>
            <a:r>
              <a:rPr lang="en-GB" b="1" dirty="0"/>
              <a:t>more</a:t>
            </a:r>
            <a:r>
              <a:rPr lang="en-GB" dirty="0"/>
              <a:t> forbidding with every step towards them.</a:t>
            </a:r>
          </a:p>
          <a:p>
            <a:pPr algn="ctr"/>
            <a:r>
              <a:rPr lang="en-GB" b="1" u="sng" dirty="0"/>
              <a:t>Unfortunately AND Fortunately</a:t>
            </a:r>
          </a:p>
          <a:p>
            <a:r>
              <a:rPr lang="en-GB" b="1" dirty="0"/>
              <a:t>Fortunately,</a:t>
            </a:r>
            <a:r>
              <a:rPr lang="en-GB" dirty="0"/>
              <a:t> the hero found a sword of fire; </a:t>
            </a:r>
            <a:r>
              <a:rPr lang="en-GB" b="1" dirty="0"/>
              <a:t>unfortunately</a:t>
            </a:r>
            <a:r>
              <a:rPr lang="en-GB" dirty="0"/>
              <a:t>, it was guarded by a dragon.</a:t>
            </a:r>
          </a:p>
          <a:p>
            <a:pPr algn="ctr"/>
            <a:r>
              <a:rPr lang="en-GB" b="1" u="sng" dirty="0"/>
              <a:t>Prepositional Start</a:t>
            </a:r>
          </a:p>
          <a:p>
            <a:r>
              <a:rPr lang="en-GB" b="1" dirty="0"/>
              <a:t>Under the silver moonlight</a:t>
            </a:r>
            <a:r>
              <a:rPr lang="en-GB" dirty="0"/>
              <a:t>, the goddess whispered her ancient spell.</a:t>
            </a:r>
          </a:p>
          <a:p>
            <a:pPr algn="ctr"/>
            <a:r>
              <a:rPr lang="en-GB" b="1" u="sng" dirty="0"/>
              <a:t>Adjective Openings</a:t>
            </a:r>
            <a:endParaRPr lang="en-GB" dirty="0"/>
          </a:p>
          <a:p>
            <a:r>
              <a:rPr lang="en-GB" b="1" dirty="0"/>
              <a:t>Silent and watchful</a:t>
            </a:r>
            <a:r>
              <a:rPr lang="en-GB" dirty="0"/>
              <a:t>, the sphinx guarded the temple gates.</a:t>
            </a:r>
          </a:p>
          <a:p>
            <a:pPr algn="ctr"/>
            <a:r>
              <a:rPr lang="en-GB" b="1" u="sng" dirty="0"/>
              <a:t>The Dramatic Ending</a:t>
            </a:r>
            <a:endParaRPr lang="en-GB" dirty="0"/>
          </a:p>
          <a:p>
            <a:r>
              <a:rPr lang="en-GB" dirty="0"/>
              <a:t>The treasure chest opened slowly, revealing nothing but dust and silence.</a:t>
            </a:r>
          </a:p>
        </p:txBody>
      </p:sp>
    </p:spTree>
    <p:extLst>
      <p:ext uri="{BB962C8B-B14F-4D97-AF65-F5344CB8AC3E}">
        <p14:creationId xmlns:p14="http://schemas.microsoft.com/office/powerpoint/2010/main" val="19002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66" y="0"/>
            <a:ext cx="10515600" cy="497024"/>
          </a:xfrm>
        </p:spPr>
        <p:txBody>
          <a:bodyPr>
            <a:normAutofit/>
          </a:bodyPr>
          <a:lstStyle/>
          <a:p>
            <a:pPr algn="ctr"/>
            <a:r>
              <a:rPr lang="en-GB" sz="2000" b="1" dirty="0"/>
              <a:t>Year 7 HT3 Knowledge Organiser </a:t>
            </a:r>
            <a:r>
              <a:rPr lang="en-GB" sz="2000" b="1" i="1" dirty="0"/>
              <a:t>Oliver Twist </a:t>
            </a:r>
            <a:r>
              <a:rPr lang="en-GB" sz="2000" b="1" dirty="0"/>
              <a:t>– Charles Dickens </a:t>
            </a:r>
          </a:p>
        </p:txBody>
      </p:sp>
      <p:graphicFrame>
        <p:nvGraphicFramePr>
          <p:cNvPr id="5" name="Table 4"/>
          <p:cNvGraphicFramePr>
            <a:graphicFrameLocks noGrp="1"/>
          </p:cNvGraphicFramePr>
          <p:nvPr/>
        </p:nvGraphicFramePr>
        <p:xfrm>
          <a:off x="295608" y="389862"/>
          <a:ext cx="11739153" cy="6213025"/>
        </p:xfrm>
        <a:graphic>
          <a:graphicData uri="http://schemas.openxmlformats.org/drawingml/2006/table">
            <a:tbl>
              <a:tblPr firstRow="1" firstCol="1" bandRow="1"/>
              <a:tblGrid>
                <a:gridCol w="5343192">
                  <a:extLst>
                    <a:ext uri="{9D8B030D-6E8A-4147-A177-3AD203B41FA5}">
                      <a16:colId xmlns:a16="http://schemas.microsoft.com/office/drawing/2014/main" val="219022903"/>
                    </a:ext>
                  </a:extLst>
                </a:gridCol>
                <a:gridCol w="6395961">
                  <a:extLst>
                    <a:ext uri="{9D8B030D-6E8A-4147-A177-3AD203B41FA5}">
                      <a16:colId xmlns:a16="http://schemas.microsoft.com/office/drawing/2014/main" val="2617489227"/>
                    </a:ext>
                  </a:extLst>
                </a:gridCol>
              </a:tblGrid>
              <a:tr h="1667538">
                <a:tc>
                  <a:txBody>
                    <a:bodyPr/>
                    <a:lstStyle/>
                    <a:p>
                      <a:pPr algn="ctr">
                        <a:lnSpc>
                          <a:spcPct val="107000"/>
                        </a:lnSpc>
                        <a:spcAft>
                          <a:spcPts val="0"/>
                        </a:spcAft>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Context</a:t>
                      </a:r>
                    </a:p>
                    <a:p>
                      <a:pPr algn="ctr">
                        <a:lnSpc>
                          <a:spcPct val="107000"/>
                        </a:lnSpc>
                        <a:spcAft>
                          <a:spcPts val="0"/>
                        </a:spcAft>
                      </a:pPr>
                      <a:r>
                        <a:rPr lang="en-GB" sz="1100" dirty="0">
                          <a:solidFill>
                            <a:schemeClr val="tx1"/>
                          </a:solidFill>
                        </a:rPr>
                        <a:t>Charles Dickens clearly understood the poverty in London during the 1800s, as he himself was a child worker after his father was sent to debtors’ prison. His appreciation of the hardships suffered by impoverished citizens stayed with him for the rest of his life and was evident in his writing. Dickens began writing Oliver Twist after the adoption of the Poor Law of 1834, which stopped government payments to the able-bodied poor unless they entered workhouses. Therefore, Oliver Twist became a story clearly aimed directly at the problem of poverty in 19th-century London.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Plot Summary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50" dirty="0">
                          <a:solidFill>
                            <a:schemeClr val="tx1"/>
                          </a:solidFill>
                        </a:rPr>
                        <a:t>Oliver Twist is born in a workhouse in 1830s England. He is transferred to a workhouse for adults after 9 years. After the other boys bully Oliver into asking for more gruel at the end of a meal, Mr. Bumble, the parish beadle, offers five pounds to anyone who will take the boy away from the workhouse. He is eventually apprenticed to a local undertaker, Mr. </a:t>
                      </a:r>
                      <a:r>
                        <a:rPr lang="en-GB" sz="1050" dirty="0" err="1">
                          <a:solidFill>
                            <a:schemeClr val="tx1"/>
                          </a:solidFill>
                        </a:rPr>
                        <a:t>Sowerberry</a:t>
                      </a:r>
                      <a:r>
                        <a:rPr lang="en-GB" sz="1050" dirty="0">
                          <a:solidFill>
                            <a:schemeClr val="tx1"/>
                          </a:solidFill>
                        </a:rPr>
                        <a:t>. Desperate, Oliver runs away at dawn and travels toward London. Outside London, Oliver meets Jack Dawkins. Jack offers him shelter in the London house of his benefactor, Fagin. It turns out that Fagin is a career criminal who trains orphan boys to pick pockets. After a few days of training, Oliver is sent on a pickpocketing mission with two other boys. When he sees them swipe a handkerchief from an elderly gentleman, Oliver is horrified and runs off. He is caught by the police. Mr Brownlow understands his innocence and tries to help Oliver, but he is kidnapped by Sikes and returns back to Fagin’s lair. Sikes’ girlfriend, Nancy, realises that Fagin wants Oliver for his inheritance (with the help of a man named Monks) and sees that she must set things right. She meets with Mr Brownlow and explains that Oliver is in danger. When word of Nancy’s disclosure reaches Sikes, he brutally murders Nancy and flees London. Pursued by his guilty conscience and an angry mob, he hangs himself while trying to escape. Mr. Brownlow confronts Monks and squeezes the truth about Oliver’s parentage from him. Monks has been pursuing Oliver all along in the hopes of ensuring that his half-brother is deprived of his share of the family inheritance. Mr. Brownlow forces Monks to sign over Oliver’s share to Oliver. Finally, Mr Brownlow adopts Oliver and he has a secure and comfortable home in the countryside. </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49044"/>
                  </a:ext>
                </a:extLst>
              </a:tr>
              <a:tr h="1517807">
                <a:tc rowSpan="2">
                  <a:txBody>
                    <a:bodyPr/>
                    <a:lstStyle/>
                    <a:p>
                      <a:pPr algn="ctr">
                        <a:lnSpc>
                          <a:spcPct val="107000"/>
                        </a:lnSpc>
                        <a:spcAft>
                          <a:spcPts val="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Drama</a:t>
                      </a:r>
                      <a:r>
                        <a:rPr lang="en-GB"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Terminology</a:t>
                      </a: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b="1" dirty="0">
                          <a:solidFill>
                            <a:schemeClr val="tx1"/>
                          </a:solidFill>
                        </a:rPr>
                        <a:t>Act/ Scene </a:t>
                      </a:r>
                      <a:r>
                        <a:rPr lang="en-GB" sz="1100" dirty="0">
                          <a:solidFill>
                            <a:schemeClr val="tx1"/>
                          </a:solidFill>
                        </a:rPr>
                        <a:t>An act is a division or unit of a theatre work. Plays</a:t>
                      </a:r>
                      <a:r>
                        <a:rPr lang="en-GB" sz="1100" baseline="0" dirty="0">
                          <a:solidFill>
                            <a:schemeClr val="tx1"/>
                          </a:solidFill>
                        </a:rPr>
                        <a:t> usually have 2-3 Acts – Shakespearean plays had around 5</a:t>
                      </a:r>
                      <a:r>
                        <a:rPr lang="en-GB" sz="1100" dirty="0">
                          <a:solidFill>
                            <a:schemeClr val="tx1"/>
                          </a:solidFill>
                        </a:rPr>
                        <a:t>.  A scene is a part of an act defined with the changing of characters. </a:t>
                      </a:r>
                    </a:p>
                    <a:p>
                      <a:pPr algn="l">
                        <a:lnSpc>
                          <a:spcPct val="107000"/>
                        </a:lnSpc>
                        <a:spcAft>
                          <a:spcPts val="0"/>
                        </a:spcAft>
                      </a:pPr>
                      <a:r>
                        <a:rPr lang="en-GB" sz="1100" b="1" dirty="0">
                          <a:solidFill>
                            <a:schemeClr val="tx1"/>
                          </a:solidFill>
                        </a:rPr>
                        <a:t>Characters</a:t>
                      </a:r>
                      <a:r>
                        <a:rPr lang="en-GB" sz="1100" dirty="0">
                          <a:solidFill>
                            <a:schemeClr val="tx1"/>
                          </a:solidFill>
                        </a:rPr>
                        <a:t> People acting in a </a:t>
                      </a:r>
                      <a:r>
                        <a:rPr lang="en-GB" sz="1100" dirty="0" err="1">
                          <a:solidFill>
                            <a:schemeClr val="tx1"/>
                          </a:solidFill>
                        </a:rPr>
                        <a:t>playscript</a:t>
                      </a:r>
                      <a:r>
                        <a:rPr lang="en-GB" sz="1100" dirty="0">
                          <a:solidFill>
                            <a:schemeClr val="tx1"/>
                          </a:solidFill>
                        </a:rPr>
                        <a:t> </a:t>
                      </a:r>
                    </a:p>
                    <a:p>
                      <a:pPr algn="l">
                        <a:lnSpc>
                          <a:spcPct val="107000"/>
                        </a:lnSpc>
                        <a:spcAft>
                          <a:spcPts val="0"/>
                        </a:spcAft>
                      </a:pPr>
                      <a:r>
                        <a:rPr lang="en-GB" sz="1100" b="1" dirty="0">
                          <a:solidFill>
                            <a:schemeClr val="tx1"/>
                          </a:solidFill>
                        </a:rPr>
                        <a:t>Setting</a:t>
                      </a:r>
                      <a:r>
                        <a:rPr lang="en-GB" sz="1100" dirty="0">
                          <a:solidFill>
                            <a:schemeClr val="tx1"/>
                          </a:solidFill>
                        </a:rPr>
                        <a:t> </a:t>
                      </a:r>
                      <a:r>
                        <a:rPr lang="en-GB" sz="1100" dirty="0" err="1">
                          <a:solidFill>
                            <a:schemeClr val="tx1"/>
                          </a:solidFill>
                        </a:rPr>
                        <a:t>Setting</a:t>
                      </a:r>
                      <a:r>
                        <a:rPr lang="en-GB" sz="1100" dirty="0">
                          <a:solidFill>
                            <a:schemeClr val="tx1"/>
                          </a:solidFill>
                        </a:rPr>
                        <a:t> is the time and place (or when and where) of the story </a:t>
                      </a:r>
                    </a:p>
                    <a:p>
                      <a:pPr algn="l">
                        <a:lnSpc>
                          <a:spcPct val="107000"/>
                        </a:lnSpc>
                        <a:spcAft>
                          <a:spcPts val="0"/>
                        </a:spcAft>
                      </a:pPr>
                      <a:r>
                        <a:rPr lang="en-GB" sz="1100" b="1" dirty="0">
                          <a:solidFill>
                            <a:schemeClr val="tx1"/>
                          </a:solidFill>
                        </a:rPr>
                        <a:t>Audience</a:t>
                      </a:r>
                      <a:r>
                        <a:rPr lang="en-GB" sz="1100" dirty="0">
                          <a:solidFill>
                            <a:schemeClr val="tx1"/>
                          </a:solidFill>
                        </a:rPr>
                        <a:t> The people who watch the performance; those for whom the performance is intended. </a:t>
                      </a:r>
                    </a:p>
                    <a:p>
                      <a:pPr algn="l">
                        <a:lnSpc>
                          <a:spcPct val="107000"/>
                        </a:lnSpc>
                        <a:spcAft>
                          <a:spcPts val="0"/>
                        </a:spcAft>
                      </a:pPr>
                      <a:r>
                        <a:rPr lang="en-GB" sz="1100" b="1" dirty="0">
                          <a:solidFill>
                            <a:schemeClr val="tx1"/>
                          </a:solidFill>
                        </a:rPr>
                        <a:t>Dialogue </a:t>
                      </a:r>
                      <a:r>
                        <a:rPr lang="en-GB" sz="1100" dirty="0">
                          <a:solidFill>
                            <a:schemeClr val="tx1"/>
                          </a:solidFill>
                        </a:rPr>
                        <a:t>The dialogue refers to the words that will be spoken by the actors. </a:t>
                      </a:r>
                    </a:p>
                    <a:p>
                      <a:pPr algn="l">
                        <a:lnSpc>
                          <a:spcPct val="107000"/>
                        </a:lnSpc>
                        <a:spcAft>
                          <a:spcPts val="0"/>
                        </a:spcAft>
                      </a:pPr>
                      <a:r>
                        <a:rPr lang="en-GB" sz="1100" b="1" dirty="0">
                          <a:solidFill>
                            <a:schemeClr val="tx1"/>
                          </a:solidFill>
                        </a:rPr>
                        <a:t>Colon</a:t>
                      </a:r>
                      <a:r>
                        <a:rPr lang="en-GB" sz="1100" dirty="0">
                          <a:solidFill>
                            <a:schemeClr val="tx1"/>
                          </a:solidFill>
                        </a:rPr>
                        <a:t> The colon ( : ) is a punctuation mark that is</a:t>
                      </a:r>
                      <a:r>
                        <a:rPr lang="en-GB" sz="1100" baseline="0" dirty="0">
                          <a:solidFill>
                            <a:schemeClr val="tx1"/>
                          </a:solidFill>
                        </a:rPr>
                        <a:t> put before a reveal of information.</a:t>
                      </a:r>
                    </a:p>
                    <a:p>
                      <a:pPr algn="l">
                        <a:lnSpc>
                          <a:spcPct val="107000"/>
                        </a:lnSpc>
                        <a:spcAft>
                          <a:spcPts val="0"/>
                        </a:spcAft>
                      </a:pPr>
                      <a:r>
                        <a:rPr lang="en-GB" sz="1100" b="1" baseline="0" dirty="0">
                          <a:solidFill>
                            <a:schemeClr val="tx1"/>
                          </a:solidFill>
                        </a:rPr>
                        <a:t>Stage Directions </a:t>
                      </a:r>
                      <a:r>
                        <a:rPr lang="en-GB" sz="1100" b="0" baseline="0" dirty="0">
                          <a:solidFill>
                            <a:schemeClr val="tx1"/>
                          </a:solidFill>
                        </a:rPr>
                        <a:t>information for actors about how to act – usually in italics or brackets. </a:t>
                      </a:r>
                      <a:endParaRPr lang="en-GB" sz="1100" b="1" dirty="0">
                        <a:solidFill>
                          <a:schemeClr val="tx1"/>
                        </a:solidFill>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49268"/>
                  </a:ext>
                </a:extLst>
              </a:tr>
              <a:tr h="759726">
                <a:tc vMerge="1">
                  <a:txBody>
                    <a:bodyPr/>
                    <a:lstStyle/>
                    <a:p>
                      <a:endParaRPr lang="en-GB"/>
                    </a:p>
                  </a:txBody>
                  <a:tcPr/>
                </a:tc>
                <a:tc rowSpan="2">
                  <a:txBody>
                    <a:bodyPr/>
                    <a:lstStyle/>
                    <a:p>
                      <a:pPr algn="ctr">
                        <a:lnSpc>
                          <a:spcPct val="107000"/>
                        </a:lnSpc>
                        <a:spcAft>
                          <a:spcPts val="0"/>
                        </a:spcAft>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Characters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50" b="1" dirty="0">
                          <a:solidFill>
                            <a:schemeClr val="tx1"/>
                          </a:solidFill>
                        </a:rPr>
                        <a:t>Oliver</a:t>
                      </a:r>
                      <a:r>
                        <a:rPr lang="en-GB" sz="1050" dirty="0">
                          <a:solidFill>
                            <a:schemeClr val="tx1"/>
                          </a:solidFill>
                        </a:rPr>
                        <a:t> He is a ‘pale, thin’ orphan who is treated badly by almost everyone he meets. He tries his best to be a good person and experiences ‘horror and alarm’ whenever he sees crimes being committed. </a:t>
                      </a:r>
                    </a:p>
                    <a:p>
                      <a:pPr algn="l">
                        <a:lnSpc>
                          <a:spcPct val="107000"/>
                        </a:lnSpc>
                        <a:spcAft>
                          <a:spcPts val="0"/>
                        </a:spcAft>
                      </a:pPr>
                      <a:r>
                        <a:rPr lang="en-GB" sz="1050" b="1" dirty="0">
                          <a:solidFill>
                            <a:schemeClr val="tx1"/>
                          </a:solidFill>
                        </a:rPr>
                        <a:t>Mr. Bumble </a:t>
                      </a:r>
                      <a:r>
                        <a:rPr lang="en-GB" sz="1050" dirty="0">
                          <a:solidFill>
                            <a:schemeClr val="tx1"/>
                          </a:solidFill>
                        </a:rPr>
                        <a:t>The man who runs the workhouse and gives Oliver his name. He is ‘a fat man’ who enjoys power and doesn’t care about the people beneath him. </a:t>
                      </a:r>
                    </a:p>
                    <a:p>
                      <a:pPr algn="l">
                        <a:lnSpc>
                          <a:spcPct val="107000"/>
                        </a:lnSpc>
                        <a:spcAft>
                          <a:spcPts val="0"/>
                        </a:spcAft>
                      </a:pPr>
                      <a:r>
                        <a:rPr lang="en-GB" sz="1050" b="1" dirty="0">
                          <a:solidFill>
                            <a:schemeClr val="tx1"/>
                          </a:solidFill>
                        </a:rPr>
                        <a:t>Noah </a:t>
                      </a:r>
                      <a:r>
                        <a:rPr lang="en-GB" sz="1050" b="1" dirty="0" err="1">
                          <a:solidFill>
                            <a:schemeClr val="tx1"/>
                          </a:solidFill>
                        </a:rPr>
                        <a:t>Claypole</a:t>
                      </a:r>
                      <a:r>
                        <a:rPr lang="en-GB" sz="1050" b="1" dirty="0">
                          <a:solidFill>
                            <a:schemeClr val="tx1"/>
                          </a:solidFill>
                        </a:rPr>
                        <a:t> </a:t>
                      </a:r>
                      <a:r>
                        <a:rPr lang="en-GB" sz="1050" dirty="0">
                          <a:solidFill>
                            <a:schemeClr val="tx1"/>
                          </a:solidFill>
                        </a:rPr>
                        <a:t>A ‘malicious and ill-conditioned’ boy who bullies Oliver at the undertakers. He eventually runs away to London and joins the same gang as Oliver. </a:t>
                      </a:r>
                    </a:p>
                    <a:p>
                      <a:pPr algn="l">
                        <a:lnSpc>
                          <a:spcPct val="107000"/>
                        </a:lnSpc>
                        <a:spcAft>
                          <a:spcPts val="0"/>
                        </a:spcAft>
                      </a:pPr>
                      <a:r>
                        <a:rPr lang="en-GB" sz="1050" b="1" dirty="0">
                          <a:solidFill>
                            <a:schemeClr val="tx1"/>
                          </a:solidFill>
                        </a:rPr>
                        <a:t>Fagin</a:t>
                      </a:r>
                      <a:r>
                        <a:rPr lang="en-GB" sz="1050" dirty="0">
                          <a:solidFill>
                            <a:schemeClr val="tx1"/>
                          </a:solidFill>
                        </a:rPr>
                        <a:t> An old man who runs the gang of pickpockets. He seems kind but his ‘villainous-looking and repulsive face’ reflects his selfish nature as he gets young boys to do his dirty work for him. </a:t>
                      </a:r>
                    </a:p>
                    <a:p>
                      <a:pPr algn="l">
                        <a:lnSpc>
                          <a:spcPct val="107000"/>
                        </a:lnSpc>
                        <a:spcAft>
                          <a:spcPts val="0"/>
                        </a:spcAft>
                      </a:pPr>
                      <a:r>
                        <a:rPr lang="en-GB" sz="1050" b="1" dirty="0">
                          <a:solidFill>
                            <a:schemeClr val="tx1"/>
                          </a:solidFill>
                        </a:rPr>
                        <a:t>Jack Dawkins (The Artful Dodger) </a:t>
                      </a:r>
                      <a:r>
                        <a:rPr lang="en-GB" sz="1050" dirty="0">
                          <a:solidFill>
                            <a:schemeClr val="tx1"/>
                          </a:solidFill>
                        </a:rPr>
                        <a:t>A young boy who introduces Oliver to Fagin’s gang who has ‘all the airs and manners of a man’. He’s confident and cunning. </a:t>
                      </a:r>
                    </a:p>
                    <a:p>
                      <a:pPr algn="l">
                        <a:lnSpc>
                          <a:spcPct val="107000"/>
                        </a:lnSpc>
                        <a:spcAft>
                          <a:spcPts val="0"/>
                        </a:spcAft>
                      </a:pPr>
                      <a:r>
                        <a:rPr lang="en-GB" sz="1050" b="1" dirty="0">
                          <a:solidFill>
                            <a:schemeClr val="tx1"/>
                          </a:solidFill>
                        </a:rPr>
                        <a:t>Bill Sikes </a:t>
                      </a:r>
                      <a:r>
                        <a:rPr lang="en-GB" sz="1050" dirty="0">
                          <a:solidFill>
                            <a:schemeClr val="tx1"/>
                          </a:solidFill>
                        </a:rPr>
                        <a:t>A ’rough man’ who has been a criminal for many years. He beats his dog viciously and brutally kills his girlfriend, Nancy. </a:t>
                      </a:r>
                    </a:p>
                    <a:p>
                      <a:pPr algn="l">
                        <a:lnSpc>
                          <a:spcPct val="107000"/>
                        </a:lnSpc>
                        <a:spcAft>
                          <a:spcPts val="0"/>
                        </a:spcAft>
                      </a:pPr>
                      <a:r>
                        <a:rPr lang="en-GB" sz="1050" b="1" dirty="0">
                          <a:solidFill>
                            <a:schemeClr val="tx1"/>
                          </a:solidFill>
                        </a:rPr>
                        <a:t>Nancy</a:t>
                      </a:r>
                      <a:r>
                        <a:rPr lang="en-GB" sz="1050" dirty="0">
                          <a:solidFill>
                            <a:schemeClr val="tx1"/>
                          </a:solidFill>
                        </a:rPr>
                        <a:t> Bill’s girlfriend who risks her life to help Oliver escape from the gang. She loves Bill even though he treats her abusively and she feels guilty about the life of crime she has led. </a:t>
                      </a:r>
                    </a:p>
                    <a:p>
                      <a:pPr algn="l">
                        <a:lnSpc>
                          <a:spcPct val="107000"/>
                        </a:lnSpc>
                        <a:spcAft>
                          <a:spcPts val="0"/>
                        </a:spcAft>
                      </a:pPr>
                      <a:r>
                        <a:rPr lang="en-GB" sz="1050" b="1" dirty="0">
                          <a:solidFill>
                            <a:schemeClr val="tx1"/>
                          </a:solidFill>
                        </a:rPr>
                        <a:t>Mr. Brownlow </a:t>
                      </a:r>
                      <a:r>
                        <a:rPr lang="en-GB" sz="1050" dirty="0">
                          <a:solidFill>
                            <a:schemeClr val="tx1"/>
                          </a:solidFill>
                        </a:rPr>
                        <a:t>A wealthy older gentleman who takes Oliver in and looks after him. He believes in Oliver’s goodness even when it looks like Oliver has stolen from him and eventually finds out the truth about Oliver’s parents.</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60649"/>
                  </a:ext>
                </a:extLst>
              </a:tr>
              <a:tr h="20420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Techniques: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Metaphor</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saying that something is something else – </a:t>
                      </a:r>
                      <a:r>
                        <a:rPr lang="en-GB" sz="11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‘She’s a star’</a:t>
                      </a:r>
                      <a:endParaRPr lang="en-GB" sz="1100" b="1"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Simile</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comparing two things using ‘like’ or ‘as’ – </a:t>
                      </a:r>
                      <a:r>
                        <a:rPr lang="en-GB" sz="11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 shone like a star’</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Personification </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giving an item human qualities/features – </a:t>
                      </a:r>
                      <a:r>
                        <a:rPr lang="en-GB" sz="11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stars winked at me’</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Imagery</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where a piece of writing creates an image in a reader’s head</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Foreshadowing</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 warning or indication of a future event </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Simple Sentence: </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sentence with just one independent clause </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Compound Sentence: </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sentence with two independent clauses, that are joined by a co-ordinating conjunction</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Complex Sentence: </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sentence with a subordinate clause and an independent clause</a:t>
                      </a:r>
                      <a:endParaRPr lang="en-GB"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Minor Sentence: </a:t>
                      </a: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short sentence</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usually one or two words – that doesn’t have a main verb or subject. </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7" marR="38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50881415"/>
                  </a:ext>
                </a:extLst>
              </a:tr>
            </a:tbl>
          </a:graphicData>
        </a:graphic>
      </p:graphicFrame>
    </p:spTree>
    <p:extLst>
      <p:ext uri="{BB962C8B-B14F-4D97-AF65-F5344CB8AC3E}">
        <p14:creationId xmlns:p14="http://schemas.microsoft.com/office/powerpoint/2010/main" val="310608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88546" y="429124"/>
          <a:ext cx="8535230" cy="6133742"/>
        </p:xfrm>
        <a:graphic>
          <a:graphicData uri="http://schemas.openxmlformats.org/drawingml/2006/table">
            <a:tbl>
              <a:tblPr firstRow="1" firstCol="1" bandRow="1">
                <a:tableStyleId>{7E9639D4-E3E2-4D34-9284-5A2195B3D0D7}</a:tableStyleId>
              </a:tblPr>
              <a:tblGrid>
                <a:gridCol w="1795159">
                  <a:extLst>
                    <a:ext uri="{9D8B030D-6E8A-4147-A177-3AD203B41FA5}">
                      <a16:colId xmlns:a16="http://schemas.microsoft.com/office/drawing/2014/main" val="456972761"/>
                    </a:ext>
                  </a:extLst>
                </a:gridCol>
                <a:gridCol w="3166476">
                  <a:extLst>
                    <a:ext uri="{9D8B030D-6E8A-4147-A177-3AD203B41FA5}">
                      <a16:colId xmlns:a16="http://schemas.microsoft.com/office/drawing/2014/main" val="822639264"/>
                    </a:ext>
                  </a:extLst>
                </a:gridCol>
                <a:gridCol w="3573595">
                  <a:extLst>
                    <a:ext uri="{9D8B030D-6E8A-4147-A177-3AD203B41FA5}">
                      <a16:colId xmlns:a16="http://schemas.microsoft.com/office/drawing/2014/main" val="609968256"/>
                    </a:ext>
                  </a:extLst>
                </a:gridCol>
              </a:tblGrid>
              <a:tr h="556974">
                <a:tc>
                  <a:txBody>
                    <a:bodyPr/>
                    <a:lstStyle/>
                    <a:p>
                      <a:pPr algn="ctr">
                        <a:lnSpc>
                          <a:spcPct val="107000"/>
                        </a:lnSpc>
                        <a:spcAft>
                          <a:spcPts val="0"/>
                        </a:spcAft>
                      </a:pPr>
                      <a:r>
                        <a:rPr lang="en-GB" sz="1600" b="0" dirty="0">
                          <a:effectLst/>
                          <a:latin typeface="Berlin Sans FB" panose="020E0602020502020306" pitchFamily="34" charset="0"/>
                          <a:ea typeface="Calibri" panose="020F0502020204030204" pitchFamily="34" charset="0"/>
                          <a:cs typeface="Times New Roman" panose="02020603050405020304" pitchFamily="18" charset="0"/>
                        </a:rPr>
                        <a:t>Techniques</a:t>
                      </a:r>
                      <a:r>
                        <a:rPr lang="en-GB" sz="1600" b="0" baseline="0" dirty="0">
                          <a:effectLst/>
                          <a:latin typeface="Berlin Sans FB" panose="020E0602020502020306" pitchFamily="34" charset="0"/>
                          <a:ea typeface="Calibri" panose="020F0502020204030204" pitchFamily="34" charset="0"/>
                          <a:cs typeface="Times New Roman" panose="02020603050405020304" pitchFamily="18" charset="0"/>
                        </a:rPr>
                        <a:t> to use in your writing:</a:t>
                      </a:r>
                      <a:endParaRPr lang="en-GB" sz="16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0" dirty="0">
                          <a:effectLst/>
                          <a:latin typeface="Berlin Sans FB" panose="020E0602020502020306" pitchFamily="34" charset="0"/>
                        </a:rPr>
                        <a:t>Definition </a:t>
                      </a:r>
                      <a:endParaRPr lang="en-GB" sz="16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0" dirty="0">
                          <a:effectLst/>
                          <a:latin typeface="Berlin Sans FB" panose="020E0602020502020306" pitchFamily="34" charset="0"/>
                        </a:rPr>
                        <a:t>Example </a:t>
                      </a:r>
                      <a:endParaRPr lang="en-GB" sz="16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020677"/>
                  </a:ext>
                </a:extLst>
              </a:tr>
              <a:tr h="434838">
                <a:tc>
                  <a:txBody>
                    <a:bodyPr/>
                    <a:lstStyle/>
                    <a:p>
                      <a:pPr algn="ctr">
                        <a:lnSpc>
                          <a:spcPct val="107000"/>
                        </a:lnSpc>
                        <a:spcAft>
                          <a:spcPts val="0"/>
                        </a:spcAft>
                      </a:pPr>
                      <a:r>
                        <a:rPr lang="en-GB" sz="1400" b="0" dirty="0">
                          <a:effectLst/>
                          <a:latin typeface="Berlin Sans FB" panose="020E0602020502020306" pitchFamily="34" charset="0"/>
                          <a:ea typeface="Calibri" panose="020F0502020204030204" pitchFamily="34" charset="0"/>
                          <a:cs typeface="Times New Roman" panose="02020603050405020304" pitchFamily="18" charset="0"/>
                        </a:rPr>
                        <a:t>Alliteration</a:t>
                      </a: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Berlin Sans FB" panose="020E0602020502020306" pitchFamily="34" charset="0"/>
                          <a:ea typeface="Calibri" panose="020F0502020204030204" pitchFamily="34" charset="0"/>
                          <a:cs typeface="Times New Roman" panose="02020603050405020304" pitchFamily="18" charset="0"/>
                        </a:rPr>
                        <a:t>Repeating</a:t>
                      </a:r>
                      <a:r>
                        <a:rPr lang="en-GB" sz="1200" baseline="0" dirty="0">
                          <a:effectLst/>
                          <a:latin typeface="Berlin Sans FB" panose="020E0602020502020306" pitchFamily="34" charset="0"/>
                          <a:ea typeface="Calibri" panose="020F0502020204030204" pitchFamily="34" charset="0"/>
                          <a:cs typeface="Times New Roman" panose="02020603050405020304" pitchFamily="18" charset="0"/>
                        </a:rPr>
                        <a:t> a consonant sound to create a particular sound or tone.</a:t>
                      </a:r>
                      <a:endParaRPr lang="en-GB"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dirty="0">
                          <a:effectLst/>
                          <a:latin typeface="Berlin Sans FB" panose="020E0602020502020306" pitchFamily="34" charset="0"/>
                          <a:ea typeface="Calibri" panose="020F0502020204030204" pitchFamily="34" charset="0"/>
                          <a:cs typeface="Times New Roman" panose="02020603050405020304" pitchFamily="18" charset="0"/>
                        </a:rPr>
                        <a:t> “The four best bets</a:t>
                      </a:r>
                      <a:r>
                        <a:rPr lang="en-GB" sz="1200" i="1" baseline="0" dirty="0">
                          <a:effectLst/>
                          <a:latin typeface="Berlin Sans FB" panose="020E0602020502020306" pitchFamily="34" charset="0"/>
                          <a:ea typeface="Calibri" panose="020F0502020204030204" pitchFamily="34" charset="0"/>
                          <a:cs typeface="Times New Roman" panose="02020603050405020304" pitchFamily="18" charset="0"/>
                        </a:rPr>
                        <a:t> for better business”</a:t>
                      </a:r>
                      <a:endParaRPr lang="en-GB" sz="1200" i="1"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543589"/>
                  </a:ext>
                </a:extLst>
              </a:tr>
              <a:tr h="623655">
                <a:tc>
                  <a:txBody>
                    <a:bodyPr/>
                    <a:lstStyle/>
                    <a:p>
                      <a:pPr algn="ctr">
                        <a:lnSpc>
                          <a:spcPct val="107000"/>
                        </a:lnSpc>
                        <a:spcAft>
                          <a:spcPts val="0"/>
                        </a:spcAft>
                      </a:pPr>
                      <a:r>
                        <a:rPr lang="en-GB" sz="1400" b="0" dirty="0">
                          <a:effectLst/>
                          <a:latin typeface="Berlin Sans FB" panose="020E0602020502020306" pitchFamily="34" charset="0"/>
                          <a:ea typeface="Calibri" panose="020F0502020204030204" pitchFamily="34" charset="0"/>
                          <a:cs typeface="Times New Roman" panose="02020603050405020304" pitchFamily="18" charset="0"/>
                        </a:rPr>
                        <a:t>Opinions</a:t>
                      </a: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Saying what you think or feel about a certain topic.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I find the whole thing completely and entirely disgusting. This should not be happening in today’s society.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008851"/>
                  </a:ext>
                </a:extLst>
              </a:tr>
              <a:tr h="434838">
                <a:tc>
                  <a:txBody>
                    <a:bodyPr/>
                    <a:lstStyle/>
                    <a:p>
                      <a:pPr algn="ctr">
                        <a:lnSpc>
                          <a:spcPct val="107000"/>
                        </a:lnSpc>
                        <a:spcAft>
                          <a:spcPts val="0"/>
                        </a:spcAft>
                      </a:pPr>
                      <a:r>
                        <a:rPr lang="en-GB" sz="1400" b="0" dirty="0">
                          <a:effectLst/>
                          <a:latin typeface="Berlin Sans FB" panose="020E0602020502020306" pitchFamily="34" charset="0"/>
                          <a:ea typeface="Calibri" panose="020F0502020204030204" pitchFamily="34" charset="0"/>
                          <a:cs typeface="Times New Roman" panose="02020603050405020304" pitchFamily="18" charset="0"/>
                        </a:rPr>
                        <a:t>Facts</a:t>
                      </a: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Writing something that is true and can be proven.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Hartford is in the Cheshire West and Chester authority.</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9433108"/>
                  </a:ext>
                </a:extLst>
              </a:tr>
              <a:tr h="626647">
                <a:tc>
                  <a:txBody>
                    <a:bodyPr/>
                    <a:lstStyle/>
                    <a:p>
                      <a:pPr algn="ctr">
                        <a:lnSpc>
                          <a:spcPct val="107000"/>
                        </a:lnSpc>
                        <a:spcAft>
                          <a:spcPts val="0"/>
                        </a:spcAft>
                      </a:pPr>
                      <a:r>
                        <a:rPr lang="en-GB" sz="1400" b="0" dirty="0">
                          <a:effectLst/>
                          <a:latin typeface="Berlin Sans FB" panose="020E0602020502020306" pitchFamily="34" charset="0"/>
                        </a:rPr>
                        <a:t>Rhetorical question </a:t>
                      </a:r>
                      <a:endParaRPr lang="en-GB" sz="14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 question asked in order to prompt further thought or to make a point rather than to get an answer.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If not me, then who? If not now, then when?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025117"/>
                  </a:ext>
                </a:extLst>
              </a:tr>
              <a:tr h="626647">
                <a:tc>
                  <a:txBody>
                    <a:bodyPr/>
                    <a:lstStyle/>
                    <a:p>
                      <a:pPr algn="ctr">
                        <a:lnSpc>
                          <a:spcPct val="107000"/>
                        </a:lnSpc>
                        <a:spcAft>
                          <a:spcPts val="0"/>
                        </a:spcAft>
                      </a:pPr>
                      <a:r>
                        <a:rPr lang="en-GB" sz="1400" b="0" dirty="0">
                          <a:effectLst/>
                          <a:latin typeface="Berlin Sans FB" panose="020E0602020502020306" pitchFamily="34" charset="0"/>
                        </a:rPr>
                        <a:t>Emotive language </a:t>
                      </a:r>
                      <a:endParaRPr lang="en-GB" sz="14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Words/ phrases deliberately used to evoke a powerful feeling from the reader i.e. sympathy, anger.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With just one pound a day, you could transform the life of these poor, starving, innocent animals.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947743"/>
                  </a:ext>
                </a:extLst>
              </a:tr>
              <a:tr h="581933">
                <a:tc>
                  <a:txBody>
                    <a:bodyPr/>
                    <a:lstStyle/>
                    <a:p>
                      <a:pPr algn="ctr">
                        <a:lnSpc>
                          <a:spcPct val="107000"/>
                        </a:lnSpc>
                        <a:spcAft>
                          <a:spcPts val="0"/>
                        </a:spcAft>
                      </a:pPr>
                      <a:r>
                        <a:rPr lang="en-GB" sz="1400" b="0" dirty="0">
                          <a:effectLst/>
                          <a:latin typeface="Berlin Sans FB" panose="020E0602020502020306" pitchFamily="34" charset="0"/>
                        </a:rPr>
                        <a:t>Statistics </a:t>
                      </a:r>
                      <a:endParaRPr lang="en-GB" sz="14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 fact that is supported by numerical data.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Over 60% of children on the planet are suffering due to the cost of living crisis.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2571688"/>
                  </a:ext>
                </a:extLst>
              </a:tr>
              <a:tr h="729029">
                <a:tc>
                  <a:txBody>
                    <a:bodyPr/>
                    <a:lstStyle/>
                    <a:p>
                      <a:pPr algn="ctr">
                        <a:lnSpc>
                          <a:spcPct val="107000"/>
                        </a:lnSpc>
                        <a:spcAft>
                          <a:spcPts val="0"/>
                        </a:spcAft>
                      </a:pPr>
                      <a:r>
                        <a:rPr lang="en-GB" sz="1400" b="0" dirty="0">
                          <a:effectLst/>
                          <a:latin typeface="Berlin Sans FB" panose="020E0602020502020306" pitchFamily="34" charset="0"/>
                        </a:rPr>
                        <a:t>Eye-witness quotation/ expert quotation</a:t>
                      </a:r>
                      <a:endParaRPr lang="en-GB" sz="14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Direct speech from a person who witnessed an event/ direct speech from someone who has an in-depth understanding of the topic.</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“We are losing ground in the fight to end child </a:t>
                      </a:r>
                      <a:r>
                        <a:rPr lang="en-US" sz="1200" i="1" kern="1200" baseline="0" dirty="0" err="1">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labour</a:t>
                      </a:r>
                      <a:r>
                        <a:rPr lang="en-US"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said the </a:t>
                      </a:r>
                      <a:r>
                        <a:rPr lang="en-US" sz="1200" i="1" kern="1200" baseline="0" dirty="0" err="1">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Unicef</a:t>
                      </a:r>
                      <a:r>
                        <a:rPr lang="en-US"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chief, Henrietta Fore</a:t>
                      </a:r>
                      <a:endPar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718101"/>
                  </a:ext>
                </a:extLst>
              </a:tr>
              <a:tr h="489716">
                <a:tc>
                  <a:txBody>
                    <a:bodyPr/>
                    <a:lstStyle/>
                    <a:p>
                      <a:pPr algn="ctr">
                        <a:lnSpc>
                          <a:spcPct val="107000"/>
                        </a:lnSpc>
                        <a:spcAft>
                          <a:spcPts val="0"/>
                        </a:spcAft>
                      </a:pPr>
                      <a:r>
                        <a:rPr lang="en-GB" sz="1400" b="0" dirty="0">
                          <a:effectLst/>
                          <a:latin typeface="Berlin Sans FB" panose="020E0602020502020306" pitchFamily="34" charset="0"/>
                          <a:ea typeface="Calibri" panose="020F0502020204030204" pitchFamily="34" charset="0"/>
                          <a:cs typeface="Times New Roman" panose="02020603050405020304" pitchFamily="18" charset="0"/>
                        </a:rPr>
                        <a:t>Rule of three</a:t>
                      </a: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The use of three sentences, adjectives, nouns, questions etc. </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This situation is disgusting, shocking and appalling.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029920"/>
                  </a:ext>
                </a:extLst>
              </a:tr>
              <a:tr h="1029465">
                <a:tc>
                  <a:txBody>
                    <a:bodyPr/>
                    <a:lstStyle/>
                    <a:p>
                      <a:pPr algn="ctr">
                        <a:lnSpc>
                          <a:spcPct val="107000"/>
                        </a:lnSpc>
                        <a:spcAft>
                          <a:spcPts val="0"/>
                        </a:spcAft>
                      </a:pPr>
                      <a:r>
                        <a:rPr lang="en-GB" sz="1400" b="0" dirty="0">
                          <a:effectLst/>
                          <a:latin typeface="Berlin Sans FB" panose="020E0602020502020306" pitchFamily="34" charset="0"/>
                          <a:ea typeface="Calibri" panose="020F0502020204030204" pitchFamily="34" charset="0"/>
                          <a:cs typeface="Times New Roman" panose="02020603050405020304" pitchFamily="18" charset="0"/>
                        </a:rPr>
                        <a:t>Repetition</a:t>
                      </a:r>
                    </a:p>
                  </a:txBody>
                  <a:tcPr marL="23070" marR="2307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Using the same word or phrase in the same sentence, paragraph, or throughout your writing. You may choose a phrase to repeat between paragraphs, or a word to repeat within a sentence.</a:t>
                      </a:r>
                    </a:p>
                  </a:txBody>
                  <a:tcPr marL="23070" marR="2307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i="1" kern="1200" baseline="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We see this happening time after time, again and again. </a:t>
                      </a:r>
                    </a:p>
                  </a:txBody>
                  <a:tcPr marL="23070" marR="2307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225070"/>
                  </a:ext>
                </a:extLst>
              </a:tr>
            </a:tbl>
          </a:graphicData>
        </a:graphic>
      </p:graphicFrame>
      <p:sp>
        <p:nvSpPr>
          <p:cNvPr id="5" name="Subtitle 2"/>
          <p:cNvSpPr txBox="1">
            <a:spLocks/>
          </p:cNvSpPr>
          <p:nvPr/>
        </p:nvSpPr>
        <p:spPr>
          <a:xfrm>
            <a:off x="3476573" y="0"/>
            <a:ext cx="5118787" cy="39319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i="1" dirty="0">
                <a:latin typeface="Berlin Sans FB Demi" panose="020E0802020502020306" pitchFamily="34" charset="0"/>
              </a:rPr>
              <a:t>HT4 – Y7 - Non-Fiction Writing</a:t>
            </a:r>
          </a:p>
        </p:txBody>
      </p:sp>
      <p:sp>
        <p:nvSpPr>
          <p:cNvPr id="6" name="TextBox 5"/>
          <p:cNvSpPr txBox="1"/>
          <p:nvPr/>
        </p:nvSpPr>
        <p:spPr>
          <a:xfrm>
            <a:off x="198997" y="99267"/>
            <a:ext cx="3101988" cy="769441"/>
          </a:xfrm>
          <a:prstGeom prst="rect">
            <a:avLst/>
          </a:prstGeom>
          <a:noFill/>
          <a:ln w="28575">
            <a:solidFill>
              <a:schemeClr val="tx1"/>
            </a:solidFill>
          </a:ln>
        </p:spPr>
        <p:txBody>
          <a:bodyPr wrap="square" rtlCol="0">
            <a:spAutoFit/>
          </a:bodyPr>
          <a:lstStyle/>
          <a:p>
            <a:pPr algn="ctr"/>
            <a:r>
              <a:rPr lang="en-GB" sz="1600" u="sng" dirty="0">
                <a:latin typeface="Berlin Sans FB Demi" panose="020E0802020502020306" pitchFamily="34" charset="0"/>
              </a:rPr>
              <a:t>Fiction vs. Non-Fiction</a:t>
            </a:r>
          </a:p>
          <a:p>
            <a:r>
              <a:rPr lang="en-GB" sz="1400" b="1" dirty="0"/>
              <a:t>Non</a:t>
            </a:r>
            <a:r>
              <a:rPr lang="en-GB" sz="1400" dirty="0"/>
              <a:t>-</a:t>
            </a:r>
            <a:r>
              <a:rPr lang="en-GB" sz="1400" b="1" dirty="0"/>
              <a:t>fiction</a:t>
            </a:r>
            <a:r>
              <a:rPr lang="en-GB" sz="1400" dirty="0"/>
              <a:t> texts are based on facts and real life, while </a:t>
            </a:r>
            <a:r>
              <a:rPr lang="en-GB" sz="1400" b="1" dirty="0"/>
              <a:t>fiction</a:t>
            </a:r>
            <a:r>
              <a:rPr lang="en-GB" sz="1400" dirty="0"/>
              <a:t> texts are made up. </a:t>
            </a:r>
          </a:p>
        </p:txBody>
      </p:sp>
      <p:sp>
        <p:nvSpPr>
          <p:cNvPr id="8" name="TextBox 7"/>
          <p:cNvSpPr txBox="1"/>
          <p:nvPr/>
        </p:nvSpPr>
        <p:spPr>
          <a:xfrm>
            <a:off x="198997" y="938140"/>
            <a:ext cx="3101988" cy="5724644"/>
          </a:xfrm>
          <a:prstGeom prst="rect">
            <a:avLst/>
          </a:prstGeom>
          <a:noFill/>
          <a:ln w="28575">
            <a:solidFill>
              <a:schemeClr val="tx1"/>
            </a:solidFill>
          </a:ln>
        </p:spPr>
        <p:txBody>
          <a:bodyPr wrap="square" rtlCol="0">
            <a:spAutoFit/>
          </a:bodyPr>
          <a:lstStyle/>
          <a:p>
            <a:pPr algn="ctr"/>
            <a:r>
              <a:rPr lang="en-GB" sz="1600" u="sng" dirty="0">
                <a:latin typeface="Berlin Sans FB Demi" panose="020E0802020502020306" pitchFamily="34" charset="0"/>
              </a:rPr>
              <a:t>Types (conventions/forms) of Non-fiction Texts:</a:t>
            </a:r>
          </a:p>
          <a:p>
            <a:r>
              <a:rPr lang="en-GB" sz="1600" dirty="0">
                <a:latin typeface="Berlin Sans FB Demi" panose="020E0802020502020306" pitchFamily="34" charset="0"/>
              </a:rPr>
              <a:t>Article</a:t>
            </a:r>
            <a:r>
              <a:rPr lang="en-GB" sz="1600" dirty="0">
                <a:latin typeface="Berlin Sans FB" panose="020E0602020502020306" pitchFamily="34" charset="0"/>
              </a:rPr>
              <a:t>: </a:t>
            </a:r>
            <a:r>
              <a:rPr lang="en-GB" sz="1400" dirty="0">
                <a:latin typeface="Berlin Sans FB" panose="020E0602020502020306" pitchFamily="34" charset="0"/>
              </a:rPr>
              <a:t>Usually for a newspaper or a magazine – gives information, thoughts, facts and details on a certain topic. </a:t>
            </a:r>
            <a:endParaRPr lang="en-GB" sz="1600" dirty="0">
              <a:latin typeface="Berlin Sans FB" panose="020E0602020502020306" pitchFamily="34" charset="0"/>
            </a:endParaRPr>
          </a:p>
          <a:p>
            <a:r>
              <a:rPr lang="en-GB" sz="1600" dirty="0">
                <a:latin typeface="Berlin Sans FB Demi" panose="020E0802020502020306" pitchFamily="34" charset="0"/>
              </a:rPr>
              <a:t>Autobiography</a:t>
            </a:r>
            <a:r>
              <a:rPr lang="en-GB" sz="1600" dirty="0">
                <a:latin typeface="Berlin Sans FB" panose="020E0602020502020306" pitchFamily="34" charset="0"/>
              </a:rPr>
              <a:t>: </a:t>
            </a:r>
            <a:r>
              <a:rPr lang="en-GB" sz="1400" dirty="0">
                <a:latin typeface="Berlin Sans FB" panose="020E0602020502020306" pitchFamily="34" charset="0"/>
              </a:rPr>
              <a:t>A book that somebody writes about themselves. Usually covers their life in chronological order. </a:t>
            </a:r>
            <a:endParaRPr lang="en-GB" sz="1600" dirty="0">
              <a:latin typeface="Berlin Sans FB" panose="020E0602020502020306" pitchFamily="34" charset="0"/>
            </a:endParaRPr>
          </a:p>
          <a:p>
            <a:r>
              <a:rPr lang="en-GB" sz="1600" dirty="0">
                <a:latin typeface="Berlin Sans FB Demi" panose="020E0802020502020306" pitchFamily="34" charset="0"/>
              </a:rPr>
              <a:t>Report: </a:t>
            </a:r>
            <a:r>
              <a:rPr lang="en-GB" sz="1400" dirty="0">
                <a:latin typeface="Berlin Sans FB" panose="020E0602020502020306" pitchFamily="34" charset="0"/>
              </a:rPr>
              <a:t>Includes information about something that has happened. Usually gives facts and statistics about the topic. </a:t>
            </a:r>
            <a:endParaRPr lang="en-GB" sz="1600" dirty="0">
              <a:latin typeface="Berlin Sans FB" panose="020E0602020502020306" pitchFamily="34" charset="0"/>
            </a:endParaRPr>
          </a:p>
          <a:p>
            <a:r>
              <a:rPr lang="en-GB" sz="1600" dirty="0">
                <a:latin typeface="Berlin Sans FB Demi" panose="020E0802020502020306" pitchFamily="34" charset="0"/>
              </a:rPr>
              <a:t>Diary</a:t>
            </a:r>
            <a:r>
              <a:rPr lang="en-GB" sz="1600" dirty="0">
                <a:latin typeface="Berlin Sans FB" panose="020E0602020502020306" pitchFamily="34" charset="0"/>
              </a:rPr>
              <a:t>: </a:t>
            </a:r>
            <a:r>
              <a:rPr lang="en-GB" sz="1400" dirty="0">
                <a:latin typeface="Berlin Sans FB" panose="020E0602020502020306" pitchFamily="34" charset="0"/>
              </a:rPr>
              <a:t>Written in first person, a diary is a recollection of events that happened in someone’s life, in chronological order. Usually displays thoughts, feelings and opinions </a:t>
            </a:r>
            <a:endParaRPr lang="en-GB" sz="1600" dirty="0">
              <a:latin typeface="Berlin Sans FB" panose="020E0602020502020306" pitchFamily="34" charset="0"/>
            </a:endParaRPr>
          </a:p>
          <a:p>
            <a:r>
              <a:rPr lang="en-GB" sz="1600" dirty="0">
                <a:latin typeface="Berlin Sans FB Demi" panose="020E0802020502020306" pitchFamily="34" charset="0"/>
              </a:rPr>
              <a:t>Speech</a:t>
            </a:r>
            <a:r>
              <a:rPr lang="en-GB" sz="1600" dirty="0">
                <a:latin typeface="Berlin Sans FB" panose="020E0602020502020306" pitchFamily="34" charset="0"/>
              </a:rPr>
              <a:t>: </a:t>
            </a:r>
            <a:r>
              <a:rPr lang="en-GB" sz="1400" dirty="0">
                <a:latin typeface="Berlin Sans FB" panose="020E0602020502020306" pitchFamily="34" charset="0"/>
              </a:rPr>
              <a:t>Written to be said aloud. A text which aims to persuade, inspire, inform or motivate a group of people.  </a:t>
            </a:r>
            <a:endParaRPr lang="en-GB" sz="1600" dirty="0">
              <a:latin typeface="Berlin Sans FB" panose="020E0602020502020306" pitchFamily="34" charset="0"/>
            </a:endParaRPr>
          </a:p>
          <a:p>
            <a:r>
              <a:rPr lang="en-GB" sz="1600" dirty="0">
                <a:latin typeface="Berlin Sans FB Demi" panose="020E0802020502020306" pitchFamily="34" charset="0"/>
              </a:rPr>
              <a:t>Letter</a:t>
            </a:r>
            <a:r>
              <a:rPr lang="en-GB" sz="1600" dirty="0">
                <a:latin typeface="Berlin Sans FB" panose="020E0602020502020306" pitchFamily="34" charset="0"/>
              </a:rPr>
              <a:t>: </a:t>
            </a:r>
            <a:r>
              <a:rPr lang="en-GB" sz="1400" dirty="0">
                <a:latin typeface="Berlin Sans FB" panose="020E0602020502020306" pitchFamily="34" charset="0"/>
              </a:rPr>
              <a:t>A written communication, from one person to another. Would be posted and received a day or two later.</a:t>
            </a:r>
            <a:endParaRPr lang="en-GB" sz="2000" dirty="0">
              <a:latin typeface="Berlin Sans FB" panose="020E0602020502020306" pitchFamily="34" charset="0"/>
            </a:endParaRPr>
          </a:p>
        </p:txBody>
      </p:sp>
    </p:spTree>
    <p:extLst>
      <p:ext uri="{BB962C8B-B14F-4D97-AF65-F5344CB8AC3E}">
        <p14:creationId xmlns:p14="http://schemas.microsoft.com/office/powerpoint/2010/main" val="91439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nctuation Marks Reference Sheet | Teaching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l="3808" t="2419" r="4272" b="5920"/>
          <a:stretch/>
        </p:blipFill>
        <p:spPr bwMode="auto">
          <a:xfrm>
            <a:off x="237743" y="214416"/>
            <a:ext cx="3136393" cy="45547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2152" y="214416"/>
            <a:ext cx="8403335" cy="2846933"/>
          </a:xfrm>
          <a:prstGeom prst="rect">
            <a:avLst/>
          </a:prstGeom>
          <a:noFill/>
          <a:ln w="28575">
            <a:solidFill>
              <a:schemeClr val="tx1"/>
            </a:solidFill>
          </a:ln>
        </p:spPr>
        <p:txBody>
          <a:bodyPr wrap="square" rtlCol="0">
            <a:spAutoFit/>
          </a:bodyPr>
          <a:lstStyle/>
          <a:p>
            <a:r>
              <a:rPr lang="en-GB" sz="1200" u="sng" dirty="0">
                <a:latin typeface="Berlin Sans FB" panose="020E0602020502020306" pitchFamily="34" charset="0"/>
              </a:rPr>
              <a:t>Audience</a:t>
            </a:r>
            <a:endParaRPr lang="en-GB" sz="1100" u="sng" dirty="0">
              <a:latin typeface="Berlin Sans FB" panose="020E0602020502020306" pitchFamily="34" charset="0"/>
            </a:endParaRPr>
          </a:p>
          <a:p>
            <a:r>
              <a:rPr lang="en-GB" sz="1050" dirty="0">
                <a:latin typeface="Berlin Sans FB" panose="020E0602020502020306" pitchFamily="34" charset="0"/>
              </a:rPr>
              <a:t>All writing has an </a:t>
            </a:r>
            <a:r>
              <a:rPr lang="en-GB" sz="1050" u="sng" dirty="0">
                <a:latin typeface="Berlin Sans FB" panose="020E0602020502020306" pitchFamily="34" charset="0"/>
              </a:rPr>
              <a:t>intended audience</a:t>
            </a:r>
            <a:r>
              <a:rPr lang="en-GB" sz="1050" dirty="0">
                <a:latin typeface="Berlin Sans FB" panose="020E0602020502020306" pitchFamily="34" charset="0"/>
              </a:rPr>
              <a:t> – from emails, to text messages, ingredients on a cereal package to political speeches - even graffiti on a wall. The intended audience are the readers you expect to engage with the text.</a:t>
            </a:r>
          </a:p>
          <a:p>
            <a:r>
              <a:rPr lang="en-GB" sz="1050" dirty="0">
                <a:latin typeface="Berlin Sans FB" panose="020E0602020502020306" pitchFamily="34" charset="0"/>
              </a:rPr>
              <a:t>In the case of direct messages – such as emails, texts or hand-written letters – the audience is usually the one or two people you address the message to. In this case the language and style of your writing will change according to a number of factors, including how well you know the recipient.</a:t>
            </a:r>
          </a:p>
          <a:p>
            <a:r>
              <a:rPr lang="en-GB" sz="1050" dirty="0">
                <a:latin typeface="Berlin Sans FB" panose="020E0602020502020306" pitchFamily="34" charset="0"/>
              </a:rPr>
              <a:t>For example, you might use chatty language with emoticons and abbreviations in an email to a close friend. However in a job application email, you’d be expected to use formal language with full words and sentences.</a:t>
            </a:r>
          </a:p>
          <a:p>
            <a:r>
              <a:rPr lang="en-GB" sz="1050" dirty="0">
                <a:latin typeface="Berlin Sans FB" panose="020E0602020502020306" pitchFamily="34" charset="0"/>
              </a:rPr>
              <a:t>Other texts, such as newspaper articles, blogs or leaflets are intended for a broader audience. In this context, you are unlikely to know your readers personally and so you need to make assumptions about them. Some writers have an ‘ideal’ reader in mind. You might consider the following things about your reader:</a:t>
            </a:r>
          </a:p>
          <a:p>
            <a:pPr marL="171450" indent="-171450">
              <a:buFont typeface="Arial" panose="020B0604020202020204" pitchFamily="34" charset="0"/>
              <a:buChar char="•"/>
            </a:pPr>
            <a:r>
              <a:rPr lang="en-GB" sz="1050" dirty="0">
                <a:latin typeface="Berlin Sans FB" panose="020E0602020502020306" pitchFamily="34" charset="0"/>
              </a:rPr>
              <a:t>age</a:t>
            </a:r>
          </a:p>
          <a:p>
            <a:pPr marL="171450" indent="-171450">
              <a:buFont typeface="Arial" panose="020B0604020202020204" pitchFamily="34" charset="0"/>
              <a:buChar char="•"/>
            </a:pPr>
            <a:r>
              <a:rPr lang="en-GB" sz="1050" dirty="0">
                <a:latin typeface="Berlin Sans FB" panose="020E0602020502020306" pitchFamily="34" charset="0"/>
              </a:rPr>
              <a:t>gender</a:t>
            </a:r>
          </a:p>
          <a:p>
            <a:pPr marL="171450" indent="-171450">
              <a:buFont typeface="Arial" panose="020B0604020202020204" pitchFamily="34" charset="0"/>
              <a:buChar char="•"/>
            </a:pPr>
            <a:r>
              <a:rPr lang="en-GB" sz="1050" dirty="0">
                <a:latin typeface="Berlin Sans FB" panose="020E0602020502020306" pitchFamily="34" charset="0"/>
              </a:rPr>
              <a:t>culture</a:t>
            </a:r>
          </a:p>
          <a:p>
            <a:pPr marL="171450" indent="-171450">
              <a:buFont typeface="Arial" panose="020B0604020202020204" pitchFamily="34" charset="0"/>
              <a:buChar char="•"/>
            </a:pPr>
            <a:r>
              <a:rPr lang="en-GB" sz="1050" dirty="0">
                <a:latin typeface="Berlin Sans FB" panose="020E0602020502020306" pitchFamily="34" charset="0"/>
              </a:rPr>
              <a:t>specialist knowledge</a:t>
            </a:r>
          </a:p>
          <a:p>
            <a:pPr marL="171450" indent="-171450">
              <a:buFont typeface="Arial" panose="020B0604020202020204" pitchFamily="34" charset="0"/>
              <a:buChar char="•"/>
            </a:pPr>
            <a:r>
              <a:rPr lang="en-GB" sz="1050" dirty="0">
                <a:latin typeface="Berlin Sans FB" panose="020E0602020502020306" pitchFamily="34" charset="0"/>
              </a:rPr>
              <a:t>hobbies</a:t>
            </a:r>
          </a:p>
          <a:p>
            <a:pPr marL="171450" indent="-171450">
              <a:buFont typeface="Arial" panose="020B0604020202020204" pitchFamily="34" charset="0"/>
              <a:buChar char="•"/>
            </a:pPr>
            <a:r>
              <a:rPr lang="en-GB" sz="1050" dirty="0">
                <a:latin typeface="Berlin Sans FB" panose="020E0602020502020306" pitchFamily="34" charset="0"/>
              </a:rPr>
              <a:t>political leanings</a:t>
            </a:r>
          </a:p>
          <a:p>
            <a:r>
              <a:rPr lang="en-GB" sz="1050" dirty="0">
                <a:latin typeface="Berlin Sans FB" panose="020E0602020502020306" pitchFamily="34" charset="0"/>
              </a:rPr>
              <a:t>Knowing your audience allows you to choose language and a style that will appeal to them.</a:t>
            </a:r>
          </a:p>
        </p:txBody>
      </p:sp>
      <p:sp>
        <p:nvSpPr>
          <p:cNvPr id="6" name="TextBox 5"/>
          <p:cNvSpPr txBox="1"/>
          <p:nvPr/>
        </p:nvSpPr>
        <p:spPr>
          <a:xfrm>
            <a:off x="8348473" y="3161583"/>
            <a:ext cx="3557014" cy="3508653"/>
          </a:xfrm>
          <a:prstGeom prst="rect">
            <a:avLst/>
          </a:prstGeom>
          <a:noFill/>
          <a:ln w="28575">
            <a:solidFill>
              <a:schemeClr val="tx1"/>
            </a:solidFill>
          </a:ln>
        </p:spPr>
        <p:txBody>
          <a:bodyPr wrap="square" rtlCol="0">
            <a:spAutoFit/>
          </a:bodyPr>
          <a:lstStyle/>
          <a:p>
            <a:r>
              <a:rPr lang="en-GB" sz="1200" u="sng" dirty="0">
                <a:latin typeface="Berlin Sans FB" panose="020E0602020502020306" pitchFamily="34" charset="0"/>
              </a:rPr>
              <a:t>Purpose</a:t>
            </a:r>
          </a:p>
          <a:p>
            <a:r>
              <a:rPr lang="en-GB" sz="1050" dirty="0">
                <a:latin typeface="Berlin Sans FB" panose="020E0602020502020306" pitchFamily="34" charset="0"/>
              </a:rPr>
              <a:t>What will your writing ‘do’?</a:t>
            </a:r>
          </a:p>
          <a:p>
            <a:r>
              <a:rPr lang="en-GB" sz="1050" dirty="0">
                <a:latin typeface="Berlin Sans FB" panose="020E0602020502020306" pitchFamily="34" charset="0"/>
              </a:rPr>
              <a:t>The purpose of a text is the reason for writing. There are many reasons for writing. You might be writing to:</a:t>
            </a:r>
          </a:p>
          <a:p>
            <a:pPr marL="171450" indent="-171450">
              <a:buFont typeface="Arial" panose="020B0604020202020204" pitchFamily="34" charset="0"/>
              <a:buChar char="•"/>
            </a:pPr>
            <a:r>
              <a:rPr lang="en-GB" sz="1050" dirty="0">
                <a:latin typeface="Berlin Sans FB" panose="020E0602020502020306" pitchFamily="34" charset="0"/>
              </a:rPr>
              <a:t>share information</a:t>
            </a:r>
          </a:p>
          <a:p>
            <a:pPr marL="171450" indent="-171450">
              <a:buFont typeface="Arial" panose="020B0604020202020204" pitchFamily="34" charset="0"/>
              <a:buChar char="•"/>
            </a:pPr>
            <a:r>
              <a:rPr lang="en-GB" sz="1050" dirty="0">
                <a:latin typeface="Berlin Sans FB" panose="020E0602020502020306" pitchFamily="34" charset="0"/>
              </a:rPr>
              <a:t>give instructions on how to do something</a:t>
            </a:r>
          </a:p>
          <a:p>
            <a:pPr marL="171450" indent="-171450">
              <a:buFont typeface="Arial" panose="020B0604020202020204" pitchFamily="34" charset="0"/>
              <a:buChar char="•"/>
            </a:pPr>
            <a:r>
              <a:rPr lang="en-GB" sz="1050" dirty="0">
                <a:latin typeface="Berlin Sans FB" panose="020E0602020502020306" pitchFamily="34" charset="0"/>
              </a:rPr>
              <a:t>persuade someone that you are right</a:t>
            </a:r>
          </a:p>
          <a:p>
            <a:pPr marL="171450" indent="-171450">
              <a:buFont typeface="Arial" panose="020B0604020202020204" pitchFamily="34" charset="0"/>
              <a:buChar char="•"/>
            </a:pPr>
            <a:r>
              <a:rPr lang="en-GB" sz="1050" dirty="0">
                <a:latin typeface="Berlin Sans FB" panose="020E0602020502020306" pitchFamily="34" charset="0"/>
              </a:rPr>
              <a:t>persuade a group of people to buy a product</a:t>
            </a:r>
          </a:p>
          <a:p>
            <a:pPr marL="171450" indent="-171450">
              <a:buFont typeface="Arial" panose="020B0604020202020204" pitchFamily="34" charset="0"/>
              <a:buChar char="•"/>
            </a:pPr>
            <a:r>
              <a:rPr lang="en-GB" sz="1050" dirty="0">
                <a:latin typeface="Berlin Sans FB" panose="020E0602020502020306" pitchFamily="34" charset="0"/>
              </a:rPr>
              <a:t>review a film or website</a:t>
            </a:r>
          </a:p>
          <a:p>
            <a:pPr marL="171450" indent="-171450">
              <a:buFont typeface="Arial" panose="020B0604020202020204" pitchFamily="34" charset="0"/>
              <a:buChar char="•"/>
            </a:pPr>
            <a:r>
              <a:rPr lang="en-GB" sz="1050" dirty="0">
                <a:latin typeface="Berlin Sans FB" panose="020E0602020502020306" pitchFamily="34" charset="0"/>
              </a:rPr>
              <a:t>explain why you’re the best person for a job</a:t>
            </a:r>
          </a:p>
          <a:p>
            <a:r>
              <a:rPr lang="en-GB" sz="1050" dirty="0">
                <a:latin typeface="Berlin Sans FB" panose="020E0602020502020306" pitchFamily="34" charset="0"/>
              </a:rPr>
              <a:t>Think about your purpose before you start:</a:t>
            </a:r>
          </a:p>
          <a:p>
            <a:r>
              <a:rPr lang="en-GB" sz="1050" dirty="0">
                <a:latin typeface="Berlin Sans FB" panose="020E0602020502020306" pitchFamily="34" charset="0"/>
              </a:rPr>
              <a:t>What do you want your writing to achieve?</a:t>
            </a:r>
          </a:p>
          <a:p>
            <a:r>
              <a:rPr lang="en-GB" sz="1050" dirty="0">
                <a:latin typeface="Berlin Sans FB" panose="020E0602020502020306" pitchFamily="34" charset="0"/>
              </a:rPr>
              <a:t>How do you expect your reader to feel as a result of reading?</a:t>
            </a:r>
          </a:p>
          <a:p>
            <a:r>
              <a:rPr lang="en-GB" sz="1050" dirty="0">
                <a:latin typeface="Berlin Sans FB" panose="020E0602020502020306" pitchFamily="34" charset="0"/>
              </a:rPr>
              <a:t>For example, if your purpose were to instruct a beginner how to fold an origami swan, your language would need to be clear and concise. Simple language and imperatives would help convey your message.</a:t>
            </a:r>
          </a:p>
          <a:p>
            <a:r>
              <a:rPr lang="en-GB" sz="1050" dirty="0">
                <a:latin typeface="Berlin Sans FB" panose="020E0602020502020306" pitchFamily="34" charset="0"/>
              </a:rPr>
              <a:t>If your purpose were to persuade a group of voters to support a political campaign, your writing would need to be exciting and dynamic. Rhetorical language combined with facts and figures might help to sway your readers.</a:t>
            </a:r>
          </a:p>
        </p:txBody>
      </p:sp>
      <p:sp>
        <p:nvSpPr>
          <p:cNvPr id="8" name="TextBox 7"/>
          <p:cNvSpPr txBox="1"/>
          <p:nvPr/>
        </p:nvSpPr>
        <p:spPr>
          <a:xfrm>
            <a:off x="5705856" y="4833375"/>
            <a:ext cx="2548128" cy="1831271"/>
          </a:xfrm>
          <a:prstGeom prst="rect">
            <a:avLst/>
          </a:prstGeom>
          <a:noFill/>
          <a:ln w="28575">
            <a:solidFill>
              <a:schemeClr val="tx1"/>
            </a:solidFill>
          </a:ln>
        </p:spPr>
        <p:txBody>
          <a:bodyPr wrap="square" rtlCol="0">
            <a:spAutoFit/>
          </a:bodyPr>
          <a:lstStyle/>
          <a:p>
            <a:pPr algn="ctr"/>
            <a:r>
              <a:rPr lang="en-GB" sz="1050" u="sng" dirty="0">
                <a:latin typeface="Berlin Sans FB" panose="020E0602020502020306" pitchFamily="34" charset="0"/>
              </a:rPr>
              <a:t>When should you start a new paragraph?</a:t>
            </a:r>
          </a:p>
          <a:p>
            <a:pPr algn="ctr"/>
            <a:endParaRPr lang="en-GB" sz="105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1200" u="sng" dirty="0">
              <a:latin typeface="Berlin Sans FB" panose="020E0602020502020306" pitchFamily="34" charset="0"/>
            </a:endParaRPr>
          </a:p>
          <a:p>
            <a:pPr algn="ctr"/>
            <a:endParaRPr lang="en-GB" sz="2000" u="sng" dirty="0">
              <a:latin typeface="Berlin Sans FB" panose="020E0602020502020306" pitchFamily="34" charset="0"/>
            </a:endParaRPr>
          </a:p>
        </p:txBody>
      </p:sp>
      <p:sp>
        <p:nvSpPr>
          <p:cNvPr id="9" name="TextBox 8"/>
          <p:cNvSpPr txBox="1"/>
          <p:nvPr/>
        </p:nvSpPr>
        <p:spPr>
          <a:xfrm>
            <a:off x="237744" y="4833375"/>
            <a:ext cx="5339216" cy="1800493"/>
          </a:xfrm>
          <a:prstGeom prst="rect">
            <a:avLst/>
          </a:prstGeom>
          <a:noFill/>
          <a:ln w="28575">
            <a:solidFill>
              <a:schemeClr val="tx1"/>
            </a:solidFill>
          </a:ln>
        </p:spPr>
        <p:txBody>
          <a:bodyPr wrap="square" rtlCol="0">
            <a:spAutoFit/>
          </a:bodyPr>
          <a:lstStyle/>
          <a:p>
            <a:pPr algn="ctr"/>
            <a:r>
              <a:rPr lang="en-GB" sz="1200" u="sng" dirty="0">
                <a:latin typeface="Berlin Sans FB" panose="020E0602020502020306" pitchFamily="34" charset="0"/>
              </a:rPr>
              <a:t>Time Periods</a:t>
            </a:r>
          </a:p>
          <a:p>
            <a:pPr algn="ctr"/>
            <a:r>
              <a:rPr lang="en-GB" sz="1100" dirty="0">
                <a:latin typeface="Berlin Sans FB" panose="020E0602020502020306" pitchFamily="34" charset="0"/>
              </a:rPr>
              <a:t>Texts vary when they are written in different time periods. If a text is produced in the 18</a:t>
            </a:r>
            <a:r>
              <a:rPr lang="en-GB" sz="1100" baseline="30000" dirty="0">
                <a:latin typeface="Berlin Sans FB" panose="020E0602020502020306" pitchFamily="34" charset="0"/>
              </a:rPr>
              <a:t>th</a:t>
            </a:r>
            <a:r>
              <a:rPr lang="en-GB" sz="1100" dirty="0">
                <a:latin typeface="Berlin Sans FB" panose="020E0602020502020306" pitchFamily="34" charset="0"/>
              </a:rPr>
              <a:t> or 19</a:t>
            </a:r>
            <a:r>
              <a:rPr lang="en-GB" sz="1100" baseline="30000" dirty="0">
                <a:latin typeface="Berlin Sans FB" panose="020E0602020502020306" pitchFamily="34" charset="0"/>
              </a:rPr>
              <a:t>th</a:t>
            </a:r>
            <a:r>
              <a:rPr lang="en-GB" sz="1100" dirty="0">
                <a:latin typeface="Berlin Sans FB" panose="020E0602020502020306" pitchFamily="34" charset="0"/>
              </a:rPr>
              <a:t> century, the sentence structures will be different and there will be some vocabulary that we are not familiar with.  </a:t>
            </a:r>
          </a:p>
          <a:p>
            <a:r>
              <a:rPr lang="en-GB" sz="1100" dirty="0">
                <a:latin typeface="Berlin Sans FB" panose="020E0602020502020306" pitchFamily="34" charset="0"/>
              </a:rPr>
              <a:t>Life was very different 100 years ago, and even more different 200 years ago, so there will be different ideas and information about things like:</a:t>
            </a:r>
          </a:p>
          <a:p>
            <a:pPr marL="171450" indent="-171450">
              <a:buFont typeface="Arial" panose="020B0604020202020204" pitchFamily="34" charset="0"/>
              <a:buChar char="•"/>
            </a:pPr>
            <a:r>
              <a:rPr lang="en-GB" sz="1100" dirty="0">
                <a:latin typeface="Berlin Sans FB" panose="020E0602020502020306" pitchFamily="34" charset="0"/>
              </a:rPr>
              <a:t>How children were treated</a:t>
            </a:r>
          </a:p>
          <a:p>
            <a:pPr marL="171450" indent="-171450">
              <a:buFont typeface="Arial" panose="020B0604020202020204" pitchFamily="34" charset="0"/>
              <a:buChar char="•"/>
            </a:pPr>
            <a:r>
              <a:rPr lang="en-GB" sz="1100" dirty="0">
                <a:latin typeface="Berlin Sans FB" panose="020E0602020502020306" pitchFamily="34" charset="0"/>
              </a:rPr>
              <a:t>How women were treated</a:t>
            </a:r>
          </a:p>
          <a:p>
            <a:pPr marL="171450" indent="-171450">
              <a:buFont typeface="Arial" panose="020B0604020202020204" pitchFamily="34" charset="0"/>
              <a:buChar char="•"/>
            </a:pPr>
            <a:r>
              <a:rPr lang="en-GB" sz="1100" dirty="0">
                <a:latin typeface="Berlin Sans FB" panose="020E0602020502020306" pitchFamily="34" charset="0"/>
              </a:rPr>
              <a:t>How different races and religions were treated</a:t>
            </a:r>
          </a:p>
          <a:p>
            <a:pPr marL="171450" indent="-171450">
              <a:buFont typeface="Arial" panose="020B0604020202020204" pitchFamily="34" charset="0"/>
              <a:buChar char="•"/>
            </a:pPr>
            <a:r>
              <a:rPr lang="en-GB" sz="1100" dirty="0">
                <a:latin typeface="Berlin Sans FB" panose="020E0602020502020306" pitchFamily="34" charset="0"/>
              </a:rPr>
              <a:t>What rights people did/didn’t have </a:t>
            </a:r>
            <a:endParaRPr lang="en-GB" sz="2000" dirty="0">
              <a:latin typeface="Berlin Sans FB" panose="020E0602020502020306" pitchFamily="34" charset="0"/>
            </a:endParaRPr>
          </a:p>
        </p:txBody>
      </p:sp>
      <p:sp>
        <p:nvSpPr>
          <p:cNvPr id="10" name="TextBox 9"/>
          <p:cNvSpPr txBox="1"/>
          <p:nvPr/>
        </p:nvSpPr>
        <p:spPr>
          <a:xfrm>
            <a:off x="3502152" y="3161582"/>
            <a:ext cx="4751832" cy="746358"/>
          </a:xfrm>
          <a:prstGeom prst="rect">
            <a:avLst/>
          </a:prstGeom>
          <a:noFill/>
          <a:ln w="28575">
            <a:solidFill>
              <a:schemeClr val="tx1"/>
            </a:solidFill>
          </a:ln>
        </p:spPr>
        <p:txBody>
          <a:bodyPr wrap="square" rtlCol="0">
            <a:spAutoFit/>
          </a:bodyPr>
          <a:lstStyle/>
          <a:p>
            <a:r>
              <a:rPr lang="en-GB" sz="1100" u="sng" dirty="0">
                <a:latin typeface="Berlin Sans FB Demi" panose="020E0802020502020306" pitchFamily="34" charset="0"/>
              </a:rPr>
              <a:t>Tone</a:t>
            </a:r>
            <a:r>
              <a:rPr lang="en-GB" sz="1050" dirty="0">
                <a:latin typeface="Berlin Sans FB" panose="020E0602020502020306" pitchFamily="34" charset="0"/>
              </a:rPr>
              <a:t> refers to the mood or feel of your writing, e.g. should your tone be:</a:t>
            </a:r>
          </a:p>
          <a:p>
            <a:pPr marL="171450" indent="-171450">
              <a:buFont typeface="Arial" panose="020B0604020202020204" pitchFamily="34" charset="0"/>
              <a:buChar char="•"/>
            </a:pPr>
            <a:r>
              <a:rPr lang="en-GB" sz="1050" dirty="0">
                <a:latin typeface="Berlin Sans FB" panose="020E0602020502020306" pitchFamily="34" charset="0"/>
              </a:rPr>
              <a:t>Friendly and chatty, or distant and polite?</a:t>
            </a:r>
          </a:p>
          <a:p>
            <a:pPr marL="171450" indent="-171450">
              <a:buFont typeface="Arial" panose="020B0604020202020204" pitchFamily="34" charset="0"/>
              <a:buChar char="•"/>
            </a:pPr>
            <a:r>
              <a:rPr lang="en-GB" sz="1050" dirty="0">
                <a:latin typeface="Berlin Sans FB" panose="020E0602020502020306" pitchFamily="34" charset="0"/>
              </a:rPr>
              <a:t>Sarcastic, pleading, or dismissive?</a:t>
            </a:r>
          </a:p>
          <a:p>
            <a:pPr marL="171450" indent="-171450">
              <a:buFont typeface="Arial" panose="020B0604020202020204" pitchFamily="34" charset="0"/>
              <a:buChar char="•"/>
            </a:pPr>
            <a:r>
              <a:rPr lang="en-GB" sz="1050" dirty="0">
                <a:latin typeface="Berlin Sans FB" panose="020E0602020502020306" pitchFamily="34" charset="0"/>
              </a:rPr>
              <a:t>Upbeat and positive, or calm and controlled?</a:t>
            </a:r>
          </a:p>
        </p:txBody>
      </p:sp>
      <p:sp>
        <p:nvSpPr>
          <p:cNvPr id="11" name="TextBox 10"/>
          <p:cNvSpPr txBox="1"/>
          <p:nvPr/>
        </p:nvSpPr>
        <p:spPr>
          <a:xfrm>
            <a:off x="3502152" y="3999029"/>
            <a:ext cx="4751832" cy="746358"/>
          </a:xfrm>
          <a:prstGeom prst="rect">
            <a:avLst/>
          </a:prstGeom>
          <a:noFill/>
          <a:ln w="28575">
            <a:solidFill>
              <a:schemeClr val="tx1"/>
            </a:solidFill>
          </a:ln>
        </p:spPr>
        <p:txBody>
          <a:bodyPr wrap="square" rtlCol="0">
            <a:spAutoFit/>
          </a:bodyPr>
          <a:lstStyle/>
          <a:p>
            <a:r>
              <a:rPr lang="en-GB" sz="1100" u="sng" dirty="0">
                <a:latin typeface="Berlin Sans FB Demi" panose="020E0802020502020306" pitchFamily="34" charset="0"/>
              </a:rPr>
              <a:t>Structure </a:t>
            </a:r>
            <a:r>
              <a:rPr lang="en-GB" sz="1050" dirty="0">
                <a:latin typeface="Berlin Sans FB" panose="020E0602020502020306" pitchFamily="34" charset="0"/>
              </a:rPr>
              <a:t>refers to the way you present your writing, e.g. should you use:</a:t>
            </a:r>
          </a:p>
          <a:p>
            <a:pPr marL="171450" indent="-171450">
              <a:buFont typeface="Arial" panose="020B0604020202020204" pitchFamily="34" charset="0"/>
              <a:buChar char="•"/>
            </a:pPr>
            <a:r>
              <a:rPr lang="en-GB" sz="1050" dirty="0">
                <a:latin typeface="Berlin Sans FB" panose="020E0602020502020306" pitchFamily="34" charset="0"/>
              </a:rPr>
              <a:t>Full sentences and paragraphs?</a:t>
            </a:r>
          </a:p>
          <a:p>
            <a:pPr marL="171450" indent="-171450">
              <a:buFont typeface="Arial" panose="020B0604020202020204" pitchFamily="34" charset="0"/>
              <a:buChar char="•"/>
            </a:pPr>
            <a:r>
              <a:rPr lang="en-GB" sz="1050" dirty="0">
                <a:latin typeface="Berlin Sans FB" panose="020E0602020502020306" pitchFamily="34" charset="0"/>
              </a:rPr>
              <a:t>Subheadings and bullet points?</a:t>
            </a:r>
          </a:p>
          <a:p>
            <a:pPr marL="171450" indent="-171450">
              <a:buFont typeface="Arial" panose="020B0604020202020204" pitchFamily="34" charset="0"/>
              <a:buChar char="•"/>
            </a:pPr>
            <a:r>
              <a:rPr lang="en-GB" sz="1050" dirty="0">
                <a:latin typeface="Berlin Sans FB" panose="020E0602020502020306" pitchFamily="34" charset="0"/>
              </a:rPr>
              <a:t>A sequence of linked paragraphs that lead to a final conclusion?</a:t>
            </a:r>
          </a:p>
        </p:txBody>
      </p:sp>
      <p:pic>
        <p:nvPicPr>
          <p:cNvPr id="1028" name="Picture 4" descr="An introduction to Fables. Focus Tip Top Paragraphing. Writing your own  fable. | Teaching Re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17936" t="30631" r="14672" b="4344"/>
          <a:stretch/>
        </p:blipFill>
        <p:spPr bwMode="auto">
          <a:xfrm>
            <a:off x="5878068" y="5053332"/>
            <a:ext cx="2247019" cy="153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 y="91241"/>
            <a:ext cx="3914693" cy="278296"/>
          </a:xfrm>
        </p:spPr>
        <p:txBody>
          <a:bodyPr>
            <a:normAutofit/>
          </a:bodyPr>
          <a:lstStyle/>
          <a:p>
            <a:r>
              <a:rPr lang="en-GB" sz="1200" b="1" dirty="0"/>
              <a:t>Knowledge Organiser  Y7 HT5 An Introduction to Shakespeare</a:t>
            </a:r>
          </a:p>
        </p:txBody>
      </p:sp>
      <p:sp>
        <p:nvSpPr>
          <p:cNvPr id="3" name="Subtitle 2"/>
          <p:cNvSpPr>
            <a:spLocks noGrp="1"/>
          </p:cNvSpPr>
          <p:nvPr>
            <p:ph type="subTitle" idx="1"/>
          </p:nvPr>
        </p:nvSpPr>
        <p:spPr>
          <a:xfrm>
            <a:off x="60959" y="352222"/>
            <a:ext cx="3759639" cy="6424655"/>
          </a:xfrm>
          <a:ln>
            <a:solidFill>
              <a:schemeClr val="tx1"/>
            </a:solidFill>
          </a:ln>
        </p:spPr>
        <p:txBody>
          <a:bodyPr>
            <a:noAutofit/>
          </a:bodyPr>
          <a:lstStyle/>
          <a:p>
            <a:pPr algn="l"/>
            <a:r>
              <a:rPr lang="en-GB" sz="1050" b="1" dirty="0"/>
              <a:t>Texts we will study this half term:</a:t>
            </a:r>
            <a:br>
              <a:rPr lang="en-GB" sz="1050" b="1" dirty="0"/>
            </a:br>
            <a:r>
              <a:rPr lang="en-GB" sz="1050" b="1" dirty="0"/>
              <a:t>Sonnet 18 </a:t>
            </a:r>
            <a:r>
              <a:rPr lang="en-GB" sz="1050" dirty="0"/>
              <a:t> is a poem where the speaker compares someone they love to a perfect summer day. The speaker believes that the person's beauty will last forever because it's preserved in the words of the poem. </a:t>
            </a:r>
          </a:p>
          <a:p>
            <a:pPr algn="l"/>
            <a:r>
              <a:rPr lang="en-GB" sz="1050" b="1" dirty="0"/>
              <a:t>Sonnet 43 is </a:t>
            </a:r>
            <a:r>
              <a:rPr lang="en-GB" sz="1050" dirty="0"/>
              <a:t>a poem where the speaker expresses their longing and love for someone special. They begin by counting the ways in which they miss the person they love when they're apart. </a:t>
            </a:r>
          </a:p>
          <a:p>
            <a:pPr algn="l"/>
            <a:r>
              <a:rPr lang="en-GB" sz="1050" b="1" i="1" dirty="0"/>
              <a:t>The Tempest </a:t>
            </a:r>
            <a:r>
              <a:rPr lang="en-GB" sz="1050" dirty="0"/>
              <a:t>is about a magician named Prospero who uses magic to control spirits on a deserted island. He orchestrates a shipwreck to seek revenge on those who wronged him. Through forgiveness and reconciliation, he regains his rightful place as Duke of Milan.</a:t>
            </a:r>
          </a:p>
          <a:p>
            <a:pPr algn="l"/>
            <a:r>
              <a:rPr lang="en-GB" sz="1050" b="1" i="1" dirty="0"/>
              <a:t>A Midsummer Night's Dream </a:t>
            </a:r>
            <a:r>
              <a:rPr lang="en-GB" sz="1050" dirty="0"/>
              <a:t>is a comedy by William Shakespeare. It follows the intertwining plots of several characters as they find themselves in a magical forest inhabited by fairies. The story revolves around the adventures and mishaps of four young lovers, a group of amateur actors, and the king and queen of the fairies. </a:t>
            </a:r>
          </a:p>
          <a:p>
            <a:pPr algn="l"/>
            <a:r>
              <a:rPr lang="en-GB" sz="1050" b="1" dirty="0"/>
              <a:t>Richard III </a:t>
            </a:r>
            <a:r>
              <a:rPr lang="en-GB" sz="1050" dirty="0"/>
              <a:t>tells the story of a man named Richard, who is determined to become king of England. Richard is clever and manipulative, but he's also devious and ruthless. He schemes and plots to eliminate anyone who stands in his way, including his own family members.</a:t>
            </a:r>
          </a:p>
          <a:p>
            <a:pPr algn="l"/>
            <a:r>
              <a:rPr lang="en-GB" sz="1050" b="1" i="1" dirty="0"/>
              <a:t>Julius Caesar </a:t>
            </a:r>
            <a:r>
              <a:rPr lang="en-GB" sz="1050" dirty="0"/>
              <a:t>is about a powerful leader named Julius Caesar who lives in ancient Rome. Some people in Rome think Caesar has become too powerful, so they plan to assassinate him to protect their democracy.</a:t>
            </a:r>
          </a:p>
          <a:p>
            <a:pPr algn="l"/>
            <a:r>
              <a:rPr lang="en-GB" sz="1050" b="1" i="1" dirty="0"/>
              <a:t>Macbeth</a:t>
            </a:r>
            <a:r>
              <a:rPr lang="en-GB" sz="1050" dirty="0"/>
              <a:t> is a story about a Scottish warrior named Macbeth who receives a prophecy from three mysterious witches. They tell him that he will become king of Scotland. Encouraged by his ambitious wife, Lady Macbeth, Macbeth decides to take matters into his own hands and murders King Duncan to seize the throne.</a:t>
            </a:r>
          </a:p>
          <a:p>
            <a:pPr algn="l"/>
            <a:r>
              <a:rPr lang="en-GB" sz="1050" b="1" i="1" dirty="0"/>
              <a:t>The Merchant of Venice </a:t>
            </a:r>
            <a:r>
              <a:rPr lang="en-GB" sz="1050" dirty="0"/>
              <a:t>is about a merchant named Antonio who borrows money from a Jewish moneylender named Shylock to help his best friend win the heart of a very wealthy lady. Antonio agrees to a bond that if he can't repay the loan, Shylock can take a pound of his flesh.</a:t>
            </a:r>
          </a:p>
        </p:txBody>
      </p:sp>
      <p:sp>
        <p:nvSpPr>
          <p:cNvPr id="4" name="Rectangle 3"/>
          <p:cNvSpPr/>
          <p:nvPr/>
        </p:nvSpPr>
        <p:spPr>
          <a:xfrm>
            <a:off x="3915353" y="3958071"/>
            <a:ext cx="5067631" cy="2816156"/>
          </a:xfrm>
          <a:prstGeom prst="rect">
            <a:avLst/>
          </a:prstGeom>
          <a:ln>
            <a:solidFill>
              <a:schemeClr val="tx1"/>
            </a:solidFill>
          </a:ln>
        </p:spPr>
        <p:txBody>
          <a:bodyPr wrap="square">
            <a:spAutoFit/>
          </a:bodyPr>
          <a:lstStyle/>
          <a:p>
            <a:r>
              <a:rPr lang="en-GB" sz="1050" b="1" dirty="0"/>
              <a:t>Key terms:</a:t>
            </a:r>
          </a:p>
          <a:p>
            <a:r>
              <a:rPr lang="en-GB" sz="1050" b="1" dirty="0"/>
              <a:t>Sonnet</a:t>
            </a:r>
            <a:r>
              <a:rPr lang="en-GB" sz="1050" dirty="0"/>
              <a:t> - a traditional love poem of 14 lines</a:t>
            </a:r>
          </a:p>
          <a:p>
            <a:r>
              <a:rPr lang="en-GB" sz="1050" b="1" dirty="0"/>
              <a:t>Iambic pentameter</a:t>
            </a:r>
            <a:r>
              <a:rPr lang="en-GB" sz="1050" dirty="0"/>
              <a:t> – 10 syllables per line</a:t>
            </a:r>
            <a:endParaRPr lang="en-GB" sz="1050" b="1" dirty="0"/>
          </a:p>
          <a:p>
            <a:r>
              <a:rPr lang="en-GB" sz="1050" b="1" dirty="0"/>
              <a:t>Tragedy </a:t>
            </a:r>
            <a:r>
              <a:rPr lang="en-GB" sz="1050" dirty="0"/>
              <a:t>- a type of drama involving catastrophe and death </a:t>
            </a:r>
          </a:p>
          <a:p>
            <a:r>
              <a:rPr lang="en-GB" sz="1050" b="1" dirty="0"/>
              <a:t>Comedy</a:t>
            </a:r>
            <a:r>
              <a:rPr lang="en-GB" sz="1050" dirty="0"/>
              <a:t> -  a type of drama involving love, confusion and happy endings </a:t>
            </a:r>
          </a:p>
          <a:p>
            <a:r>
              <a:rPr lang="en-GB" sz="1050" b="1" dirty="0"/>
              <a:t>History</a:t>
            </a:r>
            <a:r>
              <a:rPr lang="en-GB" sz="1050" dirty="0"/>
              <a:t> - A type of drama reflecting the life of a historical figure </a:t>
            </a:r>
          </a:p>
          <a:p>
            <a:r>
              <a:rPr lang="en-GB" sz="1050" b="1" dirty="0"/>
              <a:t>Scene</a:t>
            </a:r>
            <a:r>
              <a:rPr lang="en-GB" sz="1050" dirty="0"/>
              <a:t>- a brief moment in a play consisting of dialogue and action.</a:t>
            </a:r>
          </a:p>
          <a:p>
            <a:r>
              <a:rPr lang="en-GB" sz="1050" b="1" dirty="0"/>
              <a:t>Act</a:t>
            </a:r>
            <a:r>
              <a:rPr lang="en-GB" sz="1050" dirty="0"/>
              <a:t>- several scenes following on from each other. Each act forms the different parts of the plot.</a:t>
            </a:r>
          </a:p>
          <a:p>
            <a:r>
              <a:rPr lang="en-GB" sz="1050" b="1" dirty="0"/>
              <a:t>Audience</a:t>
            </a:r>
            <a:r>
              <a:rPr lang="en-GB" sz="1050" dirty="0"/>
              <a:t>- the people watching the play.</a:t>
            </a:r>
          </a:p>
          <a:p>
            <a:r>
              <a:rPr lang="en-GB" sz="1050" b="1" dirty="0"/>
              <a:t>Playwright</a:t>
            </a:r>
            <a:r>
              <a:rPr lang="en-GB" sz="1050" dirty="0"/>
              <a:t>- the writer of the play</a:t>
            </a:r>
          </a:p>
          <a:p>
            <a:r>
              <a:rPr lang="en-GB" sz="1050" b="1" dirty="0"/>
              <a:t>Soliloquy/monologue</a:t>
            </a:r>
            <a:r>
              <a:rPr lang="en-GB" sz="1050" dirty="0"/>
              <a:t>- an act of speaking one's thoughts aloud when by oneself or regardless of any hearers, especially by a character in a play.</a:t>
            </a:r>
            <a:endParaRPr lang="en-GB" sz="1050" b="1" dirty="0"/>
          </a:p>
          <a:p>
            <a:r>
              <a:rPr lang="en-GB" sz="1050" b="1" dirty="0"/>
              <a:t>Elizabethan</a:t>
            </a:r>
            <a:r>
              <a:rPr lang="en-GB" sz="1050" dirty="0"/>
              <a:t> - describing England during the reign of Elizabeth I (1558 – 1603) </a:t>
            </a:r>
          </a:p>
          <a:p>
            <a:r>
              <a:rPr lang="en-GB" sz="1050" b="1" dirty="0"/>
              <a:t>Jacobean </a:t>
            </a:r>
            <a:r>
              <a:rPr lang="en-GB" sz="1050" dirty="0"/>
              <a:t>- describing England during the reign of James I (1603 – 1625)</a:t>
            </a:r>
          </a:p>
          <a:p>
            <a:r>
              <a:rPr lang="en-GB" sz="1050" b="1" dirty="0"/>
              <a:t>Shakespearian</a:t>
            </a:r>
            <a:r>
              <a:rPr lang="en-GB" sz="1050" dirty="0"/>
              <a:t> - describing England during the life of William Shakespeare ( 1564 – 1616)</a:t>
            </a:r>
          </a:p>
          <a:p>
            <a:endParaRPr lang="en-GB" sz="900" dirty="0"/>
          </a:p>
        </p:txBody>
      </p:sp>
      <p:sp>
        <p:nvSpPr>
          <p:cNvPr id="5" name="Rectangle 4"/>
          <p:cNvSpPr/>
          <p:nvPr/>
        </p:nvSpPr>
        <p:spPr>
          <a:xfrm>
            <a:off x="3915353" y="39755"/>
            <a:ext cx="5067631" cy="3816429"/>
          </a:xfrm>
          <a:prstGeom prst="rect">
            <a:avLst/>
          </a:prstGeom>
          <a:ln>
            <a:solidFill>
              <a:schemeClr val="tx1"/>
            </a:solidFill>
          </a:ln>
        </p:spPr>
        <p:txBody>
          <a:bodyPr wrap="square">
            <a:spAutoFit/>
          </a:bodyPr>
          <a:lstStyle/>
          <a:p>
            <a:r>
              <a:rPr lang="en-GB" sz="1100" b="1" dirty="0"/>
              <a:t>Context</a:t>
            </a:r>
          </a:p>
          <a:p>
            <a:r>
              <a:rPr lang="en-GB" sz="1100" dirty="0"/>
              <a:t>William Shakespeare was born in 1564 in Stratford-upon-Avon, England. He grew up in a middle-class family and attended grammar school, where he would have learned Latin and Greek. At the age of 18, he married Anne Hathaway, and they had three children together.</a:t>
            </a:r>
          </a:p>
          <a:p>
            <a:endParaRPr lang="en-GB" sz="1100" dirty="0"/>
          </a:p>
          <a:p>
            <a:r>
              <a:rPr lang="en-GB" sz="1100" dirty="0"/>
              <a:t>Shakespeare moved to London in his early 20s and began working in the theatre industry. He became involved with a theatre company called the Lord Chamberlain's Men, which later became the King's Men. Shakespeare wrote numerous plays and poems during his career, becoming one of the most renowned playwrights in history.</a:t>
            </a:r>
          </a:p>
          <a:p>
            <a:endParaRPr lang="en-GB" sz="1100" dirty="0"/>
          </a:p>
          <a:p>
            <a:r>
              <a:rPr lang="en-GB" sz="1100" dirty="0"/>
              <a:t>Shakespeare's plays are known for their rich language, vivid characters, and exploration of complex themes such as love, jealousy, power, and betrayal. Some of his most famous plays include "Romeo and Juliet," "Hamlet," "Macbeth," and "A Midsummer Night's Dream."</a:t>
            </a:r>
          </a:p>
          <a:p>
            <a:endParaRPr lang="en-GB" sz="1100" dirty="0"/>
          </a:p>
          <a:p>
            <a:r>
              <a:rPr lang="en-GB" sz="1100" dirty="0"/>
              <a:t>In addition to his plays, Shakespeare wrote many sonnets, which are 14-line poems that explore themes of love, beauty, and mortality. His works have been translated into every major language and are performed and studied around the world.</a:t>
            </a:r>
          </a:p>
          <a:p>
            <a:endParaRPr lang="en-GB" sz="1100" dirty="0"/>
          </a:p>
          <a:p>
            <a:r>
              <a:rPr lang="en-GB" sz="1100" dirty="0"/>
              <a:t>Shakespeare died in 1616 at the age of 52, but his legacy lives on through his timeless works, which continue to entertain and inspire audiences of all ages.</a:t>
            </a:r>
          </a:p>
        </p:txBody>
      </p:sp>
      <p:pic>
        <p:nvPicPr>
          <p:cNvPr id="1026" name="Picture 2" descr="Biography William Shakespeare - BIOGRAFI.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6555" y="235391"/>
            <a:ext cx="1834288" cy="1834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077739" y="4742902"/>
            <a:ext cx="3038061" cy="2031325"/>
          </a:xfrm>
          <a:prstGeom prst="rect">
            <a:avLst/>
          </a:prstGeom>
          <a:ln>
            <a:solidFill>
              <a:schemeClr val="tx1"/>
            </a:solidFill>
          </a:ln>
        </p:spPr>
        <p:txBody>
          <a:bodyPr wrap="square">
            <a:spAutoFit/>
          </a:bodyPr>
          <a:lstStyle/>
          <a:p>
            <a:r>
              <a:rPr lang="en-GB" sz="1050" b="1" dirty="0"/>
              <a:t>The Globe Theatre </a:t>
            </a:r>
          </a:p>
          <a:p>
            <a:r>
              <a:rPr lang="en-GB" sz="1050" dirty="0"/>
              <a:t>The Globe Theatre was a theatre in London associated with William Shakespeare. It was built in 1599 by Shakespeare's playing company, the Lord Chamberlain's Men, and was destroyed by fire on 29 June 1613.A second Globe Theatre was built on the same site by June 1614 and closed down in 1642.</a:t>
            </a:r>
          </a:p>
          <a:p>
            <a:endParaRPr lang="en-GB" sz="1050" dirty="0"/>
          </a:p>
          <a:p>
            <a:r>
              <a:rPr lang="en-GB" sz="1050" dirty="0"/>
              <a:t>A modern reconstruction of the Globe, named "Shakespeare's Globe", opened in 1997 approximately 750 feet (230 m) from the site </a:t>
            </a:r>
          </a:p>
          <a:p>
            <a:r>
              <a:rPr lang="en-GB" sz="1050" dirty="0"/>
              <a:t>of the original theatre.</a:t>
            </a:r>
          </a:p>
        </p:txBody>
      </p:sp>
      <p:pic>
        <p:nvPicPr>
          <p:cNvPr id="8" name="Picture 7"/>
          <p:cNvPicPr>
            <a:picLocks noChangeAspect="1"/>
          </p:cNvPicPr>
          <p:nvPr/>
        </p:nvPicPr>
        <p:blipFill rotWithShape="1">
          <a:blip r:embed="rId3"/>
          <a:srcRect l="2263" r="3309"/>
          <a:stretch/>
        </p:blipFill>
        <p:spPr>
          <a:xfrm>
            <a:off x="8991599" y="2266716"/>
            <a:ext cx="3124201" cy="2476186"/>
          </a:xfrm>
          <a:prstGeom prst="rect">
            <a:avLst/>
          </a:prstGeom>
        </p:spPr>
      </p:pic>
    </p:spTree>
    <p:extLst>
      <p:ext uri="{BB962C8B-B14F-4D97-AF65-F5344CB8AC3E}">
        <p14:creationId xmlns:p14="http://schemas.microsoft.com/office/powerpoint/2010/main" val="179457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526" y="0"/>
            <a:ext cx="4531496" cy="296091"/>
          </a:xfrm>
        </p:spPr>
        <p:txBody>
          <a:bodyPr>
            <a:normAutofit fontScale="90000"/>
          </a:bodyPr>
          <a:lstStyle/>
          <a:p>
            <a:r>
              <a:rPr lang="en-GB" sz="2000" b="1" u="sng" dirty="0"/>
              <a:t>Year 7 Introduction to Poetry - HT6</a:t>
            </a:r>
          </a:p>
        </p:txBody>
      </p:sp>
      <p:graphicFrame>
        <p:nvGraphicFramePr>
          <p:cNvPr id="6" name="Table 5"/>
          <p:cNvGraphicFramePr>
            <a:graphicFrameLocks noGrp="1"/>
          </p:cNvGraphicFramePr>
          <p:nvPr/>
        </p:nvGraphicFramePr>
        <p:xfrm>
          <a:off x="6682527" y="374685"/>
          <a:ext cx="5509473" cy="3744152"/>
        </p:xfrm>
        <a:graphic>
          <a:graphicData uri="http://schemas.openxmlformats.org/drawingml/2006/table">
            <a:tbl>
              <a:tblPr firstRow="1" bandRow="1">
                <a:tableStyleId>{7E9639D4-E3E2-4D34-9284-5A2195B3D0D7}</a:tableStyleId>
              </a:tblPr>
              <a:tblGrid>
                <a:gridCol w="817548">
                  <a:extLst>
                    <a:ext uri="{9D8B030D-6E8A-4147-A177-3AD203B41FA5}">
                      <a16:colId xmlns:a16="http://schemas.microsoft.com/office/drawing/2014/main" val="2438163316"/>
                    </a:ext>
                  </a:extLst>
                </a:gridCol>
                <a:gridCol w="3143560">
                  <a:extLst>
                    <a:ext uri="{9D8B030D-6E8A-4147-A177-3AD203B41FA5}">
                      <a16:colId xmlns:a16="http://schemas.microsoft.com/office/drawing/2014/main" val="914172702"/>
                    </a:ext>
                  </a:extLst>
                </a:gridCol>
                <a:gridCol w="1548365">
                  <a:extLst>
                    <a:ext uri="{9D8B030D-6E8A-4147-A177-3AD203B41FA5}">
                      <a16:colId xmlns:a16="http://schemas.microsoft.com/office/drawing/2014/main" val="2678790946"/>
                    </a:ext>
                  </a:extLst>
                </a:gridCol>
              </a:tblGrid>
              <a:tr h="263365">
                <a:tc>
                  <a:txBody>
                    <a:bodyPr/>
                    <a:lstStyle/>
                    <a:p>
                      <a:r>
                        <a:rPr lang="en-GB" sz="800" dirty="0"/>
                        <a:t>Word class</a:t>
                      </a:r>
                      <a:r>
                        <a:rPr lang="en-GB" sz="800" baseline="0" dirty="0"/>
                        <a:t> </a:t>
                      </a:r>
                      <a:endParaRPr lang="en-GB" sz="800" dirty="0"/>
                    </a:p>
                  </a:txBody>
                  <a:tcPr/>
                </a:tc>
                <a:tc>
                  <a:txBody>
                    <a:bodyPr/>
                    <a:lstStyle/>
                    <a:p>
                      <a:r>
                        <a:rPr lang="en-GB" sz="800" dirty="0"/>
                        <a:t>Definition </a:t>
                      </a:r>
                    </a:p>
                  </a:txBody>
                  <a:tcPr/>
                </a:tc>
                <a:tc>
                  <a:txBody>
                    <a:bodyPr/>
                    <a:lstStyle/>
                    <a:p>
                      <a:r>
                        <a:rPr lang="en-GB" sz="800" dirty="0"/>
                        <a:t>Example</a:t>
                      </a:r>
                    </a:p>
                  </a:txBody>
                  <a:tcPr/>
                </a:tc>
                <a:extLst>
                  <a:ext uri="{0D108BD9-81ED-4DB2-BD59-A6C34878D82A}">
                    <a16:rowId xmlns:a16="http://schemas.microsoft.com/office/drawing/2014/main" val="2919887719"/>
                  </a:ext>
                </a:extLst>
              </a:tr>
              <a:tr h="616070">
                <a:tc>
                  <a:txBody>
                    <a:bodyPr/>
                    <a:lstStyle/>
                    <a:p>
                      <a:r>
                        <a:rPr lang="en-GB" sz="900" dirty="0"/>
                        <a:t>Verb</a:t>
                      </a:r>
                    </a:p>
                  </a:txBody>
                  <a:tcPr/>
                </a:tc>
                <a:tc>
                  <a:txBody>
                    <a:bodyPr/>
                    <a:lstStyle/>
                    <a:p>
                      <a:r>
                        <a:rPr lang="en-US" sz="900" b="0" i="0" kern="1200" dirty="0">
                          <a:solidFill>
                            <a:schemeClr val="tx1"/>
                          </a:solidFill>
                          <a:effectLst/>
                          <a:latin typeface="+mn-lt"/>
                          <a:ea typeface="+mn-ea"/>
                          <a:cs typeface="+mn-cs"/>
                        </a:rPr>
                        <a:t>A </a:t>
                      </a:r>
                      <a:r>
                        <a:rPr lang="en-US" sz="900" b="1" i="0" kern="1200" dirty="0">
                          <a:solidFill>
                            <a:schemeClr val="tx1"/>
                          </a:solidFill>
                          <a:effectLst/>
                          <a:latin typeface="+mn-lt"/>
                          <a:ea typeface="+mn-ea"/>
                          <a:cs typeface="+mn-cs"/>
                        </a:rPr>
                        <a:t>verb</a:t>
                      </a:r>
                      <a:r>
                        <a:rPr lang="en-US" sz="900" b="0" i="0" kern="1200" dirty="0">
                          <a:solidFill>
                            <a:schemeClr val="tx1"/>
                          </a:solidFill>
                          <a:effectLst/>
                          <a:latin typeface="+mn-lt"/>
                          <a:ea typeface="+mn-ea"/>
                          <a:cs typeface="+mn-cs"/>
                        </a:rPr>
                        <a:t> is a word or set of words that shows action (</a:t>
                      </a:r>
                      <a:r>
                        <a:rPr lang="en-US" sz="900" b="0" i="1" kern="1200" dirty="0">
                          <a:solidFill>
                            <a:schemeClr val="tx1"/>
                          </a:solidFill>
                          <a:effectLst/>
                          <a:latin typeface="+mn-lt"/>
                          <a:ea typeface="+mn-ea"/>
                          <a:cs typeface="+mn-cs"/>
                        </a:rPr>
                        <a:t>runs, is going, has been painting</a:t>
                      </a:r>
                      <a:r>
                        <a:rPr lang="en-US" sz="900" b="0" i="0" kern="1200" dirty="0">
                          <a:solidFill>
                            <a:schemeClr val="tx1"/>
                          </a:solidFill>
                          <a:effectLst/>
                          <a:latin typeface="+mn-lt"/>
                          <a:ea typeface="+mn-ea"/>
                          <a:cs typeface="+mn-cs"/>
                        </a:rPr>
                        <a:t>); feeling (</a:t>
                      </a:r>
                      <a:r>
                        <a:rPr lang="en-US" sz="900" b="0" i="1" kern="1200" dirty="0">
                          <a:solidFill>
                            <a:schemeClr val="tx1"/>
                          </a:solidFill>
                          <a:effectLst/>
                          <a:latin typeface="+mn-lt"/>
                          <a:ea typeface="+mn-ea"/>
                          <a:cs typeface="+mn-cs"/>
                        </a:rPr>
                        <a:t>loves, envies</a:t>
                      </a:r>
                      <a:r>
                        <a:rPr lang="en-US" sz="900" b="0" i="0" kern="1200" dirty="0">
                          <a:solidFill>
                            <a:schemeClr val="tx1"/>
                          </a:solidFill>
                          <a:effectLst/>
                          <a:latin typeface="+mn-lt"/>
                          <a:ea typeface="+mn-ea"/>
                          <a:cs typeface="+mn-cs"/>
                        </a:rPr>
                        <a:t>); or state of being (</a:t>
                      </a:r>
                      <a:r>
                        <a:rPr lang="en-US" sz="900" b="0" i="1" kern="1200" dirty="0">
                          <a:solidFill>
                            <a:schemeClr val="tx1"/>
                          </a:solidFill>
                          <a:effectLst/>
                          <a:latin typeface="+mn-lt"/>
                          <a:ea typeface="+mn-ea"/>
                          <a:cs typeface="+mn-cs"/>
                        </a:rPr>
                        <a:t>am, are, is, have been, was, seem</a:t>
                      </a:r>
                      <a:r>
                        <a:rPr lang="en-US" sz="900" b="0" i="0" kern="1200" dirty="0">
                          <a:solidFill>
                            <a:schemeClr val="tx1"/>
                          </a:solidFill>
                          <a:effectLst/>
                          <a:latin typeface="+mn-lt"/>
                          <a:ea typeface="+mn-ea"/>
                          <a:cs typeface="+mn-cs"/>
                        </a:rPr>
                        <a:t>).</a:t>
                      </a:r>
                      <a:r>
                        <a:rPr lang="en-US" sz="700" u="none" strike="noStrike" cap="none" dirty="0">
                          <a:effectLst/>
                          <a:sym typeface="Arial"/>
                        </a:rPr>
                        <a:t>.</a:t>
                      </a:r>
                      <a:endParaRPr lang="en-GB" sz="700" dirty="0"/>
                    </a:p>
                  </a:txBody>
                  <a:tcPr/>
                </a:tc>
                <a:tc>
                  <a:txBody>
                    <a:bodyPr/>
                    <a:lstStyle/>
                    <a:p>
                      <a:r>
                        <a:rPr lang="en-GB" sz="1000" u="none" dirty="0"/>
                        <a:t>‘He </a:t>
                      </a:r>
                      <a:r>
                        <a:rPr lang="en-GB" sz="1000" u="sng" dirty="0"/>
                        <a:t>plunges</a:t>
                      </a:r>
                      <a:r>
                        <a:rPr lang="en-GB" sz="1000" u="none" dirty="0"/>
                        <a:t> at me, </a:t>
                      </a:r>
                      <a:r>
                        <a:rPr lang="en-GB" sz="1000" u="sng" dirty="0"/>
                        <a:t>guttering, choking, drowning</a:t>
                      </a:r>
                      <a:r>
                        <a:rPr lang="en-GB" sz="1000" u="none" dirty="0"/>
                        <a:t>.’</a:t>
                      </a:r>
                    </a:p>
                  </a:txBody>
                  <a:tcPr/>
                </a:tc>
                <a:extLst>
                  <a:ext uri="{0D108BD9-81ED-4DB2-BD59-A6C34878D82A}">
                    <a16:rowId xmlns:a16="http://schemas.microsoft.com/office/drawing/2014/main" val="2967335313"/>
                  </a:ext>
                </a:extLst>
              </a:tr>
              <a:tr h="485389">
                <a:tc>
                  <a:txBody>
                    <a:bodyPr/>
                    <a:lstStyle/>
                    <a:p>
                      <a:r>
                        <a:rPr lang="en-GB" sz="900" dirty="0"/>
                        <a:t>Adverb</a:t>
                      </a:r>
                    </a:p>
                  </a:txBody>
                  <a:tcPr/>
                </a:tc>
                <a:tc>
                  <a:txBody>
                    <a:bodyPr/>
                    <a:lstStyle/>
                    <a:p>
                      <a:r>
                        <a:rPr lang="en-GB" sz="900" u="none" strike="noStrike" cap="none" dirty="0">
                          <a:effectLst/>
                          <a:sym typeface="Arial"/>
                        </a:rPr>
                        <a:t>An</a:t>
                      </a:r>
                      <a:r>
                        <a:rPr lang="en-GB" sz="900" u="none" strike="noStrike" cap="none" baseline="0" dirty="0">
                          <a:effectLst/>
                          <a:sym typeface="Arial"/>
                        </a:rPr>
                        <a:t> </a:t>
                      </a:r>
                      <a:r>
                        <a:rPr lang="en-US" sz="900" u="none" strike="noStrike" cap="none" dirty="0">
                          <a:effectLst/>
                          <a:sym typeface="Arial"/>
                        </a:rPr>
                        <a:t>adverb labels how, when or where something happens (and they often end in ‘–</a:t>
                      </a:r>
                      <a:r>
                        <a:rPr lang="en-US" sz="900" u="none" strike="noStrike" cap="none" dirty="0" err="1">
                          <a:effectLst/>
                          <a:sym typeface="Arial"/>
                        </a:rPr>
                        <a:t>ly</a:t>
                      </a:r>
                      <a:r>
                        <a:rPr lang="en-US" sz="900" u="none" strike="noStrike" cap="none" dirty="0">
                          <a:effectLst/>
                          <a:sym typeface="Arial"/>
                        </a:rPr>
                        <a:t>’).</a:t>
                      </a:r>
                      <a:r>
                        <a:rPr lang="en-US" sz="900" u="none" strike="noStrike" cap="none" baseline="0" dirty="0">
                          <a:effectLst/>
                          <a:sym typeface="Arial"/>
                        </a:rPr>
                        <a:t> </a:t>
                      </a:r>
                      <a:endParaRPr lang="en-GB" sz="900" dirty="0"/>
                    </a:p>
                  </a:txBody>
                  <a:tcPr/>
                </a:tc>
                <a:tc>
                  <a:txBody>
                    <a:bodyPr/>
                    <a:lstStyle/>
                    <a:p>
                      <a:r>
                        <a:rPr lang="en-US" sz="1000" dirty="0"/>
                        <a:t>‘Then </a:t>
                      </a:r>
                      <a:r>
                        <a:rPr lang="en-US" sz="1000" u="sng" dirty="0"/>
                        <a:t>cunningly </a:t>
                      </a:r>
                      <a:r>
                        <a:rPr lang="en-US" sz="1000" dirty="0"/>
                        <a:t>covering his tracks’</a:t>
                      </a:r>
                      <a:endParaRPr lang="en-GB" sz="1000" dirty="0"/>
                    </a:p>
                  </a:txBody>
                  <a:tcPr/>
                </a:tc>
                <a:extLst>
                  <a:ext uri="{0D108BD9-81ED-4DB2-BD59-A6C34878D82A}">
                    <a16:rowId xmlns:a16="http://schemas.microsoft.com/office/drawing/2014/main" val="3489437942"/>
                  </a:ext>
                </a:extLst>
              </a:tr>
              <a:tr h="970778">
                <a:tc>
                  <a:txBody>
                    <a:bodyPr/>
                    <a:lstStyle/>
                    <a:p>
                      <a:r>
                        <a:rPr lang="en-GB" sz="900" dirty="0"/>
                        <a:t>Noun</a:t>
                      </a:r>
                    </a:p>
                    <a:p>
                      <a:endParaRPr lang="en-GB" sz="900" dirty="0"/>
                    </a:p>
                    <a:p>
                      <a:endParaRPr lang="en-GB" sz="900" dirty="0"/>
                    </a:p>
                    <a:p>
                      <a:endParaRPr lang="en-GB" sz="900" dirty="0"/>
                    </a:p>
                    <a:p>
                      <a:r>
                        <a:rPr lang="en-GB" sz="900" dirty="0"/>
                        <a:t>Pronoun</a:t>
                      </a:r>
                    </a:p>
                  </a:txBody>
                  <a:tcPr/>
                </a:tc>
                <a:tc>
                  <a:txBody>
                    <a:bodyPr/>
                    <a:lstStyle/>
                    <a:p>
                      <a:r>
                        <a:rPr lang="en-US" sz="900" u="none" strike="noStrike" cap="none" dirty="0">
                          <a:effectLst/>
                          <a:sym typeface="Arial"/>
                        </a:rPr>
                        <a:t>Nouns</a:t>
                      </a:r>
                      <a:r>
                        <a:rPr lang="en-US" sz="900" u="none" strike="noStrike" cap="none" baseline="0" dirty="0">
                          <a:effectLst/>
                          <a:sym typeface="Arial"/>
                        </a:rPr>
                        <a:t> are names, places and things</a:t>
                      </a:r>
                      <a:r>
                        <a:rPr lang="en-US" sz="900" u="none" strike="noStrike" cap="none" dirty="0">
                          <a:effectLst/>
                          <a:sym typeface="Arial"/>
                        </a:rPr>
                        <a:t>; they also signify imagined things like ‘a ghost’; and ideas or concepts, such as ‘love’, ‘guilt’ or ‘fate’.</a:t>
                      </a:r>
                    </a:p>
                    <a:p>
                      <a:endParaRPr lang="en-US" sz="900" u="none" strike="noStrike" cap="none" dirty="0">
                        <a:effectLst/>
                        <a:sym typeface="Arial"/>
                      </a:endParaRPr>
                    </a:p>
                    <a:p>
                      <a:endParaRPr lang="en-US" sz="900" u="none" strike="noStrike" cap="none" dirty="0">
                        <a:effectLst/>
                        <a:sym typeface="Arial"/>
                      </a:endParaRPr>
                    </a:p>
                    <a:p>
                      <a:r>
                        <a:rPr lang="en-US" sz="900" u="none" strike="noStrike" cap="none" dirty="0">
                          <a:effectLst/>
                          <a:sym typeface="Arial"/>
                        </a:rPr>
                        <a:t>Words used instead</a:t>
                      </a:r>
                      <a:r>
                        <a:rPr lang="en-US" sz="900" u="none" strike="noStrike" cap="none" baseline="0" dirty="0">
                          <a:effectLst/>
                          <a:sym typeface="Arial"/>
                        </a:rPr>
                        <a:t> of a noun i.e. ‘he’, ‘she’, ‘they’, ‘it’. </a:t>
                      </a:r>
                      <a:endParaRPr lang="en-GB"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‘Your </a:t>
                      </a:r>
                      <a:r>
                        <a:rPr lang="en-US" sz="1000" u="sng" dirty="0"/>
                        <a:t>words</a:t>
                      </a:r>
                      <a:r>
                        <a:rPr lang="en-US" sz="1000" dirty="0"/>
                        <a:t> cut into </a:t>
                      </a:r>
                      <a:r>
                        <a:rPr lang="en-US" sz="1000" u="sng" dirty="0"/>
                        <a:t>me</a:t>
                      </a:r>
                      <a:r>
                        <a:rPr lang="en-US" sz="1000" dirty="0"/>
                        <a:t>, sharp as a </a:t>
                      </a:r>
                      <a:r>
                        <a:rPr lang="en-US" sz="1000" u="sng" dirty="0"/>
                        <a:t>knife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The </a:t>
                      </a:r>
                      <a:r>
                        <a:rPr lang="en-US" sz="1000" u="sng" dirty="0"/>
                        <a:t>pain</a:t>
                      </a:r>
                      <a:r>
                        <a:rPr lang="en-US" sz="1000" dirty="0"/>
                        <a:t> that </a:t>
                      </a:r>
                      <a:r>
                        <a:rPr lang="en-US" sz="1000" u="sng" dirty="0"/>
                        <a:t>you</a:t>
                      </a:r>
                      <a:r>
                        <a:rPr lang="en-US" sz="1000" dirty="0"/>
                        <a:t> cause always goes unseen’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2443074682"/>
                  </a:ext>
                </a:extLst>
              </a:tr>
              <a:tr h="616070">
                <a:tc>
                  <a:txBody>
                    <a:bodyPr/>
                    <a:lstStyle/>
                    <a:p>
                      <a:r>
                        <a:rPr lang="en-GB" sz="900" dirty="0"/>
                        <a:t>Adjective</a:t>
                      </a:r>
                      <a:r>
                        <a:rPr lang="en-GB" sz="900" baseline="0" dirty="0"/>
                        <a:t> </a:t>
                      </a:r>
                      <a:endParaRPr lang="en-GB" sz="900" dirty="0"/>
                    </a:p>
                  </a:txBody>
                  <a:tcPr/>
                </a:tc>
                <a:tc>
                  <a:txBody>
                    <a:bodyPr/>
                    <a:lstStyle/>
                    <a:p>
                      <a:r>
                        <a:rPr lang="en-US" sz="900" u="none" strike="noStrike" cap="none" dirty="0">
                          <a:effectLst/>
                          <a:sym typeface="Arial"/>
                        </a:rPr>
                        <a:t>An adjective is a describing word or phrase that adds qualities to a noun. It normally comes before a noun, or after verbs like ‘am’, ‘is’, ‘was’, ‘appears’ or ‘seems’.</a:t>
                      </a:r>
                      <a:endParaRPr lang="en-GB" sz="900" dirty="0"/>
                    </a:p>
                  </a:txBody>
                  <a:tcPr/>
                </a:tc>
                <a:tc>
                  <a:txBody>
                    <a:bodyPr/>
                    <a:lstStyle/>
                    <a:p>
                      <a:r>
                        <a:rPr lang="en-US" sz="1000" dirty="0"/>
                        <a:t>‘With a </a:t>
                      </a:r>
                      <a:r>
                        <a:rPr lang="en-US" sz="1000" u="sng" dirty="0"/>
                        <a:t>deep</a:t>
                      </a:r>
                      <a:r>
                        <a:rPr lang="en-US" sz="1000" dirty="0"/>
                        <a:t> multitude</a:t>
                      </a:r>
                    </a:p>
                    <a:p>
                      <a:r>
                        <a:rPr lang="en-US" sz="1000" dirty="0"/>
                        <a:t>Of </a:t>
                      </a:r>
                      <a:r>
                        <a:rPr lang="en-US" sz="1000" u="sng" dirty="0" err="1"/>
                        <a:t>colourful</a:t>
                      </a:r>
                      <a:r>
                        <a:rPr lang="en-US" sz="1000" u="sng" dirty="0"/>
                        <a:t> </a:t>
                      </a:r>
                      <a:r>
                        <a:rPr lang="en-US" sz="1000" dirty="0"/>
                        <a:t>distractions.’</a:t>
                      </a:r>
                    </a:p>
                    <a:p>
                      <a:endParaRPr lang="en-GB" sz="600" dirty="0"/>
                    </a:p>
                  </a:txBody>
                  <a:tcPr/>
                </a:tc>
                <a:extLst>
                  <a:ext uri="{0D108BD9-81ED-4DB2-BD59-A6C34878D82A}">
                    <a16:rowId xmlns:a16="http://schemas.microsoft.com/office/drawing/2014/main" val="474891842"/>
                  </a:ext>
                </a:extLst>
              </a:tr>
              <a:tr h="784090">
                <a:tc>
                  <a:txBody>
                    <a:bodyPr/>
                    <a:lstStyle/>
                    <a:p>
                      <a:r>
                        <a:rPr lang="en-GB" sz="900" dirty="0"/>
                        <a:t>Preposition </a:t>
                      </a:r>
                    </a:p>
                  </a:txBody>
                  <a:tcPr/>
                </a:tc>
                <a:tc>
                  <a:txBody>
                    <a:bodyPr/>
                    <a:lstStyle/>
                    <a:p>
                      <a:r>
                        <a:rPr lang="en-US" sz="900" u="none" strike="noStrike" cap="none" dirty="0">
                          <a:effectLst/>
                          <a:sym typeface="Arial"/>
                        </a:rPr>
                        <a:t>Prepositions are short words and phrases that give information about place, time and manner</a:t>
                      </a:r>
                      <a:endParaRPr lang="en-GB" sz="900" dirty="0"/>
                    </a:p>
                  </a:txBody>
                  <a:tcPr/>
                </a:tc>
                <a:tc>
                  <a:txBody>
                    <a:bodyPr/>
                    <a:lstStyle/>
                    <a:p>
                      <a:r>
                        <a:rPr lang="en-US" sz="1000" dirty="0"/>
                        <a:t>‘They dropped </a:t>
                      </a:r>
                      <a:r>
                        <a:rPr lang="en-US" sz="1000" u="sng" dirty="0"/>
                        <a:t>into</a:t>
                      </a:r>
                      <a:r>
                        <a:rPr lang="en-US" sz="1000" dirty="0"/>
                        <a:t> the dust</a:t>
                      </a:r>
                    </a:p>
                    <a:p>
                      <a:r>
                        <a:rPr lang="en-US" sz="1000" dirty="0"/>
                        <a:t>even before the hunter strung his bow.’</a:t>
                      </a:r>
                    </a:p>
                    <a:p>
                      <a:endParaRPr lang="en-GB" sz="600" dirty="0"/>
                    </a:p>
                  </a:txBody>
                  <a:tcPr/>
                </a:tc>
                <a:extLst>
                  <a:ext uri="{0D108BD9-81ED-4DB2-BD59-A6C34878D82A}">
                    <a16:rowId xmlns:a16="http://schemas.microsoft.com/office/drawing/2014/main" val="2586410282"/>
                  </a:ext>
                </a:extLst>
              </a:tr>
            </a:tbl>
          </a:graphicData>
        </a:graphic>
      </p:graphicFrame>
      <p:graphicFrame>
        <p:nvGraphicFramePr>
          <p:cNvPr id="7" name="Table 6"/>
          <p:cNvGraphicFramePr>
            <a:graphicFrameLocks noGrp="1"/>
          </p:cNvGraphicFramePr>
          <p:nvPr/>
        </p:nvGraphicFramePr>
        <p:xfrm>
          <a:off x="6682526" y="4101738"/>
          <a:ext cx="5509473" cy="2762995"/>
        </p:xfrm>
        <a:graphic>
          <a:graphicData uri="http://schemas.openxmlformats.org/drawingml/2006/table">
            <a:tbl>
              <a:tblPr firstRow="1" firstCol="1" bandRow="1"/>
              <a:tblGrid>
                <a:gridCol w="1198731">
                  <a:extLst>
                    <a:ext uri="{9D8B030D-6E8A-4147-A177-3AD203B41FA5}">
                      <a16:colId xmlns:a16="http://schemas.microsoft.com/office/drawing/2014/main" val="3556986113"/>
                    </a:ext>
                  </a:extLst>
                </a:gridCol>
                <a:gridCol w="4310742">
                  <a:extLst>
                    <a:ext uri="{9D8B030D-6E8A-4147-A177-3AD203B41FA5}">
                      <a16:colId xmlns:a16="http://schemas.microsoft.com/office/drawing/2014/main" val="3455204461"/>
                    </a:ext>
                  </a:extLst>
                </a:gridCol>
              </a:tblGrid>
              <a:tr h="280846">
                <a:tc>
                  <a:txBody>
                    <a:bodyPr/>
                    <a:lstStyle/>
                    <a:p>
                      <a:pPr algn="ctr">
                        <a:lnSpc>
                          <a:spcPct val="115000"/>
                        </a:lnSpc>
                        <a:spcAft>
                          <a:spcPts val="0"/>
                        </a:spcAft>
                      </a:pPr>
                      <a:r>
                        <a:rPr lang="en-GB" sz="1400" b="1" dirty="0">
                          <a:solidFill>
                            <a:schemeClr val="bg1"/>
                          </a:solidFill>
                          <a:effectLst/>
                          <a:latin typeface="+mn-lt"/>
                          <a:ea typeface="Calibri" panose="020F0502020204030204" pitchFamily="34" charset="0"/>
                          <a:cs typeface="Calibri" panose="020F0502020204030204" pitchFamily="34" charset="0"/>
                        </a:rPr>
                        <a:t>Terminology </a:t>
                      </a:r>
                      <a:endParaRPr lang="en-GB" sz="7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b="1" dirty="0">
                          <a:solidFill>
                            <a:schemeClr val="bg1"/>
                          </a:solidFill>
                          <a:effectLst/>
                          <a:latin typeface="+mn-lt"/>
                          <a:ea typeface="Calibri" panose="020F0502020204030204" pitchFamily="34" charset="0"/>
                          <a:cs typeface="Calibri" panose="020F0502020204030204" pitchFamily="34" charset="0"/>
                        </a:rPr>
                        <a:t>Definition</a:t>
                      </a:r>
                      <a:endParaRPr lang="en-GB" sz="7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12678011"/>
                  </a:ext>
                </a:extLst>
              </a:tr>
              <a:tr h="531889">
                <a:tc>
                  <a:txBody>
                    <a:bodyPr/>
                    <a:lstStyle/>
                    <a:p>
                      <a:pPr>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Inference</a:t>
                      </a:r>
                      <a:endParaRPr lang="en-GB" sz="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To make an educated guess to deduce or conclude something. To form an opinion on something based on evidence.</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386897"/>
                  </a:ext>
                </a:extLst>
              </a:tr>
              <a:tr h="1063778">
                <a:tc>
                  <a:txBody>
                    <a:bodyPr/>
                    <a:lstStyle/>
                    <a:p>
                      <a:pPr>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Context</a:t>
                      </a:r>
                      <a:endParaRPr lang="en-GB" sz="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The background, environment, setting, framework, or surroundings of events or occurrences. The circumstances forming a background of an event, idea or statement, in such a way as to enable readers to understand the narrative or a literary piece.</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067575"/>
                  </a:ext>
                </a:extLst>
              </a:tr>
              <a:tr h="886482">
                <a:tc>
                  <a:txBody>
                    <a:bodyPr/>
                    <a:lstStyle/>
                    <a:p>
                      <a:pPr>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Connotations</a:t>
                      </a:r>
                      <a:endParaRPr lang="en-GB" sz="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 meaning that is implied by a word apart from the thing which it describes explicitly. Words carry cultural and emotional associations or meanings, in addition to their literal meanings or denotations. </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034985"/>
                  </a:ext>
                </a:extLst>
              </a:tr>
            </a:tbl>
          </a:graphicData>
        </a:graphic>
      </p:graphicFrame>
      <p:graphicFrame>
        <p:nvGraphicFramePr>
          <p:cNvPr id="8" name="Table 7"/>
          <p:cNvGraphicFramePr>
            <a:graphicFrameLocks noGrp="1"/>
          </p:cNvGraphicFramePr>
          <p:nvPr/>
        </p:nvGraphicFramePr>
        <p:xfrm>
          <a:off x="-1" y="3309256"/>
          <a:ext cx="6641812" cy="3548744"/>
        </p:xfrm>
        <a:graphic>
          <a:graphicData uri="http://schemas.openxmlformats.org/drawingml/2006/table">
            <a:tbl>
              <a:tblPr firstRow="1" bandRow="1">
                <a:tableStyleId>{7E9639D4-E3E2-4D34-9284-5A2195B3D0D7}</a:tableStyleId>
              </a:tblPr>
              <a:tblGrid>
                <a:gridCol w="2068762">
                  <a:extLst>
                    <a:ext uri="{9D8B030D-6E8A-4147-A177-3AD203B41FA5}">
                      <a16:colId xmlns:a16="http://schemas.microsoft.com/office/drawing/2014/main" val="20000"/>
                    </a:ext>
                  </a:extLst>
                </a:gridCol>
                <a:gridCol w="4573050">
                  <a:extLst>
                    <a:ext uri="{9D8B030D-6E8A-4147-A177-3AD203B41FA5}">
                      <a16:colId xmlns:a16="http://schemas.microsoft.com/office/drawing/2014/main" val="20001"/>
                    </a:ext>
                  </a:extLst>
                </a:gridCol>
              </a:tblGrid>
              <a:tr h="591190">
                <a:tc>
                  <a:txBody>
                    <a:bodyPr/>
                    <a:lstStyle/>
                    <a:p>
                      <a:pPr algn="ctr">
                        <a:lnSpc>
                          <a:spcPct val="115000"/>
                        </a:lnSpc>
                        <a:spcAft>
                          <a:spcPts val="1000"/>
                        </a:spcAft>
                      </a:pPr>
                      <a:r>
                        <a:rPr lang="en-GB" sz="1050" dirty="0">
                          <a:effectLst/>
                          <a:latin typeface="Calibri"/>
                          <a:ea typeface="Calibri"/>
                          <a:cs typeface="Times New Roman"/>
                        </a:rPr>
                        <a:t>Structural</a:t>
                      </a:r>
                      <a:r>
                        <a:rPr lang="en-GB" sz="1050" baseline="0" dirty="0">
                          <a:effectLst/>
                          <a:latin typeface="Calibri"/>
                          <a:ea typeface="Calibri"/>
                          <a:cs typeface="Times New Roman"/>
                        </a:rPr>
                        <a:t> Features </a:t>
                      </a:r>
                      <a:endParaRPr lang="en-GB" sz="1050" dirty="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050" dirty="0">
                          <a:effectLst/>
                        </a:rPr>
                        <a:t>Definition </a:t>
                      </a:r>
                      <a:endParaRPr lang="en-GB" sz="105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0"/>
                  </a:ext>
                </a:extLst>
              </a:tr>
              <a:tr h="479877">
                <a:tc>
                  <a:txBody>
                    <a:bodyPr/>
                    <a:lstStyle/>
                    <a:p>
                      <a:pPr>
                        <a:lnSpc>
                          <a:spcPct val="115000"/>
                        </a:lnSpc>
                        <a:spcAft>
                          <a:spcPts val="1000"/>
                        </a:spcAft>
                      </a:pPr>
                      <a:r>
                        <a:rPr lang="en-GB" sz="1100">
                          <a:effectLst/>
                        </a:rPr>
                        <a:t>Opening </a:t>
                      </a:r>
                      <a:endParaRPr lang="en-GB" sz="110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The first mood/ image of the poem. </a:t>
                      </a:r>
                      <a:endParaRPr lang="en-GB" sz="110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1"/>
                  </a:ext>
                </a:extLst>
              </a:tr>
              <a:tr h="357188">
                <a:tc>
                  <a:txBody>
                    <a:bodyPr/>
                    <a:lstStyle/>
                    <a:p>
                      <a:pPr>
                        <a:lnSpc>
                          <a:spcPct val="115000"/>
                        </a:lnSpc>
                        <a:spcAft>
                          <a:spcPts val="1000"/>
                        </a:spcAft>
                      </a:pPr>
                      <a:r>
                        <a:rPr lang="en-GB" sz="1100" dirty="0">
                          <a:effectLst/>
                        </a:rPr>
                        <a:t>Stanza</a:t>
                      </a:r>
                      <a:endParaRPr lang="en-GB" sz="1100" dirty="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A ‘paragraph’ in a poem.</a:t>
                      </a:r>
                      <a:endParaRPr lang="en-GB" sz="110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3"/>
                  </a:ext>
                </a:extLst>
              </a:tr>
              <a:tr h="479877">
                <a:tc>
                  <a:txBody>
                    <a:bodyPr/>
                    <a:lstStyle/>
                    <a:p>
                      <a:pPr>
                        <a:lnSpc>
                          <a:spcPct val="115000"/>
                        </a:lnSpc>
                        <a:spcAft>
                          <a:spcPts val="1000"/>
                        </a:spcAft>
                      </a:pPr>
                      <a:r>
                        <a:rPr lang="en-GB" sz="1100">
                          <a:effectLst/>
                        </a:rPr>
                        <a:t>Enjambment</a:t>
                      </a:r>
                      <a:endParaRPr lang="en-GB" sz="110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A sentence or phrase that runs onto the next line.</a:t>
                      </a:r>
                      <a:endParaRPr lang="en-GB" sz="110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4"/>
                  </a:ext>
                </a:extLst>
              </a:tr>
              <a:tr h="479877">
                <a:tc>
                  <a:txBody>
                    <a:bodyPr/>
                    <a:lstStyle/>
                    <a:p>
                      <a:pPr>
                        <a:lnSpc>
                          <a:spcPct val="115000"/>
                        </a:lnSpc>
                        <a:spcAft>
                          <a:spcPts val="1000"/>
                        </a:spcAft>
                      </a:pPr>
                      <a:r>
                        <a:rPr lang="en-GB" sz="1100" dirty="0">
                          <a:effectLst/>
                        </a:rPr>
                        <a:t>Juxtaposition </a:t>
                      </a:r>
                      <a:endParaRPr lang="en-GB" sz="1100" dirty="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Two ideas/ images placed together for contrasting effect. </a:t>
                      </a:r>
                      <a:endParaRPr lang="en-GB" sz="110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7"/>
                  </a:ext>
                </a:extLst>
              </a:tr>
              <a:tr h="479877">
                <a:tc>
                  <a:txBody>
                    <a:bodyPr/>
                    <a:lstStyle/>
                    <a:p>
                      <a:pPr>
                        <a:lnSpc>
                          <a:spcPct val="115000"/>
                        </a:lnSpc>
                        <a:spcAft>
                          <a:spcPts val="1000"/>
                        </a:spcAft>
                      </a:pPr>
                      <a:r>
                        <a:rPr lang="en-GB" sz="1100" dirty="0">
                          <a:effectLst/>
                        </a:rPr>
                        <a:t>Speaker </a:t>
                      </a:r>
                      <a:endParaRPr lang="en-GB" sz="1100" dirty="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The narrator, or person in the poem.</a:t>
                      </a:r>
                      <a:endParaRPr lang="en-GB" sz="1100" dirty="0">
                        <a:effectLst/>
                        <a:latin typeface="Calibri"/>
                        <a:ea typeface="Calibri"/>
                        <a:cs typeface="Times New Roman"/>
                      </a:endParaRPr>
                    </a:p>
                  </a:txBody>
                  <a:tcPr marL="74739" marR="74739" marT="37369" marB="37369"/>
                </a:tc>
                <a:extLst>
                  <a:ext uri="{0D108BD9-81ED-4DB2-BD59-A6C34878D82A}">
                    <a16:rowId xmlns:a16="http://schemas.microsoft.com/office/drawing/2014/main" val="10009"/>
                  </a:ext>
                </a:extLst>
              </a:tr>
              <a:tr h="680858">
                <a:tc>
                  <a:txBody>
                    <a:bodyPr/>
                    <a:lstStyle/>
                    <a:p>
                      <a:pPr algn="l">
                        <a:lnSpc>
                          <a:spcPct val="115000"/>
                        </a:lnSpc>
                        <a:spcAft>
                          <a:spcPts val="1000"/>
                        </a:spcAft>
                      </a:pPr>
                      <a:r>
                        <a:rPr lang="en-GB" sz="1100" dirty="0">
                          <a:effectLst/>
                        </a:rPr>
                        <a:t>Refrain</a:t>
                      </a:r>
                      <a:endParaRPr lang="en-GB" sz="1100" dirty="0">
                        <a:effectLst/>
                        <a:latin typeface="Calibri"/>
                        <a:ea typeface="Calibri"/>
                        <a:cs typeface="Times New Roman"/>
                      </a:endParaRPr>
                    </a:p>
                  </a:txBody>
                  <a:tcPr marL="74739" marR="74739" marT="37369" marB="37369"/>
                </a:tc>
                <a:tc>
                  <a:txBody>
                    <a:bodyPr/>
                    <a:lstStyle/>
                    <a:p>
                      <a:pPr algn="l">
                        <a:lnSpc>
                          <a:spcPct val="115000"/>
                        </a:lnSpc>
                        <a:spcAft>
                          <a:spcPts val="1000"/>
                        </a:spcAft>
                      </a:pPr>
                      <a:r>
                        <a:rPr lang="en-GB" sz="1100" dirty="0">
                          <a:effectLst/>
                        </a:rPr>
                        <a:t>A phrase, line or group of lines which is repeated</a:t>
                      </a:r>
                      <a:r>
                        <a:rPr lang="en-GB" sz="1100" baseline="0" dirty="0">
                          <a:effectLst/>
                        </a:rPr>
                        <a:t> </a:t>
                      </a:r>
                      <a:r>
                        <a:rPr lang="en-GB" sz="1100" dirty="0">
                          <a:effectLst/>
                        </a:rPr>
                        <a:t>throughout a poem.</a:t>
                      </a:r>
                    </a:p>
                  </a:txBody>
                  <a:tcPr marL="74739" marR="74739" marT="37369" marB="37369"/>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2" y="0"/>
          <a:ext cx="6641813" cy="3248297"/>
        </p:xfrm>
        <a:graphic>
          <a:graphicData uri="http://schemas.openxmlformats.org/drawingml/2006/table">
            <a:tbl>
              <a:tblPr firstRow="1" firstCol="1" bandRow="1">
                <a:tableStyleId>{7E9639D4-E3E2-4D34-9284-5A2195B3D0D7}</a:tableStyleId>
              </a:tblPr>
              <a:tblGrid>
                <a:gridCol w="1395757">
                  <a:extLst>
                    <a:ext uri="{9D8B030D-6E8A-4147-A177-3AD203B41FA5}">
                      <a16:colId xmlns:a16="http://schemas.microsoft.com/office/drawing/2014/main" val="2872369039"/>
                    </a:ext>
                  </a:extLst>
                </a:gridCol>
                <a:gridCol w="2879818">
                  <a:extLst>
                    <a:ext uri="{9D8B030D-6E8A-4147-A177-3AD203B41FA5}">
                      <a16:colId xmlns:a16="http://schemas.microsoft.com/office/drawing/2014/main" val="2503152297"/>
                    </a:ext>
                  </a:extLst>
                </a:gridCol>
                <a:gridCol w="2366238">
                  <a:extLst>
                    <a:ext uri="{9D8B030D-6E8A-4147-A177-3AD203B41FA5}">
                      <a16:colId xmlns:a16="http://schemas.microsoft.com/office/drawing/2014/main" val="1158878404"/>
                    </a:ext>
                  </a:extLst>
                </a:gridCol>
              </a:tblGrid>
              <a:tr h="254531">
                <a:tc>
                  <a:txBody>
                    <a:bodyPr/>
                    <a:lstStyle/>
                    <a:p>
                      <a:pPr>
                        <a:spcAft>
                          <a:spcPts val="0"/>
                        </a:spcAft>
                      </a:pPr>
                      <a:r>
                        <a:rPr lang="en-GB" sz="1050" kern="1200" dirty="0">
                          <a:effectLst/>
                          <a:latin typeface="+mn-lt"/>
                        </a:rPr>
                        <a:t>Language</a:t>
                      </a:r>
                      <a:r>
                        <a:rPr lang="en-GB" sz="1050" kern="1200" baseline="0" dirty="0">
                          <a:effectLst/>
                          <a:latin typeface="+mn-lt"/>
                        </a:rPr>
                        <a:t> </a:t>
                      </a:r>
                      <a:r>
                        <a:rPr lang="en-GB" sz="1050" kern="1200" dirty="0">
                          <a:effectLst/>
                          <a:latin typeface="+mn-lt"/>
                        </a:rPr>
                        <a:t> Techniques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dirty="0">
                          <a:effectLst/>
                          <a:latin typeface="+mn-lt"/>
                        </a:rPr>
                        <a:t>Definition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00" kern="1200" dirty="0">
                          <a:effectLst/>
                          <a:latin typeface="+mn-lt"/>
                        </a:rPr>
                        <a:t>Example </a:t>
                      </a:r>
                      <a:endParaRPr lang="en-GB"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958243149"/>
                  </a:ext>
                </a:extLst>
              </a:tr>
              <a:tr h="381796">
                <a:tc>
                  <a:txBody>
                    <a:bodyPr/>
                    <a:lstStyle/>
                    <a:p>
                      <a:pPr>
                        <a:spcAft>
                          <a:spcPts val="0"/>
                        </a:spcAft>
                      </a:pPr>
                      <a:r>
                        <a:rPr lang="en-GB" sz="1050" kern="1200" dirty="0">
                          <a:effectLst/>
                          <a:latin typeface="+mn-lt"/>
                        </a:rPr>
                        <a:t>Personification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a:effectLst/>
                          <a:latin typeface="+mn-lt"/>
                        </a:rPr>
                        <a:t>Describing an inanimate object as having human feelings.</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Times New Roman" panose="02020603050405020304" pitchFamily="18" charset="0"/>
                        </a:rPr>
                        <a:t>‘Just like hopes springing high,</a:t>
                      </a:r>
                    </a:p>
                    <a:p>
                      <a:pPr>
                        <a:spcAft>
                          <a:spcPts val="0"/>
                        </a:spcAft>
                      </a:pPr>
                      <a:r>
                        <a:rPr lang="en-GB" sz="1000" dirty="0">
                          <a:effectLst/>
                          <a:latin typeface="+mn-lt"/>
                          <a:ea typeface="Times New Roman" panose="02020603050405020304" pitchFamily="18" charset="0"/>
                        </a:rPr>
                        <a:t>Still I'll rise’</a:t>
                      </a:r>
                    </a:p>
                  </a:txBody>
                  <a:tcPr marL="68580" marR="68580" marT="0" marB="0"/>
                </a:tc>
                <a:extLst>
                  <a:ext uri="{0D108BD9-81ED-4DB2-BD59-A6C34878D82A}">
                    <a16:rowId xmlns:a16="http://schemas.microsoft.com/office/drawing/2014/main" val="1388102827"/>
                  </a:ext>
                </a:extLst>
              </a:tr>
              <a:tr h="484821">
                <a:tc>
                  <a:txBody>
                    <a:bodyPr/>
                    <a:lstStyle/>
                    <a:p>
                      <a:pPr>
                        <a:spcAft>
                          <a:spcPts val="0"/>
                        </a:spcAft>
                      </a:pPr>
                      <a:r>
                        <a:rPr lang="en-GB" sz="1050" kern="1200">
                          <a:effectLst/>
                          <a:latin typeface="+mn-lt"/>
                        </a:rPr>
                        <a:t>Metaphor </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a:effectLst/>
                          <a:latin typeface="+mn-lt"/>
                        </a:rPr>
                        <a:t> A descriptive technique that names a person, thing or action as something else.</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Times New Roman" panose="02020603050405020304" pitchFamily="18" charset="0"/>
                        </a:rPr>
                        <a:t>‘let bullets be birds, let cluster bombs burst into flocks’</a:t>
                      </a:r>
                    </a:p>
                    <a:p>
                      <a:pPr>
                        <a:spcAft>
                          <a:spcPts val="0"/>
                        </a:spcAft>
                      </a:pPr>
                      <a:endParaRPr lang="en-GB"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668532344"/>
                  </a:ext>
                </a:extLst>
              </a:tr>
              <a:tr h="509061">
                <a:tc>
                  <a:txBody>
                    <a:bodyPr/>
                    <a:lstStyle/>
                    <a:p>
                      <a:pPr>
                        <a:spcAft>
                          <a:spcPts val="0"/>
                        </a:spcAft>
                      </a:pPr>
                      <a:r>
                        <a:rPr lang="en-GB" sz="1050" kern="1200">
                          <a:effectLst/>
                          <a:latin typeface="+mn-lt"/>
                        </a:rPr>
                        <a:t>Simile </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a:effectLst/>
                          <a:latin typeface="+mn-lt"/>
                        </a:rPr>
                        <a:t>A descriptive technique that compares one thing with another, usually using 'as' or 'like‘.</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US" sz="1000" dirty="0">
                          <a:effectLst/>
                          <a:latin typeface="+mn-lt"/>
                          <a:ea typeface="Times New Roman" panose="02020603050405020304" pitchFamily="18" charset="0"/>
                        </a:rPr>
                        <a:t>‘Bent double, like old beggars under sacks’</a:t>
                      </a:r>
                      <a:endParaRPr lang="en-GB"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037543968"/>
                  </a:ext>
                </a:extLst>
              </a:tr>
              <a:tr h="381796">
                <a:tc>
                  <a:txBody>
                    <a:bodyPr/>
                    <a:lstStyle/>
                    <a:p>
                      <a:pPr>
                        <a:spcAft>
                          <a:spcPts val="0"/>
                        </a:spcAft>
                      </a:pPr>
                      <a:r>
                        <a:rPr lang="en-GB" sz="1050" kern="1200" dirty="0">
                          <a:effectLst/>
                          <a:latin typeface="+mn-lt"/>
                        </a:rPr>
                        <a:t>Listing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dirty="0">
                          <a:effectLst/>
                          <a:latin typeface="+mn-lt"/>
                        </a:rPr>
                        <a:t>When the writer includes several words/ phrases/ ideas, one after the other.</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Times New Roman" panose="02020603050405020304" pitchFamily="18" charset="0"/>
                        </a:rPr>
                        <a:t>‘we are</a:t>
                      </a:r>
                      <a:r>
                        <a:rPr lang="en-GB" sz="1000" baseline="0" dirty="0">
                          <a:effectLst/>
                          <a:latin typeface="+mn-lt"/>
                          <a:ea typeface="Times New Roman" panose="02020603050405020304" pitchFamily="18" charset="0"/>
                        </a:rPr>
                        <a:t> </a:t>
                      </a:r>
                      <a:r>
                        <a:rPr lang="en-GB" sz="1000" dirty="0">
                          <a:effectLst/>
                          <a:latin typeface="+mn-lt"/>
                          <a:ea typeface="Times New Roman" panose="02020603050405020304" pitchFamily="18" charset="0"/>
                        </a:rPr>
                        <a:t>families biking, recycling, reusing…’</a:t>
                      </a:r>
                    </a:p>
                  </a:txBody>
                  <a:tcPr marL="68580" marR="68580" marT="0" marB="0"/>
                </a:tc>
                <a:extLst>
                  <a:ext uri="{0D108BD9-81ED-4DB2-BD59-A6C34878D82A}">
                    <a16:rowId xmlns:a16="http://schemas.microsoft.com/office/drawing/2014/main" val="1395486935"/>
                  </a:ext>
                </a:extLst>
              </a:tr>
              <a:tr h="509061">
                <a:tc>
                  <a:txBody>
                    <a:bodyPr/>
                    <a:lstStyle/>
                    <a:p>
                      <a:pPr>
                        <a:spcAft>
                          <a:spcPts val="0"/>
                        </a:spcAft>
                      </a:pPr>
                      <a:r>
                        <a:rPr lang="en-GB" sz="1050" kern="1200" dirty="0">
                          <a:effectLst/>
                          <a:latin typeface="+mn-lt"/>
                        </a:rPr>
                        <a:t>Repetition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a:effectLst/>
                          <a:latin typeface="+mn-lt"/>
                        </a:rPr>
                        <a:t>When a word/ phrase is noticeably repeated throughout a sentence/ paragraph/ whole text.</a:t>
                      </a:r>
                      <a:endParaRPr lang="en-GB" sz="105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Times New Roman" panose="02020603050405020304" pitchFamily="18" charset="0"/>
                        </a:rPr>
                        <a:t>Mister Backlash, Mister</a:t>
                      </a:r>
                      <a:r>
                        <a:rPr lang="en-GB" sz="1000" baseline="0" dirty="0">
                          <a:effectLst/>
                          <a:latin typeface="+mn-lt"/>
                          <a:ea typeface="Times New Roman" panose="02020603050405020304" pitchFamily="18" charset="0"/>
                        </a:rPr>
                        <a:t> </a:t>
                      </a:r>
                      <a:r>
                        <a:rPr lang="en-GB" sz="1000" dirty="0">
                          <a:effectLst/>
                          <a:latin typeface="+mn-lt"/>
                          <a:ea typeface="Times New Roman" panose="02020603050405020304" pitchFamily="18" charset="0"/>
                        </a:rPr>
                        <a:t>Backlash,</a:t>
                      </a:r>
                      <a:r>
                        <a:rPr lang="en-GB" sz="1000" baseline="0" dirty="0">
                          <a:effectLst/>
                          <a:latin typeface="+mn-lt"/>
                          <a:ea typeface="Times New Roman" panose="02020603050405020304" pitchFamily="18" charset="0"/>
                        </a:rPr>
                        <a:t> </a:t>
                      </a:r>
                      <a:r>
                        <a:rPr lang="en-GB" sz="1000" dirty="0">
                          <a:effectLst/>
                          <a:latin typeface="+mn-lt"/>
                          <a:ea typeface="Times New Roman" panose="02020603050405020304" pitchFamily="18" charset="0"/>
                        </a:rPr>
                        <a:t>What do you think I got to lose?</a:t>
                      </a:r>
                    </a:p>
                  </a:txBody>
                  <a:tcPr marL="68580" marR="68580" marT="0" marB="0"/>
                </a:tc>
                <a:extLst>
                  <a:ext uri="{0D108BD9-81ED-4DB2-BD59-A6C34878D82A}">
                    <a16:rowId xmlns:a16="http://schemas.microsoft.com/office/drawing/2014/main" val="2431113862"/>
                  </a:ext>
                </a:extLst>
              </a:tr>
              <a:tr h="727231">
                <a:tc>
                  <a:txBody>
                    <a:bodyPr/>
                    <a:lstStyle/>
                    <a:p>
                      <a:pPr>
                        <a:spcAft>
                          <a:spcPts val="0"/>
                        </a:spcAft>
                      </a:pPr>
                      <a:r>
                        <a:rPr lang="en-GB" sz="1050" kern="1200" dirty="0">
                          <a:effectLst/>
                          <a:latin typeface="+mn-lt"/>
                        </a:rPr>
                        <a:t>Imagery </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50" kern="1200" dirty="0">
                          <a:effectLst/>
                          <a:latin typeface="+mn-lt"/>
                        </a:rPr>
                        <a:t>A technique in which the author appeals to the senses i.e. seeing, hearing, touching.</a:t>
                      </a:r>
                      <a:endParaRPr lang="en-GB" sz="1050" dirty="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Times New Roman" panose="02020603050405020304" pitchFamily="18" charset="0"/>
                        </a:rPr>
                        <a:t>‘Smouldering through spouts of drifting smoke that shroud </a:t>
                      </a:r>
                    </a:p>
                    <a:p>
                      <a:pPr>
                        <a:spcAft>
                          <a:spcPts val="0"/>
                        </a:spcAft>
                      </a:pPr>
                      <a:r>
                        <a:rPr lang="en-GB" sz="1000" dirty="0">
                          <a:effectLst/>
                          <a:latin typeface="+mn-lt"/>
                          <a:ea typeface="Times New Roman" panose="02020603050405020304" pitchFamily="18" charset="0"/>
                        </a:rPr>
                        <a:t>The menacing scarred slope.</a:t>
                      </a:r>
                    </a:p>
                  </a:txBody>
                  <a:tcPr marL="68580" marR="68580" marT="0" marB="0"/>
                </a:tc>
                <a:extLst>
                  <a:ext uri="{0D108BD9-81ED-4DB2-BD59-A6C34878D82A}">
                    <a16:rowId xmlns:a16="http://schemas.microsoft.com/office/drawing/2014/main" val="2358584169"/>
                  </a:ext>
                </a:extLst>
              </a:tr>
            </a:tbl>
          </a:graphicData>
        </a:graphic>
      </p:graphicFrame>
    </p:spTree>
    <p:extLst>
      <p:ext uri="{BB962C8B-B14F-4D97-AF65-F5344CB8AC3E}">
        <p14:creationId xmlns:p14="http://schemas.microsoft.com/office/powerpoint/2010/main" val="1441382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P xmlns="2de0c8cb-dcfa-47c1-9663-efdf8a52ffd3">
      <UserInfo>
        <DisplayName/>
        <AccountId xsi:nil="true"/>
        <AccountType/>
      </UserInfo>
    </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5" ma:contentTypeDescription="Create a new document." ma:contentTypeScope="" ma:versionID="02b399c4fe8e953d0d6ef9162d99264b">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e0d7e413d2d2fa75dcd33769db7213c0"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P" ma:index="22" nillable="true" ma:displayName="P" ma:format="Dropdown" ma:list="UserInfo" ma:SharePointGroup="0" ma:internalNam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A8D07D-0C59-4F4D-A45F-69EE7CBFC8A2}">
  <ds:schemaRefs>
    <ds:schemaRef ds:uri="http://schemas.microsoft.com/office/2006/metadata/properties"/>
    <ds:schemaRef ds:uri="http://schemas.microsoft.com/office/infopath/2007/PartnerControls"/>
    <ds:schemaRef ds:uri="2de0c8cb-dcfa-47c1-9663-efdf8a52ffd3"/>
    <ds:schemaRef ds:uri="edd0a7cf-e1a5-4121-81f2-52b09736f6fa"/>
  </ds:schemaRefs>
</ds:datastoreItem>
</file>

<file path=customXml/itemProps2.xml><?xml version="1.0" encoding="utf-8"?>
<ds:datastoreItem xmlns:ds="http://schemas.openxmlformats.org/officeDocument/2006/customXml" ds:itemID="{D8133EC9-DE6B-40DB-893D-49816956541E}">
  <ds:schemaRefs>
    <ds:schemaRef ds:uri="http://schemas.microsoft.com/sharepoint/v3/contenttype/forms"/>
  </ds:schemaRefs>
</ds:datastoreItem>
</file>

<file path=customXml/itemProps3.xml><?xml version="1.0" encoding="utf-8"?>
<ds:datastoreItem xmlns:ds="http://schemas.openxmlformats.org/officeDocument/2006/customXml" ds:itemID="{C5BD147A-4CF1-4C44-A539-D699090ED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c8cb-dcfa-47c1-9663-efdf8a52ffd3"/>
    <ds:schemaRef ds:uri="edd0a7cf-e1a5-4121-81f2-52b09736f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TotalTime>
  <Words>4545</Words>
  <Application>Microsoft Office PowerPoint</Application>
  <PresentationFormat>Widescreen</PresentationFormat>
  <Paragraphs>312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Year 7 HT1 Knowledge Organiser My Sister Lives on the Mantelpiece – Annabel Pitcher</vt:lpstr>
      <vt:lpstr>PowerPoint Presentation</vt:lpstr>
      <vt:lpstr>Varying Sentence Structures – Myths and Legends</vt:lpstr>
      <vt:lpstr>Year 7 HT3 Knowledge Organiser Oliver Twist – Charles Dickens </vt:lpstr>
      <vt:lpstr>PowerPoint Presentation</vt:lpstr>
      <vt:lpstr>PowerPoint Presentation</vt:lpstr>
      <vt:lpstr>Knowledge Organiser  Y7 HT5 An Introduction to Shakespeare</vt:lpstr>
      <vt:lpstr>Year 7 Introduction to Poetry - HT6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Brett</dc:creator>
  <cp:lastModifiedBy>Matt Spann</cp:lastModifiedBy>
  <cp:revision>16</cp:revision>
  <dcterms:created xsi:type="dcterms:W3CDTF">2021-07-08T11:45:29Z</dcterms:created>
  <dcterms:modified xsi:type="dcterms:W3CDTF">2025-11-04T20:27:06Z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y fmtid="{D5CDD505-2E9C-101B-9397-08002B2CF9AE}" pid="3" name="MediaServiceImageTags">
    <vt:lpwstr/>
  </property>
</Properties>
</file>