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7" r:id="rId3"/>
    <p:sldId id="261" r:id="rId4"/>
    <p:sldId id="259" r:id="rId5"/>
    <p:sldId id="262"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8" d="100"/>
          <a:sy n="88" d="100"/>
        </p:scale>
        <p:origin x="4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4C38E8D-6CA3-4376-8E52-61D2FA088D70}"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6445F2-3AD6-4C87-B783-EEC36BAA0F86}" type="slidenum">
              <a:rPr lang="en-GB" smtClean="0"/>
              <a:t>‹#›</a:t>
            </a:fld>
            <a:endParaRPr lang="en-GB"/>
          </a:p>
        </p:txBody>
      </p:sp>
    </p:spTree>
    <p:extLst>
      <p:ext uri="{BB962C8B-B14F-4D97-AF65-F5344CB8AC3E}">
        <p14:creationId xmlns:p14="http://schemas.microsoft.com/office/powerpoint/2010/main" val="9524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C38E8D-6CA3-4376-8E52-61D2FA088D70}"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6445F2-3AD6-4C87-B783-EEC36BAA0F86}" type="slidenum">
              <a:rPr lang="en-GB" smtClean="0"/>
              <a:t>‹#›</a:t>
            </a:fld>
            <a:endParaRPr lang="en-GB"/>
          </a:p>
        </p:txBody>
      </p:sp>
    </p:spTree>
    <p:extLst>
      <p:ext uri="{BB962C8B-B14F-4D97-AF65-F5344CB8AC3E}">
        <p14:creationId xmlns:p14="http://schemas.microsoft.com/office/powerpoint/2010/main" val="1518908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C38E8D-6CA3-4376-8E52-61D2FA088D70}"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6445F2-3AD6-4C87-B783-EEC36BAA0F86}" type="slidenum">
              <a:rPr lang="en-GB" smtClean="0"/>
              <a:t>‹#›</a:t>
            </a:fld>
            <a:endParaRPr lang="en-GB"/>
          </a:p>
        </p:txBody>
      </p:sp>
    </p:spTree>
    <p:extLst>
      <p:ext uri="{BB962C8B-B14F-4D97-AF65-F5344CB8AC3E}">
        <p14:creationId xmlns:p14="http://schemas.microsoft.com/office/powerpoint/2010/main" val="2833214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C38E8D-6CA3-4376-8E52-61D2FA088D70}"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6445F2-3AD6-4C87-B783-EEC36BAA0F86}" type="slidenum">
              <a:rPr lang="en-GB" smtClean="0"/>
              <a:t>‹#›</a:t>
            </a:fld>
            <a:endParaRPr lang="en-GB"/>
          </a:p>
        </p:txBody>
      </p:sp>
    </p:spTree>
    <p:extLst>
      <p:ext uri="{BB962C8B-B14F-4D97-AF65-F5344CB8AC3E}">
        <p14:creationId xmlns:p14="http://schemas.microsoft.com/office/powerpoint/2010/main" val="1838276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4C38E8D-6CA3-4376-8E52-61D2FA088D70}"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6445F2-3AD6-4C87-B783-EEC36BAA0F86}" type="slidenum">
              <a:rPr lang="en-GB" smtClean="0"/>
              <a:t>‹#›</a:t>
            </a:fld>
            <a:endParaRPr lang="en-GB"/>
          </a:p>
        </p:txBody>
      </p:sp>
    </p:spTree>
    <p:extLst>
      <p:ext uri="{BB962C8B-B14F-4D97-AF65-F5344CB8AC3E}">
        <p14:creationId xmlns:p14="http://schemas.microsoft.com/office/powerpoint/2010/main" val="225544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4C38E8D-6CA3-4376-8E52-61D2FA088D70}" type="datetimeFigureOut">
              <a:rPr lang="en-GB" smtClean="0"/>
              <a:t>28/01/2024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6445F2-3AD6-4C87-B783-EEC36BAA0F86}" type="slidenum">
              <a:rPr lang="en-GB" smtClean="0"/>
              <a:t>‹#›</a:t>
            </a:fld>
            <a:endParaRPr lang="en-GB"/>
          </a:p>
        </p:txBody>
      </p:sp>
    </p:spTree>
    <p:extLst>
      <p:ext uri="{BB962C8B-B14F-4D97-AF65-F5344CB8AC3E}">
        <p14:creationId xmlns:p14="http://schemas.microsoft.com/office/powerpoint/2010/main" val="2991106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4C38E8D-6CA3-4376-8E52-61D2FA088D70}" type="datetimeFigureOut">
              <a:rPr lang="en-GB" smtClean="0"/>
              <a:t>28/01/2024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B6445F2-3AD6-4C87-B783-EEC36BAA0F86}" type="slidenum">
              <a:rPr lang="en-GB" smtClean="0"/>
              <a:t>‹#›</a:t>
            </a:fld>
            <a:endParaRPr lang="en-GB"/>
          </a:p>
        </p:txBody>
      </p:sp>
    </p:spTree>
    <p:extLst>
      <p:ext uri="{BB962C8B-B14F-4D97-AF65-F5344CB8AC3E}">
        <p14:creationId xmlns:p14="http://schemas.microsoft.com/office/powerpoint/2010/main" val="4267202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C38E8D-6CA3-4376-8E52-61D2FA088D70}" type="datetimeFigureOut">
              <a:rPr lang="en-GB" smtClean="0"/>
              <a:t>28/01/2024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B6445F2-3AD6-4C87-B783-EEC36BAA0F86}" type="slidenum">
              <a:rPr lang="en-GB" smtClean="0"/>
              <a:t>‹#›</a:t>
            </a:fld>
            <a:endParaRPr lang="en-GB"/>
          </a:p>
        </p:txBody>
      </p:sp>
    </p:spTree>
    <p:extLst>
      <p:ext uri="{BB962C8B-B14F-4D97-AF65-F5344CB8AC3E}">
        <p14:creationId xmlns:p14="http://schemas.microsoft.com/office/powerpoint/2010/main" val="1872007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C38E8D-6CA3-4376-8E52-61D2FA088D70}" type="datetimeFigureOut">
              <a:rPr lang="en-GB" smtClean="0"/>
              <a:t>28/01/2024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B6445F2-3AD6-4C87-B783-EEC36BAA0F86}" type="slidenum">
              <a:rPr lang="en-GB" smtClean="0"/>
              <a:t>‹#›</a:t>
            </a:fld>
            <a:endParaRPr lang="en-GB"/>
          </a:p>
        </p:txBody>
      </p:sp>
    </p:spTree>
    <p:extLst>
      <p:ext uri="{BB962C8B-B14F-4D97-AF65-F5344CB8AC3E}">
        <p14:creationId xmlns:p14="http://schemas.microsoft.com/office/powerpoint/2010/main" val="866240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C38E8D-6CA3-4376-8E52-61D2FA088D70}" type="datetimeFigureOut">
              <a:rPr lang="en-GB" smtClean="0"/>
              <a:t>28/01/2024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6445F2-3AD6-4C87-B783-EEC36BAA0F86}" type="slidenum">
              <a:rPr lang="en-GB" smtClean="0"/>
              <a:t>‹#›</a:t>
            </a:fld>
            <a:endParaRPr lang="en-GB"/>
          </a:p>
        </p:txBody>
      </p:sp>
    </p:spTree>
    <p:extLst>
      <p:ext uri="{BB962C8B-B14F-4D97-AF65-F5344CB8AC3E}">
        <p14:creationId xmlns:p14="http://schemas.microsoft.com/office/powerpoint/2010/main" val="3973838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C38E8D-6CA3-4376-8E52-61D2FA088D70}" type="datetimeFigureOut">
              <a:rPr lang="en-GB" smtClean="0"/>
              <a:t>28/01/2024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6445F2-3AD6-4C87-B783-EEC36BAA0F86}" type="slidenum">
              <a:rPr lang="en-GB" smtClean="0"/>
              <a:t>‹#›</a:t>
            </a:fld>
            <a:endParaRPr lang="en-GB"/>
          </a:p>
        </p:txBody>
      </p:sp>
    </p:spTree>
    <p:extLst>
      <p:ext uri="{BB962C8B-B14F-4D97-AF65-F5344CB8AC3E}">
        <p14:creationId xmlns:p14="http://schemas.microsoft.com/office/powerpoint/2010/main" val="3837782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C38E8D-6CA3-4376-8E52-61D2FA088D70}" type="datetimeFigureOut">
              <a:rPr lang="en-GB" smtClean="0"/>
              <a:t>28/01/2024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6445F2-3AD6-4C87-B783-EEC36BAA0F86}" type="slidenum">
              <a:rPr lang="en-GB" smtClean="0"/>
              <a:t>‹#›</a:t>
            </a:fld>
            <a:endParaRPr lang="en-GB"/>
          </a:p>
        </p:txBody>
      </p:sp>
    </p:spTree>
    <p:extLst>
      <p:ext uri="{BB962C8B-B14F-4D97-AF65-F5344CB8AC3E}">
        <p14:creationId xmlns:p14="http://schemas.microsoft.com/office/powerpoint/2010/main" val="4282384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06516003"/>
              </p:ext>
            </p:extLst>
          </p:nvPr>
        </p:nvGraphicFramePr>
        <p:xfrm>
          <a:off x="1" y="4"/>
          <a:ext cx="12292262" cy="6851479"/>
        </p:xfrm>
        <a:graphic>
          <a:graphicData uri="http://schemas.openxmlformats.org/drawingml/2006/table">
            <a:tbl>
              <a:tblPr firstRow="1" firstCol="1" bandRow="1"/>
              <a:tblGrid>
                <a:gridCol w="3901983">
                  <a:extLst>
                    <a:ext uri="{9D8B030D-6E8A-4147-A177-3AD203B41FA5}">
                      <a16:colId xmlns:a16="http://schemas.microsoft.com/office/drawing/2014/main" val="332124872"/>
                    </a:ext>
                  </a:extLst>
                </a:gridCol>
                <a:gridCol w="2677373">
                  <a:extLst>
                    <a:ext uri="{9D8B030D-6E8A-4147-A177-3AD203B41FA5}">
                      <a16:colId xmlns:a16="http://schemas.microsoft.com/office/drawing/2014/main" val="2752597706"/>
                    </a:ext>
                  </a:extLst>
                </a:gridCol>
                <a:gridCol w="1615485">
                  <a:extLst>
                    <a:ext uri="{9D8B030D-6E8A-4147-A177-3AD203B41FA5}">
                      <a16:colId xmlns:a16="http://schemas.microsoft.com/office/drawing/2014/main" val="2762926223"/>
                    </a:ext>
                  </a:extLst>
                </a:gridCol>
                <a:gridCol w="4097421">
                  <a:extLst>
                    <a:ext uri="{9D8B030D-6E8A-4147-A177-3AD203B41FA5}">
                      <a16:colId xmlns:a16="http://schemas.microsoft.com/office/drawing/2014/main" val="3107902636"/>
                    </a:ext>
                  </a:extLst>
                </a:gridCol>
              </a:tblGrid>
              <a:tr h="196285">
                <a:tc gridSpan="4">
                  <a:txBody>
                    <a:bodyPr/>
                    <a:lstStyle/>
                    <a:p>
                      <a:pPr algn="ctr">
                        <a:lnSpc>
                          <a:spcPct val="107000"/>
                        </a:lnSpc>
                        <a:spcAft>
                          <a:spcPts val="0"/>
                        </a:spcAft>
                      </a:pPr>
                      <a:r>
                        <a:rPr lang="en-GB" sz="1200" dirty="0" smtClean="0">
                          <a:effectLst/>
                          <a:latin typeface="Calibri" panose="020F0502020204030204" pitchFamily="34" charset="0"/>
                          <a:ea typeface="Calibri" panose="020F0502020204030204" pitchFamily="34" charset="0"/>
                          <a:cs typeface="Calibri" panose="020F0502020204030204" pitchFamily="34" charset="0"/>
                        </a:rPr>
                        <a:t>YEAR 10/11</a:t>
                      </a:r>
                      <a:r>
                        <a:rPr lang="en-GB" sz="12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GB" sz="1200" b="1" dirty="0" smtClean="0">
                          <a:effectLst/>
                          <a:latin typeface="Calibri" panose="020F0502020204030204" pitchFamily="34" charset="0"/>
                          <a:ea typeface="Calibri" panose="020F0502020204030204" pitchFamily="34" charset="0"/>
                          <a:cs typeface="Calibri" panose="020F0502020204030204" pitchFamily="34" charset="0"/>
                        </a:rPr>
                        <a:t>DRAMA </a:t>
                      </a:r>
                      <a:r>
                        <a:rPr lang="en-GB" sz="1200" dirty="0" smtClean="0">
                          <a:effectLst/>
                          <a:latin typeface="Calibri" panose="020F0502020204030204" pitchFamily="34" charset="0"/>
                          <a:ea typeface="Calibri" panose="020F0502020204030204" pitchFamily="34" charset="0"/>
                          <a:cs typeface="Calibri" panose="020F0502020204030204" pitchFamily="34" charset="0"/>
                        </a:rPr>
                        <a:t>KNOWLEDGE ORGANISER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34252903"/>
                  </a:ext>
                </a:extLst>
              </a:tr>
              <a:tr h="196285">
                <a:tc gridSpan="4">
                  <a:txBody>
                    <a:bodyPr/>
                    <a:lstStyle/>
                    <a:p>
                      <a:pPr algn="ctr">
                        <a:lnSpc>
                          <a:spcPct val="107000"/>
                        </a:lnSpc>
                        <a:spcAft>
                          <a:spcPts val="0"/>
                        </a:spcAft>
                      </a:pPr>
                      <a:r>
                        <a:rPr lang="en-GB" sz="1200" b="1" dirty="0" smtClean="0">
                          <a:effectLst/>
                          <a:latin typeface="Calibri" panose="020F0502020204030204" pitchFamily="34" charset="0"/>
                          <a:ea typeface="Calibri" panose="020F0502020204030204" pitchFamily="34" charset="0"/>
                          <a:cs typeface="Calibri" panose="020F0502020204030204" pitchFamily="34" charset="0"/>
                        </a:rPr>
                        <a:t>COMPONENT</a:t>
                      </a:r>
                      <a:r>
                        <a:rPr lang="en-GB" sz="1200" b="1" baseline="0" dirty="0" smtClean="0">
                          <a:effectLst/>
                          <a:latin typeface="Calibri" panose="020F0502020204030204" pitchFamily="34" charset="0"/>
                          <a:ea typeface="Calibri" panose="020F0502020204030204" pitchFamily="34" charset="0"/>
                          <a:cs typeface="Calibri" panose="020F0502020204030204" pitchFamily="34" charset="0"/>
                        </a:rPr>
                        <a:t> 1 – Exploring The Performing Arts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96393421"/>
                  </a:ext>
                </a:extLst>
              </a:tr>
              <a:tr h="196285">
                <a:tc gridSpan="4">
                  <a:txBody>
                    <a:bodyPr/>
                    <a:lstStyle/>
                    <a:p>
                      <a:pPr algn="ctr">
                        <a:lnSpc>
                          <a:spcPct val="107000"/>
                        </a:lnSpc>
                        <a:spcAft>
                          <a:spcPts val="0"/>
                        </a:spcAft>
                      </a:pPr>
                      <a:r>
                        <a:rPr lang="en-GB" sz="1200" b="1" dirty="0">
                          <a:effectLst/>
                          <a:latin typeface="Calibri" panose="020F0502020204030204" pitchFamily="34" charset="0"/>
                          <a:ea typeface="Calibri" panose="020F0502020204030204" pitchFamily="34" charset="0"/>
                          <a:cs typeface="Calibri" panose="020F0502020204030204" pitchFamily="34" charset="0"/>
                        </a:rPr>
                        <a:t>BTEC Tech Award in Performing Arts (Acting</a:t>
                      </a:r>
                      <a:r>
                        <a:rPr lang="en-GB" sz="1200" b="1" dirty="0" smtClean="0">
                          <a:effectLst/>
                          <a:latin typeface="Calibri" panose="020F0502020204030204" pitchFamily="34" charset="0"/>
                          <a:ea typeface="Calibri" panose="020F0502020204030204" pitchFamily="34" charset="0"/>
                          <a:cs typeface="Calibri" panose="020F0502020204030204" pitchFamily="34" charset="0"/>
                        </a:rPr>
                        <a: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55613776"/>
                  </a:ext>
                </a:extLst>
              </a:tr>
              <a:tr h="2712568">
                <a:tc gridSpan="2">
                  <a:txBody>
                    <a:bodyPr/>
                    <a:lstStyle/>
                    <a:p>
                      <a:pPr algn="ctr">
                        <a:lnSpc>
                          <a:spcPct val="107000"/>
                        </a:lnSpc>
                        <a:spcAft>
                          <a:spcPts val="0"/>
                        </a:spcAft>
                      </a:pPr>
                      <a:r>
                        <a:rPr lang="en-GB" sz="1200" b="1" u="sng" dirty="0" smtClean="0">
                          <a:effectLst/>
                          <a:latin typeface="Calibri" panose="020F0502020204030204" pitchFamily="34" charset="0"/>
                          <a:ea typeface="Calibri" panose="020F0502020204030204" pitchFamily="34" charset="0"/>
                          <a:cs typeface="Times New Roman" panose="02020603050405020304" pitchFamily="18" charset="0"/>
                        </a:rPr>
                        <a:t>LEARNING AIM A</a:t>
                      </a:r>
                    </a:p>
                    <a:p>
                      <a:pPr algn="l">
                        <a:lnSpc>
                          <a:spcPct val="107000"/>
                        </a:lnSpc>
                        <a:spcAft>
                          <a:spcPts val="0"/>
                        </a:spcAft>
                      </a:pPr>
                      <a:endParaRPr lang="en-GB" sz="1200" b="1" u="sng" dirty="0" smtClean="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A write up consisting of the following criteria for </a:t>
                      </a: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EACH</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of the plays:</a:t>
                      </a:r>
                    </a:p>
                    <a:p>
                      <a:pPr marL="171450" indent="-171450" algn="l">
                        <a:lnSpc>
                          <a:spcPct val="107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Key characteristics </a:t>
                      </a:r>
                    </a:p>
                    <a:p>
                      <a:pPr marL="171450" indent="-171450" algn="l">
                        <a:lnSpc>
                          <a:spcPct val="107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Creative intentions and purpose (purpose of the play, target audience, themes, how themes are communicated in the play, context of play (political, social, historical) </a:t>
                      </a:r>
                    </a:p>
                    <a:p>
                      <a:pPr marL="171450" indent="-171450" algn="l">
                        <a:lnSpc>
                          <a:spcPct val="107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Synopsis of play</a:t>
                      </a:r>
                    </a:p>
                    <a:p>
                      <a:pPr marL="171450" indent="-171450" algn="l">
                        <a:lnSpc>
                          <a:spcPct val="107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Initial reactions after watching the play </a:t>
                      </a:r>
                    </a:p>
                    <a:p>
                      <a:pPr marL="171450" indent="-171450" algn="l">
                        <a:lnSpc>
                          <a:spcPct val="107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Production elements</a:t>
                      </a:r>
                    </a:p>
                    <a:p>
                      <a:pPr marL="171450" indent="-171450" algn="l">
                        <a:lnSpc>
                          <a:spcPct val="107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Link opinions and theories together with justifications as to why the director/writer/actor</a:t>
                      </a:r>
                      <a:r>
                        <a:rPr lang="en-GB"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may have made particular choices</a:t>
                      </a:r>
                    </a:p>
                    <a:p>
                      <a:pPr marL="0" indent="0" algn="l">
                        <a:lnSpc>
                          <a:spcPct val="107000"/>
                        </a:lnSpc>
                        <a:spcAft>
                          <a:spcPts val="0"/>
                        </a:spcAft>
                        <a:buFont typeface="Arial" panose="020B0604020202020204" pitchFamily="34" charset="0"/>
                        <a:buNone/>
                      </a:pP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Roles and responsibilities of an actor/director/various designers</a:t>
                      </a:r>
                      <a:r>
                        <a:rPr lang="en-GB"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THEN</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specific roles and responsibilities of an actor/director/designer that are tailor made for </a:t>
                      </a: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EACH </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of the plays.</a:t>
                      </a:r>
                    </a:p>
                    <a:p>
                      <a:pPr algn="l">
                        <a:lnSpc>
                          <a:spcPct val="107000"/>
                        </a:lnSpc>
                        <a:spcAft>
                          <a:spcPts val="0"/>
                        </a:spcAft>
                      </a:pP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GB"/>
                    </a:p>
                  </a:txBody>
                  <a:tcPr/>
                </a:tc>
                <a:tc gridSpan="2">
                  <a:txBody>
                    <a:bodyPr/>
                    <a:lstStyle/>
                    <a:p>
                      <a:pPr algn="ctr">
                        <a:lnSpc>
                          <a:spcPct val="107000"/>
                        </a:lnSpc>
                        <a:spcAft>
                          <a:spcPts val="0"/>
                        </a:spcAft>
                      </a:pPr>
                      <a:r>
                        <a:rPr lang="en-GB" sz="1200" b="1" u="sng" dirty="0" smtClean="0"/>
                        <a:t>LEARNING AIM B </a:t>
                      </a:r>
                    </a:p>
                    <a:p>
                      <a:pPr algn="l">
                        <a:lnSpc>
                          <a:spcPct val="107000"/>
                        </a:lnSpc>
                        <a:spcAft>
                          <a:spcPts val="0"/>
                        </a:spcAft>
                      </a:pPr>
                      <a:endParaRPr lang="en-GB" sz="1200" b="1" u="sng" dirty="0" smtClean="0"/>
                    </a:p>
                    <a:p>
                      <a:pPr marL="228600" indent="-228600" algn="l">
                        <a:lnSpc>
                          <a:spcPct val="107000"/>
                        </a:lnSpc>
                        <a:spcAft>
                          <a:spcPts val="0"/>
                        </a:spcAft>
                        <a:buAutoNum type="arabicParenR"/>
                      </a:pPr>
                      <a:r>
                        <a:rPr lang="en-GB" sz="1200" b="1" dirty="0" smtClean="0"/>
                        <a:t>The processes, techniques and approaches used by practitioners </a:t>
                      </a:r>
                    </a:p>
                    <a:p>
                      <a:pPr marL="0" indent="0" algn="l">
                        <a:lnSpc>
                          <a:spcPct val="107000"/>
                        </a:lnSpc>
                        <a:spcAft>
                          <a:spcPts val="0"/>
                        </a:spcAft>
                        <a:buNone/>
                      </a:pPr>
                      <a:r>
                        <a:rPr lang="en-GB" sz="1200" dirty="0" smtClean="0"/>
                        <a:t>1 –Participate in workshop rehearsals in the style of each company </a:t>
                      </a:r>
                    </a:p>
                    <a:p>
                      <a:pPr marL="0" indent="0" algn="l">
                        <a:lnSpc>
                          <a:spcPct val="107000"/>
                        </a:lnSpc>
                        <a:spcAft>
                          <a:spcPts val="0"/>
                        </a:spcAft>
                        <a:buNone/>
                      </a:pPr>
                      <a:r>
                        <a:rPr lang="en-GB" sz="1200" dirty="0" smtClean="0"/>
                        <a:t>2 – Recreate short snippets from the play using these techniques </a:t>
                      </a:r>
                    </a:p>
                    <a:p>
                      <a:pPr marL="0" indent="0" algn="l">
                        <a:lnSpc>
                          <a:spcPct val="107000"/>
                        </a:lnSpc>
                        <a:spcAft>
                          <a:spcPts val="0"/>
                        </a:spcAft>
                        <a:buNone/>
                      </a:pPr>
                      <a:r>
                        <a:rPr lang="en-GB" sz="1200" dirty="0" smtClean="0"/>
                        <a:t>3 - Reflect on the roles and responsibilities of an actor and director from these workshops </a:t>
                      </a:r>
                    </a:p>
                    <a:p>
                      <a:pPr marL="0" indent="0" algn="l">
                        <a:lnSpc>
                          <a:spcPct val="107000"/>
                        </a:lnSpc>
                        <a:spcAft>
                          <a:spcPts val="0"/>
                        </a:spcAft>
                        <a:buNone/>
                      </a:pPr>
                      <a:r>
                        <a:rPr lang="en-GB" sz="1200" dirty="0" smtClean="0"/>
                        <a:t>4- Research the rehearsal time line of each play (from page to stage) </a:t>
                      </a:r>
                    </a:p>
                    <a:p>
                      <a:pPr marL="0" indent="0" algn="l">
                        <a:lnSpc>
                          <a:spcPct val="107000"/>
                        </a:lnSpc>
                        <a:spcAft>
                          <a:spcPts val="0"/>
                        </a:spcAft>
                        <a:buNone/>
                      </a:pPr>
                      <a:endParaRPr lang="en-GB" sz="1200" dirty="0" smtClean="0"/>
                    </a:p>
                    <a:p>
                      <a:pPr marL="0" indent="0" algn="l">
                        <a:lnSpc>
                          <a:spcPct val="107000"/>
                        </a:lnSpc>
                        <a:spcAft>
                          <a:spcPts val="0"/>
                        </a:spcAft>
                        <a:buNone/>
                      </a:pPr>
                      <a:r>
                        <a:rPr lang="en-GB" sz="1200" b="1" dirty="0" smtClean="0"/>
                        <a:t>2) The interrelationships between constituent features </a:t>
                      </a:r>
                    </a:p>
                    <a:p>
                      <a:pPr marL="0" indent="0" algn="l">
                        <a:lnSpc>
                          <a:spcPct val="107000"/>
                        </a:lnSpc>
                        <a:spcAft>
                          <a:spcPts val="0"/>
                        </a:spcAft>
                        <a:buNone/>
                      </a:pPr>
                      <a:endParaRPr lang="en-GB" sz="1200" b="1" dirty="0" smtClean="0"/>
                    </a:p>
                    <a:p>
                      <a:pPr marL="0" indent="0" algn="l">
                        <a:lnSpc>
                          <a:spcPct val="107000"/>
                        </a:lnSpc>
                        <a:spcAft>
                          <a:spcPts val="0"/>
                        </a:spcAft>
                        <a:buNone/>
                      </a:pPr>
                      <a:r>
                        <a:rPr lang="en-GB" sz="1200" b="1" dirty="0" smtClean="0"/>
                        <a:t>Interrelationships </a:t>
                      </a:r>
                      <a:r>
                        <a:rPr lang="en-GB" sz="1200" dirty="0" smtClean="0"/>
                        <a:t>– the way in which two or more things are linked together </a:t>
                      </a:r>
                    </a:p>
                    <a:p>
                      <a:pPr marL="0" indent="0" algn="l">
                        <a:lnSpc>
                          <a:spcPct val="107000"/>
                        </a:lnSpc>
                        <a:spcAft>
                          <a:spcPts val="0"/>
                        </a:spcAft>
                        <a:buNone/>
                      </a:pPr>
                      <a:r>
                        <a:rPr lang="en-GB" sz="1200" b="1" dirty="0" smtClean="0"/>
                        <a:t>Constituent features </a:t>
                      </a:r>
                      <a:r>
                        <a:rPr lang="en-GB" sz="1200" dirty="0" smtClean="0"/>
                        <a:t>- e.g. the script, performers involved, techniques used in performance and design (e.g. lighting, sound set) relationship between performer and audience etc.</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GB"/>
                    </a:p>
                  </a:txBody>
                  <a:tcPr/>
                </a:tc>
                <a:extLst>
                  <a:ext uri="{0D108BD9-81ED-4DB2-BD59-A6C34878D82A}">
                    <a16:rowId xmlns:a16="http://schemas.microsoft.com/office/drawing/2014/main" val="2900879069"/>
                  </a:ext>
                </a:extLst>
              </a:tr>
              <a:tr h="3075311">
                <a:tc>
                  <a:txBody>
                    <a:bodyPr/>
                    <a:lstStyle/>
                    <a:p>
                      <a:pPr marL="0" indent="0" algn="l">
                        <a:lnSpc>
                          <a:spcPct val="107000"/>
                        </a:lnSpc>
                        <a:spcAft>
                          <a:spcPts val="0"/>
                        </a:spcAft>
                        <a:buNone/>
                      </a:pPr>
                      <a:r>
                        <a:rPr lang="en-GB" sz="1200" b="1" u="sng" dirty="0" smtClean="0">
                          <a:effectLst/>
                          <a:latin typeface="Calibri" panose="020F0502020204030204" pitchFamily="34" charset="0"/>
                          <a:ea typeface="Calibri" panose="020F0502020204030204" pitchFamily="34" charset="0"/>
                          <a:cs typeface="Times New Roman" panose="02020603050405020304" pitchFamily="18" charset="0"/>
                        </a:rPr>
                        <a:t>Play: </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The</a:t>
                      </a:r>
                      <a:r>
                        <a:rPr lang="en-GB" sz="1200" b="0" baseline="0" dirty="0" smtClean="0">
                          <a:effectLst/>
                          <a:latin typeface="Calibri" panose="020F0502020204030204" pitchFamily="34" charset="0"/>
                          <a:ea typeface="Calibri" panose="020F0502020204030204" pitchFamily="34" charset="0"/>
                          <a:cs typeface="Times New Roman" panose="02020603050405020304" pitchFamily="18" charset="0"/>
                        </a:rPr>
                        <a:t> Crucible</a:t>
                      </a:r>
                    </a:p>
                    <a:p>
                      <a:pPr marL="0" indent="0" algn="l">
                        <a:lnSpc>
                          <a:spcPct val="107000"/>
                        </a:lnSpc>
                        <a:spcAft>
                          <a:spcPts val="0"/>
                        </a:spcAft>
                        <a:buNone/>
                      </a:pPr>
                      <a:r>
                        <a:rPr lang="en-GB" sz="1200" b="1" baseline="0" dirty="0" smtClean="0">
                          <a:effectLst/>
                          <a:latin typeface="Calibri" panose="020F0502020204030204" pitchFamily="34" charset="0"/>
                          <a:ea typeface="Calibri" panose="020F0502020204030204" pitchFamily="34" charset="0"/>
                          <a:cs typeface="Times New Roman" panose="02020603050405020304" pitchFamily="18" charset="0"/>
                        </a:rPr>
                        <a:t>Playwright: </a:t>
                      </a:r>
                      <a:r>
                        <a:rPr lang="en-GB" sz="1200" b="0" baseline="0" dirty="0" smtClean="0">
                          <a:effectLst/>
                          <a:latin typeface="Calibri" panose="020F0502020204030204" pitchFamily="34" charset="0"/>
                          <a:ea typeface="Calibri" panose="020F0502020204030204" pitchFamily="34" charset="0"/>
                          <a:cs typeface="Times New Roman" panose="02020603050405020304" pitchFamily="18" charset="0"/>
                        </a:rPr>
                        <a:t>Arthur Miller</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Company:</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The</a:t>
                      </a:r>
                      <a:r>
                        <a:rPr lang="en-GB" sz="1200" baseline="0" dirty="0" smtClean="0">
                          <a:effectLst/>
                          <a:latin typeface="Calibri" panose="020F0502020204030204" pitchFamily="34" charset="0"/>
                          <a:ea typeface="Calibri" panose="020F0502020204030204" pitchFamily="34" charset="0"/>
                          <a:cs typeface="Times New Roman" panose="02020603050405020304" pitchFamily="18" charset="0"/>
                        </a:rPr>
                        <a:t> Old Vic, London</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Genre: </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Naturalism</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Synopsis: </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In a small tight-knit community, personal grievances collide with lust and superstition, fuelling widespread hysteria. Millers timeless parable attacks the evils of mindless persecution and the terrifying power of false accusations.</a:t>
                      </a:r>
                      <a:endParaRPr lang="en-GB" sz="1200" b="1" u="sng"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None/>
                      </a:pPr>
                      <a:r>
                        <a:rPr lang="en-GB" sz="1200" b="1" u="sng" dirty="0" smtClean="0">
                          <a:effectLst/>
                          <a:latin typeface="Calibri" panose="020F0502020204030204" pitchFamily="34" charset="0"/>
                          <a:ea typeface="Calibri" panose="020F0502020204030204" pitchFamily="34" charset="0"/>
                          <a:cs typeface="Times New Roman" panose="02020603050405020304" pitchFamily="18" charset="0"/>
                        </a:rPr>
                        <a:t>Rehearsal techniques: </a:t>
                      </a: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Magic If</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considering how your character would react to</a:t>
                      </a:r>
                      <a:r>
                        <a:rPr lang="en-GB"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particular situations </a:t>
                      </a: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Given Circumstance </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who, where, what, why, when</a:t>
                      </a: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Objectives</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 what your character wants to achieve</a:t>
                      </a: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Tempo</a:t>
                      </a:r>
                      <a:r>
                        <a:rPr lang="en-GB" sz="1200" b="1" baseline="0" dirty="0" smtClean="0">
                          <a:effectLst/>
                          <a:latin typeface="Calibri" panose="020F0502020204030204" pitchFamily="34" charset="0"/>
                          <a:ea typeface="Calibri" panose="020F0502020204030204" pitchFamily="34" charset="0"/>
                          <a:cs typeface="Times New Roman" panose="02020603050405020304" pitchFamily="18" charset="0"/>
                        </a:rPr>
                        <a:t> Rhythm</a:t>
                      </a:r>
                      <a:r>
                        <a:rPr lang="en-GB" sz="1200" baseline="0" dirty="0" smtClean="0">
                          <a:effectLst/>
                          <a:latin typeface="Calibri" panose="020F0502020204030204" pitchFamily="34" charset="0"/>
                          <a:ea typeface="Calibri" panose="020F0502020204030204" pitchFamily="34" charset="0"/>
                          <a:cs typeface="Times New Roman" panose="02020603050405020304" pitchFamily="18" charset="0"/>
                        </a:rPr>
                        <a:t> – How your character feels on the inside as opposed to what they show on the outside</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marL="0" indent="0" algn="l">
                        <a:lnSpc>
                          <a:spcPct val="107000"/>
                        </a:lnSpc>
                        <a:spcAft>
                          <a:spcPts val="0"/>
                        </a:spcAft>
                        <a:buNone/>
                      </a:pPr>
                      <a:r>
                        <a:rPr lang="en-GB" sz="1200" b="1" u="sng" dirty="0" smtClean="0">
                          <a:effectLst/>
                          <a:latin typeface="Calibri" panose="020F0502020204030204" pitchFamily="34" charset="0"/>
                          <a:ea typeface="Calibri" panose="020F0502020204030204" pitchFamily="34" charset="0"/>
                          <a:cs typeface="Times New Roman" panose="02020603050405020304" pitchFamily="18" charset="0"/>
                        </a:rPr>
                        <a:t>Play:</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Things</a:t>
                      </a:r>
                      <a:r>
                        <a:rPr lang="en-GB" sz="1200" baseline="0" dirty="0" smtClean="0">
                          <a:effectLst/>
                          <a:latin typeface="Calibri" panose="020F0502020204030204" pitchFamily="34" charset="0"/>
                          <a:ea typeface="Calibri" panose="020F0502020204030204" pitchFamily="34" charset="0"/>
                          <a:cs typeface="Times New Roman" panose="02020603050405020304" pitchFamily="18" charset="0"/>
                        </a:rPr>
                        <a:t> I Know To Be True</a:t>
                      </a:r>
                    </a:p>
                    <a:p>
                      <a:pPr marL="0" indent="0" algn="l">
                        <a:lnSpc>
                          <a:spcPct val="107000"/>
                        </a:lnSpc>
                        <a:spcAft>
                          <a:spcPts val="0"/>
                        </a:spcAft>
                        <a:buNone/>
                      </a:pPr>
                      <a:r>
                        <a:rPr lang="en-GB" sz="1200" b="1" baseline="0" dirty="0" smtClean="0">
                          <a:effectLst/>
                          <a:latin typeface="Calibri" panose="020F0502020204030204" pitchFamily="34" charset="0"/>
                          <a:ea typeface="Calibri" panose="020F0502020204030204" pitchFamily="34" charset="0"/>
                          <a:cs typeface="Times New Roman" panose="02020603050405020304" pitchFamily="18" charset="0"/>
                        </a:rPr>
                        <a:t>Playwright: </a:t>
                      </a:r>
                      <a:r>
                        <a:rPr lang="en-GB" sz="1200" b="0" baseline="0" dirty="0" smtClean="0">
                          <a:effectLst/>
                          <a:latin typeface="Calibri" panose="020F0502020204030204" pitchFamily="34" charset="0"/>
                          <a:ea typeface="Calibri" panose="020F0502020204030204" pitchFamily="34" charset="0"/>
                          <a:cs typeface="Times New Roman" panose="02020603050405020304" pitchFamily="18" charset="0"/>
                        </a:rPr>
                        <a:t>Andrew Bovell</a:t>
                      </a:r>
                      <a:endParaRPr lang="en-GB" sz="12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Company: </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Frantic</a:t>
                      </a:r>
                      <a:r>
                        <a:rPr lang="en-GB" sz="1200" b="0" baseline="0" dirty="0" smtClean="0">
                          <a:effectLst/>
                          <a:latin typeface="Calibri" panose="020F0502020204030204" pitchFamily="34" charset="0"/>
                          <a:ea typeface="Calibri" panose="020F0502020204030204" pitchFamily="34" charset="0"/>
                          <a:cs typeface="Times New Roman" panose="02020603050405020304" pitchFamily="18" charset="0"/>
                        </a:rPr>
                        <a:t> Assembly </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Genre: </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Physical Theatre (with Naturalism)</a:t>
                      </a: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Synopsis:</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Bob and Fran Price have four adult children: Pip, Mark, Ben, and Rosie. Each child has his or her own unique struggles and secrets that they try to keep hidden from their parents. As the children try to redefine their lives separately from the hopes and dreams of their parents, what is real and genuine in the Price family falls apart under scrutiny, and Bob and Fran must redefine their relationships with their children and with each other.</a:t>
                      </a:r>
                    </a:p>
                    <a:p>
                      <a:pPr marL="0" indent="0" algn="l">
                        <a:lnSpc>
                          <a:spcPct val="107000"/>
                        </a:lnSpc>
                        <a:spcAft>
                          <a:spcPts val="0"/>
                        </a:spcAft>
                        <a:buNone/>
                      </a:pPr>
                      <a:r>
                        <a:rPr lang="en-GB" sz="1200" b="1" u="sng" dirty="0" smtClean="0">
                          <a:effectLst/>
                          <a:latin typeface="Calibri" panose="020F0502020204030204" pitchFamily="34" charset="0"/>
                          <a:ea typeface="Calibri" panose="020F0502020204030204" pitchFamily="34" charset="0"/>
                          <a:cs typeface="Times New Roman" panose="02020603050405020304" pitchFamily="18" charset="0"/>
                        </a:rPr>
                        <a:t>Rehearsal techniques: </a:t>
                      </a: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Trust</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 exercises building trust between company</a:t>
                      </a: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Intensive physical warm up </a:t>
                      </a: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Whole body engagement </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using every part of the body to tell the story</a:t>
                      </a:r>
                    </a:p>
                    <a:p>
                      <a:pPr marL="0" indent="0" algn="l">
                        <a:lnSpc>
                          <a:spcPct val="107000"/>
                        </a:lnSpc>
                        <a:spcAft>
                          <a:spcPts val="0"/>
                        </a:spcAft>
                        <a:buNone/>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pPr marL="0" indent="0" algn="l">
                        <a:lnSpc>
                          <a:spcPct val="107000"/>
                        </a:lnSpc>
                        <a:spcAft>
                          <a:spcPts val="0"/>
                        </a:spcAft>
                        <a:buNone/>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0" algn="l">
                        <a:lnSpc>
                          <a:spcPct val="107000"/>
                        </a:lnSpc>
                        <a:spcAft>
                          <a:spcPts val="0"/>
                        </a:spcAft>
                        <a:buNone/>
                      </a:pPr>
                      <a:r>
                        <a:rPr lang="en-GB" sz="1200" b="1" u="sng" dirty="0" smtClean="0">
                          <a:effectLst/>
                          <a:latin typeface="Calibri" panose="020F0502020204030204" pitchFamily="34" charset="0"/>
                          <a:ea typeface="Calibri" panose="020F0502020204030204" pitchFamily="34" charset="0"/>
                          <a:cs typeface="Times New Roman" panose="02020603050405020304" pitchFamily="18" charset="0"/>
                        </a:rPr>
                        <a:t>Play: </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Too</a:t>
                      </a:r>
                      <a:r>
                        <a:rPr lang="en-GB" sz="1200" baseline="0" dirty="0" smtClean="0">
                          <a:effectLst/>
                          <a:latin typeface="Calibri" panose="020F0502020204030204" pitchFamily="34" charset="0"/>
                          <a:ea typeface="Calibri" panose="020F0502020204030204" pitchFamily="34" charset="0"/>
                          <a:cs typeface="Times New Roman" panose="02020603050405020304" pitchFamily="18" charset="0"/>
                        </a:rPr>
                        <a:t> Much Punch For Judy </a:t>
                      </a:r>
                    </a:p>
                    <a:p>
                      <a:pPr marL="0" indent="0" algn="l">
                        <a:lnSpc>
                          <a:spcPct val="107000"/>
                        </a:lnSpc>
                        <a:spcAft>
                          <a:spcPts val="0"/>
                        </a:spcAft>
                        <a:buNone/>
                      </a:pPr>
                      <a:r>
                        <a:rPr lang="en-GB" sz="1200" b="1" baseline="0" dirty="0" smtClean="0">
                          <a:effectLst/>
                          <a:latin typeface="Calibri" panose="020F0502020204030204" pitchFamily="34" charset="0"/>
                          <a:ea typeface="Calibri" panose="020F0502020204030204" pitchFamily="34" charset="0"/>
                          <a:cs typeface="Times New Roman" panose="02020603050405020304" pitchFamily="18" charset="0"/>
                        </a:rPr>
                        <a:t>Playwright: </a:t>
                      </a:r>
                      <a:r>
                        <a:rPr lang="en-GB" sz="1200" b="0" baseline="0" dirty="0" smtClean="0">
                          <a:effectLst/>
                          <a:latin typeface="Calibri" panose="020F0502020204030204" pitchFamily="34" charset="0"/>
                          <a:ea typeface="Calibri" panose="020F0502020204030204" pitchFamily="34" charset="0"/>
                          <a:cs typeface="Times New Roman" panose="02020603050405020304" pitchFamily="18" charset="0"/>
                        </a:rPr>
                        <a:t>Mark Wheeller</a:t>
                      </a:r>
                      <a:endParaRPr lang="en-GB" sz="12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Company: </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Mischief Theatre</a:t>
                      </a: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Genre: </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Verbatim</a:t>
                      </a:r>
                      <a:r>
                        <a:rPr lang="en-GB" sz="1200" b="0" baseline="0" dirty="0" smtClean="0">
                          <a:effectLst/>
                          <a:latin typeface="Calibri" panose="020F0502020204030204" pitchFamily="34" charset="0"/>
                          <a:ea typeface="Calibri" panose="020F0502020204030204" pitchFamily="34" charset="0"/>
                          <a:cs typeface="Times New Roman" panose="02020603050405020304" pitchFamily="18" charset="0"/>
                        </a:rPr>
                        <a:t> (with Physical Theatre)</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Synopsis: </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The</a:t>
                      </a:r>
                      <a:r>
                        <a:rPr lang="en-GB" sz="1200" b="0" baseline="0" dirty="0" smtClean="0">
                          <a:effectLst/>
                          <a:latin typeface="Calibri" panose="020F0502020204030204" pitchFamily="34" charset="0"/>
                          <a:ea typeface="Calibri" panose="020F0502020204030204" pitchFamily="34" charset="0"/>
                          <a:cs typeface="Times New Roman" panose="02020603050405020304" pitchFamily="18" charset="0"/>
                        </a:rPr>
                        <a:t> play is b</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ased on a tragic drink drive accident that results in the death of the vehicle's front seat passenger, Jo. Her sister Judy, driving the car, escapes physically unhurt - but can never escape the consequences of her own reckless behaviour.</a:t>
                      </a:r>
                      <a:endParaRPr lang="en-GB" sz="12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None/>
                      </a:pPr>
                      <a:r>
                        <a:rPr lang="en-GB" sz="1200" b="1" u="sng" dirty="0" smtClean="0">
                          <a:effectLst/>
                          <a:latin typeface="Calibri" panose="020F0502020204030204" pitchFamily="34" charset="0"/>
                          <a:ea typeface="Calibri" panose="020F0502020204030204" pitchFamily="34" charset="0"/>
                          <a:cs typeface="Times New Roman" panose="02020603050405020304" pitchFamily="18" charset="0"/>
                        </a:rPr>
                        <a:t>Rehearsal techniques: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Improvisation</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 performing in an unrehearsed and spontaneous way</a:t>
                      </a:r>
                    </a:p>
                    <a:p>
                      <a:pPr marL="0" indent="0" algn="l">
                        <a:lnSpc>
                          <a:spcPct val="107000"/>
                        </a:lnSpc>
                        <a:spcAft>
                          <a:spcPts val="0"/>
                        </a:spcAft>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Conscience Alley</a:t>
                      </a:r>
                      <a:r>
                        <a:rPr lang="en-GB" sz="1200" b="1"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GB" sz="1200" b="0" baseline="0" dirty="0" smtClean="0">
                          <a:effectLst/>
                          <a:latin typeface="+mn-lt"/>
                          <a:ea typeface="Calibri" panose="020F0502020204030204" pitchFamily="34" charset="0"/>
                          <a:cs typeface="Times New Roman" panose="02020603050405020304" pitchFamily="18" charset="0"/>
                        </a:rPr>
                        <a:t>- </a:t>
                      </a:r>
                      <a:r>
                        <a:rPr lang="en-GB" sz="1200" kern="1200" dirty="0" smtClean="0">
                          <a:solidFill>
                            <a:schemeClr val="tx1"/>
                          </a:solidFill>
                          <a:effectLst/>
                          <a:latin typeface="+mn-lt"/>
                          <a:ea typeface="+mn-ea"/>
                          <a:cs typeface="+mn-cs"/>
                        </a:rPr>
                        <a:t>A useful technique for exploring any kind of dilemma faced by a character</a:t>
                      </a:r>
                    </a:p>
                    <a:p>
                      <a:pPr marL="0" indent="0" algn="l">
                        <a:lnSpc>
                          <a:spcPct val="107000"/>
                        </a:lnSpc>
                        <a:spcAft>
                          <a:spcPts val="0"/>
                        </a:spcAft>
                        <a:buNone/>
                      </a:pPr>
                      <a:r>
                        <a:rPr lang="en-GB" sz="1200" b="1" kern="1200" dirty="0" smtClean="0">
                          <a:solidFill>
                            <a:schemeClr val="tx1"/>
                          </a:solidFill>
                          <a:effectLst/>
                          <a:latin typeface="+mn-lt"/>
                          <a:ea typeface="+mn-ea"/>
                          <a:cs typeface="+mn-cs"/>
                        </a:rPr>
                        <a:t>Cross-Cutting </a:t>
                      </a:r>
                      <a:r>
                        <a:rPr lang="en-GB" sz="1200" b="0" kern="1200" dirty="0" smtClean="0">
                          <a:solidFill>
                            <a:schemeClr val="tx1"/>
                          </a:solidFill>
                          <a:effectLst/>
                          <a:latin typeface="+mn-lt"/>
                          <a:ea typeface="+mn-ea"/>
                          <a:cs typeface="+mn-cs"/>
                        </a:rPr>
                        <a:t>- a device to move between two or more scenes staged in the space at the same time. </a:t>
                      </a:r>
                      <a:endParaRPr lang="en-GB" sz="1200" b="1"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50660864"/>
                  </a:ext>
                </a:extLst>
              </a:tr>
            </a:tbl>
          </a:graphicData>
        </a:graphic>
      </p:graphicFrame>
    </p:spTree>
    <p:extLst>
      <p:ext uri="{BB962C8B-B14F-4D97-AF65-F5344CB8AC3E}">
        <p14:creationId xmlns:p14="http://schemas.microsoft.com/office/powerpoint/2010/main" val="12644095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25041128"/>
              </p:ext>
            </p:extLst>
          </p:nvPr>
        </p:nvGraphicFramePr>
        <p:xfrm>
          <a:off x="16043" y="0"/>
          <a:ext cx="12175956" cy="6969459"/>
        </p:xfrm>
        <a:graphic>
          <a:graphicData uri="http://schemas.openxmlformats.org/drawingml/2006/table">
            <a:tbl>
              <a:tblPr firstRow="1" firstCol="1" bandRow="1"/>
              <a:tblGrid>
                <a:gridCol w="978568">
                  <a:extLst>
                    <a:ext uri="{9D8B030D-6E8A-4147-A177-3AD203B41FA5}">
                      <a16:colId xmlns:a16="http://schemas.microsoft.com/office/drawing/2014/main" val="332124872"/>
                    </a:ext>
                  </a:extLst>
                </a:gridCol>
                <a:gridCol w="5374105">
                  <a:extLst>
                    <a:ext uri="{9D8B030D-6E8A-4147-A177-3AD203B41FA5}">
                      <a16:colId xmlns:a16="http://schemas.microsoft.com/office/drawing/2014/main" val="2922655988"/>
                    </a:ext>
                  </a:extLst>
                </a:gridCol>
                <a:gridCol w="914400">
                  <a:extLst>
                    <a:ext uri="{9D8B030D-6E8A-4147-A177-3AD203B41FA5}">
                      <a16:colId xmlns:a16="http://schemas.microsoft.com/office/drawing/2014/main" val="3933417269"/>
                    </a:ext>
                  </a:extLst>
                </a:gridCol>
                <a:gridCol w="4908883">
                  <a:extLst>
                    <a:ext uri="{9D8B030D-6E8A-4147-A177-3AD203B41FA5}">
                      <a16:colId xmlns:a16="http://schemas.microsoft.com/office/drawing/2014/main" val="3763137073"/>
                    </a:ext>
                  </a:extLst>
                </a:gridCol>
              </a:tblGrid>
              <a:tr h="184404">
                <a:tc gridSpan="4">
                  <a:txBody>
                    <a:bodyPr/>
                    <a:lstStyle/>
                    <a:p>
                      <a:pPr algn="ctr">
                        <a:lnSpc>
                          <a:spcPct val="107000"/>
                        </a:lnSpc>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YEAR </a:t>
                      </a:r>
                      <a:r>
                        <a:rPr lang="en-GB" sz="1200" dirty="0" smtClean="0">
                          <a:effectLst/>
                          <a:latin typeface="Calibri" panose="020F0502020204030204" pitchFamily="34" charset="0"/>
                          <a:ea typeface="Calibri" panose="020F0502020204030204" pitchFamily="34" charset="0"/>
                          <a:cs typeface="Calibri" panose="020F0502020204030204" pitchFamily="34" charset="0"/>
                        </a:rPr>
                        <a:t>10/11 </a:t>
                      </a:r>
                      <a:r>
                        <a:rPr lang="en-GB" sz="1200" b="1" dirty="0">
                          <a:effectLst/>
                          <a:latin typeface="Calibri" panose="020F0502020204030204" pitchFamily="34" charset="0"/>
                          <a:ea typeface="Calibri" panose="020F0502020204030204" pitchFamily="34" charset="0"/>
                          <a:cs typeface="Calibri" panose="020F0502020204030204" pitchFamily="34" charset="0"/>
                        </a:rPr>
                        <a:t>DRAMA </a:t>
                      </a:r>
                      <a:r>
                        <a:rPr lang="en-GB" sz="1200" dirty="0">
                          <a:effectLst/>
                          <a:latin typeface="Calibri" panose="020F0502020204030204" pitchFamily="34" charset="0"/>
                          <a:ea typeface="Calibri" panose="020F0502020204030204" pitchFamily="34" charset="0"/>
                          <a:cs typeface="Calibri" panose="020F0502020204030204" pitchFamily="34" charset="0"/>
                        </a:rPr>
                        <a:t>KNOWLEDGE ORGANISER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34252903"/>
                  </a:ext>
                </a:extLst>
              </a:tr>
              <a:tr h="190918">
                <a:tc gridSpan="4">
                  <a:txBody>
                    <a:bodyPr/>
                    <a:lstStyle/>
                    <a:p>
                      <a:pPr algn="ctr">
                        <a:lnSpc>
                          <a:spcPct val="107000"/>
                        </a:lnSpc>
                        <a:spcAft>
                          <a:spcPts val="0"/>
                        </a:spcAft>
                      </a:pPr>
                      <a:r>
                        <a:rPr lang="en-GB" sz="1200" b="1" dirty="0" smtClean="0">
                          <a:effectLst/>
                          <a:latin typeface="Calibri" panose="020F0502020204030204" pitchFamily="34" charset="0"/>
                          <a:ea typeface="Calibri" panose="020F0502020204030204" pitchFamily="34" charset="0"/>
                          <a:cs typeface="Calibri" panose="020F0502020204030204" pitchFamily="34" charset="0"/>
                        </a:rPr>
                        <a:t>COMPONENT</a:t>
                      </a:r>
                      <a:r>
                        <a:rPr lang="en-GB" sz="1200" b="1" baseline="0" dirty="0" smtClean="0">
                          <a:effectLst/>
                          <a:latin typeface="Calibri" panose="020F0502020204030204" pitchFamily="34" charset="0"/>
                          <a:ea typeface="Calibri" panose="020F0502020204030204" pitchFamily="34" charset="0"/>
                          <a:cs typeface="Calibri" panose="020F0502020204030204" pitchFamily="34" charset="0"/>
                        </a:rPr>
                        <a:t> 1 – Exploring The Performing Arts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96393421"/>
                  </a:ext>
                </a:extLst>
              </a:tr>
              <a:tr h="190918">
                <a:tc gridSpan="4">
                  <a:txBody>
                    <a:bodyPr/>
                    <a:lstStyle/>
                    <a:p>
                      <a:pPr algn="ctr">
                        <a:lnSpc>
                          <a:spcPct val="107000"/>
                        </a:lnSpc>
                        <a:spcAft>
                          <a:spcPts val="0"/>
                        </a:spcAft>
                      </a:pPr>
                      <a:r>
                        <a:rPr lang="en-GB" sz="1200" b="1" dirty="0">
                          <a:effectLst/>
                          <a:latin typeface="Calibri" panose="020F0502020204030204" pitchFamily="34" charset="0"/>
                          <a:ea typeface="Calibri" panose="020F0502020204030204" pitchFamily="34" charset="0"/>
                          <a:cs typeface="Calibri" panose="020F0502020204030204" pitchFamily="34" charset="0"/>
                        </a:rPr>
                        <a:t>BTEC Tech Award in Performing Arts (Acting</a:t>
                      </a:r>
                      <a:r>
                        <a:rPr lang="en-GB" sz="1200" b="1" dirty="0" smtClean="0">
                          <a:effectLst/>
                          <a:latin typeface="Calibri" panose="020F0502020204030204" pitchFamily="34" charset="0"/>
                          <a:ea typeface="Calibri" panose="020F0502020204030204" pitchFamily="34" charset="0"/>
                          <a:cs typeface="Calibri" panose="020F0502020204030204" pitchFamily="34" charset="0"/>
                        </a:rPr>
                        <a: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55613776"/>
                  </a:ext>
                </a:extLst>
              </a:tr>
              <a:tr h="190918">
                <a:tc gridSpan="4">
                  <a:txBody>
                    <a:bodyPr/>
                    <a:lstStyle/>
                    <a:p>
                      <a:pPr algn="ctr">
                        <a:lnSpc>
                          <a:spcPct val="107000"/>
                        </a:lnSpc>
                        <a:spcAft>
                          <a:spcPts val="0"/>
                        </a:spcAft>
                      </a:pPr>
                      <a:r>
                        <a:rPr lang="en-GB" sz="1100" dirty="0" smtClean="0">
                          <a:latin typeface="+mn-lt"/>
                        </a:rPr>
                        <a:t>This is a summary of the key terms used to define the requirements in the BTEC components.</a:t>
                      </a:r>
                      <a:endParaRPr lang="en-GB" sz="11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47148789"/>
                  </a:ext>
                </a:extLst>
              </a:tr>
              <a:tr h="190918">
                <a:tc>
                  <a:txBody>
                    <a:bodyPr/>
                    <a:lstStyle/>
                    <a:p>
                      <a:pPr algn="ctr">
                        <a:lnSpc>
                          <a:spcPct val="107000"/>
                        </a:lnSpc>
                        <a:spcAft>
                          <a:spcPts val="0"/>
                        </a:spcAft>
                      </a:pPr>
                      <a:r>
                        <a:rPr lang="en-GB" sz="1100" b="1" dirty="0" smtClean="0">
                          <a:effectLst/>
                          <a:latin typeface="+mn-lt"/>
                          <a:ea typeface="Calibri" panose="020F0502020204030204" pitchFamily="34" charset="0"/>
                          <a:cs typeface="Calibri" panose="020F0502020204030204" pitchFamily="34" charset="0"/>
                        </a:rPr>
                        <a:t>Term</a:t>
                      </a:r>
                      <a:endParaRPr lang="en-GB" sz="11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3">
                  <a:txBody>
                    <a:bodyPr/>
                    <a:lstStyle/>
                    <a:p>
                      <a:pPr algn="ctr">
                        <a:lnSpc>
                          <a:spcPct val="107000"/>
                        </a:lnSpc>
                        <a:spcAft>
                          <a:spcPts val="0"/>
                        </a:spcAft>
                      </a:pPr>
                      <a:r>
                        <a:rPr lang="en-GB" sz="1100" b="1" dirty="0" smtClean="0">
                          <a:effectLst/>
                          <a:latin typeface="+mn-lt"/>
                          <a:ea typeface="Calibri" panose="020F0502020204030204" pitchFamily="34" charset="0"/>
                          <a:cs typeface="Times New Roman" panose="02020603050405020304" pitchFamily="18" charset="0"/>
                        </a:rPr>
                        <a:t>Definition</a:t>
                      </a:r>
                      <a:endParaRPr lang="en-GB" sz="1100" b="1"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84495068"/>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Accurate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Produce work competently, fit for purpose without significant error</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Detailed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Having additional facts or information beyond a simple response</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58069337"/>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Adequate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Acceptable in quality or quantity</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Discuss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Consider different aspects of a topic and how they interrelate and the extent to which they are important.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190020904"/>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Analyse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Examine methodically and in detail, typically in order to interpret</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Effective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Show control over techniques, equipment and processes to meet the details and broad aims of a requirement efficiently.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6145814"/>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Apply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Put knowledge, understanding or skills into action in a </a:t>
                      </a:r>
                      <a:r>
                        <a:rPr lang="en-GB" sz="1100" dirty="0" smtClean="0">
                          <a:effectLst/>
                          <a:latin typeface="+mn-lt"/>
                          <a:ea typeface="Calibri" panose="020F0502020204030204" pitchFamily="34" charset="0"/>
                          <a:cs typeface="Times New Roman" panose="02020603050405020304" pitchFamily="18" charset="0"/>
                        </a:rPr>
                        <a:t>particular</a:t>
                      </a:r>
                      <a:r>
                        <a:rPr lang="en-GB" sz="1100" baseline="0" dirty="0" smtClean="0">
                          <a:effectLst/>
                          <a:latin typeface="+mn-lt"/>
                          <a:ea typeface="Calibri" panose="020F0502020204030204" pitchFamily="34" charset="0"/>
                          <a:cs typeface="Times New Roman" panose="02020603050405020304" pitchFamily="18" charset="0"/>
                        </a:rPr>
                        <a:t> </a:t>
                      </a:r>
                      <a:r>
                        <a:rPr lang="en-GB" sz="1100" dirty="0" smtClean="0">
                          <a:effectLst/>
                          <a:latin typeface="+mn-lt"/>
                          <a:ea typeface="Calibri" panose="020F0502020204030204" pitchFamily="34" charset="0"/>
                          <a:cs typeface="Times New Roman" panose="02020603050405020304" pitchFamily="18" charset="0"/>
                        </a:rPr>
                        <a:t>context.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Evaluate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Bring together all information and review it to form a conclusion, drawing on evidence, including strengths, weaknesses, alternative actions, relevant data or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56745157"/>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Appropriate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Select and use skills in ways that reflect the aim</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Explain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Provide details and give reasons and/or evidence to support an argument.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67727975"/>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Assess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Present a careful consideration of varied factors or events that apply to a specific situation or identify those that are the most important or relevant and arrive at a conclusion.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Explore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Try out the qualities of materials, techniques or processes through practical investigation, with some record of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49320530"/>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Coherent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Logically consistent</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Identify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Indicate the main features or purpose of something. Independent Capable of carrying out tasks from given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8371312"/>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Collaborate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Work jointly with others to produce defined outcomes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Investigate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Carry out research or trial activities to increase understanding of the application of factual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4589028"/>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Communicate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To convey ideas or information to others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Justify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Give reasons or evidence to support an opinion.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4113671"/>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Compare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Identify the main factors relating to two or more items/situations, explain the similarities and differences, and in some cases say which is best and why</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Outline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Summarise or indicate the principal features of something or a brief description or explanation with main points.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83449538"/>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Competent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Having the necessary knowledge or skill to do something suitably or sufficiently in amount or extent</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Refine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Improve initial work, taking feedback into account.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48696980"/>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Comprehensive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Full, covering a range of factors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Reflect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Think carefully and review information and/or performance, includes articulating ideas, concepts, activities, findings or features.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35661987"/>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Confident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Demonstrate secure application of skills or processes, with no need for prompting</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Review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Assess formally based on appropriate evidence or information with the intention of instituting change if necessary.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23140371"/>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Consistent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Able to repeat reliably an action that progresses towards achieving an aim</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Secure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Well practised, confident in own ability and skills.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65611665"/>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Creative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Using techniques, equipment and processes to express ideas or feelings in new ways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Select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Choose the best or most suitable option related to specific criteria or outcomes.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0714192"/>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Define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State or describe exactly the nature, scope or meaning of something</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Show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Present using practical skills.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691702438"/>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Demonstrate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Carry out and apply knowledge, understanding and/or skills in a practical situation</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Simple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Well defined, routine, frequently occurring.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95635795"/>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Describe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Give a clear, objective account in their own words, showing recall, and in some cases application, of relevant features and information. Normally requires breadth of content coverage</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State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Express something definitely or clearly.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18294857"/>
                  </a:ext>
                </a:extLst>
              </a:tr>
              <a:tr h="2448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smtClean="0">
                          <a:effectLst/>
                          <a:latin typeface="+mn-lt"/>
                          <a:ea typeface="Calibri" panose="020F0502020204030204" pitchFamily="34" charset="0"/>
                          <a:cs typeface="Times New Roman" panose="02020603050405020304" pitchFamily="18" charset="0"/>
                        </a:rPr>
                        <a:t>Support</a:t>
                      </a:r>
                    </a:p>
                    <a:p>
                      <a:endParaRPr lang="en-GB" sz="1100" b="1" dirty="0">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smtClean="0">
                          <a:effectLst/>
                          <a:latin typeface="+mn-lt"/>
                          <a:ea typeface="Calibri" panose="020F0502020204030204" pitchFamily="34" charset="0"/>
                          <a:cs typeface="Times New Roman" panose="02020603050405020304" pitchFamily="18" charset="0"/>
                        </a:rPr>
                        <a:t>Guidance and instruction.</a:t>
                      </a:r>
                    </a:p>
                    <a:p>
                      <a:endParaRPr lang="en-GB" sz="1100" dirty="0">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Summarise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Gathers together all of the main aspects of a given situation or experience in a condensed format.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30953224"/>
                  </a:ext>
                </a:extLst>
              </a:tr>
            </a:tbl>
          </a:graphicData>
        </a:graphic>
      </p:graphicFrame>
    </p:spTree>
    <p:extLst>
      <p:ext uri="{BB962C8B-B14F-4D97-AF65-F5344CB8AC3E}">
        <p14:creationId xmlns:p14="http://schemas.microsoft.com/office/powerpoint/2010/main" val="752528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14426768"/>
              </p:ext>
            </p:extLst>
          </p:nvPr>
        </p:nvGraphicFramePr>
        <p:xfrm>
          <a:off x="13648" y="0"/>
          <a:ext cx="12178351" cy="6849745"/>
        </p:xfrm>
        <a:graphic>
          <a:graphicData uri="http://schemas.openxmlformats.org/drawingml/2006/table">
            <a:tbl>
              <a:tblPr firstRow="1" firstCol="1" bandRow="1"/>
              <a:tblGrid>
                <a:gridCol w="4061047">
                  <a:extLst>
                    <a:ext uri="{9D8B030D-6E8A-4147-A177-3AD203B41FA5}">
                      <a16:colId xmlns:a16="http://schemas.microsoft.com/office/drawing/2014/main" val="332124872"/>
                    </a:ext>
                  </a:extLst>
                </a:gridCol>
                <a:gridCol w="4058652">
                  <a:extLst>
                    <a:ext uri="{9D8B030D-6E8A-4147-A177-3AD203B41FA5}">
                      <a16:colId xmlns:a16="http://schemas.microsoft.com/office/drawing/2014/main" val="175040298"/>
                    </a:ext>
                  </a:extLst>
                </a:gridCol>
                <a:gridCol w="4058652">
                  <a:extLst>
                    <a:ext uri="{9D8B030D-6E8A-4147-A177-3AD203B41FA5}">
                      <a16:colId xmlns:a16="http://schemas.microsoft.com/office/drawing/2014/main" val="3825525071"/>
                    </a:ext>
                  </a:extLst>
                </a:gridCol>
              </a:tblGrid>
              <a:tr h="184404">
                <a:tc gridSpan="3">
                  <a:txBody>
                    <a:bodyPr/>
                    <a:lstStyle/>
                    <a:p>
                      <a:pPr algn="ctr">
                        <a:lnSpc>
                          <a:spcPct val="107000"/>
                        </a:lnSpc>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YEAR </a:t>
                      </a:r>
                      <a:r>
                        <a:rPr lang="en-GB" sz="1200" dirty="0" smtClean="0">
                          <a:effectLst/>
                          <a:latin typeface="Calibri" panose="020F0502020204030204" pitchFamily="34" charset="0"/>
                          <a:ea typeface="Calibri" panose="020F0502020204030204" pitchFamily="34" charset="0"/>
                          <a:cs typeface="Calibri" panose="020F0502020204030204" pitchFamily="34" charset="0"/>
                        </a:rPr>
                        <a:t>10/11 </a:t>
                      </a:r>
                      <a:r>
                        <a:rPr lang="en-GB" sz="1200" b="1" dirty="0">
                          <a:effectLst/>
                          <a:latin typeface="Calibri" panose="020F0502020204030204" pitchFamily="34" charset="0"/>
                          <a:ea typeface="Calibri" panose="020F0502020204030204" pitchFamily="34" charset="0"/>
                          <a:cs typeface="Calibri" panose="020F0502020204030204" pitchFamily="34" charset="0"/>
                        </a:rPr>
                        <a:t>DRAMA </a:t>
                      </a:r>
                      <a:r>
                        <a:rPr lang="en-GB" sz="1200" dirty="0">
                          <a:effectLst/>
                          <a:latin typeface="Calibri" panose="020F0502020204030204" pitchFamily="34" charset="0"/>
                          <a:ea typeface="Calibri" panose="020F0502020204030204" pitchFamily="34" charset="0"/>
                          <a:cs typeface="Calibri" panose="020F0502020204030204" pitchFamily="34" charset="0"/>
                        </a:rPr>
                        <a:t>KNOWLEDGE ORGANISER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34252903"/>
                  </a:ext>
                </a:extLst>
              </a:tr>
              <a:tr h="190918">
                <a:tc gridSpan="3">
                  <a:txBody>
                    <a:bodyPr/>
                    <a:lstStyle/>
                    <a:p>
                      <a:pPr algn="ctr">
                        <a:lnSpc>
                          <a:spcPct val="107000"/>
                        </a:lnSpc>
                        <a:spcAft>
                          <a:spcPts val="0"/>
                        </a:spcAft>
                      </a:pPr>
                      <a:r>
                        <a:rPr lang="en-GB" sz="1200" b="1" dirty="0" smtClean="0">
                          <a:effectLst/>
                          <a:latin typeface="Calibri" panose="020F0502020204030204" pitchFamily="34" charset="0"/>
                          <a:ea typeface="Calibri" panose="020F0502020204030204" pitchFamily="34" charset="0"/>
                          <a:cs typeface="Calibri" panose="020F0502020204030204" pitchFamily="34" charset="0"/>
                        </a:rPr>
                        <a:t>COMPONENT</a:t>
                      </a:r>
                      <a:r>
                        <a:rPr lang="en-GB" sz="1200" b="1" baseline="0" dirty="0" smtClean="0">
                          <a:effectLst/>
                          <a:latin typeface="Calibri" panose="020F0502020204030204" pitchFamily="34" charset="0"/>
                          <a:ea typeface="Calibri" panose="020F0502020204030204" pitchFamily="34" charset="0"/>
                          <a:cs typeface="Calibri" panose="020F0502020204030204" pitchFamily="34" charset="0"/>
                        </a:rPr>
                        <a:t> 2 – Developing Skills and Techniques in the Performing Arts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96393421"/>
                  </a:ext>
                </a:extLst>
              </a:tr>
              <a:tr h="190918">
                <a:tc gridSpan="3">
                  <a:txBody>
                    <a:bodyPr/>
                    <a:lstStyle/>
                    <a:p>
                      <a:pPr algn="ctr">
                        <a:lnSpc>
                          <a:spcPct val="107000"/>
                        </a:lnSpc>
                        <a:spcAft>
                          <a:spcPts val="0"/>
                        </a:spcAft>
                      </a:pPr>
                      <a:r>
                        <a:rPr lang="en-GB" sz="1200" b="1" dirty="0">
                          <a:effectLst/>
                          <a:latin typeface="+mn-lt"/>
                          <a:ea typeface="Calibri" panose="020F0502020204030204" pitchFamily="34" charset="0"/>
                          <a:cs typeface="Calibri" panose="020F0502020204030204" pitchFamily="34" charset="0"/>
                        </a:rPr>
                        <a:t>BTEC Tech Award in Performing Arts (Acting</a:t>
                      </a:r>
                      <a:r>
                        <a:rPr lang="en-GB" sz="1200" b="1" dirty="0" smtClean="0">
                          <a:effectLst/>
                          <a:latin typeface="+mn-lt"/>
                          <a:ea typeface="Calibri" panose="020F0502020204030204" pitchFamily="34" charset="0"/>
                          <a:cs typeface="Calibri" panose="020F0502020204030204" pitchFamily="34" charset="0"/>
                        </a:rPr>
                        <a:t>)</a:t>
                      </a:r>
                      <a:endParaRPr lang="en-GB" sz="12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55613776"/>
                  </a:ext>
                </a:extLst>
              </a:tr>
              <a:tr h="2565512">
                <a:tc rowSpan="2">
                  <a:txBody>
                    <a:bodyPr/>
                    <a:lstStyle/>
                    <a:p>
                      <a:pPr algn="l">
                        <a:lnSpc>
                          <a:spcPct val="107000"/>
                        </a:lnSpc>
                        <a:spcAft>
                          <a:spcPts val="0"/>
                        </a:spcAft>
                      </a:pPr>
                      <a:endParaRPr lang="en-GB" sz="1200" b="1" u="sng" dirty="0" smtClean="0">
                        <a:latin typeface="+mn-lt"/>
                      </a:endParaRPr>
                    </a:p>
                    <a:p>
                      <a:pPr algn="l">
                        <a:lnSpc>
                          <a:spcPct val="107000"/>
                        </a:lnSpc>
                        <a:spcAft>
                          <a:spcPts val="0"/>
                        </a:spcAft>
                      </a:pPr>
                      <a:r>
                        <a:rPr lang="en-GB" sz="1200" b="1" u="sng" dirty="0" smtClean="0">
                          <a:latin typeface="+mn-lt"/>
                        </a:rPr>
                        <a:t>Learning Aim A</a:t>
                      </a:r>
                      <a:r>
                        <a:rPr lang="en-GB" sz="1200" u="sng" dirty="0" smtClean="0">
                          <a:latin typeface="+mn-lt"/>
                        </a:rPr>
                        <a:t> </a:t>
                      </a:r>
                      <a:r>
                        <a:rPr lang="en-GB" sz="1200" b="1" dirty="0" smtClean="0">
                          <a:latin typeface="+mn-lt"/>
                        </a:rPr>
                        <a:t>- To develop skills and techniques for performance </a:t>
                      </a:r>
                    </a:p>
                    <a:p>
                      <a:pPr marL="171450" indent="-171450" algn="l">
                        <a:lnSpc>
                          <a:spcPct val="107000"/>
                        </a:lnSpc>
                        <a:spcAft>
                          <a:spcPts val="0"/>
                        </a:spcAft>
                        <a:buFont typeface="Arial" panose="020B0604020202020204" pitchFamily="34" charset="0"/>
                        <a:buChar char="•"/>
                      </a:pPr>
                      <a:r>
                        <a:rPr lang="en-GB" sz="1200" dirty="0" smtClean="0">
                          <a:latin typeface="+mn-lt"/>
                        </a:rPr>
                        <a:t>Skills workshops that will teach techniques needed to explore and create short extracts of a play. </a:t>
                      </a:r>
                    </a:p>
                    <a:p>
                      <a:pPr algn="l">
                        <a:lnSpc>
                          <a:spcPct val="107000"/>
                        </a:lnSpc>
                        <a:spcAft>
                          <a:spcPts val="0"/>
                        </a:spcAft>
                      </a:pPr>
                      <a:endParaRPr lang="en-GB" sz="1200" dirty="0" smtClean="0">
                        <a:latin typeface="+mn-lt"/>
                      </a:endParaRPr>
                    </a:p>
                    <a:p>
                      <a:pPr algn="l">
                        <a:lnSpc>
                          <a:spcPct val="107000"/>
                        </a:lnSpc>
                        <a:spcAft>
                          <a:spcPts val="0"/>
                        </a:spcAft>
                      </a:pPr>
                      <a:endParaRPr lang="en-GB" sz="1200" dirty="0" smtClean="0">
                        <a:latin typeface="+mn-lt"/>
                      </a:endParaRPr>
                    </a:p>
                    <a:p>
                      <a:pPr algn="l">
                        <a:lnSpc>
                          <a:spcPct val="107000"/>
                        </a:lnSpc>
                        <a:spcAft>
                          <a:spcPts val="0"/>
                        </a:spcAft>
                      </a:pPr>
                      <a:r>
                        <a:rPr lang="en-GB" sz="1200" b="1" u="sng" dirty="0" smtClean="0">
                          <a:latin typeface="+mn-lt"/>
                        </a:rPr>
                        <a:t>Learning Aim B </a:t>
                      </a:r>
                      <a:r>
                        <a:rPr lang="en-GB" sz="1200" b="1" dirty="0" smtClean="0">
                          <a:latin typeface="+mn-lt"/>
                        </a:rPr>
                        <a:t>- To apply skills and techniques in rehearsal and performance </a:t>
                      </a:r>
                    </a:p>
                    <a:p>
                      <a:pPr marL="171450" indent="-171450" algn="l">
                        <a:lnSpc>
                          <a:spcPct val="107000"/>
                        </a:lnSpc>
                        <a:spcAft>
                          <a:spcPts val="0"/>
                        </a:spcAft>
                        <a:buFont typeface="Arial" panose="020B0604020202020204" pitchFamily="34" charset="0"/>
                        <a:buChar char="•"/>
                      </a:pPr>
                      <a:r>
                        <a:rPr lang="en-GB" sz="1200" dirty="0" smtClean="0">
                          <a:latin typeface="+mn-lt"/>
                        </a:rPr>
                        <a:t>Learn 5-15 minutes of script from Too much punch for Judy and perform to an audience. </a:t>
                      </a:r>
                    </a:p>
                    <a:p>
                      <a:pPr algn="l">
                        <a:lnSpc>
                          <a:spcPct val="107000"/>
                        </a:lnSpc>
                        <a:spcAft>
                          <a:spcPts val="0"/>
                        </a:spcAft>
                      </a:pPr>
                      <a:endParaRPr lang="en-GB" sz="1200" dirty="0" smtClean="0">
                        <a:latin typeface="+mn-lt"/>
                      </a:endParaRPr>
                    </a:p>
                    <a:p>
                      <a:pPr algn="l">
                        <a:lnSpc>
                          <a:spcPct val="107000"/>
                        </a:lnSpc>
                        <a:spcAft>
                          <a:spcPts val="0"/>
                        </a:spcAft>
                      </a:pPr>
                      <a:endParaRPr lang="en-GB" sz="1200" dirty="0" smtClean="0">
                        <a:latin typeface="+mn-lt"/>
                      </a:endParaRPr>
                    </a:p>
                    <a:p>
                      <a:pPr algn="l">
                        <a:lnSpc>
                          <a:spcPct val="107000"/>
                        </a:lnSpc>
                        <a:spcAft>
                          <a:spcPts val="0"/>
                        </a:spcAft>
                      </a:pPr>
                      <a:r>
                        <a:rPr lang="en-GB" sz="1200" b="1" u="sng" dirty="0" smtClean="0">
                          <a:latin typeface="+mn-lt"/>
                        </a:rPr>
                        <a:t>Learning Aim C </a:t>
                      </a:r>
                      <a:r>
                        <a:rPr lang="en-GB" sz="1200" b="1" dirty="0" smtClean="0">
                          <a:latin typeface="+mn-lt"/>
                        </a:rPr>
                        <a:t>– To review own development and performance </a:t>
                      </a:r>
                    </a:p>
                    <a:p>
                      <a:pPr marL="171450" indent="-171450" algn="l">
                        <a:lnSpc>
                          <a:spcPct val="107000"/>
                        </a:lnSpc>
                        <a:spcAft>
                          <a:spcPts val="0"/>
                        </a:spcAft>
                        <a:buFont typeface="Arial" panose="020B0604020202020204" pitchFamily="34" charset="0"/>
                        <a:buChar char="•"/>
                      </a:pPr>
                      <a:r>
                        <a:rPr lang="en-GB" sz="1200" dirty="0" smtClean="0">
                          <a:latin typeface="+mn-lt"/>
                        </a:rPr>
                        <a:t>Provide a logbook which evidences your progress from first workshops through to performance of script. </a:t>
                      </a:r>
                    </a:p>
                    <a:p>
                      <a:pPr marL="171450" indent="-171450" algn="l">
                        <a:lnSpc>
                          <a:spcPct val="107000"/>
                        </a:lnSpc>
                        <a:spcAft>
                          <a:spcPts val="0"/>
                        </a:spcAft>
                        <a:buFont typeface="Arial" panose="020B0604020202020204" pitchFamily="34" charset="0"/>
                        <a:buChar char="•"/>
                      </a:pPr>
                      <a:r>
                        <a:rPr lang="en-GB" sz="1200" dirty="0" smtClean="0">
                          <a:latin typeface="+mn-lt"/>
                        </a:rPr>
                        <a:t>This will include strengths, targets and reviews. </a:t>
                      </a:r>
                    </a:p>
                    <a:p>
                      <a:pPr marL="171450" indent="-171450" algn="l">
                        <a:lnSpc>
                          <a:spcPct val="107000"/>
                        </a:lnSpc>
                        <a:spcAft>
                          <a:spcPts val="0"/>
                        </a:spcAft>
                        <a:buFont typeface="Arial" panose="020B0604020202020204" pitchFamily="34" charset="0"/>
                        <a:buChar char="•"/>
                      </a:pPr>
                      <a:endParaRPr lang="en-GB" sz="1200" dirty="0" smtClean="0">
                        <a:latin typeface="+mn-lt"/>
                      </a:endParaRPr>
                    </a:p>
                    <a:p>
                      <a:pPr algn="l">
                        <a:lnSpc>
                          <a:spcPct val="107000"/>
                        </a:lnSpc>
                        <a:spcAft>
                          <a:spcPts val="0"/>
                        </a:spcAft>
                      </a:pPr>
                      <a:endParaRPr lang="en-GB" sz="1200" dirty="0" smtClean="0">
                        <a:latin typeface="+mn-lt"/>
                      </a:endParaRPr>
                    </a:p>
                    <a:p>
                      <a:pPr algn="l">
                        <a:lnSpc>
                          <a:spcPct val="107000"/>
                        </a:lnSpc>
                        <a:spcAft>
                          <a:spcPts val="0"/>
                        </a:spcAft>
                      </a:pPr>
                      <a:r>
                        <a:rPr lang="en-GB" sz="1200" b="1" i="0" u="sng" dirty="0" smtClean="0">
                          <a:latin typeface="+mn-lt"/>
                        </a:rPr>
                        <a:t>Evidence needed: </a:t>
                      </a:r>
                    </a:p>
                    <a:p>
                      <a:pPr marL="171450" indent="-171450" algn="l">
                        <a:lnSpc>
                          <a:spcPct val="107000"/>
                        </a:lnSpc>
                        <a:spcAft>
                          <a:spcPts val="0"/>
                        </a:spcAft>
                        <a:buFont typeface="Arial" panose="020B0604020202020204" pitchFamily="34" charset="0"/>
                        <a:buChar char="•"/>
                      </a:pPr>
                      <a:r>
                        <a:rPr lang="en-GB" sz="1200" dirty="0" smtClean="0">
                          <a:latin typeface="+mn-lt"/>
                        </a:rPr>
                        <a:t>Teacher observations</a:t>
                      </a:r>
                    </a:p>
                    <a:p>
                      <a:pPr marL="171450" indent="-171450" algn="l">
                        <a:lnSpc>
                          <a:spcPct val="107000"/>
                        </a:lnSpc>
                        <a:spcAft>
                          <a:spcPts val="0"/>
                        </a:spcAft>
                        <a:buFont typeface="Arial" panose="020B0604020202020204" pitchFamily="34" charset="0"/>
                        <a:buChar char="•"/>
                      </a:pPr>
                      <a:r>
                        <a:rPr lang="en-GB" sz="1200" dirty="0" smtClean="0">
                          <a:latin typeface="+mn-lt"/>
                        </a:rPr>
                        <a:t>Recordings of workshops</a:t>
                      </a:r>
                    </a:p>
                    <a:p>
                      <a:pPr marL="171450" indent="-171450" algn="l">
                        <a:lnSpc>
                          <a:spcPct val="107000"/>
                        </a:lnSpc>
                        <a:spcAft>
                          <a:spcPts val="0"/>
                        </a:spcAft>
                        <a:buFont typeface="Arial" panose="020B0604020202020204" pitchFamily="34" charset="0"/>
                        <a:buChar char="•"/>
                      </a:pPr>
                      <a:r>
                        <a:rPr lang="en-GB" sz="1200" dirty="0" smtClean="0">
                          <a:latin typeface="+mn-lt"/>
                        </a:rPr>
                        <a:t>Peer observations</a:t>
                      </a:r>
                    </a:p>
                    <a:p>
                      <a:pPr marL="171450" indent="-171450" algn="l">
                        <a:lnSpc>
                          <a:spcPct val="107000"/>
                        </a:lnSpc>
                        <a:spcAft>
                          <a:spcPts val="0"/>
                        </a:spcAft>
                        <a:buFont typeface="Arial" panose="020B0604020202020204" pitchFamily="34" charset="0"/>
                        <a:buChar char="•"/>
                      </a:pPr>
                      <a:r>
                        <a:rPr lang="en-GB" sz="1200" dirty="0" smtClean="0">
                          <a:latin typeface="+mn-lt"/>
                        </a:rPr>
                        <a:t>Target setting</a:t>
                      </a:r>
                    </a:p>
                    <a:p>
                      <a:pPr marL="171450" indent="-171450" algn="l">
                        <a:lnSpc>
                          <a:spcPct val="107000"/>
                        </a:lnSpc>
                        <a:spcAft>
                          <a:spcPts val="0"/>
                        </a:spcAft>
                        <a:buFont typeface="Arial" panose="020B0604020202020204" pitchFamily="34" charset="0"/>
                        <a:buChar char="•"/>
                      </a:pPr>
                      <a:r>
                        <a:rPr lang="en-GB" sz="1200" dirty="0" smtClean="0">
                          <a:latin typeface="+mn-lt"/>
                        </a:rPr>
                        <a:t>Logbooks</a:t>
                      </a:r>
                      <a:endParaRPr lang="en-GB" sz="1200"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07000"/>
                        </a:lnSpc>
                        <a:spcAft>
                          <a:spcPts val="0"/>
                        </a:spcAft>
                      </a:pPr>
                      <a:r>
                        <a:rPr lang="en-GB" sz="1200" b="1" dirty="0" smtClean="0"/>
                        <a:t>Skills workshops to include: </a:t>
                      </a:r>
                    </a:p>
                    <a:p>
                      <a:pPr algn="l">
                        <a:lnSpc>
                          <a:spcPct val="107000"/>
                        </a:lnSpc>
                        <a:spcAft>
                          <a:spcPts val="0"/>
                        </a:spcAft>
                      </a:pPr>
                      <a:endParaRPr lang="en-GB" sz="1200" dirty="0" smtClean="0"/>
                    </a:p>
                    <a:p>
                      <a:pPr marL="171450" indent="-171450" algn="l">
                        <a:lnSpc>
                          <a:spcPct val="107000"/>
                        </a:lnSpc>
                        <a:spcAft>
                          <a:spcPts val="0"/>
                        </a:spcAft>
                        <a:buFont typeface="Arial" panose="020B0604020202020204" pitchFamily="34" charset="0"/>
                        <a:buChar char="•"/>
                      </a:pPr>
                      <a:r>
                        <a:rPr lang="en-GB" sz="1200" dirty="0" smtClean="0"/>
                        <a:t>Vocal skills</a:t>
                      </a:r>
                    </a:p>
                    <a:p>
                      <a:pPr marL="171450" indent="-171450" algn="l">
                        <a:lnSpc>
                          <a:spcPct val="107000"/>
                        </a:lnSpc>
                        <a:spcAft>
                          <a:spcPts val="0"/>
                        </a:spcAft>
                        <a:buFont typeface="Arial" panose="020B0604020202020204" pitchFamily="34" charset="0"/>
                        <a:buChar char="•"/>
                      </a:pPr>
                      <a:r>
                        <a:rPr lang="en-GB" sz="1200" dirty="0" smtClean="0"/>
                        <a:t>Physical skills</a:t>
                      </a:r>
                    </a:p>
                    <a:p>
                      <a:pPr marL="171450" indent="-171450" algn="l">
                        <a:lnSpc>
                          <a:spcPct val="107000"/>
                        </a:lnSpc>
                        <a:spcAft>
                          <a:spcPts val="0"/>
                        </a:spcAft>
                        <a:buFont typeface="Arial" panose="020B0604020202020204" pitchFamily="34" charset="0"/>
                        <a:buChar char="•"/>
                      </a:pPr>
                      <a:r>
                        <a:rPr lang="en-GB" sz="1200" dirty="0" smtClean="0"/>
                        <a:t>Improvisational skills</a:t>
                      </a:r>
                    </a:p>
                    <a:p>
                      <a:pPr marL="171450" indent="-171450" algn="l">
                        <a:lnSpc>
                          <a:spcPct val="107000"/>
                        </a:lnSpc>
                        <a:spcAft>
                          <a:spcPts val="0"/>
                        </a:spcAft>
                        <a:buFont typeface="Arial" panose="020B0604020202020204" pitchFamily="34" charset="0"/>
                        <a:buChar char="•"/>
                      </a:pPr>
                      <a:r>
                        <a:rPr lang="en-GB" sz="1200" dirty="0" smtClean="0"/>
                        <a:t>Tempo Rhythm</a:t>
                      </a:r>
                    </a:p>
                    <a:p>
                      <a:pPr marL="171450" indent="-171450" algn="l">
                        <a:lnSpc>
                          <a:spcPct val="107000"/>
                        </a:lnSpc>
                        <a:spcAft>
                          <a:spcPts val="0"/>
                        </a:spcAft>
                        <a:buFont typeface="Arial" panose="020B0604020202020204" pitchFamily="34" charset="0"/>
                        <a:buChar char="•"/>
                      </a:pPr>
                      <a:r>
                        <a:rPr lang="en-GB" sz="1200" dirty="0" smtClean="0"/>
                        <a:t>The Laban Efforts</a:t>
                      </a:r>
                    </a:p>
                    <a:p>
                      <a:pPr marL="171450" indent="-171450" algn="l">
                        <a:lnSpc>
                          <a:spcPct val="107000"/>
                        </a:lnSpc>
                        <a:spcAft>
                          <a:spcPts val="0"/>
                        </a:spcAft>
                        <a:buFont typeface="Arial" panose="020B0604020202020204" pitchFamily="34" charset="0"/>
                        <a:buChar char="•"/>
                      </a:pPr>
                      <a:r>
                        <a:rPr lang="en-GB" sz="1200" dirty="0" smtClean="0"/>
                        <a:t>Movement and Gesture</a:t>
                      </a:r>
                    </a:p>
                    <a:p>
                      <a:pPr marL="171450" indent="-171450" algn="l">
                        <a:lnSpc>
                          <a:spcPct val="107000"/>
                        </a:lnSpc>
                        <a:spcAft>
                          <a:spcPts val="0"/>
                        </a:spcAft>
                        <a:buFont typeface="Arial" panose="020B0604020202020204" pitchFamily="34" charset="0"/>
                        <a:buChar char="•"/>
                      </a:pPr>
                      <a:r>
                        <a:rPr lang="en-GB" sz="1200" dirty="0" smtClean="0"/>
                        <a:t>Emotion memory</a:t>
                      </a:r>
                    </a:p>
                    <a:p>
                      <a:pPr marL="171450" indent="-171450" algn="l">
                        <a:lnSpc>
                          <a:spcPct val="107000"/>
                        </a:lnSpc>
                        <a:spcAft>
                          <a:spcPts val="0"/>
                        </a:spcAft>
                        <a:buFont typeface="Arial" panose="020B0604020202020204" pitchFamily="34" charset="0"/>
                        <a:buChar char="•"/>
                      </a:pPr>
                      <a:r>
                        <a:rPr lang="en-GB" sz="1200" dirty="0" smtClean="0"/>
                        <a:t>Line learning</a:t>
                      </a:r>
                    </a:p>
                    <a:p>
                      <a:pPr marL="171450" indent="-171450" algn="l">
                        <a:lnSpc>
                          <a:spcPct val="107000"/>
                        </a:lnSpc>
                        <a:spcAft>
                          <a:spcPts val="0"/>
                        </a:spcAft>
                        <a:buFont typeface="Arial" panose="020B0604020202020204" pitchFamily="34" charset="0"/>
                        <a:buChar char="•"/>
                      </a:pPr>
                      <a:r>
                        <a:rPr lang="en-GB" sz="1200" dirty="0" smtClean="0"/>
                        <a:t>Physical theatre</a:t>
                      </a:r>
                    </a:p>
                    <a:p>
                      <a:pPr marL="171450" indent="-171450" algn="l">
                        <a:lnSpc>
                          <a:spcPct val="107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Interpreting</a:t>
                      </a:r>
                      <a:r>
                        <a:rPr lang="en-GB" sz="1200" baseline="0" dirty="0" smtClean="0">
                          <a:effectLst/>
                          <a:latin typeface="Calibri" panose="020F0502020204030204" pitchFamily="34" charset="0"/>
                          <a:ea typeface="Calibri" panose="020F0502020204030204" pitchFamily="34" charset="0"/>
                          <a:cs typeface="Times New Roman" panose="02020603050405020304" pitchFamily="18" charset="0"/>
                        </a:rPr>
                        <a:t> Shakespeare </a:t>
                      </a:r>
                    </a:p>
                    <a:p>
                      <a:pPr marL="171450" indent="-171450" algn="l">
                        <a:lnSpc>
                          <a:spcPct val="107000"/>
                        </a:lnSpc>
                        <a:spcAft>
                          <a:spcPts val="0"/>
                        </a:spcAft>
                        <a:buFont typeface="Arial" panose="020B0604020202020204" pitchFamily="34" charset="0"/>
                        <a:buChar char="•"/>
                      </a:pPr>
                      <a:r>
                        <a:rPr lang="en-GB" sz="1200" baseline="0" dirty="0" smtClean="0">
                          <a:effectLst/>
                          <a:latin typeface="Calibri" panose="020F0502020204030204" pitchFamily="34" charset="0"/>
                          <a:ea typeface="Calibri" panose="020F0502020204030204" pitchFamily="34" charset="0"/>
                          <a:cs typeface="Times New Roman" panose="02020603050405020304" pitchFamily="18" charset="0"/>
                        </a:rPr>
                        <a:t>Monologue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a:lnSpc>
                          <a:spcPct val="107000"/>
                        </a:lnSpc>
                        <a:spcAft>
                          <a:spcPts val="0"/>
                        </a:spcAft>
                      </a:pPr>
                      <a:endParaRPr lang="en-GB" sz="1200" b="1" u="sng" dirty="0" smtClean="0"/>
                    </a:p>
                    <a:p>
                      <a:pPr algn="ctr">
                        <a:lnSpc>
                          <a:spcPct val="107000"/>
                        </a:lnSpc>
                        <a:spcAft>
                          <a:spcPts val="0"/>
                        </a:spcAft>
                      </a:pPr>
                      <a:r>
                        <a:rPr lang="en-GB" sz="1200" b="1" u="sng" dirty="0" smtClean="0"/>
                        <a:t>Key vocabulary </a:t>
                      </a:r>
                    </a:p>
                    <a:p>
                      <a:pPr algn="ctr">
                        <a:lnSpc>
                          <a:spcPct val="107000"/>
                        </a:lnSpc>
                        <a:spcAft>
                          <a:spcPts val="0"/>
                        </a:spcAft>
                      </a:pPr>
                      <a:endParaRPr lang="en-GB" sz="1200" b="1" u="sng" dirty="0" smtClean="0"/>
                    </a:p>
                    <a:p>
                      <a:pPr algn="l">
                        <a:lnSpc>
                          <a:spcPct val="107000"/>
                        </a:lnSpc>
                        <a:spcAft>
                          <a:spcPts val="0"/>
                        </a:spcAft>
                      </a:pPr>
                      <a:r>
                        <a:rPr lang="en-GB" sz="1200" b="1" dirty="0" smtClean="0"/>
                        <a:t>Naturalism</a:t>
                      </a:r>
                      <a:r>
                        <a:rPr lang="en-GB" sz="1200" dirty="0" smtClean="0"/>
                        <a:t> – a style of performance where actors and designers try to create the illusion that what is happening on stage is ‘reality’ </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dirty="0" smtClean="0"/>
                        <a:t>Verbatim</a:t>
                      </a:r>
                      <a:r>
                        <a:rPr lang="en-GB" sz="1200" dirty="0" smtClean="0"/>
                        <a:t> – a form of documented theatre in which plays are constructed from the precise words spoken by people interviewed about a particular event or topic </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dirty="0" smtClean="0"/>
                        <a:t>Physical Theatre</a:t>
                      </a:r>
                      <a:r>
                        <a:rPr lang="en-GB" sz="1200" dirty="0" smtClean="0"/>
                        <a:t>– Physical theatre shows that you don't have to use words to express ideas. It uses techniques such as movement, mime, gesture and dance and can be used to explore complex social and cultural issues </a:t>
                      </a:r>
                    </a:p>
                    <a:p>
                      <a:pPr algn="l">
                        <a:lnSpc>
                          <a:spcPct val="107000"/>
                        </a:lnSpc>
                        <a:spcAft>
                          <a:spcPts val="0"/>
                        </a:spcAft>
                      </a:pPr>
                      <a:r>
                        <a:rPr lang="en-GB" sz="1200" b="1" dirty="0" smtClean="0"/>
                        <a:t>Levels</a:t>
                      </a:r>
                      <a:r>
                        <a:rPr lang="en-GB" sz="1200" dirty="0" smtClean="0"/>
                        <a:t> - the height you perform a movement – low, medium or high. </a:t>
                      </a:r>
                    </a:p>
                    <a:p>
                      <a:pPr algn="l">
                        <a:lnSpc>
                          <a:spcPct val="107000"/>
                        </a:lnSpc>
                        <a:spcAft>
                          <a:spcPts val="0"/>
                        </a:spcAft>
                      </a:pPr>
                      <a:r>
                        <a:rPr lang="en-GB" sz="1200" b="1" dirty="0" smtClean="0"/>
                        <a:t>Proxemics</a:t>
                      </a:r>
                      <a:r>
                        <a:rPr lang="en-GB" sz="1200" dirty="0" smtClean="0"/>
                        <a:t> - distance between characters to show a relationship </a:t>
                      </a:r>
                      <a:r>
                        <a:rPr lang="en-GB" sz="1200" b="1" dirty="0" smtClean="0"/>
                        <a:t>Characterisation</a:t>
                      </a:r>
                      <a:r>
                        <a:rPr lang="en-GB" sz="1200" dirty="0" smtClean="0"/>
                        <a:t> - creating a character through your movement and dynamic choices </a:t>
                      </a:r>
                    </a:p>
                    <a:p>
                      <a:pPr algn="l">
                        <a:lnSpc>
                          <a:spcPct val="107000"/>
                        </a:lnSpc>
                        <a:spcAft>
                          <a:spcPts val="0"/>
                        </a:spcAft>
                      </a:pPr>
                      <a:r>
                        <a:rPr lang="en-GB" sz="1200" b="1" dirty="0" smtClean="0"/>
                        <a:t>Use of voice </a:t>
                      </a:r>
                      <a:r>
                        <a:rPr lang="en-GB" sz="1200" dirty="0" smtClean="0"/>
                        <a:t>– adapting your voice to suit a character requirement. Volume, tone, pitch pace, intonation </a:t>
                      </a:r>
                    </a:p>
                    <a:p>
                      <a:pPr algn="l">
                        <a:lnSpc>
                          <a:spcPct val="107000"/>
                        </a:lnSpc>
                        <a:spcAft>
                          <a:spcPts val="0"/>
                        </a:spcAft>
                      </a:pPr>
                      <a:r>
                        <a:rPr lang="en-GB" sz="1200" b="1" dirty="0" smtClean="0"/>
                        <a:t>Still Image </a:t>
                      </a:r>
                      <a:r>
                        <a:rPr lang="en-GB" sz="1200" dirty="0" smtClean="0"/>
                        <a:t>- a silent and motionless depiction of a scene created by actors (plural) </a:t>
                      </a:r>
                    </a:p>
                    <a:p>
                      <a:pPr algn="l">
                        <a:lnSpc>
                          <a:spcPct val="107000"/>
                        </a:lnSpc>
                        <a:spcAft>
                          <a:spcPts val="0"/>
                        </a:spcAft>
                      </a:pPr>
                      <a:r>
                        <a:rPr lang="en-GB" sz="1200" b="1" dirty="0" smtClean="0"/>
                        <a:t>Hot seating </a:t>
                      </a:r>
                      <a:r>
                        <a:rPr lang="en-GB" sz="1200" dirty="0" smtClean="0"/>
                        <a:t>– an in-depth questioning of a character </a:t>
                      </a:r>
                    </a:p>
                    <a:p>
                      <a:pPr algn="l">
                        <a:lnSpc>
                          <a:spcPct val="107000"/>
                        </a:lnSpc>
                        <a:spcAft>
                          <a:spcPts val="0"/>
                        </a:spcAft>
                      </a:pPr>
                      <a:r>
                        <a:rPr lang="en-GB" sz="1200" b="1" dirty="0" smtClean="0"/>
                        <a:t>Thought tracking </a:t>
                      </a:r>
                      <a:r>
                        <a:rPr lang="en-GB" sz="1200" dirty="0" smtClean="0"/>
                        <a:t>– internal thoughts of a character spoken aloud </a:t>
                      </a:r>
                    </a:p>
                    <a:p>
                      <a:pPr algn="l">
                        <a:lnSpc>
                          <a:spcPct val="107000"/>
                        </a:lnSpc>
                        <a:spcAft>
                          <a:spcPts val="0"/>
                        </a:spcAft>
                      </a:pPr>
                      <a:r>
                        <a:rPr lang="en-GB" sz="1200" b="1" dirty="0" smtClean="0"/>
                        <a:t>Multi-role playing </a:t>
                      </a:r>
                      <a:r>
                        <a:rPr lang="en-GB" sz="1200" dirty="0" smtClean="0"/>
                        <a:t>– an actor plays multiple characters </a:t>
                      </a:r>
                      <a:r>
                        <a:rPr lang="en-GB" sz="1200" b="1" i="0" dirty="0" smtClean="0"/>
                        <a:t>Rehearsal</a:t>
                      </a:r>
                      <a:r>
                        <a:rPr lang="en-GB" sz="1200" dirty="0" smtClean="0"/>
                        <a:t> – a practice of the play </a:t>
                      </a:r>
                    </a:p>
                    <a:p>
                      <a:pPr algn="l">
                        <a:lnSpc>
                          <a:spcPct val="107000"/>
                        </a:lnSpc>
                        <a:spcAft>
                          <a:spcPts val="0"/>
                        </a:spcAft>
                      </a:pPr>
                      <a:r>
                        <a:rPr lang="en-GB" sz="1200" b="1" dirty="0" smtClean="0"/>
                        <a:t>Blocking</a:t>
                      </a:r>
                      <a:r>
                        <a:rPr lang="en-GB" sz="1200" dirty="0" smtClean="0"/>
                        <a:t> – deciding where an actor should stand during a scene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23050910"/>
                  </a:ext>
                </a:extLst>
              </a:tr>
              <a:tr h="3126994">
                <a:tc vMerge="1">
                  <a:txBody>
                    <a:bodyPr/>
                    <a:lstStyle/>
                    <a:p>
                      <a:endParaRPr lang="en-GB"/>
                    </a:p>
                  </a:txBody>
                  <a:tcPr/>
                </a:tc>
                <a:tc>
                  <a:txBody>
                    <a:bodyPr/>
                    <a:lstStyle/>
                    <a:p>
                      <a:pPr marL="0" indent="0" algn="l">
                        <a:lnSpc>
                          <a:spcPct val="107000"/>
                        </a:lnSpc>
                        <a:spcAft>
                          <a:spcPts val="0"/>
                        </a:spcAft>
                        <a:buFont typeface="Arial" panose="020B0604020202020204" pitchFamily="34" charset="0"/>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How to learn lines:</a:t>
                      </a:r>
                      <a:r>
                        <a:rPr lang="en-GB" sz="1200" b="1" baseline="0" dirty="0" smtClean="0">
                          <a:effectLst/>
                          <a:latin typeface="Calibri" panose="020F0502020204030204" pitchFamily="34" charset="0"/>
                          <a:ea typeface="Calibri" panose="020F0502020204030204" pitchFamily="34" charset="0"/>
                          <a:cs typeface="Times New Roman" panose="02020603050405020304" pitchFamily="18" charset="0"/>
                        </a:rPr>
                        <a:t> </a:t>
                      </a:r>
                    </a:p>
                    <a:p>
                      <a:pPr marL="0" indent="0" algn="l">
                        <a:lnSpc>
                          <a:spcPct val="107000"/>
                        </a:lnSpc>
                        <a:spcAft>
                          <a:spcPts val="0"/>
                        </a:spcAft>
                        <a:buFont typeface="Arial" panose="020B0604020202020204" pitchFamily="34" charset="0"/>
                        <a:buNone/>
                      </a:pPr>
                      <a:endParaRPr lang="en-GB" sz="1200" b="1" baseline="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Font typeface="Arial" panose="020B0604020202020204" pitchFamily="34" charset="0"/>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Try writing your lines out by hand</a:t>
                      </a:r>
                      <a:r>
                        <a:rPr lang="en-GB" sz="1200" b="1"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GB" sz="1200" b="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do not type them. This method works well for long scenes with speeches. Writing your lines out by hand forces your mind to connect to the action of writing the lines down and seeing the lines.</a:t>
                      </a:r>
                    </a:p>
                    <a:p>
                      <a:pPr marL="0" indent="0" algn="l">
                        <a:lnSpc>
                          <a:spcPct val="107000"/>
                        </a:lnSpc>
                        <a:spcAft>
                          <a:spcPts val="0"/>
                        </a:spcAft>
                        <a:buFont typeface="Arial" panose="020B0604020202020204" pitchFamily="34" charset="0"/>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Running lines with a partner </a:t>
                      </a:r>
                      <a:r>
                        <a:rPr lang="en-GB" sz="1200" b="1"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GB" sz="1200" b="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The key is to run lines with another actor — not your friend from down the street. Running lines with another actor holds you accountable.</a:t>
                      </a:r>
                    </a:p>
                    <a:p>
                      <a:pPr marL="0" indent="0" algn="l">
                        <a:lnSpc>
                          <a:spcPct val="107000"/>
                        </a:lnSpc>
                        <a:spcAft>
                          <a:spcPts val="0"/>
                        </a:spcAft>
                        <a:buFont typeface="Arial" panose="020B0604020202020204" pitchFamily="34" charset="0"/>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Quiz Yourself - </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Use a scrap piece of paper to cover up everything but the one line you are trying to memorise. Continue to read the same line over and over again. Once you feel comfortable, try reciting the line without looking at it. If you can, move on to the next line and start the process over again.</a:t>
                      </a:r>
                    </a:p>
                    <a:p>
                      <a:pPr marL="0" indent="0" algn="l">
                        <a:lnSpc>
                          <a:spcPct val="107000"/>
                        </a:lnSpc>
                        <a:spcAft>
                          <a:spcPts val="0"/>
                        </a:spcAft>
                        <a:buFont typeface="Arial" panose="020B0604020202020204" pitchFamily="34" charset="0"/>
                        <a:buNone/>
                      </a:pPr>
                      <a:r>
                        <a:rPr lang="en-GB" sz="1200" b="1" dirty="0" smtClean="0">
                          <a:effectLst/>
                          <a:latin typeface="Calibri" panose="020F0502020204030204" pitchFamily="34" charset="0"/>
                          <a:ea typeface="Calibri" panose="020F0502020204030204" pitchFamily="34" charset="0"/>
                          <a:cs typeface="Times New Roman" panose="02020603050405020304" pitchFamily="18" charset="0"/>
                        </a:rPr>
                        <a:t>Learn the cue lines </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 these are the lines that lead into yours. By knowing the cue lines, you will be more prompt and you’ll be able to deliver your lines in a timely fashion.</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extLst>
                  <a:ext uri="{0D108BD9-81ED-4DB2-BD59-A6C34878D82A}">
                    <a16:rowId xmlns:a16="http://schemas.microsoft.com/office/drawing/2014/main" val="2082261351"/>
                  </a:ext>
                </a:extLst>
              </a:tr>
            </a:tbl>
          </a:graphicData>
        </a:graphic>
      </p:graphicFrame>
    </p:spTree>
    <p:extLst>
      <p:ext uri="{BB962C8B-B14F-4D97-AF65-F5344CB8AC3E}">
        <p14:creationId xmlns:p14="http://schemas.microsoft.com/office/powerpoint/2010/main" val="13267566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18654709"/>
              </p:ext>
            </p:extLst>
          </p:nvPr>
        </p:nvGraphicFramePr>
        <p:xfrm>
          <a:off x="16043" y="0"/>
          <a:ext cx="12175956" cy="6969459"/>
        </p:xfrm>
        <a:graphic>
          <a:graphicData uri="http://schemas.openxmlformats.org/drawingml/2006/table">
            <a:tbl>
              <a:tblPr firstRow="1" firstCol="1" bandRow="1"/>
              <a:tblGrid>
                <a:gridCol w="978568">
                  <a:extLst>
                    <a:ext uri="{9D8B030D-6E8A-4147-A177-3AD203B41FA5}">
                      <a16:colId xmlns:a16="http://schemas.microsoft.com/office/drawing/2014/main" val="332124872"/>
                    </a:ext>
                  </a:extLst>
                </a:gridCol>
                <a:gridCol w="5374105">
                  <a:extLst>
                    <a:ext uri="{9D8B030D-6E8A-4147-A177-3AD203B41FA5}">
                      <a16:colId xmlns:a16="http://schemas.microsoft.com/office/drawing/2014/main" val="2922655988"/>
                    </a:ext>
                  </a:extLst>
                </a:gridCol>
                <a:gridCol w="914400">
                  <a:extLst>
                    <a:ext uri="{9D8B030D-6E8A-4147-A177-3AD203B41FA5}">
                      <a16:colId xmlns:a16="http://schemas.microsoft.com/office/drawing/2014/main" val="3933417269"/>
                    </a:ext>
                  </a:extLst>
                </a:gridCol>
                <a:gridCol w="4908883">
                  <a:extLst>
                    <a:ext uri="{9D8B030D-6E8A-4147-A177-3AD203B41FA5}">
                      <a16:colId xmlns:a16="http://schemas.microsoft.com/office/drawing/2014/main" val="3763137073"/>
                    </a:ext>
                  </a:extLst>
                </a:gridCol>
              </a:tblGrid>
              <a:tr h="184404">
                <a:tc gridSpan="4">
                  <a:txBody>
                    <a:bodyPr/>
                    <a:lstStyle/>
                    <a:p>
                      <a:pPr algn="ctr">
                        <a:lnSpc>
                          <a:spcPct val="107000"/>
                        </a:lnSpc>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YEAR </a:t>
                      </a:r>
                      <a:r>
                        <a:rPr lang="en-GB" sz="1200" dirty="0" smtClean="0">
                          <a:effectLst/>
                          <a:latin typeface="Calibri" panose="020F0502020204030204" pitchFamily="34" charset="0"/>
                          <a:ea typeface="Calibri" panose="020F0502020204030204" pitchFamily="34" charset="0"/>
                          <a:cs typeface="Calibri" panose="020F0502020204030204" pitchFamily="34" charset="0"/>
                        </a:rPr>
                        <a:t>10/11 </a:t>
                      </a:r>
                      <a:r>
                        <a:rPr lang="en-GB" sz="1200" b="1" dirty="0">
                          <a:effectLst/>
                          <a:latin typeface="Calibri" panose="020F0502020204030204" pitchFamily="34" charset="0"/>
                          <a:ea typeface="Calibri" panose="020F0502020204030204" pitchFamily="34" charset="0"/>
                          <a:cs typeface="Calibri" panose="020F0502020204030204" pitchFamily="34" charset="0"/>
                        </a:rPr>
                        <a:t>DRAMA </a:t>
                      </a:r>
                      <a:r>
                        <a:rPr lang="en-GB" sz="1200" dirty="0">
                          <a:effectLst/>
                          <a:latin typeface="Calibri" panose="020F0502020204030204" pitchFamily="34" charset="0"/>
                          <a:ea typeface="Calibri" panose="020F0502020204030204" pitchFamily="34" charset="0"/>
                          <a:cs typeface="Calibri" panose="020F0502020204030204" pitchFamily="34" charset="0"/>
                        </a:rPr>
                        <a:t>KNOWLEDGE ORGANISER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34252903"/>
                  </a:ext>
                </a:extLst>
              </a:tr>
              <a:tr h="190918">
                <a:tc gridSpan="4">
                  <a:txBody>
                    <a:bodyPr/>
                    <a:lstStyle/>
                    <a:p>
                      <a:pPr algn="ctr">
                        <a:lnSpc>
                          <a:spcPct val="107000"/>
                        </a:lnSpc>
                        <a:spcAft>
                          <a:spcPts val="0"/>
                        </a:spcAft>
                      </a:pPr>
                      <a:r>
                        <a:rPr lang="en-GB" sz="1200" b="1" dirty="0" smtClean="0">
                          <a:effectLst/>
                          <a:latin typeface="Calibri" panose="020F0502020204030204" pitchFamily="34" charset="0"/>
                          <a:ea typeface="Calibri" panose="020F0502020204030204" pitchFamily="34" charset="0"/>
                          <a:cs typeface="Calibri" panose="020F0502020204030204" pitchFamily="34" charset="0"/>
                        </a:rPr>
                        <a:t>COMPONENT</a:t>
                      </a:r>
                      <a:r>
                        <a:rPr lang="en-GB" sz="1200" b="1" baseline="0" dirty="0" smtClean="0">
                          <a:effectLst/>
                          <a:latin typeface="Calibri" panose="020F0502020204030204" pitchFamily="34" charset="0"/>
                          <a:ea typeface="Calibri" panose="020F0502020204030204" pitchFamily="34" charset="0"/>
                          <a:cs typeface="Calibri" panose="020F0502020204030204" pitchFamily="34" charset="0"/>
                        </a:rPr>
                        <a:t> 2 – Developing Skills and Techniques in the Performing Arts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96393421"/>
                  </a:ext>
                </a:extLst>
              </a:tr>
              <a:tr h="190918">
                <a:tc gridSpan="4">
                  <a:txBody>
                    <a:bodyPr/>
                    <a:lstStyle/>
                    <a:p>
                      <a:pPr algn="ctr">
                        <a:lnSpc>
                          <a:spcPct val="107000"/>
                        </a:lnSpc>
                        <a:spcAft>
                          <a:spcPts val="0"/>
                        </a:spcAft>
                      </a:pPr>
                      <a:r>
                        <a:rPr lang="en-GB" sz="1200" b="1" dirty="0">
                          <a:effectLst/>
                          <a:latin typeface="Calibri" panose="020F0502020204030204" pitchFamily="34" charset="0"/>
                          <a:ea typeface="Calibri" panose="020F0502020204030204" pitchFamily="34" charset="0"/>
                          <a:cs typeface="Calibri" panose="020F0502020204030204" pitchFamily="34" charset="0"/>
                        </a:rPr>
                        <a:t>BTEC Tech Award in Performing Arts (Acting</a:t>
                      </a:r>
                      <a:r>
                        <a:rPr lang="en-GB" sz="1200" b="1" dirty="0" smtClean="0">
                          <a:effectLst/>
                          <a:latin typeface="Calibri" panose="020F0502020204030204" pitchFamily="34" charset="0"/>
                          <a:ea typeface="Calibri" panose="020F0502020204030204" pitchFamily="34" charset="0"/>
                          <a:cs typeface="Calibri" panose="020F0502020204030204" pitchFamily="34" charset="0"/>
                        </a:rPr>
                        <a: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55613776"/>
                  </a:ext>
                </a:extLst>
              </a:tr>
              <a:tr h="190918">
                <a:tc gridSpan="4">
                  <a:txBody>
                    <a:bodyPr/>
                    <a:lstStyle/>
                    <a:p>
                      <a:pPr algn="ctr">
                        <a:lnSpc>
                          <a:spcPct val="107000"/>
                        </a:lnSpc>
                        <a:spcAft>
                          <a:spcPts val="0"/>
                        </a:spcAft>
                      </a:pPr>
                      <a:r>
                        <a:rPr lang="en-GB" sz="1100" dirty="0" smtClean="0">
                          <a:latin typeface="+mn-lt"/>
                        </a:rPr>
                        <a:t>This is a summary of the key terms used to define the requirements in the BTEC components.</a:t>
                      </a:r>
                      <a:endParaRPr lang="en-GB" sz="11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47148789"/>
                  </a:ext>
                </a:extLst>
              </a:tr>
              <a:tr h="190918">
                <a:tc>
                  <a:txBody>
                    <a:bodyPr/>
                    <a:lstStyle/>
                    <a:p>
                      <a:pPr algn="ctr">
                        <a:lnSpc>
                          <a:spcPct val="107000"/>
                        </a:lnSpc>
                        <a:spcAft>
                          <a:spcPts val="0"/>
                        </a:spcAft>
                      </a:pPr>
                      <a:r>
                        <a:rPr lang="en-GB" sz="1100" b="1" dirty="0" smtClean="0">
                          <a:effectLst/>
                          <a:latin typeface="+mn-lt"/>
                          <a:ea typeface="Calibri" panose="020F0502020204030204" pitchFamily="34" charset="0"/>
                          <a:cs typeface="Calibri" panose="020F0502020204030204" pitchFamily="34" charset="0"/>
                        </a:rPr>
                        <a:t>Term</a:t>
                      </a:r>
                      <a:endParaRPr lang="en-GB" sz="11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3">
                  <a:txBody>
                    <a:bodyPr/>
                    <a:lstStyle/>
                    <a:p>
                      <a:pPr algn="ctr">
                        <a:lnSpc>
                          <a:spcPct val="107000"/>
                        </a:lnSpc>
                        <a:spcAft>
                          <a:spcPts val="0"/>
                        </a:spcAft>
                      </a:pPr>
                      <a:r>
                        <a:rPr lang="en-GB" sz="1100" b="1" dirty="0" smtClean="0">
                          <a:effectLst/>
                          <a:latin typeface="+mn-lt"/>
                          <a:ea typeface="Calibri" panose="020F0502020204030204" pitchFamily="34" charset="0"/>
                          <a:cs typeface="Times New Roman" panose="02020603050405020304" pitchFamily="18" charset="0"/>
                        </a:rPr>
                        <a:t>Definition</a:t>
                      </a:r>
                      <a:endParaRPr lang="en-GB" sz="1100" b="1"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84495068"/>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Accurate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Produce work competently, fit for purpose without significant error</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Detailed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Having additional facts or information beyond a simple response</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58069337"/>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Adequate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Acceptable in quality or quantity</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Discuss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Consider different aspects of a topic and how they interrelate and the extent to which they are important.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190020904"/>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Analyse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Examine methodically and in detail, typically in order to interpret</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Effective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Show control over techniques, equipment and processes to meet the details and broad aims of a requirement efficiently.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6145814"/>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Apply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Put knowledge, understanding or skills into action in a </a:t>
                      </a:r>
                      <a:r>
                        <a:rPr lang="en-GB" sz="1100" dirty="0" smtClean="0">
                          <a:effectLst/>
                          <a:latin typeface="+mn-lt"/>
                          <a:ea typeface="Calibri" panose="020F0502020204030204" pitchFamily="34" charset="0"/>
                          <a:cs typeface="Times New Roman" panose="02020603050405020304" pitchFamily="18" charset="0"/>
                        </a:rPr>
                        <a:t>particular</a:t>
                      </a:r>
                      <a:r>
                        <a:rPr lang="en-GB" sz="1100" baseline="0" dirty="0" smtClean="0">
                          <a:effectLst/>
                          <a:latin typeface="+mn-lt"/>
                          <a:ea typeface="Calibri" panose="020F0502020204030204" pitchFamily="34" charset="0"/>
                          <a:cs typeface="Times New Roman" panose="02020603050405020304" pitchFamily="18" charset="0"/>
                        </a:rPr>
                        <a:t> </a:t>
                      </a:r>
                      <a:r>
                        <a:rPr lang="en-GB" sz="1100" dirty="0" smtClean="0">
                          <a:effectLst/>
                          <a:latin typeface="+mn-lt"/>
                          <a:ea typeface="Calibri" panose="020F0502020204030204" pitchFamily="34" charset="0"/>
                          <a:cs typeface="Times New Roman" panose="02020603050405020304" pitchFamily="18" charset="0"/>
                        </a:rPr>
                        <a:t>context.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Evaluate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Bring together all information and review it to form a conclusion, drawing on evidence, including strengths, weaknesses, alternative actions, relevant data or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56745157"/>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Appropriate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Select and use skills in ways that reflect the aim</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Explain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Provide details and give reasons and/or evidence to support an argument.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67727975"/>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Assess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Present a careful consideration of varied factors or events that apply to a specific situation or identify those that are the most important or relevant and arrive at a conclusion.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Explore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Try out the qualities of materials, techniques or processes through practical investigation, with some record of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49320530"/>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Coherent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Logically consistent</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Identify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Indicate the main features or purpose of something. Independent Capable of carrying out tasks from given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8371312"/>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Collaborate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Work jointly with others to produce defined outcomes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Investigate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Carry out research or trial activities to increase understanding of the application of factual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4589028"/>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Communicate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To convey ideas or information to others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Justify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Give reasons or evidence to support an opinion.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4113671"/>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Compare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Identify the main factors relating to two or more items/situations, explain the similarities and differences, and in some cases say which is best and why</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Outline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Summarise or indicate the principal features of something or a brief description or explanation with main points.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83449538"/>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Competent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Having the necessary knowledge or skill to do something suitably or sufficiently in amount or extent</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Refine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Improve initial work, taking feedback into account.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48696980"/>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Comprehensive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Full, covering a range of factors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Reflect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Think carefully and review information and/or performance, includes articulating ideas, concepts, activities, findings or features.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35661987"/>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Confident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Demonstrate secure application of skills or processes, with no need for prompting</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Review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Assess formally based on appropriate evidence or information with the intention of instituting change if necessary.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23140371"/>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Consistent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Able to repeat reliably an action that progresses towards achieving an aim</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Secure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Well practised, confident in own ability and skills.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65611665"/>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Creative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Using techniques, equipment and processes to express ideas or feelings in new ways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Select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Choose the best or most suitable option related to specific criteria or outcomes.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0714192"/>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Define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State or describe exactly the nature, scope or meaning of something</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Show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Present using practical skills.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691702438"/>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Demonstrate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Carry out and apply knowledge, understanding and/or skills in a practical situation</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Simple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Well defined, routine, frequently occurring.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95635795"/>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Describe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Give a clear, objective account in their own words, showing recall, and in some cases application, of relevant features and information. Normally requires breadth of content coverage</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State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Express something definitely or clearly.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18294857"/>
                  </a:ext>
                </a:extLst>
              </a:tr>
              <a:tr h="2448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smtClean="0">
                          <a:effectLst/>
                          <a:latin typeface="+mn-lt"/>
                          <a:ea typeface="Calibri" panose="020F0502020204030204" pitchFamily="34" charset="0"/>
                          <a:cs typeface="Times New Roman" panose="02020603050405020304" pitchFamily="18" charset="0"/>
                        </a:rPr>
                        <a:t>Support</a:t>
                      </a:r>
                    </a:p>
                    <a:p>
                      <a:endParaRPr lang="en-GB" sz="1100" b="1" dirty="0">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smtClean="0">
                          <a:effectLst/>
                          <a:latin typeface="+mn-lt"/>
                          <a:ea typeface="Calibri" panose="020F0502020204030204" pitchFamily="34" charset="0"/>
                          <a:cs typeface="Times New Roman" panose="02020603050405020304" pitchFamily="18" charset="0"/>
                        </a:rPr>
                        <a:t>Guidance and instruction.</a:t>
                      </a:r>
                    </a:p>
                    <a:p>
                      <a:endParaRPr lang="en-GB" sz="1100" dirty="0">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Summarise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Gathers together all of the main aspects of a given situation or experience in a condensed format.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30953224"/>
                  </a:ext>
                </a:extLst>
              </a:tr>
            </a:tbl>
          </a:graphicData>
        </a:graphic>
      </p:graphicFrame>
    </p:spTree>
    <p:extLst>
      <p:ext uri="{BB962C8B-B14F-4D97-AF65-F5344CB8AC3E}">
        <p14:creationId xmlns:p14="http://schemas.microsoft.com/office/powerpoint/2010/main" val="3660126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78603130"/>
              </p:ext>
            </p:extLst>
          </p:nvPr>
        </p:nvGraphicFramePr>
        <p:xfrm>
          <a:off x="16044" y="0"/>
          <a:ext cx="12175956" cy="6857999"/>
        </p:xfrm>
        <a:graphic>
          <a:graphicData uri="http://schemas.openxmlformats.org/drawingml/2006/table">
            <a:tbl>
              <a:tblPr firstRow="1" firstCol="1" bandRow="1"/>
              <a:tblGrid>
                <a:gridCol w="7135383">
                  <a:extLst>
                    <a:ext uri="{9D8B030D-6E8A-4147-A177-3AD203B41FA5}">
                      <a16:colId xmlns:a16="http://schemas.microsoft.com/office/drawing/2014/main" val="332124872"/>
                    </a:ext>
                  </a:extLst>
                </a:gridCol>
                <a:gridCol w="5040573">
                  <a:extLst>
                    <a:ext uri="{9D8B030D-6E8A-4147-A177-3AD203B41FA5}">
                      <a16:colId xmlns:a16="http://schemas.microsoft.com/office/drawing/2014/main" val="1814549043"/>
                    </a:ext>
                  </a:extLst>
                </a:gridCol>
              </a:tblGrid>
              <a:tr h="280541">
                <a:tc gridSpan="2">
                  <a:txBody>
                    <a:bodyPr/>
                    <a:lstStyle/>
                    <a:p>
                      <a:pPr algn="ctr">
                        <a:lnSpc>
                          <a:spcPct val="107000"/>
                        </a:lnSpc>
                        <a:spcAft>
                          <a:spcPts val="0"/>
                        </a:spcAft>
                      </a:pPr>
                      <a:r>
                        <a:rPr lang="en-GB" sz="1400" dirty="0">
                          <a:effectLst/>
                          <a:latin typeface="+mn-lt"/>
                          <a:ea typeface="Calibri" panose="020F0502020204030204" pitchFamily="34" charset="0"/>
                          <a:cs typeface="Calibri" panose="020F0502020204030204" pitchFamily="34" charset="0"/>
                        </a:rPr>
                        <a:t>YEAR </a:t>
                      </a:r>
                      <a:r>
                        <a:rPr lang="en-GB" sz="1400" dirty="0" smtClean="0">
                          <a:effectLst/>
                          <a:latin typeface="+mn-lt"/>
                          <a:ea typeface="Calibri" panose="020F0502020204030204" pitchFamily="34" charset="0"/>
                          <a:cs typeface="Calibri" panose="020F0502020204030204" pitchFamily="34" charset="0"/>
                        </a:rPr>
                        <a:t>10/11 </a:t>
                      </a:r>
                      <a:r>
                        <a:rPr lang="en-GB" sz="1400" b="1" dirty="0">
                          <a:effectLst/>
                          <a:latin typeface="+mn-lt"/>
                          <a:ea typeface="Calibri" panose="020F0502020204030204" pitchFamily="34" charset="0"/>
                          <a:cs typeface="Calibri" panose="020F0502020204030204" pitchFamily="34" charset="0"/>
                        </a:rPr>
                        <a:t>DRAMA </a:t>
                      </a:r>
                      <a:r>
                        <a:rPr lang="en-GB" sz="1400" dirty="0">
                          <a:effectLst/>
                          <a:latin typeface="+mn-lt"/>
                          <a:ea typeface="Calibri" panose="020F0502020204030204" pitchFamily="34" charset="0"/>
                          <a:cs typeface="Calibri" panose="020F0502020204030204" pitchFamily="34" charset="0"/>
                        </a:rPr>
                        <a:t>KNOWLEDGE ORGANISER </a:t>
                      </a:r>
                      <a:endParaRPr lang="en-GB" sz="14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934252903"/>
                  </a:ext>
                </a:extLst>
              </a:tr>
              <a:tr h="280541">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400" b="1" dirty="0" smtClean="0">
                          <a:effectLst/>
                          <a:latin typeface="Calibri" panose="020F0502020204030204" pitchFamily="34" charset="0"/>
                          <a:ea typeface="Calibri" panose="020F0502020204030204" pitchFamily="34" charset="0"/>
                          <a:cs typeface="Calibri" panose="020F0502020204030204" pitchFamily="34" charset="0"/>
                        </a:rPr>
                        <a:t>COMPONENT</a:t>
                      </a:r>
                      <a:r>
                        <a:rPr lang="en-GB" sz="1400" b="1" baseline="0" dirty="0" smtClean="0">
                          <a:effectLst/>
                          <a:latin typeface="Calibri" panose="020F0502020204030204" pitchFamily="34" charset="0"/>
                          <a:ea typeface="Calibri" panose="020F0502020204030204" pitchFamily="34" charset="0"/>
                          <a:cs typeface="Calibri" panose="020F0502020204030204" pitchFamily="34" charset="0"/>
                        </a:rPr>
                        <a:t> 3 – Responding to a Brief</a:t>
                      </a:r>
                      <a:endParaRPr lang="en-GB" sz="14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GB"/>
                    </a:p>
                  </a:txBody>
                  <a:tcPr/>
                </a:tc>
                <a:extLst>
                  <a:ext uri="{0D108BD9-81ED-4DB2-BD59-A6C34878D82A}">
                    <a16:rowId xmlns:a16="http://schemas.microsoft.com/office/drawing/2014/main" val="496393421"/>
                  </a:ext>
                </a:extLst>
              </a:tr>
              <a:tr h="280541">
                <a:tc gridSpan="2">
                  <a:txBody>
                    <a:bodyPr/>
                    <a:lstStyle/>
                    <a:p>
                      <a:pPr algn="ctr">
                        <a:lnSpc>
                          <a:spcPct val="107000"/>
                        </a:lnSpc>
                        <a:spcAft>
                          <a:spcPts val="0"/>
                        </a:spcAft>
                      </a:pPr>
                      <a:r>
                        <a:rPr lang="en-GB" sz="1400" b="1" dirty="0">
                          <a:effectLst/>
                          <a:latin typeface="+mn-lt"/>
                          <a:ea typeface="Calibri" panose="020F0502020204030204" pitchFamily="34" charset="0"/>
                          <a:cs typeface="Calibri" panose="020F0502020204030204" pitchFamily="34" charset="0"/>
                        </a:rPr>
                        <a:t>BTEC Tech Award in Performing Arts (Acting</a:t>
                      </a:r>
                      <a:r>
                        <a:rPr lang="en-GB" sz="1400" b="1" dirty="0" smtClean="0">
                          <a:effectLst/>
                          <a:latin typeface="+mn-lt"/>
                          <a:ea typeface="Calibri" panose="020F0502020204030204" pitchFamily="34" charset="0"/>
                          <a:cs typeface="Calibri" panose="020F0502020204030204" pitchFamily="34" charset="0"/>
                        </a:rPr>
                        <a:t>)</a:t>
                      </a:r>
                      <a:endParaRPr lang="en-GB" sz="14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GB"/>
                    </a:p>
                  </a:txBody>
                  <a:tcPr/>
                </a:tc>
                <a:extLst>
                  <a:ext uri="{0D108BD9-81ED-4DB2-BD59-A6C34878D82A}">
                    <a16:rowId xmlns:a16="http://schemas.microsoft.com/office/drawing/2014/main" val="2155613776"/>
                  </a:ext>
                </a:extLst>
              </a:tr>
              <a:tr h="914011">
                <a:tc gridSpan="2">
                  <a:txBody>
                    <a:bodyPr/>
                    <a:lstStyle/>
                    <a:p>
                      <a:pPr algn="ctr">
                        <a:lnSpc>
                          <a:spcPct val="107000"/>
                        </a:lnSpc>
                        <a:spcAft>
                          <a:spcPts val="0"/>
                        </a:spcAft>
                      </a:pPr>
                      <a:endParaRPr lang="en-GB" sz="14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400" b="1" dirty="0" smtClean="0">
                          <a:effectLst/>
                          <a:latin typeface="+mn-lt"/>
                          <a:ea typeface="Calibri" panose="020F0502020204030204" pitchFamily="34" charset="0"/>
                          <a:cs typeface="Times New Roman" panose="02020603050405020304" pitchFamily="18" charset="0"/>
                        </a:rPr>
                        <a:t>Devise a performance in response to a stimulus provided by the exam board. Both parts of the task (written and performance) will be completed under supervision. There is a 12 week window for all parts to be completed. The component is marked out of 60. </a:t>
                      </a:r>
                    </a:p>
                    <a:p>
                      <a:pPr algn="ctr">
                        <a:lnSpc>
                          <a:spcPct val="107000"/>
                        </a:lnSpc>
                        <a:spcAft>
                          <a:spcPts val="0"/>
                        </a:spcAft>
                      </a:pPr>
                      <a:endParaRPr lang="en-GB" sz="1400" b="1" dirty="0" smtClean="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pPr algn="ct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43004837"/>
                  </a:ext>
                </a:extLst>
              </a:tr>
              <a:tr h="250159">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400" b="1" dirty="0" smtClean="0">
                          <a:effectLst/>
                          <a:latin typeface="+mn-lt"/>
                          <a:ea typeface="Calibri" panose="020F0502020204030204" pitchFamily="34" charset="0"/>
                          <a:cs typeface="Times New Roman" panose="02020603050405020304" pitchFamily="18" charset="0"/>
                        </a:rPr>
                        <a:t>Assessment Objectives </a:t>
                      </a: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u="none" dirty="0" smtClean="0">
                          <a:latin typeface="+mn-lt"/>
                        </a:rPr>
                        <a:t>Key Vocabulary </a:t>
                      </a: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254541622"/>
                  </a:ext>
                </a:extLst>
              </a:tr>
              <a:tr h="1617402">
                <a:tc>
                  <a:txBody>
                    <a:bodyPr/>
                    <a:lstStyle/>
                    <a:p>
                      <a:pPr algn="l">
                        <a:lnSpc>
                          <a:spcPct val="107000"/>
                        </a:lnSpc>
                        <a:spcAft>
                          <a:spcPts val="0"/>
                        </a:spcAft>
                      </a:pPr>
                      <a:r>
                        <a:rPr lang="en-GB" sz="1400" b="1" dirty="0" smtClean="0">
                          <a:latin typeface="+mn-lt"/>
                        </a:rPr>
                        <a:t>AO1 -</a:t>
                      </a:r>
                      <a:r>
                        <a:rPr lang="en-GB" sz="1400" b="1" baseline="0" dirty="0" smtClean="0">
                          <a:latin typeface="+mn-lt"/>
                        </a:rPr>
                        <a:t> </a:t>
                      </a:r>
                      <a:r>
                        <a:rPr lang="en-GB" sz="1400" b="1" dirty="0" smtClean="0">
                          <a:latin typeface="+mn-lt"/>
                        </a:rPr>
                        <a:t>Understand how to respond to a brief. </a:t>
                      </a:r>
                    </a:p>
                    <a:p>
                      <a:pPr marL="171450" indent="-171450" algn="l">
                        <a:lnSpc>
                          <a:spcPct val="107000"/>
                        </a:lnSpc>
                        <a:spcAft>
                          <a:spcPts val="0"/>
                        </a:spcAft>
                        <a:buFont typeface="Arial" panose="020B0604020202020204" pitchFamily="34" charset="0"/>
                        <a:buChar char="•"/>
                      </a:pPr>
                      <a:r>
                        <a:rPr lang="en-GB" sz="1400" dirty="0" smtClean="0">
                          <a:latin typeface="+mn-lt"/>
                        </a:rPr>
                        <a:t>Discuss and practically EXPLORE the stimulus considering: target audience, performance space, planning and managing resources, running time and style of work. </a:t>
                      </a:r>
                    </a:p>
                    <a:p>
                      <a:pPr marL="171450" indent="-171450" algn="l">
                        <a:lnSpc>
                          <a:spcPct val="107000"/>
                        </a:lnSpc>
                        <a:spcAft>
                          <a:spcPts val="0"/>
                        </a:spcAft>
                        <a:buFont typeface="Arial" panose="020B0604020202020204" pitchFamily="34" charset="0"/>
                        <a:buChar char="•"/>
                      </a:pPr>
                      <a:r>
                        <a:rPr lang="en-GB" sz="1400" dirty="0" smtClean="0">
                          <a:latin typeface="+mn-lt"/>
                        </a:rPr>
                        <a:t>Develop ideas considering: structure of work, style and genre used, skills required, creative intentions. </a:t>
                      </a:r>
                    </a:p>
                    <a:p>
                      <a:pPr marL="171450" indent="-171450" algn="l">
                        <a:lnSpc>
                          <a:spcPct val="107000"/>
                        </a:lnSpc>
                        <a:spcAft>
                          <a:spcPts val="0"/>
                        </a:spcAft>
                        <a:buFont typeface="Arial" panose="020B0604020202020204" pitchFamily="34" charset="0"/>
                        <a:buChar char="•"/>
                      </a:pPr>
                      <a:r>
                        <a:rPr lang="en-GB" sz="1400" dirty="0" smtClean="0">
                          <a:latin typeface="+mn-lt"/>
                        </a:rPr>
                        <a:t>Work effectively as a member of the group making an individual contribution and responding to the contribution of others.</a:t>
                      </a:r>
                      <a:endParaRPr lang="en-GB" sz="14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4">
                  <a:txBody>
                    <a:bodyPr/>
                    <a:lstStyle/>
                    <a:p>
                      <a:pPr algn="ctr">
                        <a:lnSpc>
                          <a:spcPct val="107000"/>
                        </a:lnSpc>
                        <a:spcAft>
                          <a:spcPts val="0"/>
                        </a:spcAft>
                      </a:pPr>
                      <a:endParaRPr lang="en-GB" sz="1400" b="1" u="sng" dirty="0" smtClean="0">
                        <a:latin typeface="+mn-lt"/>
                      </a:endParaRPr>
                    </a:p>
                    <a:p>
                      <a:pPr algn="l">
                        <a:lnSpc>
                          <a:spcPct val="107000"/>
                        </a:lnSpc>
                        <a:spcAft>
                          <a:spcPts val="0"/>
                        </a:spcAft>
                      </a:pPr>
                      <a:r>
                        <a:rPr lang="en-GB" sz="1400" b="1" dirty="0" smtClean="0">
                          <a:latin typeface="+mn-lt"/>
                        </a:rPr>
                        <a:t>Target audience </a:t>
                      </a:r>
                      <a:r>
                        <a:rPr lang="en-GB" sz="1400" dirty="0" smtClean="0">
                          <a:latin typeface="+mn-lt"/>
                        </a:rPr>
                        <a:t>– who you will perform to and why </a:t>
                      </a:r>
                    </a:p>
                    <a:p>
                      <a:pPr algn="l">
                        <a:lnSpc>
                          <a:spcPct val="107000"/>
                        </a:lnSpc>
                        <a:spcAft>
                          <a:spcPts val="0"/>
                        </a:spcAft>
                      </a:pPr>
                      <a:r>
                        <a:rPr lang="en-GB" sz="1400" b="1" dirty="0" smtClean="0">
                          <a:latin typeface="+mn-lt"/>
                        </a:rPr>
                        <a:t>Performance space </a:t>
                      </a:r>
                      <a:r>
                        <a:rPr lang="en-GB" sz="1400" dirty="0" smtClean="0">
                          <a:latin typeface="+mn-lt"/>
                        </a:rPr>
                        <a:t>– choosing where the performance will take place if not on the stage and why </a:t>
                      </a:r>
                    </a:p>
                    <a:p>
                      <a:pPr algn="l">
                        <a:lnSpc>
                          <a:spcPct val="107000"/>
                        </a:lnSpc>
                        <a:spcAft>
                          <a:spcPts val="0"/>
                        </a:spcAft>
                      </a:pPr>
                      <a:r>
                        <a:rPr lang="en-GB" sz="1400" b="1" dirty="0" smtClean="0">
                          <a:latin typeface="+mn-lt"/>
                        </a:rPr>
                        <a:t>Running time </a:t>
                      </a:r>
                      <a:r>
                        <a:rPr lang="en-GB" sz="1400" dirty="0" smtClean="0">
                          <a:latin typeface="+mn-lt"/>
                        </a:rPr>
                        <a:t>– length of the performance </a:t>
                      </a:r>
                    </a:p>
                    <a:p>
                      <a:pPr algn="l">
                        <a:lnSpc>
                          <a:spcPct val="107000"/>
                        </a:lnSpc>
                        <a:spcAft>
                          <a:spcPts val="0"/>
                        </a:spcAft>
                      </a:pPr>
                      <a:r>
                        <a:rPr lang="en-GB" sz="1400" b="1" dirty="0" smtClean="0">
                          <a:latin typeface="+mn-lt"/>
                        </a:rPr>
                        <a:t>Style of work </a:t>
                      </a:r>
                      <a:r>
                        <a:rPr lang="en-GB" sz="1400" dirty="0" smtClean="0">
                          <a:latin typeface="+mn-lt"/>
                        </a:rPr>
                        <a:t>– genre or practitioner who will influence your work </a:t>
                      </a:r>
                    </a:p>
                    <a:p>
                      <a:pPr algn="l">
                        <a:lnSpc>
                          <a:spcPct val="107000"/>
                        </a:lnSpc>
                        <a:spcAft>
                          <a:spcPts val="0"/>
                        </a:spcAft>
                      </a:pPr>
                      <a:r>
                        <a:rPr lang="en-GB" sz="1400" b="1" dirty="0" smtClean="0">
                          <a:latin typeface="+mn-lt"/>
                        </a:rPr>
                        <a:t>Vocal skills </a:t>
                      </a:r>
                      <a:r>
                        <a:rPr lang="en-GB" sz="1400" dirty="0" smtClean="0">
                          <a:latin typeface="+mn-lt"/>
                        </a:rPr>
                        <a:t>– ability to adapt voice to suit a character </a:t>
                      </a:r>
                    </a:p>
                    <a:p>
                      <a:pPr algn="l">
                        <a:lnSpc>
                          <a:spcPct val="107000"/>
                        </a:lnSpc>
                        <a:spcAft>
                          <a:spcPts val="0"/>
                        </a:spcAft>
                      </a:pPr>
                      <a:r>
                        <a:rPr lang="en-GB" sz="1400" b="1" dirty="0" smtClean="0">
                          <a:latin typeface="+mn-lt"/>
                        </a:rPr>
                        <a:t>Physical skills </a:t>
                      </a:r>
                      <a:r>
                        <a:rPr lang="en-GB" sz="1400" dirty="0" smtClean="0">
                          <a:latin typeface="+mn-lt"/>
                        </a:rPr>
                        <a:t>– movement, gestures, body language, facial expressions </a:t>
                      </a:r>
                    </a:p>
                    <a:p>
                      <a:pPr algn="l">
                        <a:lnSpc>
                          <a:spcPct val="107000"/>
                        </a:lnSpc>
                        <a:spcAft>
                          <a:spcPts val="0"/>
                        </a:spcAft>
                      </a:pPr>
                      <a:r>
                        <a:rPr lang="en-GB" sz="1400" b="1" dirty="0" smtClean="0">
                          <a:latin typeface="+mn-lt"/>
                        </a:rPr>
                        <a:t>Interpretative skills </a:t>
                      </a:r>
                      <a:r>
                        <a:rPr lang="en-GB" sz="1400" dirty="0" smtClean="0">
                          <a:latin typeface="+mn-lt"/>
                        </a:rPr>
                        <a:t>– presenting yourself to the audience and creating emotion </a:t>
                      </a:r>
                    </a:p>
                    <a:p>
                      <a:pPr algn="l">
                        <a:lnSpc>
                          <a:spcPct val="107000"/>
                        </a:lnSpc>
                        <a:spcAft>
                          <a:spcPts val="0"/>
                        </a:spcAft>
                      </a:pPr>
                      <a:r>
                        <a:rPr lang="en-GB" sz="1400" b="1" dirty="0" smtClean="0">
                          <a:latin typeface="+mn-lt"/>
                        </a:rPr>
                        <a:t>Commitment</a:t>
                      </a:r>
                      <a:r>
                        <a:rPr lang="en-GB" sz="1400" dirty="0" smtClean="0">
                          <a:latin typeface="+mn-lt"/>
                        </a:rPr>
                        <a:t> –how much effort you put in individually and as a group </a:t>
                      </a:r>
                    </a:p>
                    <a:p>
                      <a:pPr algn="l">
                        <a:lnSpc>
                          <a:spcPct val="107000"/>
                        </a:lnSpc>
                        <a:spcAft>
                          <a:spcPts val="0"/>
                        </a:spcAft>
                      </a:pPr>
                      <a:r>
                        <a:rPr lang="en-GB" sz="1400" b="1" dirty="0" smtClean="0">
                          <a:latin typeface="+mn-lt"/>
                        </a:rPr>
                        <a:t>Rehearsal</a:t>
                      </a:r>
                      <a:r>
                        <a:rPr lang="en-GB" sz="1400" dirty="0" smtClean="0">
                          <a:latin typeface="+mn-lt"/>
                        </a:rPr>
                        <a:t> – practicing the performance </a:t>
                      </a:r>
                    </a:p>
                    <a:p>
                      <a:pPr algn="l">
                        <a:lnSpc>
                          <a:spcPct val="107000"/>
                        </a:lnSpc>
                        <a:spcAft>
                          <a:spcPts val="0"/>
                        </a:spcAft>
                      </a:pPr>
                      <a:r>
                        <a:rPr lang="en-GB" sz="1400" b="1" dirty="0" smtClean="0">
                          <a:latin typeface="+mn-lt"/>
                        </a:rPr>
                        <a:t>Blocking</a:t>
                      </a:r>
                      <a:r>
                        <a:rPr lang="en-GB" sz="1400" dirty="0" smtClean="0">
                          <a:latin typeface="+mn-lt"/>
                        </a:rPr>
                        <a:t> – deciding where an actor should stand </a:t>
                      </a:r>
                    </a:p>
                    <a:p>
                      <a:pPr algn="l">
                        <a:lnSpc>
                          <a:spcPct val="107000"/>
                        </a:lnSpc>
                        <a:spcAft>
                          <a:spcPts val="0"/>
                        </a:spcAft>
                      </a:pPr>
                      <a:r>
                        <a:rPr lang="en-GB" sz="1400" b="1" dirty="0" smtClean="0">
                          <a:latin typeface="+mn-lt"/>
                        </a:rPr>
                        <a:t>Performance </a:t>
                      </a:r>
                      <a:r>
                        <a:rPr lang="en-GB" sz="1400" dirty="0" smtClean="0">
                          <a:latin typeface="+mn-lt"/>
                        </a:rPr>
                        <a:t>– Showing of the piece of work to the target audience </a:t>
                      </a:r>
                    </a:p>
                    <a:p>
                      <a:pPr algn="l">
                        <a:lnSpc>
                          <a:spcPct val="107000"/>
                        </a:lnSpc>
                        <a:spcAft>
                          <a:spcPts val="0"/>
                        </a:spcAft>
                      </a:pPr>
                      <a:r>
                        <a:rPr lang="en-GB" sz="1400" b="1" dirty="0" smtClean="0">
                          <a:latin typeface="+mn-lt"/>
                        </a:rPr>
                        <a:t>Evaluate</a:t>
                      </a:r>
                      <a:r>
                        <a:rPr lang="en-GB" sz="1400" dirty="0" smtClean="0">
                          <a:latin typeface="+mn-lt"/>
                        </a:rPr>
                        <a:t> – identify strengths and areas for improvement of both the rehearsal and performance </a:t>
                      </a:r>
                    </a:p>
                    <a:p>
                      <a:pPr algn="l">
                        <a:lnSpc>
                          <a:spcPct val="107000"/>
                        </a:lnSpc>
                        <a:spcAft>
                          <a:spcPts val="0"/>
                        </a:spcAft>
                      </a:pPr>
                      <a:r>
                        <a:rPr lang="en-GB" sz="1400" b="1" dirty="0" smtClean="0">
                          <a:latin typeface="+mn-lt"/>
                        </a:rPr>
                        <a:t>Characterisation </a:t>
                      </a:r>
                      <a:r>
                        <a:rPr lang="en-GB" sz="1400" dirty="0" smtClean="0">
                          <a:latin typeface="+mn-lt"/>
                        </a:rPr>
                        <a:t>- creating a character through your movement and dynamic choices </a:t>
                      </a:r>
                      <a:endParaRPr lang="en-GB" sz="1400" dirty="0" smtClean="0">
                        <a:effectLst/>
                        <a:latin typeface="+mn-lt"/>
                        <a:ea typeface="Calibri" panose="020F0502020204030204" pitchFamily="34" charset="0"/>
                        <a:cs typeface="Times New Roman" panose="02020603050405020304" pitchFamily="18" charset="0"/>
                      </a:endParaRPr>
                    </a:p>
                    <a:p>
                      <a:pPr algn="l">
                        <a:lnSpc>
                          <a:spcPct val="107000"/>
                        </a:lnSpc>
                        <a:spcAft>
                          <a:spcPts val="0"/>
                        </a:spcAft>
                      </a:pPr>
                      <a:endParaRPr lang="en-GB" sz="14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47348900"/>
                  </a:ext>
                </a:extLst>
              </a:tr>
              <a:tr h="841624">
                <a:tc>
                  <a:txBody>
                    <a:bodyPr/>
                    <a:lstStyle/>
                    <a:p>
                      <a:pPr algn="l">
                        <a:lnSpc>
                          <a:spcPct val="107000"/>
                        </a:lnSpc>
                        <a:spcAft>
                          <a:spcPts val="0"/>
                        </a:spcAft>
                      </a:pPr>
                      <a:r>
                        <a:rPr lang="en-GB" sz="1400" b="1" dirty="0" smtClean="0">
                          <a:latin typeface="+mn-lt"/>
                        </a:rPr>
                        <a:t>AO2</a:t>
                      </a:r>
                      <a:r>
                        <a:rPr lang="en-GB" sz="1400" dirty="0" smtClean="0">
                          <a:latin typeface="+mn-lt"/>
                        </a:rPr>
                        <a:t> -</a:t>
                      </a:r>
                      <a:r>
                        <a:rPr lang="en-GB" sz="1400" baseline="0" dirty="0" smtClean="0">
                          <a:latin typeface="+mn-lt"/>
                        </a:rPr>
                        <a:t> </a:t>
                      </a:r>
                      <a:r>
                        <a:rPr lang="en-GB" sz="1400" b="1" dirty="0" smtClean="0">
                          <a:latin typeface="+mn-lt"/>
                        </a:rPr>
                        <a:t>Select and develop skills and techniques in response to a brief. </a:t>
                      </a:r>
                    </a:p>
                    <a:p>
                      <a:pPr marL="171450" indent="-171450" algn="l">
                        <a:lnSpc>
                          <a:spcPct val="107000"/>
                        </a:lnSpc>
                        <a:spcAft>
                          <a:spcPts val="0"/>
                        </a:spcAft>
                        <a:buFont typeface="Arial" panose="020B0604020202020204" pitchFamily="34" charset="0"/>
                        <a:buChar char="•"/>
                      </a:pPr>
                      <a:r>
                        <a:rPr lang="en-GB" sz="1400" dirty="0" smtClean="0">
                          <a:latin typeface="+mn-lt"/>
                        </a:rPr>
                        <a:t>Demonstrate HOW to select and develop skills and techniques that are needed for the</a:t>
                      </a:r>
                      <a:r>
                        <a:rPr lang="en-GB" sz="1400" baseline="0" dirty="0" smtClean="0">
                          <a:latin typeface="+mn-lt"/>
                        </a:rPr>
                        <a:t> </a:t>
                      </a:r>
                      <a:r>
                        <a:rPr lang="en-GB" sz="1400" dirty="0" smtClean="0">
                          <a:latin typeface="+mn-lt"/>
                        </a:rPr>
                        <a:t>performer and whole group and take part in the rehearsal process. </a:t>
                      </a:r>
                      <a:endParaRPr lang="en-GB" sz="14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extLst>
                  <a:ext uri="{0D108BD9-81ED-4DB2-BD59-A6C34878D82A}">
                    <a16:rowId xmlns:a16="http://schemas.microsoft.com/office/drawing/2014/main" val="2269859439"/>
                  </a:ext>
                </a:extLst>
              </a:tr>
              <a:tr h="693173">
                <a:tc>
                  <a:txBody>
                    <a:bodyPr/>
                    <a:lstStyle/>
                    <a:p>
                      <a:pPr algn="l">
                        <a:lnSpc>
                          <a:spcPct val="107000"/>
                        </a:lnSpc>
                        <a:spcAft>
                          <a:spcPts val="0"/>
                        </a:spcAft>
                      </a:pPr>
                      <a:r>
                        <a:rPr lang="en-GB" sz="1400" b="1" dirty="0" smtClean="0">
                          <a:latin typeface="+mn-lt"/>
                        </a:rPr>
                        <a:t>AO3 – Apply skills and techniques in a workshop performance in response to a brief</a:t>
                      </a:r>
                    </a:p>
                    <a:p>
                      <a:pPr marL="171450" indent="-171450" algn="l">
                        <a:lnSpc>
                          <a:spcPct val="107000"/>
                        </a:lnSpc>
                        <a:spcAft>
                          <a:spcPts val="0"/>
                        </a:spcAft>
                        <a:buFont typeface="Arial" panose="020B0604020202020204" pitchFamily="34" charset="0"/>
                        <a:buChar char="•"/>
                      </a:pPr>
                      <a:r>
                        <a:rPr lang="en-GB" sz="1400" dirty="0" smtClean="0">
                          <a:latin typeface="+mn-lt"/>
                        </a:rPr>
                        <a:t>Contribute to a workshop performance using: vocal, physical and interpretative skills. (18 marks)</a:t>
                      </a:r>
                      <a:endParaRPr lang="en-GB" sz="14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extLst>
                  <a:ext uri="{0D108BD9-81ED-4DB2-BD59-A6C34878D82A}">
                    <a16:rowId xmlns:a16="http://schemas.microsoft.com/office/drawing/2014/main" val="1254980834"/>
                  </a:ext>
                </a:extLst>
              </a:tr>
              <a:tr h="1700007">
                <a:tc>
                  <a:txBody>
                    <a:bodyPr/>
                    <a:lstStyle/>
                    <a:p>
                      <a:pPr algn="l">
                        <a:lnSpc>
                          <a:spcPct val="107000"/>
                        </a:lnSpc>
                        <a:spcAft>
                          <a:spcPts val="0"/>
                        </a:spcAft>
                      </a:pPr>
                      <a:r>
                        <a:rPr lang="en-GB" sz="1400" b="1" dirty="0" smtClean="0">
                          <a:latin typeface="+mn-lt"/>
                        </a:rPr>
                        <a:t>AO4 – Evaluate the development process and outcome in response to a brief </a:t>
                      </a:r>
                    </a:p>
                    <a:p>
                      <a:pPr marL="171450" indent="-171450" algn="l">
                        <a:lnSpc>
                          <a:spcPct val="107000"/>
                        </a:lnSpc>
                        <a:spcAft>
                          <a:spcPts val="0"/>
                        </a:spcAft>
                        <a:buFont typeface="Arial" panose="020B0604020202020204" pitchFamily="34" charset="0"/>
                        <a:buChar char="•"/>
                      </a:pPr>
                      <a:r>
                        <a:rPr lang="en-GB" sz="1400" dirty="0" smtClean="0">
                          <a:latin typeface="+mn-lt"/>
                        </a:rPr>
                        <a:t>Evaluate the process and performance,</a:t>
                      </a:r>
                      <a:r>
                        <a:rPr lang="en-GB" sz="1400" baseline="0" dirty="0" smtClean="0">
                          <a:latin typeface="+mn-lt"/>
                        </a:rPr>
                        <a:t> considering</a:t>
                      </a:r>
                      <a:r>
                        <a:rPr lang="en-GB" sz="1400" dirty="0" smtClean="0">
                          <a:latin typeface="+mn-lt"/>
                        </a:rPr>
                        <a:t>: the brief, stimulus and contribution from other group members. </a:t>
                      </a:r>
                    </a:p>
                    <a:p>
                      <a:pPr marL="171450" indent="-171450" algn="l">
                        <a:lnSpc>
                          <a:spcPct val="107000"/>
                        </a:lnSpc>
                        <a:spcAft>
                          <a:spcPts val="0"/>
                        </a:spcAft>
                        <a:buFont typeface="Arial" panose="020B0604020202020204" pitchFamily="34" charset="0"/>
                        <a:buChar char="•"/>
                      </a:pPr>
                      <a:r>
                        <a:rPr lang="en-GB" sz="1400" dirty="0" smtClean="0">
                          <a:latin typeface="+mn-lt"/>
                        </a:rPr>
                        <a:t>Reflect on: selection of skills used, individual strengths/areas for improvement, overall and individual contribution to the group, impact of the groups work. </a:t>
                      </a:r>
                      <a:endParaRPr lang="en-GB" sz="14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extLst>
                  <a:ext uri="{0D108BD9-81ED-4DB2-BD59-A6C34878D82A}">
                    <a16:rowId xmlns:a16="http://schemas.microsoft.com/office/drawing/2014/main" val="743304244"/>
                  </a:ext>
                </a:extLst>
              </a:tr>
            </a:tbl>
          </a:graphicData>
        </a:graphic>
      </p:graphicFrame>
    </p:spTree>
    <p:extLst>
      <p:ext uri="{BB962C8B-B14F-4D97-AF65-F5344CB8AC3E}">
        <p14:creationId xmlns:p14="http://schemas.microsoft.com/office/powerpoint/2010/main" val="22783271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31402617"/>
              </p:ext>
            </p:extLst>
          </p:nvPr>
        </p:nvGraphicFramePr>
        <p:xfrm>
          <a:off x="16043" y="0"/>
          <a:ext cx="12175956" cy="6969459"/>
        </p:xfrm>
        <a:graphic>
          <a:graphicData uri="http://schemas.openxmlformats.org/drawingml/2006/table">
            <a:tbl>
              <a:tblPr firstRow="1" firstCol="1" bandRow="1"/>
              <a:tblGrid>
                <a:gridCol w="978568">
                  <a:extLst>
                    <a:ext uri="{9D8B030D-6E8A-4147-A177-3AD203B41FA5}">
                      <a16:colId xmlns:a16="http://schemas.microsoft.com/office/drawing/2014/main" val="332124872"/>
                    </a:ext>
                  </a:extLst>
                </a:gridCol>
                <a:gridCol w="5374105">
                  <a:extLst>
                    <a:ext uri="{9D8B030D-6E8A-4147-A177-3AD203B41FA5}">
                      <a16:colId xmlns:a16="http://schemas.microsoft.com/office/drawing/2014/main" val="2922655988"/>
                    </a:ext>
                  </a:extLst>
                </a:gridCol>
                <a:gridCol w="914400">
                  <a:extLst>
                    <a:ext uri="{9D8B030D-6E8A-4147-A177-3AD203B41FA5}">
                      <a16:colId xmlns:a16="http://schemas.microsoft.com/office/drawing/2014/main" val="3933417269"/>
                    </a:ext>
                  </a:extLst>
                </a:gridCol>
                <a:gridCol w="4908883">
                  <a:extLst>
                    <a:ext uri="{9D8B030D-6E8A-4147-A177-3AD203B41FA5}">
                      <a16:colId xmlns:a16="http://schemas.microsoft.com/office/drawing/2014/main" val="3763137073"/>
                    </a:ext>
                  </a:extLst>
                </a:gridCol>
              </a:tblGrid>
              <a:tr h="184404">
                <a:tc gridSpan="4">
                  <a:txBody>
                    <a:bodyPr/>
                    <a:lstStyle/>
                    <a:p>
                      <a:pPr algn="ctr">
                        <a:lnSpc>
                          <a:spcPct val="107000"/>
                        </a:lnSpc>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YEAR </a:t>
                      </a:r>
                      <a:r>
                        <a:rPr lang="en-GB" sz="1200" dirty="0" smtClean="0">
                          <a:effectLst/>
                          <a:latin typeface="Calibri" panose="020F0502020204030204" pitchFamily="34" charset="0"/>
                          <a:ea typeface="Calibri" panose="020F0502020204030204" pitchFamily="34" charset="0"/>
                          <a:cs typeface="Calibri" panose="020F0502020204030204" pitchFamily="34" charset="0"/>
                        </a:rPr>
                        <a:t>10/11 </a:t>
                      </a:r>
                      <a:r>
                        <a:rPr lang="en-GB" sz="1200" b="1" dirty="0">
                          <a:effectLst/>
                          <a:latin typeface="Calibri" panose="020F0502020204030204" pitchFamily="34" charset="0"/>
                          <a:ea typeface="Calibri" panose="020F0502020204030204" pitchFamily="34" charset="0"/>
                          <a:cs typeface="Calibri" panose="020F0502020204030204" pitchFamily="34" charset="0"/>
                        </a:rPr>
                        <a:t>DRAMA </a:t>
                      </a:r>
                      <a:r>
                        <a:rPr lang="en-GB" sz="1200" dirty="0">
                          <a:effectLst/>
                          <a:latin typeface="Calibri" panose="020F0502020204030204" pitchFamily="34" charset="0"/>
                          <a:ea typeface="Calibri" panose="020F0502020204030204" pitchFamily="34" charset="0"/>
                          <a:cs typeface="Calibri" panose="020F0502020204030204" pitchFamily="34" charset="0"/>
                        </a:rPr>
                        <a:t>KNOWLEDGE ORGANISER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34252903"/>
                  </a:ext>
                </a:extLst>
              </a:tr>
              <a:tr h="190918">
                <a:tc gridSpan="4">
                  <a:txBody>
                    <a:bodyPr/>
                    <a:lstStyle/>
                    <a:p>
                      <a:pPr algn="ctr">
                        <a:lnSpc>
                          <a:spcPct val="107000"/>
                        </a:lnSpc>
                        <a:spcAft>
                          <a:spcPts val="0"/>
                        </a:spcAft>
                      </a:pPr>
                      <a:r>
                        <a:rPr lang="en-GB" sz="1200" b="1" dirty="0" smtClean="0">
                          <a:effectLst/>
                          <a:latin typeface="Calibri" panose="020F0502020204030204" pitchFamily="34" charset="0"/>
                          <a:ea typeface="Calibri" panose="020F0502020204030204" pitchFamily="34" charset="0"/>
                          <a:cs typeface="Calibri" panose="020F0502020204030204" pitchFamily="34" charset="0"/>
                        </a:rPr>
                        <a:t>COMPONENT</a:t>
                      </a:r>
                      <a:r>
                        <a:rPr lang="en-GB" sz="1200" b="1" baseline="0" dirty="0" smtClean="0">
                          <a:effectLst/>
                          <a:latin typeface="Calibri" panose="020F0502020204030204" pitchFamily="34" charset="0"/>
                          <a:ea typeface="Calibri" panose="020F0502020204030204" pitchFamily="34" charset="0"/>
                          <a:cs typeface="Calibri" panose="020F0502020204030204" pitchFamily="34" charset="0"/>
                        </a:rPr>
                        <a:t> 3 – Responding to a Brief</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96393421"/>
                  </a:ext>
                </a:extLst>
              </a:tr>
              <a:tr h="190918">
                <a:tc gridSpan="4">
                  <a:txBody>
                    <a:bodyPr/>
                    <a:lstStyle/>
                    <a:p>
                      <a:pPr algn="ctr">
                        <a:lnSpc>
                          <a:spcPct val="107000"/>
                        </a:lnSpc>
                        <a:spcAft>
                          <a:spcPts val="0"/>
                        </a:spcAft>
                      </a:pPr>
                      <a:r>
                        <a:rPr lang="en-GB" sz="1200" b="1" dirty="0">
                          <a:effectLst/>
                          <a:latin typeface="Calibri" panose="020F0502020204030204" pitchFamily="34" charset="0"/>
                          <a:ea typeface="Calibri" panose="020F0502020204030204" pitchFamily="34" charset="0"/>
                          <a:cs typeface="Calibri" panose="020F0502020204030204" pitchFamily="34" charset="0"/>
                        </a:rPr>
                        <a:t>BTEC Tech Award in Performing Arts (Acting</a:t>
                      </a:r>
                      <a:r>
                        <a:rPr lang="en-GB" sz="1200" b="1" dirty="0" smtClean="0">
                          <a:effectLst/>
                          <a:latin typeface="Calibri" panose="020F0502020204030204" pitchFamily="34" charset="0"/>
                          <a:ea typeface="Calibri" panose="020F0502020204030204" pitchFamily="34" charset="0"/>
                          <a:cs typeface="Calibri" panose="020F0502020204030204" pitchFamily="34" charset="0"/>
                        </a:rPr>
                        <a: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55613776"/>
                  </a:ext>
                </a:extLst>
              </a:tr>
              <a:tr h="190918">
                <a:tc gridSpan="4">
                  <a:txBody>
                    <a:bodyPr/>
                    <a:lstStyle/>
                    <a:p>
                      <a:pPr algn="ctr">
                        <a:lnSpc>
                          <a:spcPct val="107000"/>
                        </a:lnSpc>
                        <a:spcAft>
                          <a:spcPts val="0"/>
                        </a:spcAft>
                      </a:pPr>
                      <a:r>
                        <a:rPr lang="en-GB" sz="1100" dirty="0" smtClean="0">
                          <a:latin typeface="+mn-lt"/>
                        </a:rPr>
                        <a:t>This is a summary of the key terms used to define the requirements in the BTEC components.</a:t>
                      </a:r>
                      <a:endParaRPr lang="en-GB" sz="11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47148789"/>
                  </a:ext>
                </a:extLst>
              </a:tr>
              <a:tr h="190918">
                <a:tc>
                  <a:txBody>
                    <a:bodyPr/>
                    <a:lstStyle/>
                    <a:p>
                      <a:pPr algn="ctr">
                        <a:lnSpc>
                          <a:spcPct val="107000"/>
                        </a:lnSpc>
                        <a:spcAft>
                          <a:spcPts val="0"/>
                        </a:spcAft>
                      </a:pPr>
                      <a:r>
                        <a:rPr lang="en-GB" sz="1100" b="1" dirty="0" smtClean="0">
                          <a:effectLst/>
                          <a:latin typeface="+mn-lt"/>
                          <a:ea typeface="Calibri" panose="020F0502020204030204" pitchFamily="34" charset="0"/>
                          <a:cs typeface="Calibri" panose="020F0502020204030204" pitchFamily="34" charset="0"/>
                        </a:rPr>
                        <a:t>Term</a:t>
                      </a:r>
                      <a:endParaRPr lang="en-GB" sz="1100"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3">
                  <a:txBody>
                    <a:bodyPr/>
                    <a:lstStyle/>
                    <a:p>
                      <a:pPr algn="ctr">
                        <a:lnSpc>
                          <a:spcPct val="107000"/>
                        </a:lnSpc>
                        <a:spcAft>
                          <a:spcPts val="0"/>
                        </a:spcAft>
                      </a:pPr>
                      <a:r>
                        <a:rPr lang="en-GB" sz="1100" b="1" dirty="0" smtClean="0">
                          <a:effectLst/>
                          <a:latin typeface="+mn-lt"/>
                          <a:ea typeface="Calibri" panose="020F0502020204030204" pitchFamily="34" charset="0"/>
                          <a:cs typeface="Times New Roman" panose="02020603050405020304" pitchFamily="18" charset="0"/>
                        </a:rPr>
                        <a:t>Definition</a:t>
                      </a:r>
                      <a:endParaRPr lang="en-GB" sz="1100" b="1" dirty="0">
                        <a:effectLst/>
                        <a:latin typeface="+mn-lt"/>
                        <a:ea typeface="Calibri" panose="020F0502020204030204" pitchFamily="34" charset="0"/>
                        <a:cs typeface="Times New Roman" panose="02020603050405020304" pitchFamily="18" charset="0"/>
                      </a:endParaRPr>
                    </a:p>
                  </a:txBody>
                  <a:tcPr marL="59627" marR="59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84495068"/>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Accurate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Produce work competently, fit for purpose without significant error</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Detailed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Having additional facts or information beyond a simple response</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58069337"/>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Adequate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Acceptable in quality or quantity</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Discuss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Consider different aspects of a topic and how they interrelate and the extent to which they are important.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190020904"/>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Analyse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Examine methodically and in detail, typically in order to interpret</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Effective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Show control over techniques, equipment and processes to meet the details and broad aims of a requirement efficiently.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6145814"/>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Apply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Put knowledge, understanding or skills into action in a </a:t>
                      </a:r>
                      <a:r>
                        <a:rPr lang="en-GB" sz="1100" dirty="0" smtClean="0">
                          <a:effectLst/>
                          <a:latin typeface="+mn-lt"/>
                          <a:ea typeface="Calibri" panose="020F0502020204030204" pitchFamily="34" charset="0"/>
                          <a:cs typeface="Times New Roman" panose="02020603050405020304" pitchFamily="18" charset="0"/>
                        </a:rPr>
                        <a:t>particular</a:t>
                      </a:r>
                      <a:r>
                        <a:rPr lang="en-GB" sz="1100" baseline="0" dirty="0" smtClean="0">
                          <a:effectLst/>
                          <a:latin typeface="+mn-lt"/>
                          <a:ea typeface="Calibri" panose="020F0502020204030204" pitchFamily="34" charset="0"/>
                          <a:cs typeface="Times New Roman" panose="02020603050405020304" pitchFamily="18" charset="0"/>
                        </a:rPr>
                        <a:t> </a:t>
                      </a:r>
                      <a:r>
                        <a:rPr lang="en-GB" sz="1100" dirty="0" smtClean="0">
                          <a:effectLst/>
                          <a:latin typeface="+mn-lt"/>
                          <a:ea typeface="Calibri" panose="020F0502020204030204" pitchFamily="34" charset="0"/>
                          <a:cs typeface="Times New Roman" panose="02020603050405020304" pitchFamily="18" charset="0"/>
                        </a:rPr>
                        <a:t>context.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Evaluate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Bring together all information and review it to form a conclusion, drawing on evidence, including strengths, weaknesses, alternative actions, relevant data or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56745157"/>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Appropriate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Select and use skills in ways that reflect the aim</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Explain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Provide details and give reasons and/or evidence to support an argument.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67727975"/>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Assess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Present a careful consideration of varied factors or events that apply to a specific situation or identify those that are the most important or relevant and arrive at a conclusion.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Explore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Try out the qualities of materials, techniques or processes through practical investigation, with some record of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49320530"/>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Coherent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Logically consistent</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Identify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Indicate the main features or purpose of something. Independent Capable of carrying out tasks from given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8371312"/>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Collaborate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Work jointly with others to produce defined outcomes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Investigate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Carry out research or trial activities to increase understanding of the application of factual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4589028"/>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Communicate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To convey ideas or information to others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Justify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Give reasons or evidence to support an opinion.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4113671"/>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Compare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Identify the main factors relating to two or more items/situations, explain the similarities and differences, and in some cases say which is best and why</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Outline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Summarise or indicate the principal features of something or a brief description or explanation with main points.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83449538"/>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Competent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Having the necessary knowledge or skill to do something suitably or sufficiently in amount or extent</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Refine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Improve initial work, taking feedback into account.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48696980"/>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Comprehensive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Full, covering a range of factors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Reflect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Think carefully and review information and/or performance, includes articulating ideas, concepts, activities, findings or features.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35661987"/>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Confident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Demonstrate secure application of skills or processes, with no need for prompting</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Review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Assess formally based on appropriate evidence or information with the intention of instituting change if necessary.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23140371"/>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Consistent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Able to repeat reliably an action that progresses towards achieving an aim</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Secure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Well practised, confident in own ability and skills.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65611665"/>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Creative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Using techniques, equipment and processes to express ideas or feelings in new ways</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Select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Choose the best or most suitable option related to specific criteria or outcomes.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0714192"/>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Define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State or describe exactly the nature, scope or meaning of something</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Show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Present using practical skills.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691702438"/>
                  </a:ext>
                </a:extLst>
              </a:tr>
              <a:tr h="190918">
                <a:tc>
                  <a:txBody>
                    <a:bodyPr/>
                    <a:lstStyle/>
                    <a:p>
                      <a:pPr>
                        <a:lnSpc>
                          <a:spcPct val="107000"/>
                        </a:lnSpc>
                        <a:spcAft>
                          <a:spcPts val="0"/>
                        </a:spcAft>
                      </a:pPr>
                      <a:r>
                        <a:rPr lang="en-GB" sz="1100" b="1">
                          <a:effectLst/>
                          <a:latin typeface="+mn-lt"/>
                          <a:ea typeface="Calibri" panose="020F0502020204030204" pitchFamily="34" charset="0"/>
                          <a:cs typeface="Times New Roman" panose="02020603050405020304" pitchFamily="18" charset="0"/>
                        </a:rPr>
                        <a:t>Demonstrate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Carry out and apply knowledge, understanding and/or skills in a practical situation</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Simple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Well defined, routine, frequently occurring.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95635795"/>
                  </a:ext>
                </a:extLst>
              </a:tr>
              <a:tr h="190918">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Describe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Give a clear, objective account in their own words, showing recall, and in some cases application, of relevant features and information. Normally requires breadth of content coverage</a:t>
                      </a:r>
                      <a:r>
                        <a:rPr lang="en-GB" sz="1100" dirty="0" smtClean="0">
                          <a:effectLst/>
                          <a:latin typeface="+mn-lt"/>
                          <a:ea typeface="Calibri" panose="020F0502020204030204" pitchFamily="34" charset="0"/>
                          <a:cs typeface="Times New Roman" panose="02020603050405020304" pitchFamily="18" charset="0"/>
                        </a:rPr>
                        <a:t>.</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State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Express something definitely or clearly.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18294857"/>
                  </a:ext>
                </a:extLst>
              </a:tr>
              <a:tr h="2448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smtClean="0">
                          <a:effectLst/>
                          <a:latin typeface="+mn-lt"/>
                          <a:ea typeface="Calibri" panose="020F0502020204030204" pitchFamily="34" charset="0"/>
                          <a:cs typeface="Times New Roman" panose="02020603050405020304" pitchFamily="18" charset="0"/>
                        </a:rPr>
                        <a:t>Support</a:t>
                      </a:r>
                    </a:p>
                    <a:p>
                      <a:endParaRPr lang="en-GB" sz="1100" b="1" dirty="0">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smtClean="0">
                          <a:effectLst/>
                          <a:latin typeface="+mn-lt"/>
                          <a:ea typeface="Calibri" panose="020F0502020204030204" pitchFamily="34" charset="0"/>
                          <a:cs typeface="Times New Roman" panose="02020603050405020304" pitchFamily="18" charset="0"/>
                        </a:rPr>
                        <a:t>Guidance and instruction.</a:t>
                      </a:r>
                    </a:p>
                    <a:p>
                      <a:endParaRPr lang="en-GB" sz="1100" dirty="0">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Summarise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Gathers together all of the main aspects of a given situation or experience in a condensed format.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30953224"/>
                  </a:ext>
                </a:extLst>
              </a:tr>
            </a:tbl>
          </a:graphicData>
        </a:graphic>
      </p:graphicFrame>
    </p:spTree>
    <p:extLst>
      <p:ext uri="{BB962C8B-B14F-4D97-AF65-F5344CB8AC3E}">
        <p14:creationId xmlns:p14="http://schemas.microsoft.com/office/powerpoint/2010/main" val="24462210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TotalTime>
  <Words>3465</Words>
  <Application>Microsoft Office PowerPoint</Application>
  <PresentationFormat>Widescreen</PresentationFormat>
  <Paragraphs>392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Lydia Kilgannon</dc:creator>
  <cp:lastModifiedBy>zphilippou</cp:lastModifiedBy>
  <cp:revision>17</cp:revision>
  <dcterms:created xsi:type="dcterms:W3CDTF">2021-07-08T15:55:31Z</dcterms:created>
  <dcterms:modified xsi:type="dcterms:W3CDTF">2024-01-28T19:59:40Z</dcterms:modified>
</cp:coreProperties>
</file>