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84" r:id="rId6"/>
    <p:sldMasterId id="2147483696" r:id="rId7"/>
  </p:sldMasterIdLst>
  <p:notesMasterIdLst>
    <p:notesMasterId r:id="rId14"/>
  </p:notesMasterIdLst>
  <p:sldIdLst>
    <p:sldId id="257" r:id="rId8"/>
    <p:sldId id="256" r:id="rId9"/>
    <p:sldId id="258" r:id="rId10"/>
    <p:sldId id="259" r:id="rId11"/>
    <p:sldId id="260" r:id="rId12"/>
    <p:sldId id="261" r:id="rId13"/>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6F31AF-AA48-87C2-59E8-BA687A1C7400}" v="12" dt="2026-07-13T08:50:47.2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p:scale>
          <a:sx n="75" d="100"/>
          <a:sy n="75" d="100"/>
        </p:scale>
        <p:origin x="1668" y="8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3.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7BFC56-62F7-4F88-8529-714B36CF5454}" type="datetimeFigureOut">
              <a:rPr lang="en-GB" smtClean="0"/>
              <a:t>13/07/2026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409489-6DBC-47E5-A50F-93C9D451699E}" type="slidenum">
              <a:rPr lang="en-GB" smtClean="0"/>
              <a:t>‹#›</a:t>
            </a:fld>
            <a:endParaRPr lang="en-GB"/>
          </a:p>
        </p:txBody>
      </p:sp>
    </p:spTree>
    <p:extLst>
      <p:ext uri="{BB962C8B-B14F-4D97-AF65-F5344CB8AC3E}">
        <p14:creationId xmlns:p14="http://schemas.microsoft.com/office/powerpoint/2010/main" val="3664083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13/07/2026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13/07/2026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13/07/2026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9DAF52A-C2EC-438B-BA4D-019AD3B32C40}" type="datetimeFigureOut">
              <a:rPr lang="en-GB" smtClean="0"/>
              <a:t>13/07/2026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E2DAA9-5FFD-4CB7-AE93-691554749A33}" type="slidenum">
              <a:rPr lang="en-GB" smtClean="0"/>
              <a:t>‹#›</a:t>
            </a:fld>
            <a:endParaRPr lang="en-GB"/>
          </a:p>
        </p:txBody>
      </p:sp>
    </p:spTree>
    <p:extLst>
      <p:ext uri="{BB962C8B-B14F-4D97-AF65-F5344CB8AC3E}">
        <p14:creationId xmlns:p14="http://schemas.microsoft.com/office/powerpoint/2010/main" val="11159946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9DAF52A-C2EC-438B-BA4D-019AD3B32C40}" type="datetimeFigureOut">
              <a:rPr lang="en-GB" smtClean="0"/>
              <a:t>13/07/2026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E2DAA9-5FFD-4CB7-AE93-691554749A33}" type="slidenum">
              <a:rPr lang="en-GB" smtClean="0"/>
              <a:t>‹#›</a:t>
            </a:fld>
            <a:endParaRPr lang="en-GB"/>
          </a:p>
        </p:txBody>
      </p:sp>
    </p:spTree>
    <p:extLst>
      <p:ext uri="{BB962C8B-B14F-4D97-AF65-F5344CB8AC3E}">
        <p14:creationId xmlns:p14="http://schemas.microsoft.com/office/powerpoint/2010/main" val="10868618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9DAF52A-C2EC-438B-BA4D-019AD3B32C40}" type="datetimeFigureOut">
              <a:rPr lang="en-GB" smtClean="0"/>
              <a:t>13/07/2026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E2DAA9-5FFD-4CB7-AE93-691554749A33}" type="slidenum">
              <a:rPr lang="en-GB" smtClean="0"/>
              <a:t>‹#›</a:t>
            </a:fld>
            <a:endParaRPr lang="en-GB"/>
          </a:p>
        </p:txBody>
      </p:sp>
    </p:spTree>
    <p:extLst>
      <p:ext uri="{BB962C8B-B14F-4D97-AF65-F5344CB8AC3E}">
        <p14:creationId xmlns:p14="http://schemas.microsoft.com/office/powerpoint/2010/main" val="9361320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9DAF52A-C2EC-438B-BA4D-019AD3B32C40}" type="datetimeFigureOut">
              <a:rPr lang="en-GB" smtClean="0"/>
              <a:t>13/07/2026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E2DAA9-5FFD-4CB7-AE93-691554749A33}" type="slidenum">
              <a:rPr lang="en-GB" smtClean="0"/>
              <a:t>‹#›</a:t>
            </a:fld>
            <a:endParaRPr lang="en-GB"/>
          </a:p>
        </p:txBody>
      </p:sp>
    </p:spTree>
    <p:extLst>
      <p:ext uri="{BB962C8B-B14F-4D97-AF65-F5344CB8AC3E}">
        <p14:creationId xmlns:p14="http://schemas.microsoft.com/office/powerpoint/2010/main" val="29956869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9DAF52A-C2EC-438B-BA4D-019AD3B32C40}" type="datetimeFigureOut">
              <a:rPr lang="en-GB" smtClean="0"/>
              <a:t>13/07/2026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BE2DAA9-5FFD-4CB7-AE93-691554749A33}" type="slidenum">
              <a:rPr lang="en-GB" smtClean="0"/>
              <a:t>‹#›</a:t>
            </a:fld>
            <a:endParaRPr lang="en-GB"/>
          </a:p>
        </p:txBody>
      </p:sp>
    </p:spTree>
    <p:extLst>
      <p:ext uri="{BB962C8B-B14F-4D97-AF65-F5344CB8AC3E}">
        <p14:creationId xmlns:p14="http://schemas.microsoft.com/office/powerpoint/2010/main" val="6169589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9DAF52A-C2EC-438B-BA4D-019AD3B32C40}" type="datetimeFigureOut">
              <a:rPr lang="en-GB" smtClean="0"/>
              <a:t>13/07/2026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BE2DAA9-5FFD-4CB7-AE93-691554749A33}" type="slidenum">
              <a:rPr lang="en-GB" smtClean="0"/>
              <a:t>‹#›</a:t>
            </a:fld>
            <a:endParaRPr lang="en-GB"/>
          </a:p>
        </p:txBody>
      </p:sp>
    </p:spTree>
    <p:extLst>
      <p:ext uri="{BB962C8B-B14F-4D97-AF65-F5344CB8AC3E}">
        <p14:creationId xmlns:p14="http://schemas.microsoft.com/office/powerpoint/2010/main" val="1318903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DAF52A-C2EC-438B-BA4D-019AD3B32C40}" type="datetimeFigureOut">
              <a:rPr lang="en-GB" smtClean="0"/>
              <a:t>13/07/2026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BE2DAA9-5FFD-4CB7-AE93-691554749A33}" type="slidenum">
              <a:rPr lang="en-GB" smtClean="0"/>
              <a:t>‹#›</a:t>
            </a:fld>
            <a:endParaRPr lang="en-GB"/>
          </a:p>
        </p:txBody>
      </p:sp>
    </p:spTree>
    <p:extLst>
      <p:ext uri="{BB962C8B-B14F-4D97-AF65-F5344CB8AC3E}">
        <p14:creationId xmlns:p14="http://schemas.microsoft.com/office/powerpoint/2010/main" val="28012452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DAF52A-C2EC-438B-BA4D-019AD3B32C40}" type="datetimeFigureOut">
              <a:rPr lang="en-GB" smtClean="0"/>
              <a:t>13/07/2026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E2DAA9-5FFD-4CB7-AE93-691554749A33}" type="slidenum">
              <a:rPr lang="en-GB" smtClean="0"/>
              <a:t>‹#›</a:t>
            </a:fld>
            <a:endParaRPr lang="en-GB"/>
          </a:p>
        </p:txBody>
      </p:sp>
    </p:spTree>
    <p:extLst>
      <p:ext uri="{BB962C8B-B14F-4D97-AF65-F5344CB8AC3E}">
        <p14:creationId xmlns:p14="http://schemas.microsoft.com/office/powerpoint/2010/main" val="2304849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13/07/2026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DAF52A-C2EC-438B-BA4D-019AD3B32C40}" type="datetimeFigureOut">
              <a:rPr lang="en-GB" smtClean="0"/>
              <a:t>13/07/2026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E2DAA9-5FFD-4CB7-AE93-691554749A33}" type="slidenum">
              <a:rPr lang="en-GB" smtClean="0"/>
              <a:t>‹#›</a:t>
            </a:fld>
            <a:endParaRPr lang="en-GB"/>
          </a:p>
        </p:txBody>
      </p:sp>
    </p:spTree>
    <p:extLst>
      <p:ext uri="{BB962C8B-B14F-4D97-AF65-F5344CB8AC3E}">
        <p14:creationId xmlns:p14="http://schemas.microsoft.com/office/powerpoint/2010/main" val="24107111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9DAF52A-C2EC-438B-BA4D-019AD3B32C40}" type="datetimeFigureOut">
              <a:rPr lang="en-GB" smtClean="0"/>
              <a:t>13/07/2026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E2DAA9-5FFD-4CB7-AE93-691554749A33}" type="slidenum">
              <a:rPr lang="en-GB" smtClean="0"/>
              <a:t>‹#›</a:t>
            </a:fld>
            <a:endParaRPr lang="en-GB"/>
          </a:p>
        </p:txBody>
      </p:sp>
    </p:spTree>
    <p:extLst>
      <p:ext uri="{BB962C8B-B14F-4D97-AF65-F5344CB8AC3E}">
        <p14:creationId xmlns:p14="http://schemas.microsoft.com/office/powerpoint/2010/main" val="1485758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9DAF52A-C2EC-438B-BA4D-019AD3B32C40}" type="datetimeFigureOut">
              <a:rPr lang="en-GB" smtClean="0"/>
              <a:t>13/07/2026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E2DAA9-5FFD-4CB7-AE93-691554749A33}" type="slidenum">
              <a:rPr lang="en-GB" smtClean="0"/>
              <a:t>‹#›</a:t>
            </a:fld>
            <a:endParaRPr lang="en-GB"/>
          </a:p>
        </p:txBody>
      </p:sp>
    </p:spTree>
    <p:extLst>
      <p:ext uri="{BB962C8B-B14F-4D97-AF65-F5344CB8AC3E}">
        <p14:creationId xmlns:p14="http://schemas.microsoft.com/office/powerpoint/2010/main" val="29533192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8489299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1505185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5911178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9969058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3032084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7044838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254980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13/07/2026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3458257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3181662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159765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866828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867478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054303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7/13/2026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048375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7/13/2026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6400392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7/13/2026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47961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7/13/2026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20530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13/07/2026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7/13/2026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759778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7174019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6756434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337938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849973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13/07/2026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13/07/2026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13/07/2026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13/07/2026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13/07/2026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13/07/2026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DAF52A-C2EC-438B-BA4D-019AD3B32C40}" type="datetimeFigureOut">
              <a:rPr lang="en-GB" smtClean="0"/>
              <a:t>13/07/2026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E2DAA9-5FFD-4CB7-AE93-691554749A33}" type="slidenum">
              <a:rPr lang="en-GB" smtClean="0"/>
              <a:t>‹#›</a:t>
            </a:fld>
            <a:endParaRPr lang="en-GB"/>
          </a:p>
        </p:txBody>
      </p:sp>
    </p:spTree>
    <p:extLst>
      <p:ext uri="{BB962C8B-B14F-4D97-AF65-F5344CB8AC3E}">
        <p14:creationId xmlns:p14="http://schemas.microsoft.com/office/powerpoint/2010/main" val="819228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825920184"/>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7/13/2026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400525448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260585E3-6D99-7B7C-464C-3CF218B5C853}"/>
              </a:ext>
            </a:extLst>
          </p:cNvPr>
          <p:cNvGraphicFramePr>
            <a:graphicFrameLocks noGrp="1"/>
          </p:cNvGraphicFramePr>
          <p:nvPr>
            <p:ph idx="1"/>
            <p:extLst>
              <p:ext uri="{D42A27DB-BD31-4B8C-83A1-F6EECF244321}">
                <p14:modId xmlns:p14="http://schemas.microsoft.com/office/powerpoint/2010/main" val="2221377778"/>
              </p:ext>
            </p:extLst>
          </p:nvPr>
        </p:nvGraphicFramePr>
        <p:xfrm>
          <a:off x="3156" y="-3471"/>
          <a:ext cx="12230125" cy="7580631"/>
        </p:xfrm>
        <a:graphic>
          <a:graphicData uri="http://schemas.openxmlformats.org/drawingml/2006/table">
            <a:tbl>
              <a:tblPr bandRow="1">
                <a:tableStyleId>{5C22544A-7EE6-4342-B048-85BDC9FD1C3A}</a:tableStyleId>
              </a:tblPr>
              <a:tblGrid>
                <a:gridCol w="3164065">
                  <a:extLst>
                    <a:ext uri="{9D8B030D-6E8A-4147-A177-3AD203B41FA5}">
                      <a16:colId xmlns:a16="http://schemas.microsoft.com/office/drawing/2014/main" val="2724893893"/>
                    </a:ext>
                  </a:extLst>
                </a:gridCol>
                <a:gridCol w="9066060">
                  <a:extLst>
                    <a:ext uri="{9D8B030D-6E8A-4147-A177-3AD203B41FA5}">
                      <a16:colId xmlns:a16="http://schemas.microsoft.com/office/drawing/2014/main" val="2211858523"/>
                    </a:ext>
                  </a:extLst>
                </a:gridCol>
              </a:tblGrid>
              <a:tr h="176182">
                <a:tc gridSpan="2">
                  <a:txBody>
                    <a:bodyPr/>
                    <a:lstStyle/>
                    <a:p>
                      <a:pPr algn="ctr">
                        <a:buNone/>
                      </a:pPr>
                      <a:r>
                        <a:rPr lang="en-GB" sz="1200" dirty="0">
                          <a:solidFill>
                            <a:schemeClr val="tx1"/>
                          </a:solidFill>
                          <a:effectLst/>
                        </a:rPr>
                        <a:t>YEAR 9 </a:t>
                      </a:r>
                      <a:r>
                        <a:rPr lang="en-GB" sz="1200" b="1" dirty="0">
                          <a:solidFill>
                            <a:schemeClr val="tx1"/>
                          </a:solidFill>
                          <a:effectLst/>
                        </a:rPr>
                        <a:t>DRAMA </a:t>
                      </a:r>
                      <a:r>
                        <a:rPr lang="en-GB" sz="1200" dirty="0">
                          <a:solidFill>
                            <a:schemeClr val="tx1"/>
                          </a:solidFill>
                          <a:effectLst/>
                        </a:rPr>
                        <a:t>KNOWLEDGE ORGANISER </a:t>
                      </a:r>
                      <a:endParaRPr lang="en-GB">
                        <a:solidFill>
                          <a:schemeClr val="tx1"/>
                        </a:solidFill>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GB"/>
                    </a:p>
                  </a:txBody>
                  <a:tcPr/>
                </a:tc>
                <a:extLst>
                  <a:ext uri="{0D108BD9-81ED-4DB2-BD59-A6C34878D82A}">
                    <a16:rowId xmlns:a16="http://schemas.microsoft.com/office/drawing/2014/main" val="4220705786"/>
                  </a:ext>
                </a:extLst>
              </a:tr>
              <a:tr h="230392">
                <a:tc gridSpan="2">
                  <a:txBody>
                    <a:bodyPr/>
                    <a:lstStyle/>
                    <a:p>
                      <a:pPr algn="ctr">
                        <a:buNone/>
                      </a:pPr>
                      <a:r>
                        <a:rPr lang="en-GB" sz="1200" b="1" dirty="0">
                          <a:solidFill>
                            <a:schemeClr val="tx1"/>
                          </a:solidFill>
                          <a:effectLst/>
                        </a:rPr>
                        <a:t>HALF TERM 1 – Physical Theatre</a:t>
                      </a:r>
                      <a:endParaRPr lang="en-GB">
                        <a:solidFill>
                          <a:schemeClr val="tx1"/>
                        </a:solidFill>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hMerge="1">
                  <a:txBody>
                    <a:bodyPr/>
                    <a:lstStyle/>
                    <a:p>
                      <a:endParaRPr lang="en-GB"/>
                    </a:p>
                  </a:txBody>
                  <a:tcPr/>
                </a:tc>
                <a:extLst>
                  <a:ext uri="{0D108BD9-81ED-4DB2-BD59-A6C34878D82A}">
                    <a16:rowId xmlns:a16="http://schemas.microsoft.com/office/drawing/2014/main" val="3395668042"/>
                  </a:ext>
                </a:extLst>
              </a:tr>
              <a:tr h="406574">
                <a:tc gridSpan="2">
                  <a:txBody>
                    <a:bodyPr/>
                    <a:lstStyle/>
                    <a:p>
                      <a:pPr algn="l">
                        <a:buNone/>
                      </a:pPr>
                      <a:r>
                        <a:rPr lang="en-GB" sz="1200" b="1" dirty="0">
                          <a:solidFill>
                            <a:schemeClr val="tx1"/>
                          </a:solidFill>
                          <a:effectLst/>
                          <a:latin typeface="Gill Sans MT"/>
                        </a:rPr>
                        <a:t>Physical theatre shows that you don't have to use words to express ideas. It uses techniques such as movement, mime, gesture and dance and can be used to explore complex social and cultural issues.</a:t>
                      </a:r>
                      <a:endParaRPr lang="en-GB" sz="1200" dirty="0">
                        <a:solidFill>
                          <a:schemeClr val="tx1"/>
                        </a:solidFill>
                        <a:effectLst/>
                        <a:latin typeface="Gill Sans M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extLst>
                  <a:ext uri="{0D108BD9-81ED-4DB2-BD59-A6C34878D82A}">
                    <a16:rowId xmlns:a16="http://schemas.microsoft.com/office/drawing/2014/main" val="2406156228"/>
                  </a:ext>
                </a:extLst>
              </a:tr>
              <a:tr h="542099">
                <a:tc>
                  <a:txBody>
                    <a:bodyPr/>
                    <a:lstStyle/>
                    <a:p>
                      <a:pPr algn="ctr">
                        <a:buNone/>
                      </a:pPr>
                      <a:r>
                        <a:rPr lang="en-GB" sz="1200" b="1" dirty="0">
                          <a:solidFill>
                            <a:schemeClr val="tx1"/>
                          </a:solidFill>
                          <a:effectLst/>
                          <a:latin typeface="Gill Sans MT"/>
                        </a:rPr>
                        <a:t>Frantic Assembly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buNone/>
                      </a:pPr>
                      <a:r>
                        <a:rPr lang="en-GB" sz="1200" spc="10" dirty="0">
                          <a:solidFill>
                            <a:schemeClr val="tx1"/>
                          </a:solidFill>
                          <a:effectLst/>
                          <a:latin typeface="Gill Sans MT"/>
                        </a:rPr>
                        <a:t>Frantic Assembly is a popular company known for its unique approach to physical theatre, often incorporating dance and spoken word. </a:t>
                      </a:r>
                      <a:endParaRPr lang="en-GB" sz="1200">
                        <a:solidFill>
                          <a:schemeClr val="tx1"/>
                        </a:solidFill>
                        <a:effectLst/>
                        <a:latin typeface="Gill Sans M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92422512"/>
                  </a:ext>
                </a:extLst>
              </a:tr>
              <a:tr h="813149">
                <a:tc>
                  <a:txBody>
                    <a:bodyPr/>
                    <a:lstStyle/>
                    <a:p>
                      <a:pPr algn="ctr">
                        <a:buNone/>
                      </a:pPr>
                      <a:r>
                        <a:rPr lang="en-GB" sz="1200" b="1" dirty="0">
                          <a:solidFill>
                            <a:schemeClr val="tx1"/>
                          </a:solidFill>
                          <a:effectLst/>
                          <a:latin typeface="Gill Sans MT"/>
                        </a:rPr>
                        <a:t>DV8 </a:t>
                      </a:r>
                      <a:endParaRPr lang="en-GB" sz="1200" dirty="0">
                        <a:solidFill>
                          <a:schemeClr val="tx1"/>
                        </a:solidFill>
                        <a:effectLst/>
                        <a:latin typeface="Gill Sans M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buNone/>
                      </a:pPr>
                      <a:r>
                        <a:rPr lang="en-GB" sz="1200" spc="10" dirty="0">
                          <a:solidFill>
                            <a:schemeClr val="tx1"/>
                          </a:solidFill>
                          <a:effectLst/>
                          <a:latin typeface="Gill Sans MT"/>
                        </a:rPr>
                        <a:t>Known for their innovative and thought-provoking work, DV8 explored complex social and political themes through physical expression and stylized movement. </a:t>
                      </a:r>
                      <a:endParaRPr lang="en-GB" sz="1200">
                        <a:solidFill>
                          <a:schemeClr val="tx1"/>
                        </a:solidFill>
                        <a:effectLst/>
                        <a:latin typeface="Gill Sans M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73699716"/>
                  </a:ext>
                </a:extLst>
              </a:tr>
              <a:tr h="813149">
                <a:tc>
                  <a:txBody>
                    <a:bodyPr/>
                    <a:lstStyle/>
                    <a:p>
                      <a:pPr algn="ctr">
                        <a:buNone/>
                      </a:pPr>
                      <a:r>
                        <a:rPr lang="en-GB" sz="1200" b="1" dirty="0">
                          <a:solidFill>
                            <a:schemeClr val="tx1"/>
                          </a:solidFill>
                          <a:effectLst/>
                          <a:latin typeface="Gill Sans MT"/>
                        </a:rPr>
                        <a:t>Kneehigh Theatre</a:t>
                      </a:r>
                      <a:endParaRPr lang="en-GB" sz="1200" dirty="0">
                        <a:solidFill>
                          <a:schemeClr val="tx1"/>
                        </a:solidFill>
                        <a:effectLst/>
                        <a:latin typeface="Gill Sans M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buNone/>
                      </a:pPr>
                      <a:r>
                        <a:rPr lang="en-GB" sz="1200" spc="10" dirty="0">
                          <a:solidFill>
                            <a:schemeClr val="tx1"/>
                          </a:solidFill>
                          <a:effectLst/>
                          <a:latin typeface="Gill Sans MT"/>
                        </a:rPr>
                        <a:t>Kneehigh Theatre is a Cornish-based company known for transforming classic fairy tales and literature into performance, using song, dance, physical theatre, puppetry, and multimedia. </a:t>
                      </a:r>
                      <a:endParaRPr lang="en-GB" sz="1200">
                        <a:solidFill>
                          <a:schemeClr val="tx1"/>
                        </a:solidFill>
                        <a:effectLst/>
                        <a:latin typeface="Gill Sans M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24789144"/>
                  </a:ext>
                </a:extLst>
              </a:tr>
              <a:tr h="386148">
                <a:tc gridSpan="2">
                  <a:txBody>
                    <a:bodyPr/>
                    <a:lstStyle/>
                    <a:p>
                      <a:pPr algn="ctr">
                        <a:buNone/>
                      </a:pPr>
                      <a:r>
                        <a:rPr lang="en-GB" sz="1200" b="1" dirty="0">
                          <a:solidFill>
                            <a:schemeClr val="tx1"/>
                          </a:solidFill>
                          <a:effectLst/>
                          <a:latin typeface="Gill Sans MT"/>
                        </a:rPr>
                        <a:t>Physical Theatre Techniques</a:t>
                      </a:r>
                      <a:endParaRPr lang="en-GB" sz="1200" dirty="0">
                        <a:solidFill>
                          <a:schemeClr val="tx1"/>
                        </a:solidFill>
                        <a:effectLst/>
                        <a:latin typeface="Gill Sans M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extLst>
                  <a:ext uri="{0D108BD9-81ED-4DB2-BD59-A6C34878D82A}">
                    <a16:rowId xmlns:a16="http://schemas.microsoft.com/office/drawing/2014/main" val="3272652968"/>
                  </a:ext>
                </a:extLst>
              </a:tr>
              <a:tr h="3537204">
                <a:tc>
                  <a:txBody>
                    <a:bodyPr/>
                    <a:lstStyle/>
                    <a:p>
                      <a:pPr algn="ctr">
                        <a:buNone/>
                      </a:pPr>
                      <a:r>
                        <a:rPr lang="en-GB" sz="1200" b="1" dirty="0">
                          <a:solidFill>
                            <a:schemeClr val="tx1"/>
                          </a:solidFill>
                          <a:effectLst/>
                          <a:latin typeface="Gill Sans MT"/>
                          <a:ea typeface="Times New Roman" panose="02020603050405020304" pitchFamily="18" charset="0"/>
                          <a:cs typeface="Helvetica"/>
                        </a:rPr>
                        <a:t>                                                    Mime </a:t>
                      </a:r>
                      <a:r>
                        <a:rPr lang="en-GB" sz="1200" dirty="0">
                          <a:solidFill>
                            <a:schemeClr val="tx1"/>
                          </a:solidFill>
                          <a:effectLst/>
                          <a:latin typeface="Gill Sans MT"/>
                          <a:ea typeface="Times New Roman" panose="02020603050405020304" pitchFamily="18" charset="0"/>
                        </a:rPr>
                        <a:t> </a:t>
                      </a:r>
                      <a:endParaRPr lang="en-GB" sz="1200" dirty="0">
                        <a:solidFill>
                          <a:schemeClr val="tx1"/>
                        </a:solidFill>
                        <a:effectLst/>
                        <a:latin typeface="Gill Sans MT"/>
                      </a:endParaRPr>
                    </a:p>
                    <a:p>
                      <a:pPr algn="ctr">
                        <a:buNone/>
                      </a:pPr>
                      <a:r>
                        <a:rPr lang="en-GB" sz="1200" b="1" dirty="0">
                          <a:solidFill>
                            <a:schemeClr val="tx1"/>
                          </a:solidFill>
                          <a:effectLst/>
                          <a:latin typeface="Gill Sans MT"/>
                          <a:ea typeface="Times New Roman" panose="02020603050405020304" pitchFamily="18" charset="0"/>
                          <a:cs typeface="Helvetica"/>
                        </a:rPr>
                        <a:t>                                               Gesture</a:t>
                      </a:r>
                      <a:endParaRPr lang="en-GB" sz="1200" dirty="0">
                        <a:solidFill>
                          <a:schemeClr val="tx1"/>
                        </a:solidFill>
                        <a:effectLst/>
                        <a:latin typeface="Gill Sans MT"/>
                        <a:cs typeface="Helvetica"/>
                      </a:endParaRPr>
                    </a:p>
                    <a:p>
                      <a:pPr algn="ctr">
                        <a:buNone/>
                      </a:pPr>
                      <a:r>
                        <a:rPr lang="en-GB" sz="1200" b="1" dirty="0">
                          <a:solidFill>
                            <a:schemeClr val="tx1"/>
                          </a:solidFill>
                          <a:effectLst/>
                          <a:latin typeface="Gill Sans MT"/>
                          <a:ea typeface="Times New Roman" panose="02020603050405020304" pitchFamily="18" charset="0"/>
                          <a:cs typeface="Helvetica"/>
                        </a:rPr>
                        <a:t>                                                  Status</a:t>
                      </a:r>
                      <a:endParaRPr lang="en-GB" sz="1200" dirty="0">
                        <a:solidFill>
                          <a:schemeClr val="tx1"/>
                        </a:solidFill>
                        <a:effectLst/>
                        <a:latin typeface="Gill Sans MT"/>
                        <a:cs typeface="Helvetica"/>
                      </a:endParaRPr>
                    </a:p>
                    <a:p>
                      <a:pPr algn="ctr">
                        <a:buNone/>
                      </a:pPr>
                      <a:endParaRPr lang="en-GB" sz="1200" dirty="0">
                        <a:solidFill>
                          <a:schemeClr val="tx1"/>
                        </a:solidFill>
                        <a:effectLst/>
                        <a:latin typeface="Gill Sans MT"/>
                        <a:cs typeface="Helvetica"/>
                      </a:endParaRPr>
                    </a:p>
                    <a:p>
                      <a:pPr algn="ctr">
                        <a:buNone/>
                      </a:pPr>
                      <a:r>
                        <a:rPr lang="en-GB" sz="1200" b="1" dirty="0">
                          <a:solidFill>
                            <a:schemeClr val="tx1"/>
                          </a:solidFill>
                          <a:effectLst/>
                          <a:latin typeface="Gill Sans MT"/>
                          <a:ea typeface="Times New Roman" panose="02020603050405020304" pitchFamily="18" charset="0"/>
                          <a:cs typeface="Helvetica"/>
                        </a:rPr>
                        <a:t>                                           Proximity</a:t>
                      </a:r>
                      <a:endParaRPr lang="en-GB" sz="1200" dirty="0">
                        <a:solidFill>
                          <a:schemeClr val="tx1"/>
                        </a:solidFill>
                        <a:effectLst/>
                        <a:latin typeface="Gill Sans MT"/>
                        <a:cs typeface="Helvetica"/>
                      </a:endParaRPr>
                    </a:p>
                    <a:p>
                      <a:pPr algn="ctr">
                        <a:buNone/>
                      </a:pPr>
                      <a:endParaRPr lang="en-GB" sz="1200" dirty="0">
                        <a:solidFill>
                          <a:schemeClr val="tx1"/>
                        </a:solidFill>
                        <a:effectLst/>
                        <a:latin typeface="Gill Sans MT"/>
                        <a:cs typeface="Helvetica"/>
                      </a:endParaRPr>
                    </a:p>
                    <a:p>
                      <a:pPr algn="ctr">
                        <a:buNone/>
                      </a:pPr>
                      <a:r>
                        <a:rPr lang="en-GB" sz="1200" b="1" dirty="0">
                          <a:solidFill>
                            <a:schemeClr val="tx1"/>
                          </a:solidFill>
                          <a:effectLst/>
                          <a:latin typeface="Gill Sans MT"/>
                          <a:ea typeface="Times New Roman" panose="02020603050405020304" pitchFamily="18" charset="0"/>
                          <a:cs typeface="Helvetica"/>
                        </a:rPr>
                        <a:t>                                                  Stance</a:t>
                      </a:r>
                      <a:endParaRPr lang="en-GB" sz="1200" dirty="0">
                        <a:solidFill>
                          <a:schemeClr val="tx1"/>
                        </a:solidFill>
                        <a:effectLst/>
                        <a:latin typeface="Gill Sans MT"/>
                        <a:cs typeface="Helvetica"/>
                      </a:endParaRPr>
                    </a:p>
                    <a:p>
                      <a:pPr algn="ctr">
                        <a:buNone/>
                      </a:pPr>
                      <a:endParaRPr lang="en-GB" sz="1200" dirty="0">
                        <a:solidFill>
                          <a:schemeClr val="tx1"/>
                        </a:solidFill>
                        <a:effectLst/>
                        <a:latin typeface="Gill Sans MT"/>
                        <a:cs typeface="Helvetica"/>
                      </a:endParaRPr>
                    </a:p>
                    <a:p>
                      <a:pPr algn="ctr">
                        <a:buNone/>
                      </a:pPr>
                      <a:r>
                        <a:rPr lang="en-GB" sz="1200" b="1" dirty="0">
                          <a:solidFill>
                            <a:schemeClr val="tx1"/>
                          </a:solidFill>
                          <a:effectLst/>
                          <a:latin typeface="Gill Sans MT"/>
                          <a:ea typeface="Times New Roman" panose="02020603050405020304" pitchFamily="18" charset="0"/>
                          <a:cs typeface="Helvetica"/>
                        </a:rPr>
                        <a:t>                    Harshness and tenderness</a:t>
                      </a:r>
                      <a:endParaRPr lang="en-GB" sz="1200" dirty="0">
                        <a:solidFill>
                          <a:schemeClr val="tx1"/>
                        </a:solidFill>
                        <a:effectLst/>
                        <a:latin typeface="Gill Sans MT"/>
                        <a:cs typeface="Helvetica"/>
                      </a:endParaRPr>
                    </a:p>
                    <a:p>
                      <a:pPr algn="ctr">
                        <a:buNone/>
                      </a:pPr>
                      <a:endParaRPr lang="en-GB" sz="1200" dirty="0">
                        <a:solidFill>
                          <a:schemeClr val="tx1"/>
                        </a:solidFill>
                        <a:effectLst/>
                        <a:latin typeface="Gill Sans MT"/>
                        <a:cs typeface="Helvetica"/>
                      </a:endParaRPr>
                    </a:p>
                    <a:p>
                      <a:pPr algn="ctr">
                        <a:buNone/>
                      </a:pPr>
                      <a:r>
                        <a:rPr lang="en-GB" sz="1200" b="1" dirty="0">
                          <a:solidFill>
                            <a:schemeClr val="tx1"/>
                          </a:solidFill>
                          <a:effectLst/>
                          <a:latin typeface="Gill Sans MT"/>
                          <a:ea typeface="Times New Roman" panose="02020603050405020304" pitchFamily="18" charset="0"/>
                          <a:cs typeface="Helvetica"/>
                        </a:rPr>
                        <a:t>                                         Movement</a:t>
                      </a:r>
                      <a:endParaRPr lang="en-GB" sz="1200" dirty="0">
                        <a:solidFill>
                          <a:schemeClr val="tx1"/>
                        </a:solidFill>
                        <a:effectLst/>
                        <a:latin typeface="Gill Sans MT"/>
                        <a:cs typeface="Helvetica"/>
                      </a:endParaRPr>
                    </a:p>
                    <a:p>
                      <a:pPr algn="ctr">
                        <a:buNone/>
                      </a:pPr>
                      <a:r>
                        <a:rPr lang="en-GB" sz="1200" b="1" dirty="0">
                          <a:solidFill>
                            <a:schemeClr val="tx1"/>
                          </a:solidFill>
                          <a:effectLst/>
                          <a:latin typeface="Gill Sans MT"/>
                          <a:ea typeface="Times New Roman" panose="02020603050405020304" pitchFamily="18" charset="0"/>
                          <a:cs typeface="Helvetica"/>
                        </a:rPr>
                        <a:t>                                        Not moving</a:t>
                      </a:r>
                      <a:endParaRPr lang="en-GB" sz="1200" dirty="0">
                        <a:solidFill>
                          <a:schemeClr val="tx1"/>
                        </a:solidFill>
                        <a:effectLst/>
                        <a:latin typeface="Gill Sans MT"/>
                        <a:cs typeface="Helvetica"/>
                      </a:endParaRPr>
                    </a:p>
                    <a:p>
                      <a:pPr algn="ctr">
                        <a:buNone/>
                      </a:pPr>
                      <a:r>
                        <a:rPr lang="en-GB" sz="1200" b="1" dirty="0">
                          <a:solidFill>
                            <a:schemeClr val="tx1"/>
                          </a:solidFill>
                          <a:effectLst/>
                          <a:latin typeface="Gill Sans MT"/>
                          <a:ea typeface="Times New Roman" panose="02020603050405020304" pitchFamily="18" charset="0"/>
                          <a:cs typeface="Helvetica"/>
                        </a:rPr>
                        <a:t>                                           </a:t>
                      </a:r>
                      <a:endParaRPr lang="en-GB" sz="1200" dirty="0">
                        <a:solidFill>
                          <a:schemeClr val="tx1"/>
                        </a:solidFill>
                        <a:effectLst/>
                        <a:latin typeface="Gill Sans MT"/>
                        <a:cs typeface="Helvetica"/>
                      </a:endParaRPr>
                    </a:p>
                    <a:p>
                      <a:pPr lvl="0" algn="ctr">
                        <a:buNone/>
                      </a:pPr>
                      <a:endParaRPr lang="en-GB" sz="1200" b="1" dirty="0">
                        <a:solidFill>
                          <a:schemeClr val="tx1"/>
                        </a:solidFill>
                        <a:effectLst/>
                        <a:latin typeface="Gill Sans MT"/>
                        <a:ea typeface="Times New Roman" panose="02020603050405020304" pitchFamily="18" charset="0"/>
                        <a:cs typeface="Helvetica"/>
                      </a:endParaRPr>
                    </a:p>
                    <a:p>
                      <a:pPr lvl="0" algn="ctr">
                        <a:buNone/>
                      </a:pPr>
                      <a:r>
                        <a:rPr lang="en-GB" sz="1200" b="1" dirty="0">
                          <a:solidFill>
                            <a:schemeClr val="tx1"/>
                          </a:solidFill>
                          <a:effectLst/>
                          <a:latin typeface="Gill Sans MT"/>
                          <a:ea typeface="Times New Roman" panose="02020603050405020304" pitchFamily="18" charset="0"/>
                          <a:cs typeface="Helvetica"/>
                        </a:rPr>
                        <a:t>                                           Mask work</a:t>
                      </a:r>
                      <a:endParaRPr lang="en-GB" sz="1200" dirty="0">
                        <a:solidFill>
                          <a:schemeClr val="tx1"/>
                        </a:solidFill>
                        <a:effectLst/>
                        <a:latin typeface="Gill Sans MT"/>
                        <a:cs typeface="Helvetica"/>
                      </a:endParaRPr>
                    </a:p>
                    <a:p>
                      <a:pPr algn="ctr">
                        <a:buNone/>
                      </a:pPr>
                      <a:endParaRPr lang="en-GB" sz="1200" dirty="0">
                        <a:solidFill>
                          <a:schemeClr val="tx1"/>
                        </a:solidFill>
                        <a:effectLst/>
                        <a:latin typeface="Gill Sans MT"/>
                        <a:cs typeface="Helvetica"/>
                      </a:endParaRPr>
                    </a:p>
                    <a:p>
                      <a:pPr algn="ctr">
                        <a:buNone/>
                      </a:pPr>
                      <a:r>
                        <a:rPr lang="en-GB" sz="1200" b="1" dirty="0">
                          <a:solidFill>
                            <a:schemeClr val="tx1"/>
                          </a:solidFill>
                          <a:effectLst/>
                          <a:latin typeface="Gill Sans MT"/>
                          <a:ea typeface="Times New Roman" panose="02020603050405020304" pitchFamily="18" charset="0"/>
                          <a:cs typeface="Helvetica"/>
                        </a:rPr>
                        <a:t>                                    Dance work </a:t>
                      </a:r>
                      <a:endParaRPr lang="en-GB" sz="1200" dirty="0">
                        <a:solidFill>
                          <a:schemeClr val="tx1"/>
                        </a:solidFill>
                        <a:effectLst/>
                        <a:latin typeface="Gill Sans MT"/>
                        <a:cs typeface="Helvetica"/>
                      </a:endParaRPr>
                    </a:p>
                    <a:p>
                      <a:pPr lvl="0" algn="ctr">
                        <a:buNone/>
                      </a:pPr>
                      <a:endParaRPr lang="en-GB" sz="1200" b="1" dirty="0">
                        <a:solidFill>
                          <a:schemeClr val="tx1"/>
                        </a:solidFill>
                        <a:effectLst/>
                        <a:latin typeface="Gill Sans MT"/>
                        <a:ea typeface="Times New Roman" panose="02020603050405020304" pitchFamily="18" charset="0"/>
                        <a:cs typeface="Helvetica"/>
                      </a:endParaRPr>
                    </a:p>
                    <a:p>
                      <a:pPr algn="ctr">
                        <a:buNone/>
                      </a:pPr>
                      <a:r>
                        <a:rPr lang="en-GB" sz="1200" b="1" dirty="0">
                          <a:solidFill>
                            <a:schemeClr val="tx1"/>
                          </a:solidFill>
                          <a:effectLst/>
                          <a:latin typeface="Gill Sans MT"/>
                          <a:ea typeface="Times New Roman" panose="02020603050405020304" pitchFamily="18" charset="0"/>
                          <a:cs typeface="Helvetica"/>
                        </a:rPr>
                        <a:t>                                               Motif </a:t>
                      </a:r>
                      <a:endParaRPr lang="en-GB" sz="1200" dirty="0">
                        <a:solidFill>
                          <a:schemeClr val="tx1"/>
                        </a:solidFill>
                        <a:effectLst/>
                        <a:latin typeface="Gill Sans MT"/>
                        <a:cs typeface="Helvetica"/>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ase">
                        <a:buNone/>
                      </a:pPr>
                      <a:r>
                        <a:rPr lang="en-GB" sz="1200" dirty="0">
                          <a:solidFill>
                            <a:schemeClr val="tx1"/>
                          </a:solidFill>
                          <a:effectLst/>
                          <a:latin typeface="Gill Sans MT"/>
                          <a:ea typeface="Times New Roman" panose="02020603050405020304" pitchFamily="18" charset="0"/>
                        </a:rPr>
                        <a:t>This usually means </a:t>
                      </a:r>
                      <a:r>
                        <a:rPr lang="en-GB" sz="1200" b="1" dirty="0">
                          <a:solidFill>
                            <a:schemeClr val="tx1"/>
                          </a:solidFill>
                          <a:effectLst/>
                          <a:latin typeface="Gill Sans MT"/>
                          <a:ea typeface="Times New Roman" panose="02020603050405020304" pitchFamily="18" charset="0"/>
                        </a:rPr>
                        <a:t>stylised movement</a:t>
                      </a:r>
                      <a:r>
                        <a:rPr lang="en-GB" sz="1200" dirty="0">
                          <a:solidFill>
                            <a:schemeClr val="tx1"/>
                          </a:solidFill>
                          <a:effectLst/>
                          <a:latin typeface="Gill Sans MT"/>
                          <a:ea typeface="Times New Roman" panose="02020603050405020304" pitchFamily="18" charset="0"/>
                        </a:rPr>
                        <a:t> but can be comparatively realistic.</a:t>
                      </a:r>
                      <a:endParaRPr lang="en-GB" sz="1200" dirty="0">
                        <a:solidFill>
                          <a:schemeClr val="tx1"/>
                        </a:solidFill>
                        <a:effectLst/>
                        <a:latin typeface="Gill Sans MT"/>
                      </a:endParaRPr>
                    </a:p>
                    <a:p>
                      <a:pPr algn="l" fontAlgn="base">
                        <a:buNone/>
                      </a:pPr>
                      <a:r>
                        <a:rPr lang="en-GB" sz="1200" dirty="0">
                          <a:solidFill>
                            <a:schemeClr val="tx1"/>
                          </a:solidFill>
                          <a:effectLst/>
                          <a:latin typeface="Gill Sans MT"/>
                          <a:ea typeface="Times New Roman" panose="02020603050405020304" pitchFamily="18" charset="0"/>
                        </a:rPr>
                        <a:t>A </a:t>
                      </a:r>
                      <a:r>
                        <a:rPr lang="en-GB" sz="1200" b="1" dirty="0">
                          <a:solidFill>
                            <a:schemeClr val="tx1"/>
                          </a:solidFill>
                          <a:effectLst/>
                          <a:latin typeface="Gill Sans MT"/>
                          <a:ea typeface="Times New Roman" panose="02020603050405020304" pitchFamily="18" charset="0"/>
                        </a:rPr>
                        <a:t>gesture</a:t>
                      </a:r>
                      <a:r>
                        <a:rPr lang="en-GB" sz="1200" dirty="0">
                          <a:solidFill>
                            <a:schemeClr val="tx1"/>
                          </a:solidFill>
                          <a:effectLst/>
                          <a:latin typeface="Gill Sans MT"/>
                          <a:ea typeface="Times New Roman" panose="02020603050405020304" pitchFamily="18" charset="0"/>
                        </a:rPr>
                        <a:t> may be something small but can have emotional impact or it can be a particular movement that defines a character.</a:t>
                      </a:r>
                      <a:endParaRPr lang="en-GB" sz="1200" dirty="0">
                        <a:solidFill>
                          <a:schemeClr val="tx1"/>
                        </a:solidFill>
                        <a:effectLst/>
                        <a:latin typeface="Gill Sans MT"/>
                      </a:endParaRPr>
                    </a:p>
                    <a:p>
                      <a:pPr algn="l" fontAlgn="base">
                        <a:buNone/>
                      </a:pPr>
                      <a:r>
                        <a:rPr lang="en-GB" sz="1200" dirty="0">
                          <a:solidFill>
                            <a:schemeClr val="tx1"/>
                          </a:solidFill>
                          <a:effectLst/>
                          <a:latin typeface="Gill Sans MT"/>
                          <a:ea typeface="Times New Roman" panose="02020603050405020304" pitchFamily="18" charset="0"/>
                        </a:rPr>
                        <a:t>This may be executed by </a:t>
                      </a:r>
                      <a:r>
                        <a:rPr lang="en-GB" sz="1200" b="1" dirty="0">
                          <a:solidFill>
                            <a:schemeClr val="tx1"/>
                          </a:solidFill>
                          <a:effectLst/>
                          <a:latin typeface="Gill Sans MT"/>
                          <a:ea typeface="Times New Roman" panose="02020603050405020304" pitchFamily="18" charset="0"/>
                        </a:rPr>
                        <a:t>use of levels</a:t>
                      </a:r>
                      <a:r>
                        <a:rPr lang="en-GB" sz="1200" dirty="0">
                          <a:solidFill>
                            <a:schemeClr val="tx1"/>
                          </a:solidFill>
                          <a:effectLst/>
                          <a:latin typeface="Gill Sans MT"/>
                          <a:ea typeface="Times New Roman" panose="02020603050405020304" pitchFamily="18" charset="0"/>
                        </a:rPr>
                        <a:t> or by distance or strength of contact, or a combination of all of these with voice work.</a:t>
                      </a:r>
                      <a:endParaRPr lang="en-GB" sz="1200" dirty="0">
                        <a:solidFill>
                          <a:schemeClr val="tx1"/>
                        </a:solidFill>
                        <a:effectLst/>
                        <a:latin typeface="Gill Sans MT"/>
                      </a:endParaRPr>
                    </a:p>
                    <a:p>
                      <a:pPr algn="l" fontAlgn="base">
                        <a:buNone/>
                      </a:pPr>
                      <a:endParaRPr lang="en-GB" sz="1200" dirty="0">
                        <a:solidFill>
                          <a:schemeClr val="tx1"/>
                        </a:solidFill>
                        <a:effectLst/>
                        <a:latin typeface="Gill Sans MT"/>
                        <a:ea typeface="Times New Roman" panose="02020603050405020304" pitchFamily="18" charset="0"/>
                      </a:endParaRPr>
                    </a:p>
                    <a:p>
                      <a:pPr lvl="0" algn="l">
                        <a:buNone/>
                      </a:pPr>
                      <a:r>
                        <a:rPr lang="en-GB" sz="1200" dirty="0">
                          <a:solidFill>
                            <a:schemeClr val="tx1"/>
                          </a:solidFill>
                          <a:effectLst/>
                          <a:latin typeface="Gill Sans MT"/>
                          <a:ea typeface="Times New Roman" panose="02020603050405020304" pitchFamily="18" charset="0"/>
                        </a:rPr>
                        <a:t>How </a:t>
                      </a:r>
                      <a:r>
                        <a:rPr lang="en-GB" sz="1200" b="1" dirty="0">
                          <a:solidFill>
                            <a:schemeClr val="tx1"/>
                          </a:solidFill>
                          <a:effectLst/>
                          <a:latin typeface="Gill Sans MT"/>
                          <a:ea typeface="Times New Roman" panose="02020603050405020304" pitchFamily="18" charset="0"/>
                        </a:rPr>
                        <a:t>close or far</a:t>
                      </a:r>
                      <a:r>
                        <a:rPr lang="en-GB" sz="1200" dirty="0">
                          <a:solidFill>
                            <a:schemeClr val="tx1"/>
                          </a:solidFill>
                          <a:effectLst/>
                          <a:latin typeface="Gill Sans MT"/>
                          <a:ea typeface="Times New Roman" panose="02020603050405020304" pitchFamily="18" charset="0"/>
                        </a:rPr>
                        <a:t> you are from your co-performers can be a source of very powerful impact. For example, the threatening gangster who speaks to his victim from a distance of perhaps a couple of inches.</a:t>
                      </a:r>
                      <a:endParaRPr lang="en-GB" sz="1200" dirty="0">
                        <a:solidFill>
                          <a:schemeClr val="tx1"/>
                        </a:solidFill>
                        <a:effectLst/>
                        <a:latin typeface="Gill Sans MT"/>
                      </a:endParaRPr>
                    </a:p>
                    <a:p>
                      <a:pPr algn="l" fontAlgn="base">
                        <a:buNone/>
                      </a:pPr>
                      <a:endParaRPr lang="en-GB" sz="1200" dirty="0">
                        <a:solidFill>
                          <a:schemeClr val="tx1"/>
                        </a:solidFill>
                        <a:effectLst/>
                        <a:latin typeface="Gill Sans MT"/>
                        <a:ea typeface="Times New Roman" panose="02020603050405020304" pitchFamily="18" charset="0"/>
                      </a:endParaRPr>
                    </a:p>
                    <a:p>
                      <a:pPr lvl="0" algn="l">
                        <a:buNone/>
                      </a:pPr>
                      <a:r>
                        <a:rPr lang="en-GB" sz="1200" dirty="0">
                          <a:solidFill>
                            <a:schemeClr val="tx1"/>
                          </a:solidFill>
                          <a:effectLst/>
                          <a:latin typeface="Gill Sans MT"/>
                          <a:ea typeface="Times New Roman" panose="02020603050405020304" pitchFamily="18" charset="0"/>
                        </a:rPr>
                        <a:t>This is associated with strength as the body could radiate assertion and authority or weakness by stance, </a:t>
                      </a:r>
                      <a:endParaRPr lang="en-GB" sz="1200" dirty="0">
                        <a:solidFill>
                          <a:schemeClr val="tx1"/>
                        </a:solidFill>
                        <a:effectLst/>
                        <a:latin typeface="Gill Sans MT"/>
                      </a:endParaRPr>
                    </a:p>
                    <a:p>
                      <a:pPr algn="l" fontAlgn="base">
                        <a:buNone/>
                      </a:pPr>
                      <a:r>
                        <a:rPr lang="en-GB" sz="1200" dirty="0">
                          <a:solidFill>
                            <a:schemeClr val="tx1"/>
                          </a:solidFill>
                          <a:effectLst/>
                          <a:latin typeface="Gill Sans MT"/>
                          <a:ea typeface="Times New Roman" panose="02020603050405020304" pitchFamily="18" charset="0"/>
                        </a:rPr>
                        <a:t>incorporating </a:t>
                      </a:r>
                      <a:r>
                        <a:rPr lang="en-GB" sz="1200" b="1" dirty="0">
                          <a:solidFill>
                            <a:schemeClr val="tx1"/>
                          </a:solidFill>
                          <a:effectLst/>
                          <a:latin typeface="Gill Sans MT"/>
                          <a:ea typeface="Times New Roman" panose="02020603050405020304" pitchFamily="18" charset="0"/>
                        </a:rPr>
                        <a:t>posture</a:t>
                      </a:r>
                      <a:r>
                        <a:rPr lang="en-GB" sz="1200" dirty="0">
                          <a:solidFill>
                            <a:schemeClr val="tx1"/>
                          </a:solidFill>
                          <a:effectLst/>
                          <a:latin typeface="Gill Sans MT"/>
                          <a:ea typeface="Times New Roman" panose="02020603050405020304" pitchFamily="18" charset="0"/>
                        </a:rPr>
                        <a:t>.</a:t>
                      </a:r>
                      <a:endParaRPr lang="en-GB" sz="1200" dirty="0">
                        <a:solidFill>
                          <a:schemeClr val="tx1"/>
                        </a:solidFill>
                        <a:effectLst/>
                        <a:latin typeface="Gill Sans MT"/>
                      </a:endParaRPr>
                    </a:p>
                    <a:p>
                      <a:pPr algn="l" fontAlgn="base">
                        <a:buNone/>
                      </a:pPr>
                      <a:endParaRPr lang="en-GB" sz="1200" dirty="0">
                        <a:solidFill>
                          <a:schemeClr val="tx1"/>
                        </a:solidFill>
                        <a:effectLst/>
                        <a:latin typeface="Gill Sans MT"/>
                        <a:ea typeface="Times New Roman" panose="02020603050405020304" pitchFamily="18" charset="0"/>
                      </a:endParaRPr>
                    </a:p>
                    <a:p>
                      <a:pPr lvl="0" algn="l">
                        <a:buNone/>
                      </a:pPr>
                      <a:r>
                        <a:rPr lang="en-GB" sz="1200">
                          <a:solidFill>
                            <a:schemeClr val="tx1"/>
                          </a:solidFill>
                          <a:effectLst/>
                          <a:latin typeface="Gill Sans MT"/>
                          <a:ea typeface="Times New Roman" panose="02020603050405020304" pitchFamily="18" charset="0"/>
                        </a:rPr>
                        <a:t>Used here as umbrella terms to focus on the fact that in physical work </a:t>
                      </a:r>
                      <a:r>
                        <a:rPr lang="en-GB" sz="1200" b="1" dirty="0">
                          <a:solidFill>
                            <a:schemeClr val="tx1"/>
                          </a:solidFill>
                          <a:effectLst/>
                          <a:latin typeface="Gill Sans MT"/>
                          <a:ea typeface="Times New Roman" panose="02020603050405020304" pitchFamily="18" charset="0"/>
                        </a:rPr>
                        <a:t>the gestures and bigger movements come together</a:t>
                      </a:r>
                      <a:r>
                        <a:rPr lang="en-GB" sz="1200" dirty="0">
                          <a:solidFill>
                            <a:schemeClr val="tx1"/>
                          </a:solidFill>
                          <a:effectLst/>
                          <a:latin typeface="Gill Sans MT"/>
                          <a:ea typeface="Times New Roman" panose="02020603050405020304" pitchFamily="18" charset="0"/>
                        </a:rPr>
                        <a:t> to express the emotions of the piece.</a:t>
                      </a:r>
                      <a:endParaRPr lang="en-GB" sz="1200" dirty="0">
                        <a:solidFill>
                          <a:schemeClr val="tx1"/>
                        </a:solidFill>
                        <a:effectLst/>
                        <a:latin typeface="Gill Sans MT"/>
                      </a:endParaRPr>
                    </a:p>
                    <a:p>
                      <a:pPr algn="l" fontAlgn="base">
                        <a:buNone/>
                      </a:pPr>
                      <a:r>
                        <a:rPr lang="en-GB" sz="1200" dirty="0">
                          <a:solidFill>
                            <a:schemeClr val="tx1"/>
                          </a:solidFill>
                          <a:effectLst/>
                          <a:latin typeface="Gill Sans MT"/>
                          <a:ea typeface="Times New Roman" panose="02020603050405020304" pitchFamily="18" charset="0"/>
                        </a:rPr>
                        <a:t>Every </a:t>
                      </a:r>
                      <a:r>
                        <a:rPr lang="en-GB" sz="1200" b="1" dirty="0">
                          <a:solidFill>
                            <a:schemeClr val="tx1"/>
                          </a:solidFill>
                          <a:effectLst/>
                          <a:latin typeface="Gill Sans MT"/>
                          <a:ea typeface="Times New Roman" panose="02020603050405020304" pitchFamily="18" charset="0"/>
                        </a:rPr>
                        <a:t>movement</a:t>
                      </a:r>
                      <a:r>
                        <a:rPr lang="en-GB" sz="1200" dirty="0">
                          <a:solidFill>
                            <a:schemeClr val="tx1"/>
                          </a:solidFill>
                          <a:effectLst/>
                          <a:latin typeface="Gill Sans MT"/>
                          <a:ea typeface="Times New Roman" panose="02020603050405020304" pitchFamily="18" charset="0"/>
                        </a:rPr>
                        <a:t> needs to be rehearsed with precision</a:t>
                      </a:r>
                      <a:endParaRPr lang="en-GB" sz="1200" dirty="0">
                        <a:solidFill>
                          <a:schemeClr val="tx1"/>
                        </a:solidFill>
                        <a:effectLst/>
                        <a:latin typeface="Gill Sans MT"/>
                      </a:endParaRPr>
                    </a:p>
                    <a:p>
                      <a:pPr lvl="0" algn="l">
                        <a:buNone/>
                      </a:pPr>
                      <a:r>
                        <a:rPr lang="en-GB" sz="1200" b="0" i="0" u="none" strike="noStrike" noProof="0" dirty="0">
                          <a:solidFill>
                            <a:schemeClr val="tx1"/>
                          </a:solidFill>
                          <a:effectLst/>
                          <a:latin typeface="Gill Sans MT"/>
                        </a:rPr>
                        <a:t>If the stage is full of characters moving, </a:t>
                      </a:r>
                      <a:r>
                        <a:rPr lang="en-GB" sz="1200" b="1" i="0" u="none" strike="noStrike" noProof="0" dirty="0">
                          <a:solidFill>
                            <a:schemeClr val="tx1"/>
                          </a:solidFill>
                          <a:effectLst/>
                          <a:latin typeface="Gill Sans MT"/>
                        </a:rPr>
                        <a:t>immobility</a:t>
                      </a:r>
                      <a:r>
                        <a:rPr lang="en-GB" sz="1200" b="0" i="0" u="none" strike="noStrike" noProof="0" dirty="0">
                          <a:solidFill>
                            <a:schemeClr val="tx1"/>
                          </a:solidFill>
                          <a:effectLst/>
                          <a:latin typeface="Gill Sans MT"/>
                        </a:rPr>
                        <a:t> can have a powerful effect.</a:t>
                      </a:r>
                      <a:endParaRPr lang="en-GB" sz="1200">
                        <a:solidFill>
                          <a:schemeClr val="tx1"/>
                        </a:solidFill>
                        <a:latin typeface="Gill Sans MT"/>
                      </a:endParaRPr>
                    </a:p>
                    <a:p>
                      <a:pPr lvl="0" algn="l">
                        <a:buNone/>
                      </a:pPr>
                      <a:endParaRPr lang="en-GB" sz="1200" dirty="0">
                        <a:solidFill>
                          <a:schemeClr val="tx1"/>
                        </a:solidFill>
                        <a:effectLst/>
                        <a:latin typeface="Gill Sans MT"/>
                      </a:endParaRPr>
                    </a:p>
                    <a:p>
                      <a:pPr lvl="0" algn="l">
                        <a:buNone/>
                      </a:pPr>
                      <a:r>
                        <a:rPr lang="en-GB" sz="1200" dirty="0">
                          <a:solidFill>
                            <a:schemeClr val="tx1"/>
                          </a:solidFill>
                          <a:effectLst/>
                          <a:latin typeface="Gill Sans MT"/>
                        </a:rPr>
                        <a:t>The</a:t>
                      </a:r>
                      <a:r>
                        <a:rPr lang="en-GB" sz="1200" dirty="0">
                          <a:solidFill>
                            <a:schemeClr val="tx1"/>
                          </a:solidFill>
                          <a:effectLst/>
                          <a:latin typeface="Gill Sans MT"/>
                          <a:ea typeface="Times New Roman" panose="02020603050405020304" pitchFamily="18" charset="0"/>
                        </a:rPr>
                        <a:t> impact of a </a:t>
                      </a:r>
                      <a:r>
                        <a:rPr lang="en-GB" sz="1200" b="1" dirty="0">
                          <a:solidFill>
                            <a:schemeClr val="tx1"/>
                          </a:solidFill>
                          <a:effectLst/>
                          <a:latin typeface="Gill Sans MT"/>
                          <a:ea typeface="Times New Roman" panose="02020603050405020304" pitchFamily="18" charset="0"/>
                        </a:rPr>
                        <a:t>mask</a:t>
                      </a:r>
                      <a:r>
                        <a:rPr lang="en-GB" sz="1200" dirty="0">
                          <a:solidFill>
                            <a:schemeClr val="tx1"/>
                          </a:solidFill>
                          <a:effectLst/>
                          <a:latin typeface="Gill Sans MT"/>
                          <a:ea typeface="Times New Roman" panose="02020603050405020304" pitchFamily="18" charset="0"/>
                        </a:rPr>
                        <a:t> is visual and without the facial features to show action, movement becomes an even more central performance instrument.</a:t>
                      </a:r>
                      <a:endParaRPr lang="en-GB" sz="1200" dirty="0">
                        <a:solidFill>
                          <a:schemeClr val="tx1"/>
                        </a:solidFill>
                        <a:effectLst/>
                        <a:latin typeface="Gill Sans MT"/>
                      </a:endParaRPr>
                    </a:p>
                    <a:p>
                      <a:pPr algn="l" fontAlgn="base">
                        <a:buNone/>
                      </a:pPr>
                      <a:endParaRPr lang="en-GB" sz="1200" dirty="0">
                        <a:solidFill>
                          <a:schemeClr val="tx1"/>
                        </a:solidFill>
                        <a:effectLst/>
                        <a:latin typeface="Gill Sans MT"/>
                        <a:ea typeface="Times New Roman" panose="02020603050405020304" pitchFamily="18" charset="0"/>
                      </a:endParaRPr>
                    </a:p>
                    <a:p>
                      <a:pPr lvl="0" algn="l">
                        <a:buNone/>
                      </a:pPr>
                      <a:r>
                        <a:rPr lang="en-GB" sz="1200">
                          <a:solidFill>
                            <a:schemeClr val="tx1"/>
                          </a:solidFill>
                          <a:effectLst/>
                          <a:latin typeface="Gill Sans MT"/>
                          <a:ea typeface="Times New Roman" panose="02020603050405020304" pitchFamily="18" charset="0"/>
                        </a:rPr>
                        <a:t>Don’t be afraid to include dance in your work; you don’t have to be an experienced dancer. ‘Dad dancing’ can work well in a comedy for instance!</a:t>
                      </a:r>
                      <a:endParaRPr lang="en-GB" sz="1200" dirty="0">
                        <a:solidFill>
                          <a:schemeClr val="tx1"/>
                        </a:solidFill>
                        <a:effectLst/>
                        <a:latin typeface="Gill Sans MT"/>
                      </a:endParaRPr>
                    </a:p>
                    <a:p>
                      <a:pPr lvl="0" algn="l">
                        <a:buNone/>
                      </a:pPr>
                      <a:r>
                        <a:rPr lang="en-GB" sz="1200">
                          <a:solidFill>
                            <a:schemeClr val="tx1"/>
                          </a:solidFill>
                          <a:effectLst/>
                          <a:latin typeface="Gill Sans MT"/>
                          <a:ea typeface="Times New Roman" panose="02020603050405020304" pitchFamily="18" charset="0"/>
                        </a:rPr>
                        <a:t>This is repeated use of a movement pattern which has meaning and reminds us of the central theme of the work.</a:t>
                      </a:r>
                      <a:endParaRPr lang="en-GB" sz="1200" dirty="0">
                        <a:solidFill>
                          <a:schemeClr val="tx1"/>
                        </a:solidFill>
                        <a:effectLst/>
                        <a:latin typeface="Gill Sans MT"/>
                      </a:endParaRPr>
                    </a:p>
                    <a:p>
                      <a:pPr algn="l" fontAlgn="base">
                        <a:buNone/>
                      </a:pPr>
                      <a:endParaRPr lang="en-GB" sz="1200" dirty="0">
                        <a:solidFill>
                          <a:schemeClr val="tx1"/>
                        </a:solidFill>
                        <a:effectLst/>
                        <a:latin typeface="Gill Sans MT"/>
                      </a:endParaRPr>
                    </a:p>
                    <a:p>
                      <a:pPr algn="l" fontAlgn="base">
                        <a:buNone/>
                      </a:pPr>
                      <a:endParaRPr lang="en-GB" sz="1200" dirty="0">
                        <a:solidFill>
                          <a:schemeClr val="tx1"/>
                        </a:solidFill>
                        <a:effectLst/>
                        <a:latin typeface="Gill Sans MT"/>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36752402"/>
                  </a:ext>
                </a:extLst>
              </a:tr>
            </a:tbl>
          </a:graphicData>
        </a:graphic>
      </p:graphicFrame>
    </p:spTree>
    <p:extLst>
      <p:ext uri="{BB962C8B-B14F-4D97-AF65-F5344CB8AC3E}">
        <p14:creationId xmlns:p14="http://schemas.microsoft.com/office/powerpoint/2010/main" val="1210553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73805763"/>
              </p:ext>
            </p:extLst>
          </p:nvPr>
        </p:nvGraphicFramePr>
        <p:xfrm>
          <a:off x="0" y="-3402"/>
          <a:ext cx="12192000" cy="6912992"/>
        </p:xfrm>
        <a:graphic>
          <a:graphicData uri="http://schemas.openxmlformats.org/drawingml/2006/table">
            <a:tbl>
              <a:tblPr bandRow="1">
                <a:tableStyleId>{5C22544A-7EE6-4342-B048-85BDC9FD1C3A}</a:tableStyleId>
              </a:tblPr>
              <a:tblGrid>
                <a:gridCol w="2602455">
                  <a:extLst>
                    <a:ext uri="{9D8B030D-6E8A-4147-A177-3AD203B41FA5}">
                      <a16:colId xmlns:a16="http://schemas.microsoft.com/office/drawing/2014/main" val="3434616418"/>
                    </a:ext>
                  </a:extLst>
                </a:gridCol>
                <a:gridCol w="9589545">
                  <a:extLst>
                    <a:ext uri="{9D8B030D-6E8A-4147-A177-3AD203B41FA5}">
                      <a16:colId xmlns:a16="http://schemas.microsoft.com/office/drawing/2014/main" val="4009740616"/>
                    </a:ext>
                  </a:extLst>
                </a:gridCol>
              </a:tblGrid>
              <a:tr h="342358">
                <a:tc gridSpan="2">
                  <a:txBody>
                    <a:bodyPr/>
                    <a:lstStyle/>
                    <a:p>
                      <a:pPr algn="ctr">
                        <a:lnSpc>
                          <a:spcPct val="107000"/>
                        </a:lnSpc>
                        <a:spcAft>
                          <a:spcPts val="800"/>
                        </a:spcAft>
                      </a:pPr>
                      <a:r>
                        <a:rPr lang="en-GB" sz="1200" b="1" dirty="0">
                          <a:effectLst/>
                          <a:latin typeface="Gill Sans MT"/>
                        </a:rPr>
                        <a:t>YEAR 9 DRAMA –Working</a:t>
                      </a:r>
                      <a:r>
                        <a:rPr lang="en-GB" sz="1200" b="1" baseline="0" dirty="0">
                          <a:effectLst/>
                          <a:latin typeface="Gill Sans MT"/>
                        </a:rPr>
                        <a:t> with Text – HT 2 - </a:t>
                      </a:r>
                      <a:r>
                        <a:rPr lang="en-GB" sz="1200" b="1" dirty="0">
                          <a:effectLst/>
                          <a:latin typeface="Gill Sans MT"/>
                        </a:rPr>
                        <a:t>KNOWLEDGE ORGANISER </a:t>
                      </a:r>
                      <a:endParaRPr lang="en-GB" sz="1200" b="1">
                        <a:effectLst/>
                        <a:latin typeface="Gill Sans MT"/>
                        <a:ea typeface="Calibri"/>
                      </a:endParaRPr>
                    </a:p>
                  </a:txBody>
                  <a:tcPr marL="40749" marR="40749" marT="0" marB="0">
                    <a:noFill/>
                  </a:tcPr>
                </a:tc>
                <a:tc hMerge="1">
                  <a:txBody>
                    <a:bodyPr/>
                    <a:lstStyle/>
                    <a:p>
                      <a:endParaRPr lang="en-GB"/>
                    </a:p>
                  </a:txBody>
                  <a:tcPr/>
                </a:tc>
                <a:extLst>
                  <a:ext uri="{0D108BD9-81ED-4DB2-BD59-A6C34878D82A}">
                    <a16:rowId xmlns:a16="http://schemas.microsoft.com/office/drawing/2014/main" val="4274610403"/>
                  </a:ext>
                </a:extLst>
              </a:tr>
              <a:tr h="197513">
                <a:tc gridSpan="2">
                  <a:txBody>
                    <a:bodyPr/>
                    <a:lstStyle/>
                    <a:p>
                      <a:pPr algn="ctr">
                        <a:lnSpc>
                          <a:spcPct val="107000"/>
                        </a:lnSpc>
                        <a:spcAft>
                          <a:spcPts val="800"/>
                        </a:spcAft>
                      </a:pPr>
                      <a:endParaRPr lang="en-GB" sz="1200" dirty="0">
                        <a:effectLst/>
                        <a:latin typeface="Gill Sans MT"/>
                        <a:ea typeface="Calibri"/>
                      </a:endParaRPr>
                    </a:p>
                  </a:txBody>
                  <a:tcPr marL="40749" marR="40749" marT="0" marB="0">
                    <a:noFill/>
                  </a:tcPr>
                </a:tc>
                <a:tc hMerge="1">
                  <a:txBody>
                    <a:bodyPr/>
                    <a:lstStyle/>
                    <a:p>
                      <a:endParaRPr lang="en-GB"/>
                    </a:p>
                  </a:txBody>
                  <a:tcPr/>
                </a:tc>
                <a:extLst>
                  <a:ext uri="{0D108BD9-81ED-4DB2-BD59-A6C34878D82A}">
                    <a16:rowId xmlns:a16="http://schemas.microsoft.com/office/drawing/2014/main" val="1713810080"/>
                  </a:ext>
                </a:extLst>
              </a:tr>
              <a:tr h="869063">
                <a:tc>
                  <a:txBody>
                    <a:bodyPr/>
                    <a:lstStyle/>
                    <a:p>
                      <a:pPr algn="ctr">
                        <a:lnSpc>
                          <a:spcPct val="107000"/>
                        </a:lnSpc>
                        <a:spcAft>
                          <a:spcPts val="800"/>
                        </a:spcAft>
                      </a:pPr>
                      <a:r>
                        <a:rPr lang="en-GB" sz="1200" b="1" dirty="0">
                          <a:effectLst/>
                          <a:latin typeface="Gill Sans MT"/>
                        </a:rPr>
                        <a:t>Things</a:t>
                      </a:r>
                      <a:r>
                        <a:rPr lang="en-GB" sz="1200" b="1" baseline="0" dirty="0">
                          <a:effectLst/>
                          <a:latin typeface="Gill Sans MT"/>
                        </a:rPr>
                        <a:t> I Know To Be True</a:t>
                      </a:r>
                      <a:endParaRPr lang="en-GB" sz="1200" b="1">
                        <a:effectLst/>
                        <a:latin typeface="Gill Sans MT"/>
                        <a:ea typeface="Calibri" panose="020F0502020204030204" pitchFamily="34" charset="0"/>
                      </a:endParaRPr>
                    </a:p>
                  </a:txBody>
                  <a:tcPr marL="40749" marR="40749" marT="0" marB="0">
                    <a:noFill/>
                  </a:tcPr>
                </a:tc>
                <a:tc>
                  <a:txBody>
                    <a:bodyPr/>
                    <a:lstStyle/>
                    <a:p>
                      <a:pPr>
                        <a:lnSpc>
                          <a:spcPct val="107000"/>
                        </a:lnSpc>
                        <a:spcAft>
                          <a:spcPts val="800"/>
                        </a:spcAft>
                      </a:pPr>
                      <a:r>
                        <a:rPr lang="en-GB" sz="1200" i="1" dirty="0">
                          <a:latin typeface="Gill Sans MT"/>
                        </a:rPr>
                        <a:t>Things I Know to Be True</a:t>
                      </a:r>
                      <a:r>
                        <a:rPr lang="en-GB" sz="1200" dirty="0">
                          <a:latin typeface="Gill Sans MT"/>
                        </a:rPr>
                        <a:t> is a powerful contemporary play by Australian playwright </a:t>
                      </a:r>
                      <a:r>
                        <a:rPr lang="en-GB" sz="1200" b="1" dirty="0">
                          <a:latin typeface="Gill Sans MT"/>
                        </a:rPr>
                        <a:t>Andrew Bovell</a:t>
                      </a:r>
                      <a:r>
                        <a:rPr lang="en-GB" sz="1200" dirty="0">
                          <a:latin typeface="Gill Sans MT"/>
                        </a:rPr>
                        <a:t>, exploring themes of family, identity, love, and change. The play follows the </a:t>
                      </a:r>
                      <a:r>
                        <a:rPr lang="en-GB" sz="1200" b="1" dirty="0">
                          <a:latin typeface="Gill Sans MT"/>
                        </a:rPr>
                        <a:t>Price family</a:t>
                      </a:r>
                      <a:r>
                        <a:rPr lang="en-GB" sz="1200" dirty="0">
                          <a:latin typeface="Gill Sans MT"/>
                        </a:rPr>
                        <a:t>, a seemingly ordinary working-class family living in suburban Australia. Over the course of a year, each of the four adult children returns home or reaches out, revealing personal struggles that shake the family’s foundation.</a:t>
                      </a:r>
                      <a:endParaRPr lang="en-GB" sz="1200">
                        <a:effectLst/>
                        <a:latin typeface="Gill Sans MT"/>
                        <a:ea typeface="Calibri" panose="020F0502020204030204" pitchFamily="34" charset="0"/>
                      </a:endParaRPr>
                    </a:p>
                  </a:txBody>
                  <a:tcPr marL="40749" marR="40749" marT="0" marB="0">
                    <a:noFill/>
                  </a:tcPr>
                </a:tc>
                <a:extLst>
                  <a:ext uri="{0D108BD9-81ED-4DB2-BD59-A6C34878D82A}">
                    <a16:rowId xmlns:a16="http://schemas.microsoft.com/office/drawing/2014/main" val="3334698159"/>
                  </a:ext>
                </a:extLst>
              </a:tr>
              <a:tr h="1027074">
                <a:tc>
                  <a:txBody>
                    <a:bodyPr/>
                    <a:lstStyle/>
                    <a:p>
                      <a:pPr algn="ctr">
                        <a:lnSpc>
                          <a:spcPct val="107000"/>
                        </a:lnSpc>
                        <a:spcAft>
                          <a:spcPts val="800"/>
                        </a:spcAft>
                      </a:pPr>
                      <a:r>
                        <a:rPr lang="en-GB" sz="1200" b="1" dirty="0">
                          <a:effectLst/>
                          <a:latin typeface="Gill Sans MT"/>
                        </a:rPr>
                        <a:t>Game Over</a:t>
                      </a:r>
                      <a:endParaRPr lang="en-GB" sz="1200" b="1">
                        <a:effectLst/>
                        <a:latin typeface="Gill Sans MT"/>
                        <a:ea typeface="Calibri" panose="020F0502020204030204" pitchFamily="34" charset="0"/>
                      </a:endParaRPr>
                    </a:p>
                  </a:txBody>
                  <a:tcPr marL="40749" marR="40749" marT="0" marB="0">
                    <a:noFill/>
                  </a:tcPr>
                </a:tc>
                <a:tc>
                  <a:txBody>
                    <a:bodyPr/>
                    <a:lstStyle/>
                    <a:p>
                      <a:pPr>
                        <a:lnSpc>
                          <a:spcPct val="107000"/>
                        </a:lnSpc>
                        <a:spcAft>
                          <a:spcPts val="800"/>
                        </a:spcAft>
                      </a:pPr>
                      <a:r>
                        <a:rPr lang="en-GB" sz="1200" i="1" dirty="0">
                          <a:latin typeface="Gill Sans MT"/>
                        </a:rPr>
                        <a:t>Game Over</a:t>
                      </a:r>
                      <a:r>
                        <a:rPr lang="en-GB" sz="1200" dirty="0">
                          <a:latin typeface="Gill Sans MT"/>
                        </a:rPr>
                        <a:t> is a </a:t>
                      </a:r>
                      <a:r>
                        <a:rPr lang="en-GB" sz="1200" b="1" dirty="0">
                          <a:latin typeface="Gill Sans MT"/>
                        </a:rPr>
                        <a:t>verbatim play</a:t>
                      </a:r>
                      <a:r>
                        <a:rPr lang="en-GB" sz="1200" dirty="0">
                          <a:latin typeface="Gill Sans MT"/>
                        </a:rPr>
                        <a:t> written by </a:t>
                      </a:r>
                      <a:r>
                        <a:rPr lang="en-GB" sz="1200" b="1" dirty="0">
                          <a:latin typeface="Gill Sans MT"/>
                        </a:rPr>
                        <a:t>Mark Wheeller</a:t>
                      </a:r>
                      <a:r>
                        <a:rPr lang="en-GB" sz="1200" dirty="0">
                          <a:latin typeface="Gill Sans MT"/>
                        </a:rPr>
                        <a:t>, based on the </a:t>
                      </a:r>
                      <a:r>
                        <a:rPr lang="en-GB" sz="1200" b="1" dirty="0">
                          <a:latin typeface="Gill Sans MT"/>
                        </a:rPr>
                        <a:t>true story of Breck Bednar</a:t>
                      </a:r>
                      <a:r>
                        <a:rPr lang="en-GB" sz="1200" dirty="0">
                          <a:latin typeface="Gill Sans MT"/>
                        </a:rPr>
                        <a:t>, a 14-year-old boy from the UK who was groomed online and murdered in 2014. The play aims to raise awareness about the dangers of online grooming and exploitation, especially among young people. Breck was a bright and talented teenager who loved computers and online gaming. Through a gaming server, he met </a:t>
                      </a:r>
                      <a:r>
                        <a:rPr lang="en-GB" sz="1200" b="1" dirty="0">
                          <a:latin typeface="Gill Sans MT"/>
                        </a:rPr>
                        <a:t>Lewis Daynes</a:t>
                      </a:r>
                      <a:r>
                        <a:rPr lang="en-GB" sz="1200" dirty="0">
                          <a:latin typeface="Gill Sans MT"/>
                        </a:rPr>
                        <a:t>, an older teenager who manipulated and groomed Breck over several months. Despite his mother </a:t>
                      </a:r>
                      <a:r>
                        <a:rPr lang="en-GB" sz="1200" b="1" dirty="0">
                          <a:latin typeface="Gill Sans MT"/>
                        </a:rPr>
                        <a:t>Lorin LaFave’s</a:t>
                      </a:r>
                      <a:r>
                        <a:rPr lang="en-GB" sz="1200" dirty="0">
                          <a:latin typeface="Gill Sans MT"/>
                        </a:rPr>
                        <a:t> efforts to intervene and alert authorities, Breck was lured to Daynes’ flat and brutally murdered.</a:t>
                      </a:r>
                      <a:endParaRPr lang="en-GB" sz="1200">
                        <a:effectLst/>
                        <a:latin typeface="Gill Sans MT"/>
                        <a:ea typeface="Calibri" panose="020F0502020204030204" pitchFamily="34" charset="0"/>
                      </a:endParaRPr>
                    </a:p>
                  </a:txBody>
                  <a:tcPr marL="40749" marR="40749" marT="0" marB="0">
                    <a:noFill/>
                  </a:tcPr>
                </a:tc>
                <a:extLst>
                  <a:ext uri="{0D108BD9-81ED-4DB2-BD59-A6C34878D82A}">
                    <a16:rowId xmlns:a16="http://schemas.microsoft.com/office/drawing/2014/main" val="3263056177"/>
                  </a:ext>
                </a:extLst>
              </a:tr>
              <a:tr h="803225">
                <a:tc>
                  <a:txBody>
                    <a:bodyPr/>
                    <a:lstStyle/>
                    <a:p>
                      <a:pPr algn="ctr">
                        <a:lnSpc>
                          <a:spcPct val="107000"/>
                        </a:lnSpc>
                        <a:spcAft>
                          <a:spcPts val="800"/>
                        </a:spcAft>
                      </a:pPr>
                      <a:r>
                        <a:rPr lang="en-GB" sz="1200" b="1" dirty="0">
                          <a:effectLst/>
                          <a:latin typeface="Gill Sans MT"/>
                        </a:rPr>
                        <a:t>The Government</a:t>
                      </a:r>
                      <a:r>
                        <a:rPr lang="en-GB" sz="1200" b="1" baseline="0" dirty="0">
                          <a:effectLst/>
                          <a:latin typeface="Gill Sans MT"/>
                        </a:rPr>
                        <a:t> Inspector</a:t>
                      </a:r>
                      <a:endParaRPr lang="en-GB" sz="1200" b="1">
                        <a:effectLst/>
                        <a:latin typeface="Gill Sans MT"/>
                        <a:ea typeface="Calibri" panose="020F0502020204030204" pitchFamily="34" charset="0"/>
                      </a:endParaRPr>
                    </a:p>
                  </a:txBody>
                  <a:tcPr marL="40749" marR="40749" marT="0" marB="0">
                    <a:noFill/>
                  </a:tcPr>
                </a:tc>
                <a:tc>
                  <a:txBody>
                    <a:bodyPr/>
                    <a:lstStyle/>
                    <a:p>
                      <a:pPr>
                        <a:lnSpc>
                          <a:spcPct val="107000"/>
                        </a:lnSpc>
                        <a:spcAft>
                          <a:spcPts val="800"/>
                        </a:spcAft>
                      </a:pPr>
                      <a:r>
                        <a:rPr lang="en-GB" sz="1200" i="1" dirty="0">
                          <a:latin typeface="Gill Sans MT"/>
                        </a:rPr>
                        <a:t>The Government Inspector, originally written by </a:t>
                      </a:r>
                      <a:r>
                        <a:rPr lang="en-GB" sz="1200" dirty="0">
                          <a:latin typeface="Gill Sans MT"/>
                        </a:rPr>
                        <a:t>Nikolai Gogol, is a classic </a:t>
                      </a:r>
                      <a:r>
                        <a:rPr lang="en-GB" sz="1200" b="1" dirty="0">
                          <a:latin typeface="Gill Sans MT"/>
                        </a:rPr>
                        <a:t>satirical comedy</a:t>
                      </a:r>
                      <a:r>
                        <a:rPr lang="en-GB" sz="1200" dirty="0">
                          <a:latin typeface="Gill Sans MT"/>
                        </a:rPr>
                        <a:t> that exposes </a:t>
                      </a:r>
                      <a:r>
                        <a:rPr lang="en-GB" sz="1200" b="1" dirty="0">
                          <a:latin typeface="Gill Sans MT"/>
                        </a:rPr>
                        <a:t>corruption, greed, and hypocrisy</a:t>
                      </a:r>
                      <a:r>
                        <a:rPr lang="en-GB" sz="1200" dirty="0">
                          <a:latin typeface="Gill Sans MT"/>
                        </a:rPr>
                        <a:t> in local government. It revolves around a case of </a:t>
                      </a:r>
                      <a:r>
                        <a:rPr lang="en-GB" sz="1200" b="1" dirty="0">
                          <a:latin typeface="Gill Sans MT"/>
                        </a:rPr>
                        <a:t>mistaken identity</a:t>
                      </a:r>
                      <a:r>
                        <a:rPr lang="en-GB" sz="1200" dirty="0">
                          <a:latin typeface="Gill Sans MT"/>
                        </a:rPr>
                        <a:t> that throws a corrupt town into chaos. The mayor of a small town receives news that a </a:t>
                      </a:r>
                      <a:r>
                        <a:rPr lang="en-GB" sz="1200" b="1" dirty="0">
                          <a:latin typeface="Gill Sans MT"/>
                        </a:rPr>
                        <a:t>government inspector</a:t>
                      </a:r>
                      <a:r>
                        <a:rPr lang="en-GB" sz="1200" dirty="0">
                          <a:latin typeface="Gill Sans MT"/>
                        </a:rPr>
                        <a:t> is arriving incognito to investigate corruption. Terrified, he gathers the local officials—each as corrupt and self-serving as the next—and begins cleaning up their act in panic.</a:t>
                      </a:r>
                      <a:endParaRPr lang="en-GB" sz="1200">
                        <a:effectLst/>
                        <a:latin typeface="Gill Sans MT"/>
                        <a:ea typeface="Calibri" panose="020F0502020204030204" pitchFamily="34" charset="0"/>
                      </a:endParaRPr>
                    </a:p>
                  </a:txBody>
                  <a:tcPr marL="40749" marR="40749" marT="0" marB="0">
                    <a:noFill/>
                  </a:tcPr>
                </a:tc>
                <a:extLst>
                  <a:ext uri="{0D108BD9-81ED-4DB2-BD59-A6C34878D82A}">
                    <a16:rowId xmlns:a16="http://schemas.microsoft.com/office/drawing/2014/main" val="128748310"/>
                  </a:ext>
                </a:extLst>
              </a:tr>
              <a:tr h="342358">
                <a:tc gridSpan="2">
                  <a:txBody>
                    <a:bodyPr/>
                    <a:lstStyle/>
                    <a:p>
                      <a:pPr algn="ctr">
                        <a:lnSpc>
                          <a:spcPct val="107000"/>
                        </a:lnSpc>
                        <a:spcAft>
                          <a:spcPts val="800"/>
                        </a:spcAft>
                      </a:pPr>
                      <a:r>
                        <a:rPr lang="en-GB" sz="1200" b="1" dirty="0">
                          <a:effectLst/>
                          <a:latin typeface="Gill Sans MT"/>
                        </a:rPr>
                        <a:t>Dramatic Techniques</a:t>
                      </a:r>
                      <a:endParaRPr lang="en-GB" sz="1200" b="1">
                        <a:effectLst/>
                        <a:latin typeface="Gill Sans MT"/>
                        <a:ea typeface="Calibri"/>
                      </a:endParaRPr>
                    </a:p>
                  </a:txBody>
                  <a:tcPr marL="40749" marR="40749" marT="0" marB="0">
                    <a:noFill/>
                  </a:tcPr>
                </a:tc>
                <a:tc hMerge="1">
                  <a:txBody>
                    <a:bodyPr/>
                    <a:lstStyle/>
                    <a:p>
                      <a:endParaRPr lang="en-GB"/>
                    </a:p>
                  </a:txBody>
                  <a:tcPr/>
                </a:tc>
                <a:extLst>
                  <a:ext uri="{0D108BD9-81ED-4DB2-BD59-A6C34878D82A}">
                    <a16:rowId xmlns:a16="http://schemas.microsoft.com/office/drawing/2014/main" val="3055409339"/>
                  </a:ext>
                </a:extLst>
              </a:tr>
              <a:tr h="711051">
                <a:tc>
                  <a:txBody>
                    <a:bodyPr/>
                    <a:lstStyle/>
                    <a:p>
                      <a:pPr algn="ctr">
                        <a:lnSpc>
                          <a:spcPct val="107000"/>
                        </a:lnSpc>
                        <a:spcAft>
                          <a:spcPts val="800"/>
                        </a:spcAft>
                      </a:pPr>
                      <a:r>
                        <a:rPr lang="en-GB" sz="1200" b="1" dirty="0">
                          <a:effectLst/>
                          <a:latin typeface="Gill Sans MT"/>
                        </a:rPr>
                        <a:t>Marking the Moment </a:t>
                      </a:r>
                      <a:endParaRPr lang="en-GB" sz="1200" b="1">
                        <a:effectLst/>
                        <a:latin typeface="Gill Sans MT"/>
                        <a:ea typeface="Calibri" panose="020F0502020204030204" pitchFamily="34" charset="0"/>
                      </a:endParaRPr>
                    </a:p>
                  </a:txBody>
                  <a:tcPr marL="40749" marR="40749" marT="0" marB="0">
                    <a:noFill/>
                  </a:tcPr>
                </a:tc>
                <a:tc>
                  <a:txBody>
                    <a:bodyPr/>
                    <a:lstStyle/>
                    <a:p>
                      <a:pPr>
                        <a:lnSpc>
                          <a:spcPct val="107000"/>
                        </a:lnSpc>
                        <a:spcAft>
                          <a:spcPts val="800"/>
                        </a:spcAft>
                      </a:pPr>
                      <a:r>
                        <a:rPr lang="en-GB" sz="1200" b="1" dirty="0">
                          <a:latin typeface="Gill Sans MT"/>
                        </a:rPr>
                        <a:t>Marking the moment</a:t>
                      </a:r>
                      <a:r>
                        <a:rPr lang="en-GB" sz="1200" dirty="0">
                          <a:latin typeface="Gill Sans MT"/>
                        </a:rPr>
                        <a:t> is a </a:t>
                      </a:r>
                      <a:r>
                        <a:rPr lang="en-GB" sz="1200" b="1" dirty="0">
                          <a:latin typeface="Gill Sans MT"/>
                        </a:rPr>
                        <a:t>drama technique</a:t>
                      </a:r>
                      <a:r>
                        <a:rPr lang="en-GB" sz="1200" dirty="0">
                          <a:latin typeface="Gill Sans MT"/>
                        </a:rPr>
                        <a:t> used to highlight a key moment in a scene or performance — a point of </a:t>
                      </a:r>
                      <a:r>
                        <a:rPr lang="en-GB" sz="1200" b="1" dirty="0">
                          <a:latin typeface="Gill Sans MT"/>
                        </a:rPr>
                        <a:t>heightened tension, emotion, or significance</a:t>
                      </a:r>
                      <a:r>
                        <a:rPr lang="en-GB" sz="1200" dirty="0">
                          <a:latin typeface="Gill Sans MT"/>
                        </a:rPr>
                        <a:t> that the audience should pay close attention to</a:t>
                      </a:r>
                      <a:r>
                        <a:rPr lang="en-GB" sz="1200" dirty="0">
                          <a:effectLst/>
                          <a:latin typeface="Gill Sans MT"/>
                        </a:rPr>
                        <a:t> i.e. a spotlight can be used to direct the audience’s focus towards the key moment and a sound effect can also draw attention to it.</a:t>
                      </a:r>
                      <a:endParaRPr lang="en-GB" sz="1200">
                        <a:effectLst/>
                        <a:latin typeface="Gill Sans MT"/>
                        <a:ea typeface="Noto Sans Symbols"/>
                        <a:cs typeface="Noto Sans Symbols"/>
                      </a:endParaRPr>
                    </a:p>
                  </a:txBody>
                  <a:tcPr marL="40749" marR="40749" marT="0" marB="0">
                    <a:noFill/>
                  </a:tcPr>
                </a:tc>
                <a:extLst>
                  <a:ext uri="{0D108BD9-81ED-4DB2-BD59-A6C34878D82A}">
                    <a16:rowId xmlns:a16="http://schemas.microsoft.com/office/drawing/2014/main" val="3330926628"/>
                  </a:ext>
                </a:extLst>
              </a:tr>
              <a:tr h="302855">
                <a:tc>
                  <a:txBody>
                    <a:bodyPr/>
                    <a:lstStyle/>
                    <a:p>
                      <a:pPr algn="ctr">
                        <a:lnSpc>
                          <a:spcPct val="107000"/>
                        </a:lnSpc>
                        <a:spcAft>
                          <a:spcPts val="800"/>
                        </a:spcAft>
                      </a:pPr>
                      <a:r>
                        <a:rPr lang="en-GB" sz="1200" b="1" dirty="0">
                          <a:latin typeface="Gill Sans MT"/>
                        </a:rPr>
                        <a:t>Objectives &amp; Tactics </a:t>
                      </a:r>
                      <a:endParaRPr lang="en-GB" sz="1200" b="1">
                        <a:effectLst/>
                        <a:latin typeface="Gill Sans MT"/>
                        <a:ea typeface="Calibri" panose="020F0502020204030204" pitchFamily="34" charset="0"/>
                      </a:endParaRPr>
                    </a:p>
                  </a:txBody>
                  <a:tcPr marL="40749" marR="40749" marT="0" marB="0">
                    <a:noFill/>
                  </a:tcPr>
                </a:tc>
                <a:tc>
                  <a:txBody>
                    <a:bodyPr/>
                    <a:lstStyle/>
                    <a:p>
                      <a:pPr>
                        <a:lnSpc>
                          <a:spcPct val="107000"/>
                        </a:lnSpc>
                        <a:spcAft>
                          <a:spcPts val="800"/>
                        </a:spcAft>
                      </a:pPr>
                      <a:r>
                        <a:rPr lang="en-GB" sz="1200" dirty="0">
                          <a:latin typeface="Gill Sans MT"/>
                        </a:rPr>
                        <a:t>Identify what the character wants (objective) and how they try to get it (tactics).</a:t>
                      </a:r>
                      <a:endParaRPr lang="en-GB" sz="1200">
                        <a:effectLst/>
                        <a:latin typeface="Gill Sans MT"/>
                        <a:ea typeface="Noto Sans Symbols"/>
                        <a:cs typeface="Noto Sans Symbols"/>
                      </a:endParaRPr>
                    </a:p>
                  </a:txBody>
                  <a:tcPr marL="40749" marR="40749" marT="0" marB="0">
                    <a:noFill/>
                  </a:tcPr>
                </a:tc>
                <a:extLst>
                  <a:ext uri="{0D108BD9-81ED-4DB2-BD59-A6C34878D82A}">
                    <a16:rowId xmlns:a16="http://schemas.microsoft.com/office/drawing/2014/main" val="1280090592"/>
                  </a:ext>
                </a:extLst>
              </a:tr>
              <a:tr h="302855">
                <a:tc>
                  <a:txBody>
                    <a:bodyPr/>
                    <a:lstStyle/>
                    <a:p>
                      <a:pPr algn="ctr">
                        <a:lnSpc>
                          <a:spcPct val="107000"/>
                        </a:lnSpc>
                        <a:spcAft>
                          <a:spcPts val="800"/>
                        </a:spcAft>
                      </a:pPr>
                      <a:r>
                        <a:rPr lang="en-GB" sz="1200" b="1" dirty="0">
                          <a:latin typeface="Gill Sans MT"/>
                        </a:rPr>
                        <a:t>Levels and Proxemics </a:t>
                      </a:r>
                      <a:endParaRPr lang="en-GB" sz="1200" b="1">
                        <a:effectLst/>
                        <a:latin typeface="Gill Sans MT"/>
                        <a:ea typeface="Calibri" panose="020F0502020204030204" pitchFamily="34" charset="0"/>
                      </a:endParaRPr>
                    </a:p>
                  </a:txBody>
                  <a:tcPr marL="40749" marR="40749" marT="0" marB="0">
                    <a:noFill/>
                  </a:tcPr>
                </a:tc>
                <a:tc>
                  <a:txBody>
                    <a:bodyPr/>
                    <a:lstStyle/>
                    <a:p>
                      <a:pPr>
                        <a:lnSpc>
                          <a:spcPct val="107000"/>
                        </a:lnSpc>
                        <a:spcAft>
                          <a:spcPts val="800"/>
                        </a:spcAft>
                      </a:pPr>
                      <a:r>
                        <a:rPr lang="en-GB" sz="1200" dirty="0">
                          <a:latin typeface="Gill Sans MT"/>
                        </a:rPr>
                        <a:t>Use height and space to show status, tension, or intimacy.</a:t>
                      </a:r>
                      <a:endParaRPr lang="en-GB" sz="1200">
                        <a:effectLst/>
                        <a:latin typeface="Gill Sans MT"/>
                        <a:ea typeface="Noto Sans Symbols"/>
                        <a:cs typeface="Noto Sans Symbols"/>
                      </a:endParaRPr>
                    </a:p>
                  </a:txBody>
                  <a:tcPr marL="40749" marR="40749" marT="0" marB="0">
                    <a:noFill/>
                  </a:tcPr>
                </a:tc>
                <a:extLst>
                  <a:ext uri="{0D108BD9-81ED-4DB2-BD59-A6C34878D82A}">
                    <a16:rowId xmlns:a16="http://schemas.microsoft.com/office/drawing/2014/main" val="4240070922"/>
                  </a:ext>
                </a:extLst>
              </a:tr>
              <a:tr h="302855">
                <a:tc>
                  <a:txBody>
                    <a:bodyPr/>
                    <a:lstStyle/>
                    <a:p>
                      <a:pPr algn="ctr">
                        <a:lnSpc>
                          <a:spcPct val="107000"/>
                        </a:lnSpc>
                        <a:spcAft>
                          <a:spcPts val="800"/>
                        </a:spcAft>
                      </a:pPr>
                      <a:r>
                        <a:rPr lang="en-GB" sz="1200" b="1" dirty="0">
                          <a:latin typeface="Gill Sans MT"/>
                        </a:rPr>
                        <a:t>Blocking</a:t>
                      </a:r>
                      <a:endParaRPr lang="en-GB" sz="1200" b="1">
                        <a:effectLst/>
                        <a:latin typeface="Gill Sans MT"/>
                        <a:ea typeface="Calibri" panose="020F0502020204030204" pitchFamily="34" charset="0"/>
                      </a:endParaRPr>
                    </a:p>
                  </a:txBody>
                  <a:tcPr marL="40749" marR="40749" marT="0" marB="0">
                    <a:noFill/>
                  </a:tcPr>
                </a:tc>
                <a:tc>
                  <a:txBody>
                    <a:bodyPr/>
                    <a:lstStyle/>
                    <a:p>
                      <a:pPr>
                        <a:lnSpc>
                          <a:spcPct val="107000"/>
                        </a:lnSpc>
                        <a:spcAft>
                          <a:spcPts val="800"/>
                        </a:spcAft>
                      </a:pPr>
                      <a:r>
                        <a:rPr lang="en-GB" sz="1200" dirty="0">
                          <a:latin typeface="Gill Sans MT"/>
                        </a:rPr>
                        <a:t>Plan movement and positioning on stage to reflect relationships and power.</a:t>
                      </a:r>
                      <a:endParaRPr lang="en-GB" sz="1200">
                        <a:effectLst/>
                        <a:latin typeface="Gill Sans MT"/>
                        <a:ea typeface="Noto Sans Symbols"/>
                        <a:cs typeface="Noto Sans Symbols"/>
                      </a:endParaRPr>
                    </a:p>
                  </a:txBody>
                  <a:tcPr marL="40749" marR="40749" marT="0" marB="0">
                    <a:noFill/>
                  </a:tcPr>
                </a:tc>
                <a:extLst>
                  <a:ext uri="{0D108BD9-81ED-4DB2-BD59-A6C34878D82A}">
                    <a16:rowId xmlns:a16="http://schemas.microsoft.com/office/drawing/2014/main" val="4019386185"/>
                  </a:ext>
                </a:extLst>
              </a:tr>
              <a:tr h="316022">
                <a:tc>
                  <a:txBody>
                    <a:bodyPr/>
                    <a:lstStyle/>
                    <a:p>
                      <a:pPr algn="ctr">
                        <a:lnSpc>
                          <a:spcPct val="107000"/>
                        </a:lnSpc>
                        <a:spcAft>
                          <a:spcPts val="800"/>
                        </a:spcAft>
                      </a:pPr>
                      <a:r>
                        <a:rPr lang="en-GB" sz="1200" b="1" dirty="0">
                          <a:latin typeface="Gill Sans MT"/>
                        </a:rPr>
                        <a:t>Pace, Pitch, Pause, Projection, Tone </a:t>
                      </a:r>
                      <a:endParaRPr lang="en-GB" sz="1200" b="1">
                        <a:effectLst/>
                        <a:latin typeface="Gill Sans MT"/>
                        <a:ea typeface="Calibri" panose="020F0502020204030204" pitchFamily="34" charset="0"/>
                      </a:endParaRPr>
                    </a:p>
                  </a:txBody>
                  <a:tcPr marL="40749" marR="40749" marT="0" marB="0">
                    <a:noFill/>
                  </a:tcPr>
                </a:tc>
                <a:tc>
                  <a:txBody>
                    <a:bodyPr/>
                    <a:lstStyle/>
                    <a:p>
                      <a:pPr>
                        <a:lnSpc>
                          <a:spcPct val="107000"/>
                        </a:lnSpc>
                        <a:spcAft>
                          <a:spcPts val="800"/>
                        </a:spcAft>
                      </a:pPr>
                      <a:r>
                        <a:rPr lang="en-GB" sz="1200" dirty="0">
                          <a:latin typeface="Gill Sans MT"/>
                        </a:rPr>
                        <a:t> Adjust voice to reflect emotion, status, and intention.</a:t>
                      </a:r>
                      <a:endParaRPr lang="en-GB" sz="1200" dirty="0">
                        <a:effectLst/>
                        <a:latin typeface="Gill Sans MT"/>
                        <a:ea typeface="Noto Sans Symbols"/>
                        <a:cs typeface="Noto Sans Symbols"/>
                      </a:endParaRPr>
                    </a:p>
                  </a:txBody>
                  <a:tcPr marL="40749" marR="40749" marT="0" marB="0">
                    <a:noFill/>
                  </a:tcPr>
                </a:tc>
                <a:extLst>
                  <a:ext uri="{0D108BD9-81ED-4DB2-BD59-A6C34878D82A}">
                    <a16:rowId xmlns:a16="http://schemas.microsoft.com/office/drawing/2014/main" val="2892497448"/>
                  </a:ext>
                </a:extLst>
              </a:tr>
              <a:tr h="289687">
                <a:tc>
                  <a:txBody>
                    <a:bodyPr/>
                    <a:lstStyle/>
                    <a:p>
                      <a:pPr algn="ctr">
                        <a:lnSpc>
                          <a:spcPct val="107000"/>
                        </a:lnSpc>
                        <a:spcAft>
                          <a:spcPts val="800"/>
                        </a:spcAft>
                      </a:pPr>
                      <a:r>
                        <a:rPr lang="en-GB" sz="1200" b="1" dirty="0">
                          <a:latin typeface="Gill Sans MT"/>
                        </a:rPr>
                        <a:t>Choral Speaking / Ensemble Voice </a:t>
                      </a:r>
                      <a:endParaRPr lang="en-GB" sz="1200" b="1">
                        <a:effectLst/>
                        <a:latin typeface="Gill Sans MT"/>
                        <a:ea typeface="Calibri" panose="020F0502020204030204" pitchFamily="34" charset="0"/>
                      </a:endParaRPr>
                    </a:p>
                  </a:txBody>
                  <a:tcPr marL="40749" marR="40749" marT="0" marB="0">
                    <a:noFill/>
                  </a:tcPr>
                </a:tc>
                <a:tc>
                  <a:txBody>
                    <a:bodyPr/>
                    <a:lstStyle/>
                    <a:p>
                      <a:pPr>
                        <a:lnSpc>
                          <a:spcPct val="107000"/>
                        </a:lnSpc>
                        <a:spcAft>
                          <a:spcPts val="800"/>
                        </a:spcAft>
                      </a:pPr>
                      <a:r>
                        <a:rPr lang="en-GB" sz="1200" dirty="0">
                          <a:latin typeface="Gill Sans MT"/>
                        </a:rPr>
                        <a:t>Deliver text in unison or layered voices for impact.</a:t>
                      </a:r>
                      <a:endParaRPr lang="en-GB" sz="1200">
                        <a:effectLst/>
                        <a:latin typeface="Gill Sans MT"/>
                        <a:ea typeface="Calibri" panose="020F0502020204030204" pitchFamily="34" charset="0"/>
                      </a:endParaRPr>
                    </a:p>
                  </a:txBody>
                  <a:tcPr marL="40749" marR="40749" marT="0" marB="0">
                    <a:noFill/>
                  </a:tcPr>
                </a:tc>
                <a:extLst>
                  <a:ext uri="{0D108BD9-81ED-4DB2-BD59-A6C34878D82A}">
                    <a16:rowId xmlns:a16="http://schemas.microsoft.com/office/drawing/2014/main" val="1671012045"/>
                  </a:ext>
                </a:extLst>
              </a:tr>
              <a:tr h="276519">
                <a:tc>
                  <a:txBody>
                    <a:bodyPr/>
                    <a:lstStyle/>
                    <a:p>
                      <a:pPr algn="ctr">
                        <a:lnSpc>
                          <a:spcPct val="107000"/>
                        </a:lnSpc>
                        <a:spcAft>
                          <a:spcPts val="800"/>
                        </a:spcAft>
                      </a:pPr>
                      <a:r>
                        <a:rPr lang="en-GB" sz="1200" b="1" dirty="0">
                          <a:latin typeface="Gill Sans MT"/>
                        </a:rPr>
                        <a:t>Naturalism</a:t>
                      </a:r>
                      <a:endParaRPr lang="en-GB" sz="1200" b="1">
                        <a:effectLst/>
                        <a:latin typeface="Gill Sans MT"/>
                        <a:ea typeface="Calibri" panose="020F0502020204030204" pitchFamily="34" charset="0"/>
                      </a:endParaRPr>
                    </a:p>
                  </a:txBody>
                  <a:tcPr marL="40749" marR="40749" marT="0" marB="0">
                    <a:noFill/>
                  </a:tcPr>
                </a:tc>
                <a:tc>
                  <a:txBody>
                    <a:bodyPr/>
                    <a:lstStyle/>
                    <a:p>
                      <a:pPr>
                        <a:lnSpc>
                          <a:spcPct val="107000"/>
                        </a:lnSpc>
                        <a:spcAft>
                          <a:spcPts val="800"/>
                        </a:spcAft>
                      </a:pPr>
                      <a:r>
                        <a:rPr lang="en-GB" sz="1200" dirty="0">
                          <a:latin typeface="Gill Sans MT"/>
                        </a:rPr>
                        <a:t>Perform text with realistic acting and speech</a:t>
                      </a:r>
                      <a:endParaRPr lang="en-GB" sz="1200">
                        <a:effectLst/>
                        <a:latin typeface="Gill Sans MT"/>
                        <a:ea typeface="Calibri" panose="020F0502020204030204" pitchFamily="34" charset="0"/>
                      </a:endParaRPr>
                    </a:p>
                  </a:txBody>
                  <a:tcPr marL="40749" marR="40749" marT="0" marB="0">
                    <a:noFill/>
                  </a:tcPr>
                </a:tc>
                <a:extLst>
                  <a:ext uri="{0D108BD9-81ED-4DB2-BD59-A6C34878D82A}">
                    <a16:rowId xmlns:a16="http://schemas.microsoft.com/office/drawing/2014/main" val="1761979474"/>
                  </a:ext>
                </a:extLst>
              </a:tr>
              <a:tr h="276519">
                <a:tc>
                  <a:txBody>
                    <a:bodyPr/>
                    <a:lstStyle/>
                    <a:p>
                      <a:pPr algn="ctr">
                        <a:lnSpc>
                          <a:spcPct val="107000"/>
                        </a:lnSpc>
                        <a:spcAft>
                          <a:spcPts val="800"/>
                        </a:spcAft>
                      </a:pPr>
                      <a:r>
                        <a:rPr lang="en-GB" sz="1200" b="1" dirty="0">
                          <a:latin typeface="Gill Sans MT"/>
                        </a:rPr>
                        <a:t>Hot-Seating </a:t>
                      </a:r>
                      <a:endParaRPr lang="en-GB" sz="1200" b="1">
                        <a:effectLst/>
                        <a:latin typeface="Gill Sans MT"/>
                        <a:ea typeface="Calibri" panose="020F0502020204030204" pitchFamily="34" charset="0"/>
                      </a:endParaRPr>
                    </a:p>
                  </a:txBody>
                  <a:tcPr marL="40749" marR="40749" marT="0" marB="0">
                    <a:noFill/>
                  </a:tcPr>
                </a:tc>
                <a:tc>
                  <a:txBody>
                    <a:bodyPr/>
                    <a:lstStyle/>
                    <a:p>
                      <a:pPr>
                        <a:lnSpc>
                          <a:spcPct val="107000"/>
                        </a:lnSpc>
                        <a:spcAft>
                          <a:spcPts val="800"/>
                        </a:spcAft>
                      </a:pPr>
                      <a:r>
                        <a:rPr lang="en-GB" sz="1200" dirty="0">
                          <a:latin typeface="Gill Sans MT"/>
                        </a:rPr>
                        <a:t>Put the actor “in character” and ask questions to deepen understanding.</a:t>
                      </a:r>
                      <a:endParaRPr lang="en-GB" sz="1200">
                        <a:effectLst/>
                        <a:latin typeface="Gill Sans MT"/>
                        <a:ea typeface="Calibri" panose="020F0502020204030204" pitchFamily="34" charset="0"/>
                      </a:endParaRPr>
                    </a:p>
                  </a:txBody>
                  <a:tcPr marL="40749" marR="40749" marT="0" marB="0">
                    <a:noFill/>
                  </a:tcPr>
                </a:tc>
                <a:extLst>
                  <a:ext uri="{0D108BD9-81ED-4DB2-BD59-A6C34878D82A}">
                    <a16:rowId xmlns:a16="http://schemas.microsoft.com/office/drawing/2014/main" val="2412048726"/>
                  </a:ext>
                </a:extLst>
              </a:tr>
              <a:tr h="276519">
                <a:tc>
                  <a:txBody>
                    <a:bodyPr/>
                    <a:lstStyle/>
                    <a:p>
                      <a:pPr algn="ctr">
                        <a:lnSpc>
                          <a:spcPct val="107000"/>
                        </a:lnSpc>
                        <a:spcAft>
                          <a:spcPts val="800"/>
                        </a:spcAft>
                      </a:pPr>
                      <a:r>
                        <a:rPr lang="en-GB" sz="1200" b="1" dirty="0">
                          <a:latin typeface="Gill Sans MT"/>
                        </a:rPr>
                        <a:t>Role-on-the-Wall</a:t>
                      </a:r>
                      <a:r>
                        <a:rPr lang="en-GB" sz="1200" dirty="0">
                          <a:latin typeface="Gill Sans MT"/>
                        </a:rPr>
                        <a:t> </a:t>
                      </a:r>
                      <a:endParaRPr lang="en-GB" sz="1200" b="1">
                        <a:effectLst/>
                        <a:latin typeface="Gill Sans MT"/>
                        <a:ea typeface="Calibri" panose="020F0502020204030204" pitchFamily="34" charset="0"/>
                      </a:endParaRPr>
                    </a:p>
                  </a:txBody>
                  <a:tcPr marL="40749" marR="40749" marT="0" marB="0">
                    <a:noFill/>
                  </a:tcPr>
                </a:tc>
                <a:tc>
                  <a:txBody>
                    <a:bodyPr/>
                    <a:lstStyle/>
                    <a:p>
                      <a:pPr>
                        <a:lnSpc>
                          <a:spcPct val="107000"/>
                        </a:lnSpc>
                        <a:spcAft>
                          <a:spcPts val="800"/>
                        </a:spcAft>
                      </a:pPr>
                      <a:r>
                        <a:rPr lang="en-GB" sz="1200" dirty="0">
                          <a:latin typeface="Gill Sans MT"/>
                        </a:rPr>
                        <a:t>Write character traits, relationships, and motivations inside/outside a drawn figure.</a:t>
                      </a:r>
                      <a:endParaRPr lang="en-GB" sz="1200" dirty="0">
                        <a:effectLst/>
                        <a:latin typeface="Gill Sans MT"/>
                        <a:ea typeface="Calibri" panose="020F0502020204030204" pitchFamily="34" charset="0"/>
                      </a:endParaRPr>
                    </a:p>
                  </a:txBody>
                  <a:tcPr marL="40749" marR="40749" marT="0" marB="0">
                    <a:noFill/>
                  </a:tcPr>
                </a:tc>
                <a:extLst>
                  <a:ext uri="{0D108BD9-81ED-4DB2-BD59-A6C34878D82A}">
                    <a16:rowId xmlns:a16="http://schemas.microsoft.com/office/drawing/2014/main" val="535504408"/>
                  </a:ext>
                </a:extLst>
              </a:tr>
              <a:tr h="276519">
                <a:tc>
                  <a:txBody>
                    <a:bodyPr/>
                    <a:lstStyle/>
                    <a:p>
                      <a:pPr algn="ctr">
                        <a:lnSpc>
                          <a:spcPct val="107000"/>
                        </a:lnSpc>
                        <a:spcAft>
                          <a:spcPts val="800"/>
                        </a:spcAft>
                      </a:pPr>
                      <a:r>
                        <a:rPr lang="en-GB" sz="1200" b="1" dirty="0">
                          <a:latin typeface="Gill Sans MT"/>
                        </a:rPr>
                        <a:t>Given Circumstances</a:t>
                      </a:r>
                      <a:endParaRPr lang="en-GB" sz="1200" b="1" dirty="0">
                        <a:effectLst/>
                        <a:latin typeface="Gill Sans MT"/>
                        <a:ea typeface="Calibri" panose="020F0502020204030204" pitchFamily="34" charset="0"/>
                      </a:endParaRPr>
                    </a:p>
                  </a:txBody>
                  <a:tcPr marL="40749" marR="40749" marT="0" marB="0">
                    <a:noFill/>
                  </a:tcPr>
                </a:tc>
                <a:tc>
                  <a:txBody>
                    <a:bodyPr/>
                    <a:lstStyle/>
                    <a:p>
                      <a:pPr>
                        <a:lnSpc>
                          <a:spcPct val="107000"/>
                        </a:lnSpc>
                        <a:spcAft>
                          <a:spcPts val="800"/>
                        </a:spcAft>
                      </a:pPr>
                      <a:r>
                        <a:rPr lang="en-GB" sz="1200" dirty="0">
                          <a:latin typeface="Gill Sans MT"/>
                        </a:rPr>
                        <a:t>Understand the context (who, what, where, when, why).</a:t>
                      </a:r>
                      <a:endParaRPr lang="en-GB" sz="1200" dirty="0">
                        <a:effectLst/>
                        <a:latin typeface="Gill Sans MT"/>
                        <a:ea typeface="Calibri" panose="020F0502020204030204" pitchFamily="34" charset="0"/>
                      </a:endParaRPr>
                    </a:p>
                  </a:txBody>
                  <a:tcPr marL="40749" marR="40749" marT="0" marB="0">
                    <a:noFill/>
                  </a:tcPr>
                </a:tc>
                <a:extLst>
                  <a:ext uri="{0D108BD9-81ED-4DB2-BD59-A6C34878D82A}">
                    <a16:rowId xmlns:a16="http://schemas.microsoft.com/office/drawing/2014/main" val="3490285479"/>
                  </a:ext>
                </a:extLst>
              </a:tr>
            </a:tbl>
          </a:graphicData>
        </a:graphic>
      </p:graphicFrame>
    </p:spTree>
    <p:extLst>
      <p:ext uri="{BB962C8B-B14F-4D97-AF65-F5344CB8AC3E}">
        <p14:creationId xmlns:p14="http://schemas.microsoft.com/office/powerpoint/2010/main" val="191869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graphicFrame>
        <p:nvGraphicFramePr>
          <p:cNvPr id="84" name="Google Shape;84;p13"/>
          <p:cNvGraphicFramePr/>
          <p:nvPr>
            <p:extLst>
              <p:ext uri="{D42A27DB-BD31-4B8C-83A1-F6EECF244321}">
                <p14:modId xmlns:p14="http://schemas.microsoft.com/office/powerpoint/2010/main" val="1899751340"/>
              </p:ext>
            </p:extLst>
          </p:nvPr>
        </p:nvGraphicFramePr>
        <p:xfrm>
          <a:off x="0" y="1"/>
          <a:ext cx="12192000" cy="6858010"/>
        </p:xfrm>
        <a:graphic>
          <a:graphicData uri="http://schemas.openxmlformats.org/drawingml/2006/table">
            <a:tbl>
              <a:tblPr firstRow="1" bandRow="1">
                <a:noFill/>
              </a:tblPr>
              <a:tblGrid>
                <a:gridCol w="3304675">
                  <a:extLst>
                    <a:ext uri="{9D8B030D-6E8A-4147-A177-3AD203B41FA5}">
                      <a16:colId xmlns:a16="http://schemas.microsoft.com/office/drawing/2014/main" val="20000"/>
                    </a:ext>
                  </a:extLst>
                </a:gridCol>
                <a:gridCol w="3357375">
                  <a:extLst>
                    <a:ext uri="{9D8B030D-6E8A-4147-A177-3AD203B41FA5}">
                      <a16:colId xmlns:a16="http://schemas.microsoft.com/office/drawing/2014/main" val="20001"/>
                    </a:ext>
                  </a:extLst>
                </a:gridCol>
                <a:gridCol w="5529950">
                  <a:extLst>
                    <a:ext uri="{9D8B030D-6E8A-4147-A177-3AD203B41FA5}">
                      <a16:colId xmlns:a16="http://schemas.microsoft.com/office/drawing/2014/main" val="20002"/>
                    </a:ext>
                  </a:extLst>
                </a:gridCol>
              </a:tblGrid>
              <a:tr h="298175">
                <a:tc gridSpan="2">
                  <a:txBody>
                    <a:bodyPr/>
                    <a:lstStyle/>
                    <a:p>
                      <a:pPr marL="0" marR="0" lvl="0" indent="0" algn="ctr" rtl="0">
                        <a:spcBef>
                          <a:spcPts val="0"/>
                        </a:spcBef>
                        <a:spcAft>
                          <a:spcPts val="0"/>
                        </a:spcAft>
                        <a:buNone/>
                      </a:pPr>
                      <a:r>
                        <a:rPr lang="en-GB" sz="1200" b="0" u="none" strike="noStrike" cap="none">
                          <a:solidFill>
                            <a:schemeClr val="dk1"/>
                          </a:solidFill>
                          <a:latin typeface="Gill Sans MT" panose="020B0502020104020203" pitchFamily="34" charset="0"/>
                        </a:rPr>
                        <a:t>Y9 Drama – HT3 – Knowledge Organiser</a:t>
                      </a:r>
                      <a:endParaRPr sz="1200" b="0" u="none" strike="noStrike" cap="none" dirty="0">
                        <a:solidFill>
                          <a:schemeClr val="dk1"/>
                        </a:solidFill>
                        <a:latin typeface="Gill Sans MT" panose="020B0502020104020203" pitchFamily="34"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tc hMerge="1">
                  <a:txBody>
                    <a:bodyPr/>
                    <a:lstStyle/>
                    <a:p>
                      <a:endParaRPr lang="en-US"/>
                    </a:p>
                  </a:txBody>
                  <a:tcPr/>
                </a:tc>
                <a:tc rowSpan="2">
                  <a:txBody>
                    <a:bodyPr/>
                    <a:lstStyle/>
                    <a:p>
                      <a:pPr marL="0" marR="0" lvl="0" indent="0" algn="l" rtl="0">
                        <a:spcBef>
                          <a:spcPts val="0"/>
                        </a:spcBef>
                        <a:spcAft>
                          <a:spcPts val="0"/>
                        </a:spcAft>
                        <a:buNone/>
                      </a:pPr>
                      <a:r>
                        <a:rPr lang="en-GB" sz="1200" b="1" u="sng" strike="noStrike" cap="none" dirty="0">
                          <a:solidFill>
                            <a:schemeClr val="dk1"/>
                          </a:solidFill>
                          <a:latin typeface="Gill Sans MT" panose="020B0502020104020203" pitchFamily="34" charset="0"/>
                          <a:ea typeface="Calibri"/>
                          <a:cs typeface="Calibri"/>
                          <a:sym typeface="Calibri"/>
                        </a:rPr>
                        <a:t>Blood Brothers Plot: </a:t>
                      </a:r>
                      <a:endParaRPr sz="1200" dirty="0">
                        <a:latin typeface="Gill Sans MT" panose="020B0502020104020203" pitchFamily="34" charset="0"/>
                      </a:endParaRPr>
                    </a:p>
                    <a:p>
                      <a:pPr marL="0" marR="0" lvl="0" indent="0" algn="l" rtl="0">
                        <a:spcBef>
                          <a:spcPts val="0"/>
                        </a:spcBef>
                        <a:spcAft>
                          <a:spcPts val="0"/>
                        </a:spcAft>
                        <a:buNone/>
                      </a:pPr>
                      <a:endParaRPr sz="1200" b="1" u="sng" dirty="0">
                        <a:solidFill>
                          <a:schemeClr val="dk1"/>
                        </a:solidFill>
                        <a:latin typeface="Gill Sans MT" panose="020B0502020104020203" pitchFamily="34" charset="0"/>
                        <a:ea typeface="Calibri"/>
                        <a:cs typeface="Calibri"/>
                        <a:sym typeface="Calibri"/>
                      </a:endParaRPr>
                    </a:p>
                    <a:p>
                      <a:pPr marL="0" marR="0" lvl="0" indent="0" algn="l" rtl="0">
                        <a:spcBef>
                          <a:spcPts val="0"/>
                        </a:spcBef>
                        <a:spcAft>
                          <a:spcPts val="0"/>
                        </a:spcAft>
                        <a:buNone/>
                      </a:pPr>
                      <a:r>
                        <a:rPr lang="en-GB" sz="1200" b="0" i="1" dirty="0">
                          <a:solidFill>
                            <a:schemeClr val="dk1"/>
                          </a:solidFill>
                          <a:latin typeface="Gill Sans MT" panose="020B0502020104020203" pitchFamily="34" charset="0"/>
                          <a:ea typeface="Calibri"/>
                          <a:cs typeface="Calibri"/>
                          <a:sym typeface="Calibri"/>
                        </a:rPr>
                        <a:t>Blood Brothers</a:t>
                      </a:r>
                      <a:r>
                        <a:rPr lang="en-GB" sz="1200" b="0" i="0" dirty="0">
                          <a:solidFill>
                            <a:schemeClr val="dk1"/>
                          </a:solidFill>
                          <a:latin typeface="Gill Sans MT" panose="020B0502020104020203" pitchFamily="34" charset="0"/>
                          <a:ea typeface="Calibri"/>
                          <a:cs typeface="Calibri"/>
                          <a:sym typeface="Calibri"/>
                        </a:rPr>
                        <a:t>, a musical by Liverpudlian playwright Willy Russell, revolves around twin boys (Mickey and Edward) who are separated at birth and brought up in completely different environments in the city. The play, set in the 1960s, is divided into two acts, with songs throughout.</a:t>
                      </a:r>
                      <a:endParaRPr sz="1200" dirty="0">
                        <a:latin typeface="Gill Sans MT" panose="020B0502020104020203" pitchFamily="34" charset="0"/>
                      </a:endParaRPr>
                    </a:p>
                    <a:p>
                      <a:pPr marL="0" marR="0" lvl="0" indent="0" algn="l" rtl="0">
                        <a:spcBef>
                          <a:spcPts val="0"/>
                        </a:spcBef>
                        <a:spcAft>
                          <a:spcPts val="0"/>
                        </a:spcAft>
                        <a:buNone/>
                      </a:pPr>
                      <a:endParaRPr sz="1200" b="0" i="0" dirty="0">
                        <a:solidFill>
                          <a:schemeClr val="dk1"/>
                        </a:solidFill>
                        <a:latin typeface="Gill Sans MT" panose="020B0502020104020203" pitchFamily="34" charset="0"/>
                        <a:ea typeface="Calibri"/>
                        <a:cs typeface="Calibri"/>
                        <a:sym typeface="Calibri"/>
                      </a:endParaRPr>
                    </a:p>
                    <a:p>
                      <a:pPr marL="0" marR="0" lvl="0" indent="0" algn="l" rtl="0">
                        <a:spcBef>
                          <a:spcPts val="0"/>
                        </a:spcBef>
                        <a:spcAft>
                          <a:spcPts val="0"/>
                        </a:spcAft>
                        <a:buNone/>
                      </a:pPr>
                      <a:r>
                        <a:rPr lang="en-GB" sz="1200" b="0" i="0" dirty="0">
                          <a:solidFill>
                            <a:schemeClr val="dk1"/>
                          </a:solidFill>
                          <a:latin typeface="Gill Sans MT" panose="020B0502020104020203" pitchFamily="34" charset="0"/>
                          <a:ea typeface="Calibri"/>
                          <a:cs typeface="Calibri"/>
                          <a:sym typeface="Calibri"/>
                        </a:rPr>
                        <a:t>Mickey is brought up with his seven older siblings by his struggling single mother, Mrs Johnstone. His twin brother, Edward, however is brought up as the only child of the wealthy Lyons family, who live nearby, after Mrs Lyons persuaded Mrs Johnstone to hand over one of her twins at birth. Mickey and Edward don’t meet each other until they’re seven years old, but immediately become best friends and blood brothers. The bond continues when the boys are teenagers and both live in the countryside, despite them both being in love with Mickey’s neighbour Linda. However, as they get older, the huge difference in their backgrounds pulls them apart and eventually leads to their tragic deaths.</a:t>
                      </a:r>
                      <a:endParaRPr sz="1200" dirty="0">
                        <a:latin typeface="Gill Sans MT" panose="020B0502020104020203" pitchFamily="34" charset="0"/>
                      </a:endParaRPr>
                    </a:p>
                    <a:p>
                      <a:pPr marL="0" marR="0" lvl="0" indent="0" algn="l" rtl="0">
                        <a:spcBef>
                          <a:spcPts val="0"/>
                        </a:spcBef>
                        <a:spcAft>
                          <a:spcPts val="0"/>
                        </a:spcAft>
                        <a:buNone/>
                      </a:pPr>
                      <a:endParaRPr sz="1200" b="0" i="0" dirty="0">
                        <a:solidFill>
                          <a:schemeClr val="dk1"/>
                        </a:solidFill>
                        <a:latin typeface="Gill Sans MT" panose="020B0502020104020203" pitchFamily="34" charset="0"/>
                        <a:ea typeface="Calibri"/>
                        <a:cs typeface="Calibri"/>
                        <a:sym typeface="Calibri"/>
                      </a:endParaRPr>
                    </a:p>
                    <a:p>
                      <a:pPr marL="0" marR="0" lvl="0" indent="0" algn="l" rtl="0">
                        <a:spcBef>
                          <a:spcPts val="0"/>
                        </a:spcBef>
                        <a:spcAft>
                          <a:spcPts val="0"/>
                        </a:spcAft>
                        <a:buNone/>
                      </a:pPr>
                      <a:r>
                        <a:rPr lang="en-GB" sz="1200" b="0" i="0" dirty="0">
                          <a:solidFill>
                            <a:schemeClr val="dk1"/>
                          </a:solidFill>
                          <a:latin typeface="Gill Sans MT" panose="020B0502020104020203" pitchFamily="34" charset="0"/>
                          <a:ea typeface="Calibri"/>
                          <a:cs typeface="Calibri"/>
                          <a:sym typeface="Calibri"/>
                        </a:rPr>
                        <a:t>Written during a period of huge changes in society and politics, </a:t>
                      </a:r>
                      <a:r>
                        <a:rPr lang="en-GB" sz="1200" b="0" i="1" dirty="0">
                          <a:solidFill>
                            <a:schemeClr val="dk1"/>
                          </a:solidFill>
                          <a:latin typeface="Gill Sans MT" panose="020B0502020104020203" pitchFamily="34" charset="0"/>
                          <a:ea typeface="Calibri"/>
                          <a:cs typeface="Calibri"/>
                          <a:sym typeface="Calibri"/>
                        </a:rPr>
                        <a:t>Blood Brothers</a:t>
                      </a:r>
                      <a:r>
                        <a:rPr lang="en-GB" sz="1200" b="0" i="0" dirty="0">
                          <a:solidFill>
                            <a:schemeClr val="dk1"/>
                          </a:solidFill>
                          <a:latin typeface="Gill Sans MT" panose="020B0502020104020203" pitchFamily="34" charset="0"/>
                          <a:ea typeface="Calibri"/>
                          <a:cs typeface="Calibri"/>
                          <a:sym typeface="Calibri"/>
                        </a:rPr>
                        <a:t> draws the audience’s attention to the detrimental effect that social inequality can have on people’s lives.</a:t>
                      </a:r>
                      <a:endParaRPr sz="1200" dirty="0">
                        <a:latin typeface="Gill Sans MT" panose="020B0502020104020203" pitchFamily="34" charset="0"/>
                      </a:endParaRPr>
                    </a:p>
                    <a:p>
                      <a:pPr marL="0" marR="0" lvl="0" indent="0" algn="l" rtl="0">
                        <a:spcBef>
                          <a:spcPts val="0"/>
                        </a:spcBef>
                        <a:spcAft>
                          <a:spcPts val="0"/>
                        </a:spcAft>
                        <a:buNone/>
                      </a:pPr>
                      <a:endParaRPr sz="1200" b="1" u="sng" dirty="0">
                        <a:solidFill>
                          <a:schemeClr val="dk1"/>
                        </a:solidFill>
                        <a:latin typeface="Gill Sans MT" panose="020B0502020104020203" pitchFamily="34" charset="0"/>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GB" sz="1200" b="1" i="0" u="sng" dirty="0">
                          <a:solidFill>
                            <a:schemeClr val="dk1"/>
                          </a:solidFill>
                          <a:latin typeface="Gill Sans MT" panose="020B0502020104020203" pitchFamily="34" charset="0"/>
                          <a:ea typeface="Calibri"/>
                          <a:cs typeface="Calibri"/>
                          <a:sym typeface="Calibri"/>
                        </a:rPr>
                        <a:t>Blood Brothers Characters: </a:t>
                      </a:r>
                      <a:endParaRPr sz="1200" dirty="0">
                        <a:latin typeface="Gill Sans MT" panose="020B0502020104020203" pitchFamily="34" charset="0"/>
                      </a:endParaRPr>
                    </a:p>
                    <a:p>
                      <a:pPr marL="0" marR="0" lvl="0" indent="0" algn="l" rtl="0">
                        <a:spcBef>
                          <a:spcPts val="0"/>
                        </a:spcBef>
                        <a:spcAft>
                          <a:spcPts val="0"/>
                        </a:spcAft>
                        <a:buNone/>
                      </a:pPr>
                      <a:br>
                        <a:rPr lang="en-GB" sz="1200" b="0" dirty="0">
                          <a:solidFill>
                            <a:schemeClr val="dk1"/>
                          </a:solidFill>
                          <a:latin typeface="Gill Sans MT" panose="020B0502020104020203" pitchFamily="34" charset="0"/>
                          <a:ea typeface="Calibri"/>
                          <a:cs typeface="Calibri"/>
                          <a:sym typeface="Calibri"/>
                        </a:rPr>
                      </a:br>
                      <a:r>
                        <a:rPr lang="en-GB" sz="1200" b="1" dirty="0">
                          <a:solidFill>
                            <a:schemeClr val="dk1"/>
                          </a:solidFill>
                          <a:latin typeface="Gill Sans MT" panose="020B0502020104020203" pitchFamily="34" charset="0"/>
                          <a:ea typeface="Calibri"/>
                          <a:cs typeface="Calibri"/>
                          <a:sym typeface="Calibri"/>
                        </a:rPr>
                        <a:t>Main characters</a:t>
                      </a:r>
                      <a:endParaRPr sz="1200" dirty="0">
                        <a:latin typeface="Gill Sans MT" panose="020B0502020104020203" pitchFamily="34" charset="0"/>
                      </a:endParaRPr>
                    </a:p>
                    <a:p>
                      <a:pPr marL="0" marR="0" lvl="0" indent="0" algn="l" rtl="0">
                        <a:spcBef>
                          <a:spcPts val="0"/>
                        </a:spcBef>
                        <a:spcAft>
                          <a:spcPts val="0"/>
                        </a:spcAft>
                        <a:buNone/>
                      </a:pPr>
                      <a:r>
                        <a:rPr lang="en-GB" sz="1200" b="0" dirty="0">
                          <a:solidFill>
                            <a:schemeClr val="dk1"/>
                          </a:solidFill>
                          <a:latin typeface="Gill Sans MT" panose="020B0502020104020203" pitchFamily="34" charset="0"/>
                          <a:ea typeface="Calibri"/>
                          <a:cs typeface="Calibri"/>
                          <a:sym typeface="Calibri"/>
                        </a:rPr>
                        <a:t>Mickey Johnstone – The twin kept by Mrs Johnstone (Working Class)</a:t>
                      </a:r>
                      <a:endParaRPr sz="1200" dirty="0">
                        <a:latin typeface="Gill Sans MT" panose="020B0502020104020203" pitchFamily="34" charset="0"/>
                      </a:endParaRPr>
                    </a:p>
                    <a:p>
                      <a:pPr marL="0" marR="0" lvl="0" indent="0" algn="l" rtl="0">
                        <a:spcBef>
                          <a:spcPts val="0"/>
                        </a:spcBef>
                        <a:spcAft>
                          <a:spcPts val="0"/>
                        </a:spcAft>
                        <a:buNone/>
                      </a:pPr>
                      <a:r>
                        <a:rPr lang="en-GB" sz="1200" b="0" dirty="0">
                          <a:solidFill>
                            <a:schemeClr val="dk1"/>
                          </a:solidFill>
                          <a:latin typeface="Gill Sans MT" panose="020B0502020104020203" pitchFamily="34" charset="0"/>
                          <a:ea typeface="Calibri"/>
                          <a:cs typeface="Calibri"/>
                          <a:sym typeface="Calibri"/>
                        </a:rPr>
                        <a:t>Edward Lyons – The twin given away to Mrs Lyons by Mrs Johnstone (Middle Class)</a:t>
                      </a:r>
                      <a:endParaRPr sz="1200" dirty="0">
                        <a:latin typeface="Gill Sans MT" panose="020B0502020104020203" pitchFamily="34" charset="0"/>
                      </a:endParaRPr>
                    </a:p>
                    <a:p>
                      <a:pPr marL="0" marR="0" lvl="0" indent="0" algn="l" rtl="0">
                        <a:spcBef>
                          <a:spcPts val="0"/>
                        </a:spcBef>
                        <a:spcAft>
                          <a:spcPts val="0"/>
                        </a:spcAft>
                        <a:buNone/>
                      </a:pPr>
                      <a:r>
                        <a:rPr lang="en-GB" sz="1200" b="0" dirty="0">
                          <a:solidFill>
                            <a:schemeClr val="dk1"/>
                          </a:solidFill>
                          <a:latin typeface="Gill Sans MT" panose="020B0502020104020203" pitchFamily="34" charset="0"/>
                          <a:ea typeface="Calibri"/>
                          <a:cs typeface="Calibri"/>
                          <a:sym typeface="Calibri"/>
                        </a:rPr>
                        <a:t>Mrs Johnstone – A working class mother who struggles to provide for her family </a:t>
                      </a:r>
                      <a:endParaRPr sz="1200" dirty="0">
                        <a:latin typeface="Gill Sans MT" panose="020B0502020104020203" pitchFamily="34" charset="0"/>
                      </a:endParaRPr>
                    </a:p>
                    <a:p>
                      <a:pPr marL="0" marR="0" lvl="0" indent="0" algn="l" rtl="0">
                        <a:spcBef>
                          <a:spcPts val="0"/>
                        </a:spcBef>
                        <a:spcAft>
                          <a:spcPts val="0"/>
                        </a:spcAft>
                        <a:buNone/>
                      </a:pPr>
                      <a:r>
                        <a:rPr lang="en-GB" sz="1200" b="0" dirty="0">
                          <a:solidFill>
                            <a:schemeClr val="dk1"/>
                          </a:solidFill>
                          <a:latin typeface="Gill Sans MT" panose="020B0502020104020203" pitchFamily="34" charset="0"/>
                          <a:ea typeface="Calibri"/>
                          <a:cs typeface="Calibri"/>
                          <a:sym typeface="Calibri"/>
                        </a:rPr>
                        <a:t>Mrs Lyons – A middle class woman who longs for a child and takes one of the twins</a:t>
                      </a:r>
                      <a:endParaRPr sz="1200" b="0" dirty="0">
                        <a:solidFill>
                          <a:schemeClr val="dk1"/>
                        </a:solidFill>
                        <a:latin typeface="Gill Sans MT" panose="020B0502020104020203" pitchFamily="34" charset="0"/>
                        <a:ea typeface="Calibri"/>
                        <a:cs typeface="Calibri"/>
                        <a:sym typeface="Calibri"/>
                      </a:endParaRPr>
                    </a:p>
                    <a:p>
                      <a:pPr marL="0" marR="0" lvl="0" indent="0" algn="l" rtl="0">
                        <a:spcBef>
                          <a:spcPts val="0"/>
                        </a:spcBef>
                        <a:spcAft>
                          <a:spcPts val="0"/>
                        </a:spcAft>
                        <a:buNone/>
                      </a:pPr>
                      <a:r>
                        <a:rPr lang="en-GB" sz="1200" b="1" dirty="0">
                          <a:solidFill>
                            <a:schemeClr val="dk1"/>
                          </a:solidFill>
                          <a:latin typeface="Gill Sans MT" panose="020B0502020104020203" pitchFamily="34" charset="0"/>
                          <a:ea typeface="Calibri"/>
                          <a:cs typeface="Calibri"/>
                          <a:sym typeface="Calibri"/>
                        </a:rPr>
                        <a:t>Secondary characters</a:t>
                      </a:r>
                      <a:endParaRPr sz="1200" dirty="0">
                        <a:latin typeface="Gill Sans MT" panose="020B0502020104020203" pitchFamily="34" charset="0"/>
                      </a:endParaRPr>
                    </a:p>
                    <a:p>
                      <a:pPr marL="0" marR="0" lvl="0" indent="0" algn="l" rtl="0">
                        <a:spcBef>
                          <a:spcPts val="0"/>
                        </a:spcBef>
                        <a:spcAft>
                          <a:spcPts val="0"/>
                        </a:spcAft>
                        <a:buNone/>
                      </a:pPr>
                      <a:r>
                        <a:rPr lang="en-GB" sz="1200" b="0" dirty="0">
                          <a:solidFill>
                            <a:schemeClr val="dk1"/>
                          </a:solidFill>
                          <a:latin typeface="Gill Sans MT" panose="020B0502020104020203" pitchFamily="34" charset="0"/>
                          <a:ea typeface="Calibri"/>
                          <a:cs typeface="Calibri"/>
                          <a:sym typeface="Calibri"/>
                        </a:rPr>
                        <a:t>Linda – A childhood friend of Mickey and then Edward. Marries Mickey but has an affair with Edward later in the play</a:t>
                      </a:r>
                      <a:endParaRPr sz="1200" b="0" dirty="0">
                        <a:solidFill>
                          <a:schemeClr val="dk1"/>
                        </a:solidFill>
                        <a:latin typeface="Gill Sans MT" panose="020B0502020104020203" pitchFamily="34" charset="0"/>
                        <a:ea typeface="Calibri"/>
                        <a:cs typeface="Calibri"/>
                        <a:sym typeface="Calibri"/>
                      </a:endParaRPr>
                    </a:p>
                    <a:p>
                      <a:pPr marL="0" marR="0" lvl="0" indent="0" algn="l" rtl="0">
                        <a:spcBef>
                          <a:spcPts val="0"/>
                        </a:spcBef>
                        <a:spcAft>
                          <a:spcPts val="0"/>
                        </a:spcAft>
                        <a:buNone/>
                      </a:pPr>
                      <a:r>
                        <a:rPr lang="en-GB" sz="1200" b="0" dirty="0">
                          <a:solidFill>
                            <a:schemeClr val="dk1"/>
                          </a:solidFill>
                          <a:latin typeface="Gill Sans MT" panose="020B0502020104020203" pitchFamily="34" charset="0"/>
                          <a:ea typeface="Calibri"/>
                          <a:cs typeface="Calibri"/>
                          <a:sym typeface="Calibri"/>
                        </a:rPr>
                        <a:t>Narrator – Comments on the action in a sinister manner often referencing superstition</a:t>
                      </a:r>
                      <a:endParaRPr sz="1200" b="0" dirty="0">
                        <a:solidFill>
                          <a:schemeClr val="dk1"/>
                        </a:solidFill>
                        <a:latin typeface="Gill Sans MT" panose="020B0502020104020203" pitchFamily="34" charset="0"/>
                        <a:ea typeface="Calibri"/>
                        <a:cs typeface="Calibri"/>
                        <a:sym typeface="Calibri"/>
                      </a:endParaRPr>
                    </a:p>
                    <a:p>
                      <a:pPr marL="0" marR="0" lvl="0" indent="0" algn="l" rtl="0">
                        <a:spcBef>
                          <a:spcPts val="0"/>
                        </a:spcBef>
                        <a:spcAft>
                          <a:spcPts val="0"/>
                        </a:spcAft>
                        <a:buNone/>
                      </a:pPr>
                      <a:r>
                        <a:rPr lang="en-GB" sz="1200" b="1" dirty="0">
                          <a:solidFill>
                            <a:schemeClr val="dk1"/>
                          </a:solidFill>
                          <a:latin typeface="Gill Sans MT" panose="020B0502020104020203" pitchFamily="34" charset="0"/>
                          <a:ea typeface="Calibri"/>
                          <a:cs typeface="Calibri"/>
                          <a:sym typeface="Calibri"/>
                        </a:rPr>
                        <a:t>Minor characters</a:t>
                      </a:r>
                      <a:endParaRPr sz="1200" dirty="0">
                        <a:latin typeface="Gill Sans MT" panose="020B0502020104020203" pitchFamily="34" charset="0"/>
                      </a:endParaRPr>
                    </a:p>
                    <a:p>
                      <a:pPr marL="0" marR="0" lvl="0" indent="0" algn="l" rtl="0">
                        <a:spcBef>
                          <a:spcPts val="0"/>
                        </a:spcBef>
                        <a:spcAft>
                          <a:spcPts val="0"/>
                        </a:spcAft>
                        <a:buNone/>
                      </a:pPr>
                      <a:r>
                        <a:rPr lang="en-GB" sz="1200" b="0" dirty="0">
                          <a:solidFill>
                            <a:schemeClr val="dk1"/>
                          </a:solidFill>
                          <a:latin typeface="Gill Sans MT" panose="020B0502020104020203" pitchFamily="34" charset="0"/>
                          <a:ea typeface="Calibri"/>
                          <a:cs typeface="Calibri"/>
                          <a:sym typeface="Calibri"/>
                        </a:rPr>
                        <a:t>Sammy – An older brother of Mickey (and Edward) Always getting into trouble</a:t>
                      </a:r>
                      <a:endParaRPr sz="1200" dirty="0">
                        <a:latin typeface="Gill Sans MT" panose="020B0502020104020203" pitchFamily="34" charset="0"/>
                      </a:endParaRPr>
                    </a:p>
                    <a:p>
                      <a:pPr marL="0" marR="0" lvl="0" indent="0" algn="l" rtl="0">
                        <a:spcBef>
                          <a:spcPts val="0"/>
                        </a:spcBef>
                        <a:spcAft>
                          <a:spcPts val="0"/>
                        </a:spcAft>
                        <a:buNone/>
                      </a:pPr>
                      <a:r>
                        <a:rPr lang="en-GB" sz="1200" b="0" dirty="0">
                          <a:solidFill>
                            <a:schemeClr val="dk1"/>
                          </a:solidFill>
                          <a:latin typeface="Gill Sans MT" panose="020B0502020104020203" pitchFamily="34" charset="0"/>
                          <a:ea typeface="Calibri"/>
                          <a:cs typeface="Calibri"/>
                          <a:sym typeface="Calibri"/>
                        </a:rPr>
                        <a:t>Mr Lyons – Mrs Lyons’ husband. He is away for the duration of Mrs Lyons’ “pregnancy” and believes Edward to be his biological son. </a:t>
                      </a:r>
                      <a:endParaRPr sz="1200" b="0" dirty="0">
                        <a:solidFill>
                          <a:schemeClr val="dk1"/>
                        </a:solidFill>
                        <a:latin typeface="Gill Sans MT" panose="020B0502020104020203" pitchFamily="34" charset="0"/>
                        <a:ea typeface="Calibri"/>
                        <a:cs typeface="Calibri"/>
                        <a:sym typeface="Calibri"/>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6559825">
                <a:tc>
                  <a:txBody>
                    <a:bodyPr/>
                    <a:lstStyle/>
                    <a:p>
                      <a:pPr marL="0" marR="0" lvl="0" indent="0" algn="l" rtl="0">
                        <a:lnSpc>
                          <a:spcPct val="100000"/>
                        </a:lnSpc>
                        <a:spcBef>
                          <a:spcPts val="0"/>
                        </a:spcBef>
                        <a:spcAft>
                          <a:spcPts val="0"/>
                        </a:spcAft>
                        <a:buNone/>
                      </a:pPr>
                      <a:endParaRPr sz="1200" b="1" u="sng">
                        <a:solidFill>
                          <a:schemeClr val="dk1"/>
                        </a:solidFill>
                        <a:latin typeface="Gill Sans MT" panose="020B0502020104020203" pitchFamily="34" charset="0"/>
                        <a:ea typeface="Calibri"/>
                        <a:cs typeface="Calibri"/>
                        <a:sym typeface="Calibri"/>
                      </a:endParaRPr>
                    </a:p>
                    <a:p>
                      <a:pPr marL="0" marR="0" lvl="0" indent="0" algn="l" rtl="0">
                        <a:lnSpc>
                          <a:spcPct val="100000"/>
                        </a:lnSpc>
                        <a:spcBef>
                          <a:spcPts val="0"/>
                        </a:spcBef>
                        <a:spcAft>
                          <a:spcPts val="0"/>
                        </a:spcAft>
                        <a:buNone/>
                      </a:pPr>
                      <a:r>
                        <a:rPr lang="en-GB" sz="1200" b="1" u="sng">
                          <a:solidFill>
                            <a:schemeClr val="dk1"/>
                          </a:solidFill>
                          <a:latin typeface="Gill Sans MT" panose="020B0502020104020203" pitchFamily="34" charset="0"/>
                          <a:ea typeface="Calibri"/>
                          <a:cs typeface="Calibri"/>
                          <a:sym typeface="Calibri"/>
                        </a:rPr>
                        <a:t>Constantin Stanislavski: </a:t>
                      </a:r>
                      <a:r>
                        <a:rPr lang="en-GB" sz="1200" b="0" i="0" u="none" strike="noStrike">
                          <a:solidFill>
                            <a:schemeClr val="dk1"/>
                          </a:solidFill>
                          <a:latin typeface="Gill Sans MT" panose="020B0502020104020203" pitchFamily="34" charset="0"/>
                          <a:ea typeface="Calibri"/>
                          <a:cs typeface="Calibri"/>
                          <a:sym typeface="Calibri"/>
                        </a:rPr>
                        <a:t>Born</a:t>
                      </a:r>
                      <a:r>
                        <a:rPr lang="en-GB" sz="1200" b="0" i="0">
                          <a:solidFill>
                            <a:schemeClr val="dk1"/>
                          </a:solidFill>
                          <a:latin typeface="Gill Sans MT" panose="020B0502020104020203" pitchFamily="34" charset="0"/>
                          <a:ea typeface="Calibri"/>
                          <a:cs typeface="Calibri"/>
                          <a:sym typeface="Calibri"/>
                        </a:rPr>
                        <a:t>: 17 January 1863, </a:t>
                      </a:r>
                      <a:r>
                        <a:rPr lang="en-GB" sz="1200" b="0" i="0" u="none" strike="noStrike">
                          <a:solidFill>
                            <a:schemeClr val="dk1"/>
                          </a:solidFill>
                          <a:latin typeface="Gill Sans MT" panose="020B0502020104020203" pitchFamily="34" charset="0"/>
                          <a:ea typeface="Calibri"/>
                          <a:cs typeface="Calibri"/>
                          <a:sym typeface="Calibri"/>
                        </a:rPr>
                        <a:t>Moscow, Russia  and died</a:t>
                      </a:r>
                      <a:r>
                        <a:rPr lang="en-GB" sz="1200" b="0" i="0">
                          <a:solidFill>
                            <a:schemeClr val="dk1"/>
                          </a:solidFill>
                          <a:latin typeface="Gill Sans MT" panose="020B0502020104020203" pitchFamily="34" charset="0"/>
                          <a:ea typeface="Calibri"/>
                          <a:cs typeface="Calibri"/>
                          <a:sym typeface="Calibri"/>
                        </a:rPr>
                        <a:t>: 7 August 1938.  He was widely recognized as an outstanding character actor and the many productions that he directed garnered him a reputation as one of the leading theatre directors of his generation.</a:t>
                      </a:r>
                      <a:endParaRPr sz="1200">
                        <a:latin typeface="Gill Sans MT" panose="020B0502020104020203" pitchFamily="34" charset="0"/>
                      </a:endParaRPr>
                    </a:p>
                    <a:p>
                      <a:pPr marL="0" marR="0" lvl="0" indent="0" algn="l" rtl="0">
                        <a:spcBef>
                          <a:spcPts val="0"/>
                        </a:spcBef>
                        <a:spcAft>
                          <a:spcPts val="0"/>
                        </a:spcAft>
                        <a:buClr>
                          <a:schemeClr val="dk1"/>
                        </a:buClr>
                        <a:buSzPts val="1200"/>
                        <a:buFont typeface="Arial"/>
                        <a:buNone/>
                      </a:pPr>
                      <a:endParaRPr sz="1200" b="1" u="sng">
                        <a:latin typeface="Gill Sans MT" panose="020B0502020104020203" pitchFamily="34" charset="0"/>
                        <a:ea typeface="Calibri"/>
                        <a:cs typeface="Calibri"/>
                        <a:sym typeface="Calibri"/>
                      </a:endParaRPr>
                    </a:p>
                    <a:p>
                      <a:pPr marL="0" marR="0" lvl="0" indent="0" algn="l" rtl="0">
                        <a:spcBef>
                          <a:spcPts val="0"/>
                        </a:spcBef>
                        <a:spcAft>
                          <a:spcPts val="0"/>
                        </a:spcAft>
                        <a:buClr>
                          <a:schemeClr val="dk1"/>
                        </a:buClr>
                        <a:buSzPts val="1200"/>
                        <a:buFont typeface="Arial"/>
                        <a:buNone/>
                      </a:pPr>
                      <a:r>
                        <a:rPr lang="en-GB" sz="1200" b="1" u="sng">
                          <a:latin typeface="Gill Sans MT" panose="020B0502020104020203" pitchFamily="34" charset="0"/>
                          <a:ea typeface="Calibri"/>
                          <a:cs typeface="Calibri"/>
                          <a:sym typeface="Calibri"/>
                        </a:rPr>
                        <a:t>Naturalism: </a:t>
                      </a:r>
                      <a:r>
                        <a:rPr lang="en-GB" sz="1200" b="0" i="0">
                          <a:solidFill>
                            <a:schemeClr val="dk1"/>
                          </a:solidFill>
                          <a:latin typeface="Gill Sans MT" panose="020B0502020104020203" pitchFamily="34" charset="0"/>
                          <a:ea typeface="Calibri"/>
                          <a:cs typeface="Calibri"/>
                          <a:sym typeface="Calibri"/>
                        </a:rPr>
                        <a:t>Naturalism is a movement in European drama and theatre that developed in the late 19th and early 20th centuries. It refers to theatre that attempts to create an illusion of reality through a range of dramatic and theatrical strategies.</a:t>
                      </a:r>
                      <a:endParaRPr sz="1200" b="0" u="sng">
                        <a:latin typeface="Gill Sans MT" panose="020B0502020104020203" pitchFamily="34" charset="0"/>
                        <a:ea typeface="Calibri"/>
                        <a:cs typeface="Calibri"/>
                        <a:sym typeface="Calibri"/>
                      </a:endParaRPr>
                    </a:p>
                    <a:p>
                      <a:pPr marL="0" marR="0" lvl="0" indent="0" algn="l" rtl="0">
                        <a:spcBef>
                          <a:spcPts val="0"/>
                        </a:spcBef>
                        <a:spcAft>
                          <a:spcPts val="0"/>
                        </a:spcAft>
                        <a:buClr>
                          <a:schemeClr val="dk1"/>
                        </a:buClr>
                        <a:buSzPts val="1200"/>
                        <a:buFont typeface="Arial"/>
                        <a:buNone/>
                      </a:pPr>
                      <a:endParaRPr sz="1200" b="1" u="sng">
                        <a:latin typeface="Gill Sans MT" panose="020B0502020104020203" pitchFamily="34" charset="0"/>
                        <a:ea typeface="Calibri"/>
                        <a:cs typeface="Calibri"/>
                        <a:sym typeface="Calibri"/>
                      </a:endParaRPr>
                    </a:p>
                    <a:p>
                      <a:pPr marL="0" marR="0" lvl="0" indent="0" algn="l" rtl="0">
                        <a:spcBef>
                          <a:spcPts val="0"/>
                        </a:spcBef>
                        <a:spcAft>
                          <a:spcPts val="0"/>
                        </a:spcAft>
                        <a:buClr>
                          <a:schemeClr val="dk1"/>
                        </a:buClr>
                        <a:buSzPts val="1200"/>
                        <a:buFont typeface="Arial"/>
                        <a:buNone/>
                      </a:pPr>
                      <a:r>
                        <a:rPr lang="en-GB" sz="1200" b="1" u="sng">
                          <a:latin typeface="Gill Sans MT" panose="020B0502020104020203" pitchFamily="34" charset="0"/>
                          <a:ea typeface="Calibri"/>
                          <a:cs typeface="Calibri"/>
                          <a:sym typeface="Calibri"/>
                        </a:rPr>
                        <a:t>Naturalistic Techniques: </a:t>
                      </a:r>
                      <a:endParaRPr sz="1200">
                        <a:latin typeface="Gill Sans MT" panose="020B0502020104020203" pitchFamily="34" charset="0"/>
                      </a:endParaRPr>
                    </a:p>
                    <a:p>
                      <a:pPr marL="0" marR="0" lvl="0" indent="0" algn="l" rtl="0">
                        <a:spcBef>
                          <a:spcPts val="0"/>
                        </a:spcBef>
                        <a:spcAft>
                          <a:spcPts val="0"/>
                        </a:spcAft>
                        <a:buClr>
                          <a:schemeClr val="dk1"/>
                        </a:buClr>
                        <a:buSzPts val="1200"/>
                        <a:buFont typeface="Arial"/>
                        <a:buNone/>
                      </a:pPr>
                      <a:r>
                        <a:rPr lang="en-GB" sz="1200" b="1">
                          <a:solidFill>
                            <a:schemeClr val="dk1"/>
                          </a:solidFill>
                          <a:latin typeface="Gill Sans MT" panose="020B0502020104020203" pitchFamily="34" charset="0"/>
                          <a:ea typeface="Calibri"/>
                          <a:cs typeface="Calibri"/>
                          <a:sym typeface="Calibri"/>
                        </a:rPr>
                        <a:t>Given circumstances </a:t>
                      </a:r>
                      <a:r>
                        <a:rPr lang="en-GB" sz="1200">
                          <a:solidFill>
                            <a:schemeClr val="dk1"/>
                          </a:solidFill>
                          <a:latin typeface="Gill Sans MT" panose="020B0502020104020203" pitchFamily="34" charset="0"/>
                          <a:ea typeface="Calibri"/>
                          <a:cs typeface="Calibri"/>
                          <a:sym typeface="Calibri"/>
                        </a:rPr>
                        <a:t>– the facts about a character that cannot be changed.</a:t>
                      </a:r>
                      <a:endParaRPr sz="1200">
                        <a:latin typeface="Gill Sans MT" panose="020B0502020104020203" pitchFamily="34" charset="0"/>
                      </a:endParaRPr>
                    </a:p>
                    <a:p>
                      <a:pPr marL="0" marR="0" lvl="0" indent="0" algn="l" rtl="0">
                        <a:spcBef>
                          <a:spcPts val="0"/>
                        </a:spcBef>
                        <a:spcAft>
                          <a:spcPts val="0"/>
                        </a:spcAft>
                        <a:buClr>
                          <a:schemeClr val="dk1"/>
                        </a:buClr>
                        <a:buSzPts val="1200"/>
                        <a:buFont typeface="Arial"/>
                        <a:buNone/>
                      </a:pPr>
                      <a:r>
                        <a:rPr lang="en-GB" sz="1200" b="1">
                          <a:solidFill>
                            <a:schemeClr val="dk1"/>
                          </a:solidFill>
                          <a:latin typeface="Gill Sans MT" panose="020B0502020104020203" pitchFamily="34" charset="0"/>
                          <a:ea typeface="Calibri"/>
                          <a:cs typeface="Calibri"/>
                          <a:sym typeface="Calibri"/>
                        </a:rPr>
                        <a:t>The magic if </a:t>
                      </a:r>
                      <a:r>
                        <a:rPr lang="en-GB" sz="1200">
                          <a:solidFill>
                            <a:schemeClr val="dk1"/>
                          </a:solidFill>
                          <a:latin typeface="Gill Sans MT" panose="020B0502020104020203" pitchFamily="34" charset="0"/>
                          <a:ea typeface="Calibri"/>
                          <a:cs typeface="Calibri"/>
                          <a:sym typeface="Calibri"/>
                        </a:rPr>
                        <a:t>– an actor imagines what it would feel like to be in the situation of their character.</a:t>
                      </a:r>
                      <a:endParaRPr sz="1200">
                        <a:solidFill>
                          <a:schemeClr val="dk1"/>
                        </a:solidFill>
                        <a:latin typeface="Gill Sans MT" panose="020B0502020104020203" pitchFamily="34" charset="0"/>
                        <a:ea typeface="Calibri"/>
                        <a:cs typeface="Calibri"/>
                        <a:sym typeface="Calibri"/>
                      </a:endParaRPr>
                    </a:p>
                    <a:p>
                      <a:pPr marL="0" marR="0" lvl="0" indent="0" algn="l" rtl="0">
                        <a:spcBef>
                          <a:spcPts val="0"/>
                        </a:spcBef>
                        <a:spcAft>
                          <a:spcPts val="0"/>
                        </a:spcAft>
                        <a:buClr>
                          <a:schemeClr val="dk1"/>
                        </a:buClr>
                        <a:buSzPts val="1200"/>
                        <a:buFont typeface="Arial"/>
                        <a:buNone/>
                      </a:pPr>
                      <a:r>
                        <a:rPr lang="en-GB" sz="1200" b="1">
                          <a:solidFill>
                            <a:schemeClr val="dk1"/>
                          </a:solidFill>
                          <a:latin typeface="Gill Sans MT" panose="020B0502020104020203" pitchFamily="34" charset="0"/>
                          <a:ea typeface="Calibri"/>
                          <a:cs typeface="Calibri"/>
                          <a:sym typeface="Calibri"/>
                        </a:rPr>
                        <a:t>Objective</a:t>
                      </a:r>
                      <a:r>
                        <a:rPr lang="en-GB" sz="1200">
                          <a:solidFill>
                            <a:schemeClr val="dk1"/>
                          </a:solidFill>
                          <a:latin typeface="Gill Sans MT" panose="020B0502020104020203" pitchFamily="34" charset="0"/>
                          <a:ea typeface="Calibri"/>
                          <a:cs typeface="Calibri"/>
                          <a:sym typeface="Calibri"/>
                        </a:rPr>
                        <a:t> – A character’s purpose or motivation for behaving in a certain way.</a:t>
                      </a:r>
                      <a:endParaRPr sz="1200">
                        <a:solidFill>
                          <a:schemeClr val="dk1"/>
                        </a:solidFill>
                        <a:latin typeface="Gill Sans MT" panose="020B0502020104020203" pitchFamily="34" charset="0"/>
                        <a:ea typeface="Calibri"/>
                        <a:cs typeface="Calibri"/>
                        <a:sym typeface="Calibri"/>
                      </a:endParaRPr>
                    </a:p>
                    <a:p>
                      <a:pPr marL="0" marR="0" lvl="0" indent="0" algn="l" rtl="0">
                        <a:spcBef>
                          <a:spcPts val="0"/>
                        </a:spcBef>
                        <a:spcAft>
                          <a:spcPts val="0"/>
                        </a:spcAft>
                        <a:buClr>
                          <a:schemeClr val="dk1"/>
                        </a:buClr>
                        <a:buSzPts val="1200"/>
                        <a:buFont typeface="Arial"/>
                        <a:buNone/>
                      </a:pPr>
                      <a:r>
                        <a:rPr lang="en-GB" sz="1200" b="1">
                          <a:solidFill>
                            <a:schemeClr val="dk1"/>
                          </a:solidFill>
                          <a:latin typeface="Gill Sans MT" panose="020B0502020104020203" pitchFamily="34" charset="0"/>
                          <a:ea typeface="Calibri"/>
                          <a:cs typeface="Calibri"/>
                          <a:sym typeface="Calibri"/>
                        </a:rPr>
                        <a:t>Subtext </a:t>
                      </a:r>
                      <a:r>
                        <a:rPr lang="en-GB" sz="1200">
                          <a:solidFill>
                            <a:schemeClr val="dk1"/>
                          </a:solidFill>
                          <a:latin typeface="Gill Sans MT" panose="020B0502020104020203" pitchFamily="34" charset="0"/>
                          <a:ea typeface="Calibri"/>
                          <a:cs typeface="Calibri"/>
                          <a:sym typeface="Calibri"/>
                        </a:rPr>
                        <a:t>– The hidden meaning behind words. </a:t>
                      </a:r>
                      <a:endParaRPr sz="1200" b="1" u="sng">
                        <a:latin typeface="Gill Sans MT" panose="020B0502020104020203" pitchFamily="34" charset="0"/>
                        <a:ea typeface="Calibri"/>
                        <a:cs typeface="Calibri"/>
                        <a:sym typeface="Calibri"/>
                      </a:endParaRPr>
                    </a:p>
                  </a:txBody>
                  <a:tcPr marL="114300" marR="11430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1200" b="1" u="sng" dirty="0">
                        <a:solidFill>
                          <a:schemeClr val="dk1"/>
                        </a:solidFill>
                        <a:latin typeface="Gill Sans MT" panose="020B0502020104020203" pitchFamily="34" charset="0"/>
                      </a:endParaRPr>
                    </a:p>
                    <a:p>
                      <a:pPr marL="0" marR="0" lvl="0" indent="0" algn="l" rtl="0">
                        <a:spcBef>
                          <a:spcPts val="0"/>
                        </a:spcBef>
                        <a:spcAft>
                          <a:spcPts val="0"/>
                        </a:spcAft>
                        <a:buNone/>
                      </a:pPr>
                      <a:r>
                        <a:rPr lang="en-GB" sz="1200" b="1" u="sng" dirty="0">
                          <a:solidFill>
                            <a:schemeClr val="dk1"/>
                          </a:solidFill>
                          <a:latin typeface="Gill Sans MT" panose="020B0502020104020203" pitchFamily="34" charset="0"/>
                        </a:rPr>
                        <a:t>Bertolt Brecht</a:t>
                      </a:r>
                      <a:r>
                        <a:rPr lang="en-GB" sz="1200" b="0" dirty="0">
                          <a:solidFill>
                            <a:schemeClr val="dk1"/>
                          </a:solidFill>
                          <a:latin typeface="Gill Sans MT" panose="020B0502020104020203" pitchFamily="34" charset="0"/>
                        </a:rPr>
                        <a:t>: </a:t>
                      </a:r>
                      <a:r>
                        <a:rPr lang="en-GB" sz="1200" b="0" i="0" dirty="0">
                          <a:solidFill>
                            <a:schemeClr val="dk1"/>
                          </a:solidFill>
                          <a:latin typeface="Gill Sans MT" panose="020B0502020104020203" pitchFamily="34" charset="0"/>
                          <a:ea typeface="Calibri"/>
                          <a:cs typeface="Calibri"/>
                          <a:sym typeface="Calibri"/>
                        </a:rPr>
                        <a:t>born in Germany in 1898 and died aged 58 in 1956. He was a poet, playwright and theatre director. His most famous plays include Life of Galileo, Mother Courage and Her Children and The Caucasian Chalk Circle. Brecht's political and satirical writing made him an early enemy of the Nazi Party. Fearing persecution, Brecht left Nazi Germany in February 1933, just after Hitler took power.</a:t>
                      </a:r>
                      <a:endParaRPr sz="1200" b="0" dirty="0">
                        <a:solidFill>
                          <a:schemeClr val="dk1"/>
                        </a:solidFill>
                        <a:latin typeface="Gill Sans MT" panose="020B0502020104020203" pitchFamily="34" charset="0"/>
                      </a:endParaRPr>
                    </a:p>
                    <a:p>
                      <a:pPr marL="0" marR="0" lvl="0" indent="0" algn="l" rtl="0">
                        <a:spcBef>
                          <a:spcPts val="0"/>
                        </a:spcBef>
                        <a:spcAft>
                          <a:spcPts val="0"/>
                        </a:spcAft>
                        <a:buNone/>
                      </a:pPr>
                      <a:endParaRPr sz="1200" b="1" u="sng" dirty="0">
                        <a:solidFill>
                          <a:schemeClr val="dk1"/>
                        </a:solidFill>
                        <a:latin typeface="Gill Sans MT" panose="020B0502020104020203" pitchFamily="34" charset="0"/>
                      </a:endParaRPr>
                    </a:p>
                    <a:p>
                      <a:pPr marL="0" marR="0" lvl="0" indent="0" algn="l" rtl="0">
                        <a:spcBef>
                          <a:spcPts val="0"/>
                        </a:spcBef>
                        <a:spcAft>
                          <a:spcPts val="0"/>
                        </a:spcAft>
                        <a:buNone/>
                      </a:pPr>
                      <a:r>
                        <a:rPr lang="en-GB" sz="1200" b="1" u="sng" dirty="0">
                          <a:solidFill>
                            <a:schemeClr val="dk1"/>
                          </a:solidFill>
                          <a:latin typeface="Gill Sans MT" panose="020B0502020104020203" pitchFamily="34" charset="0"/>
                        </a:rPr>
                        <a:t>Epic Theatre: </a:t>
                      </a:r>
                      <a:r>
                        <a:rPr lang="en-GB" sz="1200" b="0" i="0" dirty="0">
                          <a:solidFill>
                            <a:schemeClr val="dk1"/>
                          </a:solidFill>
                          <a:latin typeface="Gill Sans MT" panose="020B0502020104020203" pitchFamily="34" charset="0"/>
                          <a:ea typeface="Calibri"/>
                          <a:cs typeface="Calibri"/>
                          <a:sym typeface="Calibri"/>
                        </a:rPr>
                        <a:t>Epic theatre is a form of didactic drama presenting a series of loosely connected scenes that avoid illusion and often interrupt the story line to address the audience directly with analysis, argument, or documentation. Epic theatre is often highly political. </a:t>
                      </a:r>
                      <a:endParaRPr sz="1200" b="0" u="sng" dirty="0">
                        <a:solidFill>
                          <a:schemeClr val="dk1"/>
                        </a:solidFill>
                        <a:latin typeface="Gill Sans MT" panose="020B0502020104020203" pitchFamily="34" charset="0"/>
                      </a:endParaRPr>
                    </a:p>
                    <a:p>
                      <a:pPr marL="0" marR="0" lvl="0" indent="0" algn="l" rtl="0">
                        <a:spcBef>
                          <a:spcPts val="0"/>
                        </a:spcBef>
                        <a:spcAft>
                          <a:spcPts val="0"/>
                        </a:spcAft>
                        <a:buNone/>
                      </a:pPr>
                      <a:endParaRPr sz="1200" b="1" u="sng" dirty="0">
                        <a:solidFill>
                          <a:schemeClr val="dk1"/>
                        </a:solidFill>
                        <a:latin typeface="Gill Sans MT" panose="020B0502020104020203" pitchFamily="34" charset="0"/>
                      </a:endParaRPr>
                    </a:p>
                    <a:p>
                      <a:pPr marL="0" marR="0" lvl="0" indent="0" algn="l" rtl="0">
                        <a:spcBef>
                          <a:spcPts val="0"/>
                        </a:spcBef>
                        <a:spcAft>
                          <a:spcPts val="0"/>
                        </a:spcAft>
                        <a:buNone/>
                      </a:pPr>
                      <a:r>
                        <a:rPr lang="en-GB" sz="1200" b="1" u="sng" dirty="0">
                          <a:solidFill>
                            <a:schemeClr val="dk1"/>
                          </a:solidFill>
                          <a:latin typeface="Gill Sans MT" panose="020B0502020104020203" pitchFamily="34" charset="0"/>
                        </a:rPr>
                        <a:t>Epic Theatre Techniques:</a:t>
                      </a:r>
                      <a:endParaRPr sz="1200" dirty="0">
                        <a:latin typeface="Gill Sans MT" panose="020B0502020104020203" pitchFamily="34" charset="0"/>
                      </a:endParaRPr>
                    </a:p>
                    <a:p>
                      <a:pPr marL="0" marR="0" lvl="0" indent="0" algn="l" rtl="0">
                        <a:spcBef>
                          <a:spcPts val="0"/>
                        </a:spcBef>
                        <a:spcAft>
                          <a:spcPts val="0"/>
                        </a:spcAft>
                        <a:buNone/>
                      </a:pPr>
                      <a:r>
                        <a:rPr lang="en-GB" sz="1200" b="1" u="none" dirty="0">
                          <a:solidFill>
                            <a:schemeClr val="dk1"/>
                          </a:solidFill>
                          <a:latin typeface="Gill Sans MT" panose="020B0502020104020203" pitchFamily="34" charset="0"/>
                          <a:ea typeface="Calibri"/>
                          <a:cs typeface="Calibri"/>
                          <a:sym typeface="Calibri"/>
                        </a:rPr>
                        <a:t>Placard </a:t>
                      </a:r>
                      <a:r>
                        <a:rPr lang="en-GB" sz="1200" b="0" u="none" dirty="0">
                          <a:solidFill>
                            <a:schemeClr val="dk1"/>
                          </a:solidFill>
                          <a:latin typeface="Gill Sans MT" panose="020B0502020104020203" pitchFamily="34" charset="0"/>
                          <a:ea typeface="Calibri"/>
                          <a:cs typeface="Calibri"/>
                          <a:sym typeface="Calibri"/>
                        </a:rPr>
                        <a:t>- </a:t>
                      </a:r>
                      <a:r>
                        <a:rPr lang="en-GB" sz="1200" b="0" i="0" dirty="0">
                          <a:solidFill>
                            <a:schemeClr val="dk1"/>
                          </a:solidFill>
                          <a:latin typeface="Gill Sans MT" panose="020B0502020104020203" pitchFamily="34" charset="0"/>
                          <a:ea typeface="Calibri"/>
                          <a:cs typeface="Calibri"/>
                          <a:sym typeface="Calibri"/>
                        </a:rPr>
                        <a:t>a sign or additional piece of written information presented onstage. The information doesn't just comment upon the action but deepens our understanding of it.</a:t>
                      </a:r>
                      <a:endParaRPr sz="1200" b="0" u="none" dirty="0">
                        <a:solidFill>
                          <a:schemeClr val="dk1"/>
                        </a:solidFill>
                        <a:latin typeface="Gill Sans MT" panose="020B0502020104020203" pitchFamily="34" charset="0"/>
                        <a:ea typeface="Calibri"/>
                        <a:cs typeface="Calibri"/>
                        <a:sym typeface="Calibri"/>
                      </a:endParaRPr>
                    </a:p>
                    <a:p>
                      <a:pPr marL="0" marR="0" lvl="0" indent="0" algn="l" rtl="0">
                        <a:spcBef>
                          <a:spcPts val="0"/>
                        </a:spcBef>
                        <a:spcAft>
                          <a:spcPts val="0"/>
                        </a:spcAft>
                        <a:buNone/>
                      </a:pPr>
                      <a:r>
                        <a:rPr lang="en-GB" sz="1200" b="1" u="none" dirty="0">
                          <a:solidFill>
                            <a:schemeClr val="dk1"/>
                          </a:solidFill>
                          <a:latin typeface="Gill Sans MT" panose="020B0502020104020203" pitchFamily="34" charset="0"/>
                          <a:ea typeface="Calibri"/>
                          <a:cs typeface="Calibri"/>
                          <a:sym typeface="Calibri"/>
                        </a:rPr>
                        <a:t>Multi-rolling</a:t>
                      </a:r>
                      <a:r>
                        <a:rPr lang="en-GB" sz="1200" b="0" u="none" dirty="0">
                          <a:solidFill>
                            <a:schemeClr val="dk1"/>
                          </a:solidFill>
                          <a:latin typeface="Gill Sans MT" panose="020B0502020104020203" pitchFamily="34" charset="0"/>
                          <a:ea typeface="Calibri"/>
                          <a:cs typeface="Calibri"/>
                          <a:sym typeface="Calibri"/>
                        </a:rPr>
                        <a:t> - </a:t>
                      </a:r>
                      <a:r>
                        <a:rPr lang="en-GB" sz="1200" b="0" i="0" dirty="0">
                          <a:solidFill>
                            <a:schemeClr val="dk1"/>
                          </a:solidFill>
                          <a:latin typeface="Gill Sans MT" panose="020B0502020104020203" pitchFamily="34" charset="0"/>
                          <a:ea typeface="Calibri"/>
                          <a:cs typeface="Calibri"/>
                          <a:sym typeface="Calibri"/>
                        </a:rPr>
                        <a:t>when an actor </a:t>
                      </a:r>
                      <a:r>
                        <a:rPr lang="en-GB" sz="1200" b="1" i="0" dirty="0">
                          <a:solidFill>
                            <a:schemeClr val="dk1"/>
                          </a:solidFill>
                          <a:latin typeface="Gill Sans MT" panose="020B0502020104020203" pitchFamily="34" charset="0"/>
                          <a:ea typeface="Calibri"/>
                          <a:cs typeface="Calibri"/>
                          <a:sym typeface="Calibri"/>
                        </a:rPr>
                        <a:t>plays</a:t>
                      </a:r>
                      <a:r>
                        <a:rPr lang="en-GB" sz="1200" b="0" i="0" dirty="0">
                          <a:solidFill>
                            <a:schemeClr val="dk1"/>
                          </a:solidFill>
                          <a:latin typeface="Gill Sans MT" panose="020B0502020104020203" pitchFamily="34" charset="0"/>
                          <a:ea typeface="Calibri"/>
                          <a:cs typeface="Calibri"/>
                          <a:sym typeface="Calibri"/>
                        </a:rPr>
                        <a:t> more than one character onstage. The differences in character are marked by changing voice, movement, gesture and body language.</a:t>
                      </a:r>
                      <a:endParaRPr sz="1200" b="0" u="none" dirty="0">
                        <a:solidFill>
                          <a:schemeClr val="dk1"/>
                        </a:solidFill>
                        <a:latin typeface="Gill Sans MT" panose="020B0502020104020203" pitchFamily="34" charset="0"/>
                        <a:ea typeface="Calibri"/>
                        <a:cs typeface="Calibri"/>
                        <a:sym typeface="Calibri"/>
                      </a:endParaRPr>
                    </a:p>
                    <a:p>
                      <a:pPr marL="0" marR="0" lvl="0" indent="0" algn="l" rtl="0">
                        <a:spcBef>
                          <a:spcPts val="0"/>
                        </a:spcBef>
                        <a:spcAft>
                          <a:spcPts val="0"/>
                        </a:spcAft>
                        <a:buNone/>
                      </a:pPr>
                      <a:r>
                        <a:rPr lang="en-GB" sz="1200" b="1" u="none" dirty="0" err="1">
                          <a:solidFill>
                            <a:schemeClr val="dk1"/>
                          </a:solidFill>
                          <a:latin typeface="Gill Sans MT" panose="020B0502020104020203" pitchFamily="34" charset="0"/>
                          <a:ea typeface="Calibri"/>
                          <a:cs typeface="Calibri"/>
                          <a:sym typeface="Calibri"/>
                        </a:rPr>
                        <a:t>Gestus</a:t>
                      </a:r>
                      <a:r>
                        <a:rPr lang="en-GB" sz="1200" b="1" u="none" dirty="0">
                          <a:solidFill>
                            <a:schemeClr val="dk1"/>
                          </a:solidFill>
                          <a:latin typeface="Gill Sans MT" panose="020B0502020104020203" pitchFamily="34" charset="0"/>
                          <a:ea typeface="Calibri"/>
                          <a:cs typeface="Calibri"/>
                          <a:sym typeface="Calibri"/>
                        </a:rPr>
                        <a:t> </a:t>
                      </a:r>
                      <a:r>
                        <a:rPr lang="en-GB" sz="1200" b="0" u="none" dirty="0">
                          <a:solidFill>
                            <a:schemeClr val="dk1"/>
                          </a:solidFill>
                          <a:latin typeface="Gill Sans MT" panose="020B0502020104020203" pitchFamily="34" charset="0"/>
                          <a:ea typeface="Calibri"/>
                          <a:cs typeface="Calibri"/>
                          <a:sym typeface="Calibri"/>
                        </a:rPr>
                        <a:t> - </a:t>
                      </a:r>
                      <a:r>
                        <a:rPr lang="en-GB" sz="1200" b="0" i="0" dirty="0">
                          <a:solidFill>
                            <a:schemeClr val="dk1"/>
                          </a:solidFill>
                          <a:latin typeface="Gill Sans MT" panose="020B0502020104020203" pitchFamily="34" charset="0"/>
                          <a:ea typeface="Calibri"/>
                          <a:cs typeface="Calibri"/>
                          <a:sym typeface="Calibri"/>
                        </a:rPr>
                        <a:t>a clear character gesture or movement used by the actor that captures a moment or attitude rather than delving into emotion.</a:t>
                      </a:r>
                      <a:endParaRPr sz="1200" b="0" u="none" dirty="0">
                        <a:solidFill>
                          <a:schemeClr val="dk1"/>
                        </a:solidFill>
                        <a:latin typeface="Gill Sans MT" panose="020B0502020104020203" pitchFamily="34" charset="0"/>
                        <a:ea typeface="Calibri"/>
                        <a:cs typeface="Calibri"/>
                        <a:sym typeface="Calibri"/>
                      </a:endParaRPr>
                    </a:p>
                    <a:p>
                      <a:pPr marL="0" marR="0" lvl="0" indent="0" algn="l" rtl="0">
                        <a:spcBef>
                          <a:spcPts val="0"/>
                        </a:spcBef>
                        <a:spcAft>
                          <a:spcPts val="0"/>
                        </a:spcAft>
                        <a:buNone/>
                      </a:pPr>
                      <a:r>
                        <a:rPr lang="en-GB" sz="1200" b="1" u="none" dirty="0">
                          <a:solidFill>
                            <a:schemeClr val="dk1"/>
                          </a:solidFill>
                          <a:latin typeface="Gill Sans MT" panose="020B0502020104020203" pitchFamily="34" charset="0"/>
                          <a:ea typeface="Calibri"/>
                          <a:cs typeface="Calibri"/>
                          <a:sym typeface="Calibri"/>
                        </a:rPr>
                        <a:t>Alienation</a:t>
                      </a:r>
                      <a:r>
                        <a:rPr lang="en-GB" sz="1200" b="0" u="none" dirty="0">
                          <a:solidFill>
                            <a:schemeClr val="dk1"/>
                          </a:solidFill>
                          <a:latin typeface="Gill Sans MT" panose="020B0502020104020203" pitchFamily="34" charset="0"/>
                          <a:ea typeface="Calibri"/>
                          <a:cs typeface="Calibri"/>
                          <a:sym typeface="Calibri"/>
                        </a:rPr>
                        <a:t> - </a:t>
                      </a:r>
                      <a:r>
                        <a:rPr lang="en-GB" sz="1200" b="0" i="0" dirty="0">
                          <a:solidFill>
                            <a:schemeClr val="dk1"/>
                          </a:solidFill>
                          <a:latin typeface="Gill Sans MT" panose="020B0502020104020203" pitchFamily="34" charset="0"/>
                          <a:ea typeface="Calibri"/>
                          <a:cs typeface="Calibri"/>
                          <a:sym typeface="Calibri"/>
                        </a:rPr>
                        <a:t>the use of techniques designed to distance the audience from emotional involvement in the play </a:t>
                      </a:r>
                      <a:endParaRPr sz="1200" b="0" u="none" dirty="0">
                        <a:solidFill>
                          <a:schemeClr val="dk1"/>
                        </a:solidFill>
                        <a:latin typeface="Gill Sans MT" panose="020B0502020104020203" pitchFamily="34"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vMerge="1">
                  <a:txBody>
                    <a:bodyPr/>
                    <a:lstStyle/>
                    <a:p>
                      <a:endParaRPr lang="en-US"/>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graphicFrame>
        <p:nvGraphicFramePr>
          <p:cNvPr id="84" name="Google Shape;84;p13"/>
          <p:cNvGraphicFramePr/>
          <p:nvPr>
            <p:extLst>
              <p:ext uri="{D42A27DB-BD31-4B8C-83A1-F6EECF244321}">
                <p14:modId xmlns:p14="http://schemas.microsoft.com/office/powerpoint/2010/main" val="609699315"/>
              </p:ext>
            </p:extLst>
          </p:nvPr>
        </p:nvGraphicFramePr>
        <p:xfrm>
          <a:off x="0" y="1"/>
          <a:ext cx="12192000" cy="6864635"/>
        </p:xfrm>
        <a:graphic>
          <a:graphicData uri="http://schemas.openxmlformats.org/drawingml/2006/table">
            <a:tbl>
              <a:tblPr firstRow="1" bandRow="1">
                <a:noFill/>
              </a:tblPr>
              <a:tblGrid>
                <a:gridCol w="3304675">
                  <a:extLst>
                    <a:ext uri="{9D8B030D-6E8A-4147-A177-3AD203B41FA5}">
                      <a16:colId xmlns:a16="http://schemas.microsoft.com/office/drawing/2014/main" val="20000"/>
                    </a:ext>
                  </a:extLst>
                </a:gridCol>
                <a:gridCol w="3357375">
                  <a:extLst>
                    <a:ext uri="{9D8B030D-6E8A-4147-A177-3AD203B41FA5}">
                      <a16:colId xmlns:a16="http://schemas.microsoft.com/office/drawing/2014/main" val="20001"/>
                    </a:ext>
                  </a:extLst>
                </a:gridCol>
                <a:gridCol w="5529950">
                  <a:extLst>
                    <a:ext uri="{9D8B030D-6E8A-4147-A177-3AD203B41FA5}">
                      <a16:colId xmlns:a16="http://schemas.microsoft.com/office/drawing/2014/main" val="20002"/>
                    </a:ext>
                  </a:extLst>
                </a:gridCol>
              </a:tblGrid>
              <a:tr h="298175">
                <a:tc gridSpan="2">
                  <a:txBody>
                    <a:bodyPr/>
                    <a:lstStyle/>
                    <a:p>
                      <a:pPr marL="0" marR="0" lvl="0" indent="0" algn="ctr" rtl="0">
                        <a:spcBef>
                          <a:spcPts val="0"/>
                        </a:spcBef>
                        <a:spcAft>
                          <a:spcPts val="0"/>
                        </a:spcAft>
                        <a:buNone/>
                      </a:pPr>
                      <a:r>
                        <a:rPr lang="en-GB" sz="1400" b="0" u="none" strike="noStrike" cap="none">
                          <a:solidFill>
                            <a:schemeClr val="dk1"/>
                          </a:solidFill>
                          <a:latin typeface="Gill Sans MT" panose="020B0502020104020203" pitchFamily="34" charset="0"/>
                        </a:rPr>
                        <a:t>Y9 Drama – HT5 &amp; 6 – Knowledge Organiser</a:t>
                      </a:r>
                      <a:endParaRPr sz="1400" b="0" u="none" strike="noStrike" cap="none">
                        <a:solidFill>
                          <a:schemeClr val="dk1"/>
                        </a:solidFill>
                        <a:latin typeface="Gill Sans MT" panose="020B0502020104020203" pitchFamily="34"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tc hMerge="1">
                  <a:txBody>
                    <a:bodyPr/>
                    <a:lstStyle/>
                    <a:p>
                      <a:endParaRPr lang="en-US"/>
                    </a:p>
                  </a:txBody>
                  <a:tcPr/>
                </a:tc>
                <a:tc rowSpan="2">
                  <a:txBody>
                    <a:bodyPr/>
                    <a:lstStyle/>
                    <a:p>
                      <a:pPr marL="0" marR="0" lvl="0" indent="0" algn="l" rtl="0">
                        <a:spcBef>
                          <a:spcPts val="0"/>
                        </a:spcBef>
                        <a:spcAft>
                          <a:spcPts val="0"/>
                        </a:spcAft>
                        <a:buNone/>
                      </a:pPr>
                      <a:endParaRPr sz="1000" b="0" dirty="0">
                        <a:solidFill>
                          <a:schemeClr val="dk1"/>
                        </a:solidFill>
                        <a:latin typeface="Gill Sans MT" panose="020B0502020104020203" pitchFamily="34" charset="0"/>
                        <a:ea typeface="Calibri"/>
                        <a:cs typeface="Calibri"/>
                        <a:sym typeface="Calibri"/>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6559825">
                <a:tc>
                  <a:txBody>
                    <a:bodyPr/>
                    <a:lstStyle/>
                    <a:p>
                      <a:pPr marL="0" marR="0" lvl="0" indent="0" algn="l" rtl="0">
                        <a:lnSpc>
                          <a:spcPct val="100000"/>
                        </a:lnSpc>
                        <a:spcBef>
                          <a:spcPts val="0"/>
                        </a:spcBef>
                        <a:spcAft>
                          <a:spcPts val="0"/>
                        </a:spcAft>
                        <a:buNone/>
                      </a:pPr>
                      <a:endParaRPr sz="1200" b="1" u="sng" dirty="0">
                        <a:solidFill>
                          <a:schemeClr val="dk1"/>
                        </a:solidFill>
                        <a:latin typeface="Gill Sans MT" panose="020B0502020104020203" pitchFamily="34" charset="0"/>
                        <a:ea typeface="Calibri"/>
                        <a:cs typeface="Calibri"/>
                        <a:sym typeface="Calibri"/>
                      </a:endParaRPr>
                    </a:p>
                    <a:p>
                      <a:pPr marL="0" marR="0" lvl="0" indent="0" algn="l" rtl="0">
                        <a:lnSpc>
                          <a:spcPct val="100000"/>
                        </a:lnSpc>
                        <a:spcBef>
                          <a:spcPts val="0"/>
                        </a:spcBef>
                        <a:spcAft>
                          <a:spcPts val="0"/>
                        </a:spcAft>
                        <a:buNone/>
                      </a:pPr>
                      <a:r>
                        <a:rPr lang="en-GB" sz="1800" b="1" u="sng" dirty="0">
                          <a:solidFill>
                            <a:schemeClr val="dk1"/>
                          </a:solidFill>
                          <a:latin typeface="Gill Sans MT" panose="020B0502020104020203" pitchFamily="34" charset="0"/>
                          <a:ea typeface="Calibri"/>
                          <a:cs typeface="Calibri"/>
                          <a:sym typeface="Calibri"/>
                        </a:rPr>
                        <a:t>Materials</a:t>
                      </a:r>
                      <a:r>
                        <a:rPr lang="en-GB" sz="1800" b="1" u="sng" baseline="0" dirty="0">
                          <a:solidFill>
                            <a:schemeClr val="dk1"/>
                          </a:solidFill>
                          <a:latin typeface="Gill Sans MT" panose="020B0502020104020203" pitchFamily="34" charset="0"/>
                          <a:ea typeface="Calibri"/>
                          <a:cs typeface="Calibri"/>
                          <a:sym typeface="Calibri"/>
                        </a:rPr>
                        <a:t> for Stimulus</a:t>
                      </a:r>
                      <a:r>
                        <a:rPr lang="en-GB" sz="1200" b="1" u="sng" dirty="0">
                          <a:solidFill>
                            <a:schemeClr val="dk1"/>
                          </a:solidFill>
                          <a:latin typeface="Gill Sans MT" panose="020B0502020104020203" pitchFamily="34" charset="0"/>
                          <a:ea typeface="Calibri"/>
                          <a:cs typeface="Calibri"/>
                          <a:sym typeface="Calibri"/>
                        </a:rPr>
                        <a:t>: </a:t>
                      </a:r>
                      <a:endParaRPr dirty="0">
                        <a:latin typeface="Gill Sans MT" panose="020B0502020104020203" pitchFamily="34" charset="0"/>
                      </a:endParaRPr>
                    </a:p>
                    <a:p>
                      <a:r>
                        <a:rPr lang="en-GB" sz="1200" b="1" dirty="0">
                          <a:solidFill>
                            <a:srgbClr val="242424"/>
                          </a:solidFill>
                          <a:latin typeface="Gill Sans MT" panose="020B0502020104020203" pitchFamily="34" charset="0"/>
                          <a:cs typeface="Segoe UI"/>
                        </a:rPr>
                        <a:t>Photographs or Artwork</a:t>
                      </a:r>
                      <a:r>
                        <a:rPr lang="en-GB" sz="1200" dirty="0">
                          <a:solidFill>
                            <a:srgbClr val="242424"/>
                          </a:solidFill>
                          <a:latin typeface="Gill Sans MT" panose="020B0502020104020203" pitchFamily="34" charset="0"/>
                          <a:cs typeface="Segoe UI"/>
                        </a:rPr>
                        <a:t>: Use powerful images or pieces of art to spark imagination and discussion. Students can create scenes or stories based on what they see.</a:t>
                      </a:r>
                      <a:endParaRPr lang="en-GB" sz="1200" dirty="0">
                        <a:latin typeface="Gill Sans MT" panose="020B0502020104020203" pitchFamily="34" charset="0"/>
                      </a:endParaRPr>
                    </a:p>
                    <a:p>
                      <a:r>
                        <a:rPr lang="en-GB" sz="1200" b="1" dirty="0">
                          <a:solidFill>
                            <a:srgbClr val="242424"/>
                          </a:solidFill>
                          <a:latin typeface="Gill Sans MT" panose="020B0502020104020203" pitchFamily="34" charset="0"/>
                          <a:cs typeface="Segoe UI"/>
                        </a:rPr>
                        <a:t>Short Stories or Poems</a:t>
                      </a:r>
                      <a:r>
                        <a:rPr lang="en-GB" sz="1200" dirty="0">
                          <a:solidFill>
                            <a:srgbClr val="242424"/>
                          </a:solidFill>
                          <a:latin typeface="Gill Sans MT" panose="020B0502020104020203" pitchFamily="34" charset="0"/>
                          <a:cs typeface="Segoe UI"/>
                        </a:rPr>
                        <a:t>: Select a short story or poem with strong themes or emotions. Students can dramatize the narrative or explore the characters' perspectives.</a:t>
                      </a:r>
                      <a:endParaRPr lang="en-GB" sz="1200" dirty="0">
                        <a:latin typeface="Gill Sans MT" panose="020B0502020104020203" pitchFamily="34" charset="0"/>
                      </a:endParaRPr>
                    </a:p>
                    <a:p>
                      <a:r>
                        <a:rPr lang="en-GB" sz="1200" b="1" dirty="0">
                          <a:solidFill>
                            <a:srgbClr val="242424"/>
                          </a:solidFill>
                          <a:latin typeface="Gill Sans MT" panose="020B0502020104020203" pitchFamily="34" charset="0"/>
                          <a:cs typeface="Segoe UI"/>
                        </a:rPr>
                        <a:t>News Articles</a:t>
                      </a:r>
                      <a:r>
                        <a:rPr lang="en-GB" sz="1200" dirty="0">
                          <a:solidFill>
                            <a:srgbClr val="242424"/>
                          </a:solidFill>
                          <a:latin typeface="Gill Sans MT" panose="020B0502020104020203" pitchFamily="34" charset="0"/>
                          <a:cs typeface="Segoe UI"/>
                        </a:rPr>
                        <a:t>: Current events or historical news articles can provide real-world contexts for drama. Students can re-enact events or create fictionalized accounts based on the facts.</a:t>
                      </a:r>
                      <a:endParaRPr lang="en-GB" sz="1200" dirty="0">
                        <a:latin typeface="Gill Sans MT" panose="020B0502020104020203" pitchFamily="34" charset="0"/>
                      </a:endParaRPr>
                    </a:p>
                    <a:p>
                      <a:r>
                        <a:rPr lang="en-GB" sz="1200" b="1" dirty="0">
                          <a:solidFill>
                            <a:srgbClr val="242424"/>
                          </a:solidFill>
                          <a:latin typeface="Gill Sans MT" panose="020B0502020104020203" pitchFamily="34" charset="0"/>
                          <a:cs typeface="Segoe UI"/>
                        </a:rPr>
                        <a:t>Music</a:t>
                      </a:r>
                      <a:r>
                        <a:rPr lang="en-GB" sz="1200" dirty="0">
                          <a:solidFill>
                            <a:srgbClr val="242424"/>
                          </a:solidFill>
                          <a:latin typeface="Gill Sans MT" panose="020B0502020104020203" pitchFamily="34" charset="0"/>
                          <a:cs typeface="Segoe UI"/>
                        </a:rPr>
                        <a:t>: Play a piece of instrumental music and ask students to create a scene that matches the mood or story they imagine from the music.</a:t>
                      </a:r>
                      <a:endParaRPr lang="en-GB" sz="1200" dirty="0">
                        <a:latin typeface="Gill Sans MT" panose="020B0502020104020203" pitchFamily="34" charset="0"/>
                      </a:endParaRPr>
                    </a:p>
                    <a:p>
                      <a:r>
                        <a:rPr lang="en-GB" sz="1200" b="1" dirty="0">
                          <a:solidFill>
                            <a:srgbClr val="242424"/>
                          </a:solidFill>
                          <a:latin typeface="Gill Sans MT" panose="020B0502020104020203" pitchFamily="34" charset="0"/>
                          <a:cs typeface="Segoe UI"/>
                        </a:rPr>
                        <a:t>Personal Experiences</a:t>
                      </a:r>
                      <a:r>
                        <a:rPr lang="en-GB" sz="1200" dirty="0">
                          <a:solidFill>
                            <a:srgbClr val="242424"/>
                          </a:solidFill>
                          <a:latin typeface="Gill Sans MT" panose="020B0502020104020203" pitchFamily="34" charset="0"/>
                          <a:cs typeface="Segoe UI"/>
                        </a:rPr>
                        <a:t>: Encourage students to share personal stories or experiences. These can be used as a basis for creating authentic and relatable drama pieces.</a:t>
                      </a:r>
                      <a:endParaRPr lang="en-GB" sz="1200" dirty="0">
                        <a:latin typeface="Gill Sans MT" panose="020B0502020104020203" pitchFamily="34" charset="0"/>
                      </a:endParaRPr>
                    </a:p>
                    <a:p>
                      <a:r>
                        <a:rPr lang="en-GB" sz="1200" b="1" dirty="0">
                          <a:solidFill>
                            <a:srgbClr val="242424"/>
                          </a:solidFill>
                          <a:latin typeface="Gill Sans MT" panose="020B0502020104020203" pitchFamily="34" charset="0"/>
                          <a:cs typeface="Segoe UI"/>
                        </a:rPr>
                        <a:t>Objects</a:t>
                      </a:r>
                      <a:r>
                        <a:rPr lang="en-GB" sz="1200" dirty="0">
                          <a:solidFill>
                            <a:srgbClr val="242424"/>
                          </a:solidFill>
                          <a:latin typeface="Gill Sans MT" panose="020B0502020104020203" pitchFamily="34" charset="0"/>
                          <a:cs typeface="Segoe UI"/>
                        </a:rPr>
                        <a:t>: Bring in a variety of objects (e.g., an old suitcase, a mysterious key, a photograph) and ask students to create a story or scene involving the object.</a:t>
                      </a:r>
                      <a:endParaRPr lang="en-GB" sz="1200" dirty="0">
                        <a:latin typeface="Gill Sans MT" panose="020B0502020104020203" pitchFamily="34" charset="0"/>
                      </a:endParaRPr>
                    </a:p>
                    <a:p>
                      <a:r>
                        <a:rPr lang="en-GB" sz="1200" b="1" dirty="0">
                          <a:solidFill>
                            <a:srgbClr val="242424"/>
                          </a:solidFill>
                          <a:latin typeface="Gill Sans MT" panose="020B0502020104020203" pitchFamily="34" charset="0"/>
                          <a:cs typeface="Segoe UI"/>
                        </a:rPr>
                        <a:t>Quotes</a:t>
                      </a:r>
                      <a:r>
                        <a:rPr lang="en-GB" sz="1200" dirty="0">
                          <a:solidFill>
                            <a:srgbClr val="242424"/>
                          </a:solidFill>
                          <a:latin typeface="Gill Sans MT" panose="020B0502020104020203" pitchFamily="34" charset="0"/>
                          <a:cs typeface="Segoe UI"/>
                        </a:rPr>
                        <a:t>: Use thought-provoking quotes as a starting point for discussions and scene creation. Students can explore the meaning and implications of the quote through their performances.</a:t>
                      </a:r>
                      <a:endParaRPr lang="en-GB" sz="1200" dirty="0">
                        <a:latin typeface="Gill Sans MT" panose="020B0502020104020203" pitchFamily="34" charset="0"/>
                      </a:endParaRPr>
                    </a:p>
                    <a:p>
                      <a:r>
                        <a:rPr lang="en-GB" sz="1200" b="1" dirty="0">
                          <a:solidFill>
                            <a:srgbClr val="242424"/>
                          </a:solidFill>
                          <a:latin typeface="Gill Sans MT" panose="020B0502020104020203" pitchFamily="34" charset="0"/>
                          <a:cs typeface="Segoe UI"/>
                        </a:rPr>
                        <a:t>Scripts or Play Excerpts</a:t>
                      </a:r>
                      <a:r>
                        <a:rPr lang="en-GB" sz="1200" dirty="0">
                          <a:solidFill>
                            <a:srgbClr val="242424"/>
                          </a:solidFill>
                          <a:latin typeface="Gill Sans MT" panose="020B0502020104020203" pitchFamily="34" charset="0"/>
                          <a:cs typeface="Segoe UI"/>
                        </a:rPr>
                        <a:t>: Provide excerpts from plays or scripts. Students can analyse the text and perform scenes, focusing on character development and interpretation.</a:t>
                      </a:r>
                      <a:endParaRPr lang="en-GB" sz="1200" dirty="0">
                        <a:latin typeface="Gill Sans MT" panose="020B0502020104020203" pitchFamily="34" charset="0"/>
                      </a:endParaRPr>
                    </a:p>
                    <a:p>
                      <a:pPr marL="0" marR="0" lvl="0" indent="0" algn="l" rtl="0">
                        <a:lnSpc>
                          <a:spcPct val="100000"/>
                        </a:lnSpc>
                        <a:spcBef>
                          <a:spcPts val="0"/>
                        </a:spcBef>
                        <a:spcAft>
                          <a:spcPts val="0"/>
                        </a:spcAft>
                        <a:buNone/>
                      </a:pPr>
                      <a:endParaRPr sz="1200" b="1" u="sng" dirty="0">
                        <a:latin typeface="Gill Sans MT" panose="020B0502020104020203" pitchFamily="34" charset="0"/>
                        <a:ea typeface="Calibri"/>
                        <a:cs typeface="Calibri"/>
                        <a:sym typeface="Calibri"/>
                      </a:endParaRPr>
                    </a:p>
                  </a:txBody>
                  <a:tcPr marL="114300" marR="11430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1200" b="1" u="sng" dirty="0">
                          <a:solidFill>
                            <a:schemeClr val="dk1"/>
                          </a:solidFill>
                          <a:latin typeface="Gill Sans MT" panose="020B0502020104020203" pitchFamily="34" charset="0"/>
                        </a:rPr>
                        <a:t>Stimulus: </a:t>
                      </a:r>
                      <a:r>
                        <a:rPr lang="en-GB" sz="1200" dirty="0">
                          <a:latin typeface="Gill Sans MT" panose="020B0502020104020203" pitchFamily="34" charset="0"/>
                        </a:rPr>
                        <a:t>Any starting point or inspiration used to generate ideas and create a piece of drama.</a:t>
                      </a:r>
                      <a:endParaRPr lang="en-GB" sz="1200" b="1" u="sng" dirty="0">
                        <a:solidFill>
                          <a:schemeClr val="dk1"/>
                        </a:solidFill>
                        <a:latin typeface="Gill Sans MT" panose="020B0502020104020203" pitchFamily="34" charset="0"/>
                      </a:endParaRPr>
                    </a:p>
                    <a:p>
                      <a:pPr marL="0" marR="0" lvl="0" indent="0" algn="l" rtl="0">
                        <a:spcBef>
                          <a:spcPts val="0"/>
                        </a:spcBef>
                        <a:spcAft>
                          <a:spcPts val="0"/>
                        </a:spcAft>
                        <a:buNone/>
                      </a:pPr>
                      <a:r>
                        <a:rPr lang="en-GB" sz="1200" b="1" u="sng" dirty="0">
                          <a:solidFill>
                            <a:schemeClr val="dk1"/>
                          </a:solidFill>
                          <a:latin typeface="Gill Sans MT" panose="020B0502020104020203" pitchFamily="34" charset="0"/>
                        </a:rPr>
                        <a:t>How</a:t>
                      </a:r>
                      <a:r>
                        <a:rPr lang="en-GB" sz="1200" b="1" u="sng" baseline="0" dirty="0">
                          <a:solidFill>
                            <a:schemeClr val="dk1"/>
                          </a:solidFill>
                          <a:latin typeface="Gill Sans MT" panose="020B0502020104020203" pitchFamily="34" charset="0"/>
                        </a:rPr>
                        <a:t> to Start Devising</a:t>
                      </a:r>
                      <a:r>
                        <a:rPr lang="en-GB" sz="1200" b="1" u="sng" dirty="0">
                          <a:solidFill>
                            <a:schemeClr val="dk1"/>
                          </a:solidFill>
                          <a:latin typeface="Gill Sans MT" panose="020B0502020104020203" pitchFamily="34" charset="0"/>
                        </a:rPr>
                        <a:t>:</a:t>
                      </a:r>
                      <a:endParaRPr dirty="0">
                        <a:latin typeface="Gill Sans MT" panose="020B0502020104020203" pitchFamily="34" charset="0"/>
                      </a:endParaRPr>
                    </a:p>
                    <a:p>
                      <a:r>
                        <a:rPr lang="en-GB" sz="1200" b="1" dirty="0">
                          <a:solidFill>
                            <a:schemeClr val="tx1"/>
                          </a:solidFill>
                          <a:latin typeface="Gill Sans MT" panose="020B0502020104020203" pitchFamily="34" charset="0"/>
                          <a:ea typeface="+mn-lt"/>
                          <a:cs typeface="+mn-lt"/>
                        </a:rPr>
                        <a:t>Understand the Stimulus:</a:t>
                      </a:r>
                      <a:r>
                        <a:rPr lang="en-GB" sz="1200" dirty="0">
                          <a:solidFill>
                            <a:schemeClr val="tx1"/>
                          </a:solidFill>
                          <a:latin typeface="Gill Sans MT" panose="020B0502020104020203" pitchFamily="34" charset="0"/>
                          <a:ea typeface="+mn-lt"/>
                          <a:cs typeface="+mn-lt"/>
                        </a:rPr>
                        <a:t> Discuss its themes, emotions, and potential narratives with your team.</a:t>
                      </a:r>
                    </a:p>
                    <a:p>
                      <a:pPr marL="0" indent="0">
                        <a:buNone/>
                      </a:pPr>
                      <a:endParaRPr lang="en-GB" sz="1200" dirty="0">
                        <a:solidFill>
                          <a:schemeClr val="tx1"/>
                        </a:solidFill>
                        <a:latin typeface="Gill Sans MT" panose="020B0502020104020203" pitchFamily="34" charset="0"/>
                        <a:ea typeface="+mn-lt"/>
                        <a:cs typeface="+mn-lt"/>
                      </a:endParaRPr>
                    </a:p>
                    <a:p>
                      <a:r>
                        <a:rPr lang="en-GB" sz="1200" b="1" dirty="0">
                          <a:solidFill>
                            <a:schemeClr val="tx1"/>
                          </a:solidFill>
                          <a:latin typeface="Gill Sans MT" panose="020B0502020104020203" pitchFamily="34" charset="0"/>
                        </a:rPr>
                        <a:t>Brainstorm ideas:</a:t>
                      </a:r>
                      <a:r>
                        <a:rPr lang="en-GB" sz="1200" dirty="0">
                          <a:solidFill>
                            <a:schemeClr val="tx1"/>
                          </a:solidFill>
                          <a:latin typeface="Gill Sans MT" panose="020B0502020104020203" pitchFamily="34" charset="0"/>
                        </a:rPr>
                        <a:t> </a:t>
                      </a:r>
                      <a:r>
                        <a:rPr lang="en-GB" sz="1200" dirty="0">
                          <a:solidFill>
                            <a:schemeClr val="tx1"/>
                          </a:solidFill>
                          <a:latin typeface="Gill Sans MT" panose="020B0502020104020203" pitchFamily="34" charset="0"/>
                          <a:ea typeface="+mn-lt"/>
                          <a:cs typeface="+mn-lt"/>
                        </a:rPr>
                        <a:t>Encourage creativity and avoid dismissing </a:t>
                      </a:r>
                    </a:p>
                    <a:p>
                      <a:pPr marL="0" indent="0">
                        <a:buNone/>
                      </a:pPr>
                      <a:r>
                        <a:rPr lang="en-GB" sz="1200" dirty="0">
                          <a:solidFill>
                            <a:schemeClr val="tx1"/>
                          </a:solidFill>
                          <a:latin typeface="Gill Sans MT" panose="020B0502020104020203" pitchFamily="34" charset="0"/>
                          <a:ea typeface="+mn-lt"/>
                          <a:cs typeface="+mn-lt"/>
                        </a:rPr>
                        <a:t>any ideas at this stage.</a:t>
                      </a:r>
                    </a:p>
                    <a:p>
                      <a:pPr marL="0" indent="0">
                        <a:buNone/>
                      </a:pPr>
                      <a:endParaRPr lang="en-GB" sz="1200" dirty="0">
                        <a:solidFill>
                          <a:schemeClr val="tx1"/>
                        </a:solidFill>
                        <a:latin typeface="Gill Sans MT" panose="020B0502020104020203" pitchFamily="34" charset="0"/>
                        <a:ea typeface="+mn-lt"/>
                        <a:cs typeface="+mn-lt"/>
                      </a:endParaRPr>
                    </a:p>
                    <a:p>
                      <a:r>
                        <a:rPr lang="en-GB" sz="1200" b="1" dirty="0">
                          <a:solidFill>
                            <a:schemeClr val="tx1"/>
                          </a:solidFill>
                          <a:latin typeface="Gill Sans MT" panose="020B0502020104020203" pitchFamily="34" charset="0"/>
                          <a:ea typeface="+mn-lt"/>
                          <a:cs typeface="+mn-lt"/>
                        </a:rPr>
                        <a:t>Improvisation</a:t>
                      </a:r>
                      <a:r>
                        <a:rPr lang="en-GB" sz="1200" dirty="0">
                          <a:solidFill>
                            <a:schemeClr val="tx1"/>
                          </a:solidFill>
                          <a:latin typeface="Gill Sans MT" panose="020B0502020104020203" pitchFamily="34" charset="0"/>
                          <a:ea typeface="+mn-lt"/>
                          <a:cs typeface="+mn-lt"/>
                        </a:rPr>
                        <a:t>: Use improvisation exercises to explore different </a:t>
                      </a:r>
                    </a:p>
                    <a:p>
                      <a:pPr marL="0" indent="0">
                        <a:buNone/>
                      </a:pPr>
                      <a:r>
                        <a:rPr lang="en-GB" sz="1200" dirty="0">
                          <a:solidFill>
                            <a:schemeClr val="tx1"/>
                          </a:solidFill>
                          <a:latin typeface="Gill Sans MT" panose="020B0502020104020203" pitchFamily="34" charset="0"/>
                          <a:ea typeface="+mn-lt"/>
                          <a:cs typeface="+mn-lt"/>
                        </a:rPr>
                        <a:t>scenarios and characters that could emerge from the stimulus. </a:t>
                      </a:r>
                    </a:p>
                    <a:p>
                      <a:pPr marL="0" indent="0">
                        <a:buNone/>
                      </a:pPr>
                      <a:endParaRPr lang="en-GB" sz="1200" dirty="0">
                        <a:solidFill>
                          <a:schemeClr val="tx1"/>
                        </a:solidFill>
                        <a:latin typeface="Gill Sans MT" panose="020B0502020104020203" pitchFamily="34" charset="0"/>
                      </a:endParaRPr>
                    </a:p>
                    <a:p>
                      <a:r>
                        <a:rPr lang="en-GB" sz="1200" b="1" dirty="0">
                          <a:solidFill>
                            <a:schemeClr val="tx1"/>
                          </a:solidFill>
                          <a:latin typeface="Gill Sans MT" panose="020B0502020104020203" pitchFamily="34" charset="0"/>
                          <a:ea typeface="+mn-lt"/>
                          <a:cs typeface="+mn-lt"/>
                        </a:rPr>
                        <a:t>Rehearse and Refine</a:t>
                      </a:r>
                      <a:r>
                        <a:rPr lang="en-GB" sz="1200" dirty="0">
                          <a:solidFill>
                            <a:schemeClr val="tx1"/>
                          </a:solidFill>
                          <a:latin typeface="Gill Sans MT" panose="020B0502020104020203" pitchFamily="34" charset="0"/>
                          <a:ea typeface="+mn-lt"/>
                          <a:cs typeface="+mn-lt"/>
                        </a:rPr>
                        <a:t>: Begin rehearsing the devised scenes. </a:t>
                      </a:r>
                    </a:p>
                    <a:p>
                      <a:pPr marL="0" indent="0">
                        <a:buNone/>
                      </a:pPr>
                      <a:r>
                        <a:rPr lang="en-GB" sz="1200" dirty="0">
                          <a:solidFill>
                            <a:schemeClr val="tx1"/>
                          </a:solidFill>
                          <a:latin typeface="Gill Sans MT" panose="020B0502020104020203" pitchFamily="34" charset="0"/>
                          <a:ea typeface="+mn-lt"/>
                          <a:cs typeface="+mn-lt"/>
                        </a:rPr>
                        <a:t>Encourage feedback and make adjustments as needed</a:t>
                      </a:r>
                    </a:p>
                    <a:p>
                      <a:pPr marL="0" indent="0">
                        <a:buNone/>
                      </a:pPr>
                      <a:endParaRPr lang="en-GB" sz="1200" dirty="0">
                        <a:solidFill>
                          <a:schemeClr val="tx1"/>
                        </a:solidFill>
                        <a:latin typeface="Gill Sans MT" panose="020B0502020104020203" pitchFamily="34" charset="0"/>
                        <a:ea typeface="+mn-lt"/>
                        <a:cs typeface="+mn-lt"/>
                      </a:endParaRPr>
                    </a:p>
                    <a:p>
                      <a:pPr marL="0" indent="0">
                        <a:buNone/>
                      </a:pPr>
                      <a:r>
                        <a:rPr lang="en-GB" sz="1200" b="1" u="sng" dirty="0">
                          <a:solidFill>
                            <a:schemeClr val="tx1"/>
                          </a:solidFill>
                          <a:latin typeface="Gill Sans MT" panose="020B0502020104020203" pitchFamily="34" charset="0"/>
                          <a:ea typeface="+mn-lt"/>
                          <a:cs typeface="+mn-lt"/>
                        </a:rPr>
                        <a:t>ASSESSMENT:</a:t>
                      </a:r>
                    </a:p>
                    <a:p>
                      <a:pPr marL="0" indent="0">
                        <a:buNone/>
                      </a:pPr>
                      <a:endParaRPr lang="en-GB" sz="1200" dirty="0">
                        <a:solidFill>
                          <a:schemeClr val="tx1"/>
                        </a:solidFill>
                        <a:latin typeface="Gill Sans MT" panose="020B0502020104020203" pitchFamily="34" charset="0"/>
                        <a:ea typeface="+mn-lt"/>
                        <a:cs typeface="+mn-lt"/>
                      </a:endParaRPr>
                    </a:p>
                    <a:p>
                      <a:pPr marL="0" indent="0">
                        <a:buNone/>
                      </a:pPr>
                      <a:r>
                        <a:rPr lang="en-GB" sz="1200" dirty="0">
                          <a:solidFill>
                            <a:schemeClr val="tx1"/>
                          </a:solidFill>
                          <a:latin typeface="Gill Sans MT" panose="020B0502020104020203" pitchFamily="34" charset="0"/>
                        </a:rPr>
                        <a:t>Your</a:t>
                      </a:r>
                      <a:r>
                        <a:rPr lang="en-GB" sz="1200" baseline="0" dirty="0">
                          <a:solidFill>
                            <a:schemeClr val="tx1"/>
                          </a:solidFill>
                          <a:latin typeface="Gill Sans MT" panose="020B0502020104020203" pitchFamily="34" charset="0"/>
                        </a:rPr>
                        <a:t> practical assessment will ask you to create a piece of Drama based on these stimuli</a:t>
                      </a:r>
                    </a:p>
                    <a:p>
                      <a:pPr marL="0" indent="0">
                        <a:buNone/>
                      </a:pPr>
                      <a:r>
                        <a:rPr lang="en-GB" sz="1200" baseline="0" dirty="0">
                          <a:solidFill>
                            <a:schemeClr val="tx1"/>
                          </a:solidFill>
                          <a:latin typeface="Gill Sans MT" panose="020B0502020104020203" pitchFamily="34" charset="0"/>
                        </a:rPr>
                        <a:t>What ideas come to mind – find the given circumstances and go from there i.e. </a:t>
                      </a:r>
                    </a:p>
                    <a:p>
                      <a:pPr marL="0" indent="0">
                        <a:buNone/>
                      </a:pPr>
                      <a:r>
                        <a:rPr lang="en-GB" sz="1200" b="1" baseline="0" dirty="0">
                          <a:solidFill>
                            <a:schemeClr val="tx1"/>
                          </a:solidFill>
                          <a:latin typeface="Gill Sans MT" panose="020B0502020104020203" pitchFamily="34" charset="0"/>
                        </a:rPr>
                        <a:t>Why </a:t>
                      </a:r>
                      <a:r>
                        <a:rPr lang="en-GB" sz="1200" b="0" baseline="0" dirty="0">
                          <a:solidFill>
                            <a:schemeClr val="tx1"/>
                          </a:solidFill>
                          <a:latin typeface="Gill Sans MT" panose="020B0502020104020203" pitchFamily="34" charset="0"/>
                        </a:rPr>
                        <a:t>is the bride crying? </a:t>
                      </a:r>
                      <a:r>
                        <a:rPr lang="en-GB" sz="1200" b="1" baseline="0" dirty="0">
                          <a:solidFill>
                            <a:schemeClr val="tx1"/>
                          </a:solidFill>
                          <a:latin typeface="Gill Sans MT" panose="020B0502020104020203" pitchFamily="34" charset="0"/>
                        </a:rPr>
                        <a:t>Where </a:t>
                      </a:r>
                      <a:r>
                        <a:rPr lang="en-GB" sz="1200" b="0" baseline="0" dirty="0">
                          <a:solidFill>
                            <a:schemeClr val="tx1"/>
                          </a:solidFill>
                          <a:latin typeface="Gill Sans MT" panose="020B0502020104020203" pitchFamily="34" charset="0"/>
                        </a:rPr>
                        <a:t>is she? </a:t>
                      </a:r>
                      <a:r>
                        <a:rPr lang="en-GB" sz="1200" b="1" baseline="0" dirty="0">
                          <a:solidFill>
                            <a:schemeClr val="tx1"/>
                          </a:solidFill>
                          <a:latin typeface="Gill Sans MT" panose="020B0502020104020203" pitchFamily="34" charset="0"/>
                        </a:rPr>
                        <a:t>How</a:t>
                      </a:r>
                    </a:p>
                    <a:p>
                      <a:pPr marL="0" indent="0">
                        <a:buNone/>
                      </a:pPr>
                      <a:r>
                        <a:rPr lang="en-GB" sz="1200" b="0" baseline="0" dirty="0">
                          <a:solidFill>
                            <a:schemeClr val="tx1"/>
                          </a:solidFill>
                          <a:latin typeface="Gill Sans MT" panose="020B0502020104020203" pitchFamily="34" charset="0"/>
                        </a:rPr>
                        <a:t>did she get there? </a:t>
                      </a:r>
                      <a:r>
                        <a:rPr lang="en-GB" sz="1200" b="1" baseline="0" dirty="0">
                          <a:solidFill>
                            <a:schemeClr val="tx1"/>
                          </a:solidFill>
                          <a:latin typeface="Gill Sans MT" panose="020B0502020104020203" pitchFamily="34" charset="0"/>
                        </a:rPr>
                        <a:t>Who </a:t>
                      </a:r>
                      <a:r>
                        <a:rPr lang="en-GB" sz="1200" b="0" baseline="0" dirty="0">
                          <a:solidFill>
                            <a:schemeClr val="tx1"/>
                          </a:solidFill>
                          <a:latin typeface="Gill Sans MT" panose="020B0502020104020203" pitchFamily="34" charset="0"/>
                        </a:rPr>
                        <a:t>is she? </a:t>
                      </a:r>
                      <a:r>
                        <a:rPr lang="en-GB" sz="1200" b="1" baseline="0" dirty="0">
                          <a:solidFill>
                            <a:schemeClr val="tx1"/>
                          </a:solidFill>
                          <a:latin typeface="Gill Sans MT" panose="020B0502020104020203" pitchFamily="34" charset="0"/>
                        </a:rPr>
                        <a:t>When</a:t>
                      </a:r>
                      <a:r>
                        <a:rPr lang="en-GB" sz="1200" b="0" baseline="0" dirty="0">
                          <a:solidFill>
                            <a:schemeClr val="tx1"/>
                          </a:solidFill>
                          <a:latin typeface="Gill Sans MT" panose="020B0502020104020203" pitchFamily="34" charset="0"/>
                        </a:rPr>
                        <a:t> is this?</a:t>
                      </a:r>
                    </a:p>
                    <a:p>
                      <a:pPr marL="0" indent="0">
                        <a:buNone/>
                      </a:pPr>
                      <a:r>
                        <a:rPr lang="en-GB" sz="1200" b="1" dirty="0">
                          <a:solidFill>
                            <a:schemeClr val="tx1"/>
                          </a:solidFill>
                          <a:latin typeface="Gill Sans MT" panose="020B0502020104020203" pitchFamily="34" charset="0"/>
                        </a:rPr>
                        <a:t>What</a:t>
                      </a:r>
                      <a:r>
                        <a:rPr lang="en-GB" sz="1200" b="1" baseline="0" dirty="0">
                          <a:solidFill>
                            <a:schemeClr val="tx1"/>
                          </a:solidFill>
                          <a:latin typeface="Gill Sans MT" panose="020B0502020104020203" pitchFamily="34" charset="0"/>
                        </a:rPr>
                        <a:t> </a:t>
                      </a:r>
                      <a:r>
                        <a:rPr lang="en-GB" sz="1200" b="0" baseline="0" dirty="0">
                          <a:solidFill>
                            <a:schemeClr val="tx1"/>
                          </a:solidFill>
                          <a:latin typeface="Gill Sans MT" panose="020B0502020104020203" pitchFamily="34" charset="0"/>
                        </a:rPr>
                        <a:t>has happened?</a:t>
                      </a:r>
                    </a:p>
                    <a:p>
                      <a:pPr marL="0" indent="0">
                        <a:buNone/>
                      </a:pPr>
                      <a:endParaRPr lang="en-GB" sz="1200" b="0" baseline="0" dirty="0">
                        <a:solidFill>
                          <a:schemeClr val="tx1"/>
                        </a:solidFill>
                        <a:latin typeface="Gill Sans MT" panose="020B0502020104020203" pitchFamily="34" charset="0"/>
                      </a:endParaRPr>
                    </a:p>
                    <a:p>
                      <a:pPr marL="0" indent="0">
                        <a:buNone/>
                      </a:pPr>
                      <a:r>
                        <a:rPr lang="en-GB" sz="1200" b="0" baseline="0" dirty="0">
                          <a:solidFill>
                            <a:schemeClr val="tx1"/>
                          </a:solidFill>
                          <a:latin typeface="Gill Sans MT" panose="020B0502020104020203" pitchFamily="34" charset="0"/>
                        </a:rPr>
                        <a:t>However, the unique thing about devising is that you can change anything because the stimulus is just a starting point for the drama – the spark to light the fire </a:t>
                      </a:r>
                      <a:r>
                        <a:rPr lang="en-GB" sz="1200" dirty="0">
                          <a:latin typeface="Gill Sans MT" panose="020B0502020104020203" pitchFamily="34" charset="0"/>
                        </a:rPr>
                        <a:t>and guide the </a:t>
                      </a:r>
                      <a:r>
                        <a:rPr lang="en-GB" sz="1200" b="1" dirty="0">
                          <a:latin typeface="Gill Sans MT" panose="020B0502020104020203" pitchFamily="34" charset="0"/>
                        </a:rPr>
                        <a:t>development of themes, characters, and storylines</a:t>
                      </a:r>
                      <a:endParaRPr lang="en-GB" sz="1200" b="1" dirty="0">
                        <a:solidFill>
                          <a:schemeClr val="tx1"/>
                        </a:solidFill>
                        <a:latin typeface="Gill Sans MT" panose="020B0502020104020203" pitchFamily="34"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vMerge="1">
                  <a:txBody>
                    <a:bodyPr/>
                    <a:lstStyle/>
                    <a:p>
                      <a:endParaRPr lang="en-US"/>
                    </a:p>
                  </a:txBody>
                  <a:tcPr/>
                </a:tc>
                <a:extLst>
                  <a:ext uri="{0D108BD9-81ED-4DB2-BD59-A6C34878D82A}">
                    <a16:rowId xmlns:a16="http://schemas.microsoft.com/office/drawing/2014/main" val="10001"/>
                  </a:ext>
                </a:extLst>
              </a:tr>
            </a:tbl>
          </a:graphicData>
        </a:graphic>
      </p:graphicFrame>
      <p:pic>
        <p:nvPicPr>
          <p:cNvPr id="3" name="Content Placeholder 3" descr="A person in a suit and tie holding a sheep&#10;&#10;AI-generated content may be incorrect.">
            <a:extLst>
              <a:ext uri="{FF2B5EF4-FFF2-40B4-BE49-F238E27FC236}">
                <a16:creationId xmlns:a16="http://schemas.microsoft.com/office/drawing/2014/main" id="{7D0D5338-B7E0-92B0-A3BC-0CCD6206B02A}"/>
              </a:ext>
            </a:extLst>
          </p:cNvPr>
          <p:cNvPicPr>
            <a:picLocks noChangeAspect="1"/>
          </p:cNvPicPr>
          <p:nvPr/>
        </p:nvPicPr>
        <p:blipFill>
          <a:blip r:embed="rId3"/>
          <a:stretch>
            <a:fillRect/>
          </a:stretch>
        </p:blipFill>
        <p:spPr>
          <a:xfrm>
            <a:off x="6768646" y="16199"/>
            <a:ext cx="5307149" cy="3037633"/>
          </a:xfrm>
          <a:prstGeom prst="rect">
            <a:avLst/>
          </a:prstGeom>
        </p:spPr>
      </p:pic>
      <p:pic>
        <p:nvPicPr>
          <p:cNvPr id="4" name="Content Placeholder 3" descr="A white paper with black text&#10;&#10;AI-generated content may be incorrect.">
            <a:extLst>
              <a:ext uri="{FF2B5EF4-FFF2-40B4-BE49-F238E27FC236}">
                <a16:creationId xmlns:a16="http://schemas.microsoft.com/office/drawing/2014/main" id="{2C8DF99F-4BDB-B788-1C51-A74B94DCB958}"/>
              </a:ext>
            </a:extLst>
          </p:cNvPr>
          <p:cNvPicPr>
            <a:picLocks noChangeAspect="1"/>
          </p:cNvPicPr>
          <p:nvPr/>
        </p:nvPicPr>
        <p:blipFill>
          <a:blip r:embed="rId4"/>
          <a:stretch>
            <a:fillRect/>
          </a:stretch>
        </p:blipFill>
        <p:spPr>
          <a:xfrm>
            <a:off x="6949504" y="3159893"/>
            <a:ext cx="4945432" cy="1259701"/>
          </a:xfrm>
          <a:prstGeom prst="rect">
            <a:avLst/>
          </a:prstGeom>
        </p:spPr>
      </p:pic>
      <p:pic>
        <p:nvPicPr>
          <p:cNvPr id="5" name="Content Placeholder 3" descr="A boat full of garbage&#10;&#10;AI-generated content may be incorrect.">
            <a:extLst>
              <a:ext uri="{FF2B5EF4-FFF2-40B4-BE49-F238E27FC236}">
                <a16:creationId xmlns:a16="http://schemas.microsoft.com/office/drawing/2014/main" id="{5BA37A5D-5348-7DDB-28C5-14396B656575}"/>
              </a:ext>
            </a:extLst>
          </p:cNvPr>
          <p:cNvPicPr>
            <a:picLocks noChangeAspect="1"/>
          </p:cNvPicPr>
          <p:nvPr/>
        </p:nvPicPr>
        <p:blipFill>
          <a:blip r:embed="rId5"/>
          <a:stretch>
            <a:fillRect/>
          </a:stretch>
        </p:blipFill>
        <p:spPr>
          <a:xfrm>
            <a:off x="9162845" y="4775784"/>
            <a:ext cx="2955637" cy="1832087"/>
          </a:xfrm>
          <a:prstGeom prst="rect">
            <a:avLst/>
          </a:prstGeom>
        </p:spPr>
      </p:pic>
      <p:pic>
        <p:nvPicPr>
          <p:cNvPr id="6" name="Content Placeholder 3" descr="A person in a white dress&#10;&#10;AI-generated content may be incorrect.">
            <a:extLst>
              <a:ext uri="{FF2B5EF4-FFF2-40B4-BE49-F238E27FC236}">
                <a16:creationId xmlns:a16="http://schemas.microsoft.com/office/drawing/2014/main" id="{E9D93FD8-224B-FAB5-C679-7428CB48EA87}"/>
              </a:ext>
            </a:extLst>
          </p:cNvPr>
          <p:cNvPicPr>
            <a:picLocks noChangeAspect="1"/>
          </p:cNvPicPr>
          <p:nvPr/>
        </p:nvPicPr>
        <p:blipFill>
          <a:blip r:embed="rId6"/>
          <a:stretch>
            <a:fillRect/>
          </a:stretch>
        </p:blipFill>
        <p:spPr>
          <a:xfrm>
            <a:off x="6768646" y="4525656"/>
            <a:ext cx="2320682" cy="2332344"/>
          </a:xfrm>
          <a:prstGeom prst="rect">
            <a:avLst/>
          </a:prstGeom>
        </p:spPr>
      </p:pic>
      <p:cxnSp>
        <p:nvCxnSpPr>
          <p:cNvPr id="7" name="Elbow Connector 6"/>
          <p:cNvCxnSpPr/>
          <p:nvPr/>
        </p:nvCxnSpPr>
        <p:spPr>
          <a:xfrm>
            <a:off x="5912861" y="4625740"/>
            <a:ext cx="855785" cy="756801"/>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graphicFrame>
        <p:nvGraphicFramePr>
          <p:cNvPr id="84" name="Google Shape;84;p13"/>
          <p:cNvGraphicFramePr/>
          <p:nvPr>
            <p:extLst>
              <p:ext uri="{D42A27DB-BD31-4B8C-83A1-F6EECF244321}">
                <p14:modId xmlns:p14="http://schemas.microsoft.com/office/powerpoint/2010/main" val="2775975883"/>
              </p:ext>
            </p:extLst>
          </p:nvPr>
        </p:nvGraphicFramePr>
        <p:xfrm>
          <a:off x="0" y="1"/>
          <a:ext cx="12192000" cy="6881855"/>
        </p:xfrm>
        <a:graphic>
          <a:graphicData uri="http://schemas.openxmlformats.org/drawingml/2006/table">
            <a:tbl>
              <a:tblPr firstRow="1" bandRow="1">
                <a:noFill/>
              </a:tblPr>
              <a:tblGrid>
                <a:gridCol w="3304675">
                  <a:extLst>
                    <a:ext uri="{9D8B030D-6E8A-4147-A177-3AD203B41FA5}">
                      <a16:colId xmlns:a16="http://schemas.microsoft.com/office/drawing/2014/main" val="20000"/>
                    </a:ext>
                  </a:extLst>
                </a:gridCol>
                <a:gridCol w="3357375">
                  <a:extLst>
                    <a:ext uri="{9D8B030D-6E8A-4147-A177-3AD203B41FA5}">
                      <a16:colId xmlns:a16="http://schemas.microsoft.com/office/drawing/2014/main" val="20001"/>
                    </a:ext>
                  </a:extLst>
                </a:gridCol>
                <a:gridCol w="5529950">
                  <a:extLst>
                    <a:ext uri="{9D8B030D-6E8A-4147-A177-3AD203B41FA5}">
                      <a16:colId xmlns:a16="http://schemas.microsoft.com/office/drawing/2014/main" val="20002"/>
                    </a:ext>
                  </a:extLst>
                </a:gridCol>
              </a:tblGrid>
              <a:tr h="298175">
                <a:tc gridSpan="2">
                  <a:txBody>
                    <a:bodyPr/>
                    <a:lstStyle/>
                    <a:p>
                      <a:pPr marL="0" marR="0" lvl="0" indent="0" algn="ctr" rtl="0">
                        <a:spcBef>
                          <a:spcPts val="0"/>
                        </a:spcBef>
                        <a:spcAft>
                          <a:spcPts val="0"/>
                        </a:spcAft>
                        <a:buNone/>
                      </a:pPr>
                      <a:r>
                        <a:rPr lang="en-GB" sz="1200" b="0" u="none" strike="noStrike" cap="none" dirty="0">
                          <a:solidFill>
                            <a:schemeClr val="dk1"/>
                          </a:solidFill>
                          <a:latin typeface="Gill Sans MT" panose="020B0502020104020203" pitchFamily="34" charset="0"/>
                        </a:rPr>
                        <a:t>Y9 Drama – HT5 – Knowledge Organiser</a:t>
                      </a:r>
                      <a:endParaRPr sz="1200" b="0" u="none" strike="noStrike" cap="none" dirty="0">
                        <a:solidFill>
                          <a:schemeClr val="dk1"/>
                        </a:solidFill>
                        <a:latin typeface="Gill Sans MT" panose="020B0502020104020203" pitchFamily="34"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tc hMerge="1">
                  <a:txBody>
                    <a:bodyPr/>
                    <a:lstStyle/>
                    <a:p>
                      <a:endParaRPr lang="en-US"/>
                    </a:p>
                  </a:txBody>
                  <a:tcPr/>
                </a:tc>
                <a:tc rowSpan="2">
                  <a:txBody>
                    <a:bodyPr/>
                    <a:lstStyle/>
                    <a:p>
                      <a:pPr marL="0" marR="0" lvl="0" indent="0" algn="l" rtl="0">
                        <a:spcBef>
                          <a:spcPts val="0"/>
                        </a:spcBef>
                        <a:spcAft>
                          <a:spcPts val="0"/>
                        </a:spcAft>
                        <a:buNone/>
                      </a:pPr>
                      <a:r>
                        <a:rPr lang="en-GB" sz="1200" b="1" u="sng" strike="noStrike" cap="none" dirty="0">
                          <a:solidFill>
                            <a:schemeClr val="dk1"/>
                          </a:solidFill>
                          <a:latin typeface="Gill Sans MT" panose="020B0502020104020203" pitchFamily="34" charset="0"/>
                          <a:ea typeface="Calibri"/>
                          <a:cs typeface="Calibri"/>
                          <a:sym typeface="Calibri"/>
                        </a:rPr>
                        <a:t>Macbeth Plot: </a:t>
                      </a:r>
                      <a:endParaRPr sz="1200" dirty="0">
                        <a:latin typeface="Gill Sans MT" panose="020B0502020104020203" pitchFamily="34" charset="0"/>
                      </a:endParaRPr>
                    </a:p>
                    <a:p>
                      <a:pPr marL="0" marR="0" lvl="0" indent="0" algn="l" rtl="0">
                        <a:spcBef>
                          <a:spcPts val="0"/>
                        </a:spcBef>
                        <a:spcAft>
                          <a:spcPts val="0"/>
                        </a:spcAft>
                        <a:buNone/>
                      </a:pPr>
                      <a:endParaRPr sz="1200" b="0" u="sng" dirty="0">
                        <a:solidFill>
                          <a:schemeClr val="dk1"/>
                        </a:solidFill>
                        <a:latin typeface="Gill Sans MT" panose="020B0502020104020203" pitchFamily="34" charset="0"/>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GB" sz="1200" b="0" dirty="0">
                          <a:solidFill>
                            <a:schemeClr val="dk1"/>
                          </a:solidFill>
                          <a:latin typeface="Gill Sans MT" panose="020B0502020104020203" pitchFamily="34" charset="0"/>
                        </a:rPr>
                        <a:t>Frightened, Macbeth goes to visit the witches in their cavern. There, they show him a sequence of demons and spirits who present him with further prophecies: he must beware of Macduff, a Scottish nobleman who opposed Macbeth’s accession to the throne; Macbeth is incapable of being harmed by any man born of woman; and he will be safe until Birnam Wood comes to Dunsinane Castle. </a:t>
                      </a:r>
                      <a:endParaRPr sz="1200" dirty="0">
                        <a:latin typeface="Gill Sans MT" panose="020B0502020104020203" pitchFamily="34" charset="0"/>
                      </a:endParaRPr>
                    </a:p>
                    <a:p>
                      <a:pPr marL="0" marR="0" lvl="0" indent="0" algn="l" rtl="0">
                        <a:lnSpc>
                          <a:spcPct val="100000"/>
                        </a:lnSpc>
                        <a:spcBef>
                          <a:spcPts val="0"/>
                        </a:spcBef>
                        <a:spcAft>
                          <a:spcPts val="0"/>
                        </a:spcAft>
                        <a:buClr>
                          <a:schemeClr val="dk1"/>
                        </a:buClr>
                        <a:buSzPts val="1200"/>
                        <a:buFont typeface="Calibri"/>
                        <a:buNone/>
                      </a:pPr>
                      <a:endParaRPr sz="1200" b="0" dirty="0">
                        <a:solidFill>
                          <a:schemeClr val="dk1"/>
                        </a:solidFill>
                        <a:latin typeface="Gill Sans MT" panose="020B0502020104020203" pitchFamily="34" charset="0"/>
                      </a:endParaRPr>
                    </a:p>
                    <a:p>
                      <a:pPr marL="0" marR="0" lvl="0" indent="0" algn="l" rtl="0">
                        <a:lnSpc>
                          <a:spcPct val="100000"/>
                        </a:lnSpc>
                        <a:spcBef>
                          <a:spcPts val="0"/>
                        </a:spcBef>
                        <a:spcAft>
                          <a:spcPts val="0"/>
                        </a:spcAft>
                        <a:buClr>
                          <a:schemeClr val="dk1"/>
                        </a:buClr>
                        <a:buSzPts val="1200"/>
                        <a:buFont typeface="Calibri"/>
                        <a:buNone/>
                      </a:pPr>
                      <a:r>
                        <a:rPr lang="en-GB" sz="1200" b="0" dirty="0">
                          <a:solidFill>
                            <a:schemeClr val="dk1"/>
                          </a:solidFill>
                          <a:latin typeface="Gill Sans MT" panose="020B0502020104020203" pitchFamily="34" charset="0"/>
                        </a:rPr>
                        <a:t>Macbeth is relieved and feels secure, because he knows that all men are born of women and that forests cannot move. When he learns that Macduff has fled to England to join Malcolm, Macbeth orders that Macduff’s castle be seized and, most cruelly, that Lady Macduff and her children be murdered.</a:t>
                      </a:r>
                      <a:endParaRPr sz="1200" dirty="0">
                        <a:latin typeface="Gill Sans MT" panose="020B0502020104020203" pitchFamily="34" charset="0"/>
                      </a:endParaRPr>
                    </a:p>
                    <a:p>
                      <a:pPr marL="0" marR="0" lvl="0" indent="0" algn="l" rtl="0">
                        <a:lnSpc>
                          <a:spcPct val="100000"/>
                        </a:lnSpc>
                        <a:spcBef>
                          <a:spcPts val="0"/>
                        </a:spcBef>
                        <a:spcAft>
                          <a:spcPts val="0"/>
                        </a:spcAft>
                        <a:buClr>
                          <a:schemeClr val="dk1"/>
                        </a:buClr>
                        <a:buSzPts val="1200"/>
                        <a:buFont typeface="Calibri"/>
                        <a:buNone/>
                      </a:pPr>
                      <a:endParaRPr sz="1200" b="0" dirty="0">
                        <a:solidFill>
                          <a:schemeClr val="dk1"/>
                        </a:solidFill>
                        <a:latin typeface="Gill Sans MT" panose="020B0502020104020203" pitchFamily="34" charset="0"/>
                      </a:endParaRPr>
                    </a:p>
                    <a:p>
                      <a:pPr marL="0" marR="0" lvl="0" indent="0" algn="l" rtl="0">
                        <a:lnSpc>
                          <a:spcPct val="100000"/>
                        </a:lnSpc>
                        <a:spcBef>
                          <a:spcPts val="0"/>
                        </a:spcBef>
                        <a:spcAft>
                          <a:spcPts val="0"/>
                        </a:spcAft>
                        <a:buClr>
                          <a:schemeClr val="dk1"/>
                        </a:buClr>
                        <a:buSzPts val="1200"/>
                        <a:buFont typeface="Calibri"/>
                        <a:buNone/>
                      </a:pPr>
                      <a:r>
                        <a:rPr lang="en-GB" sz="1200" b="0" dirty="0">
                          <a:solidFill>
                            <a:schemeClr val="dk1"/>
                          </a:solidFill>
                          <a:latin typeface="Gill Sans MT" panose="020B0502020104020203" pitchFamily="34" charset="0"/>
                        </a:rPr>
                        <a:t>When news of his family’s execution reaches Macduff in England, he is stricken with grief and vows revenge. Prince Malcolm, Duncan’s son, has succeeded in raising an army in England, and Macduff joins him as he rides to Scotland to challenge Macbeth’s forces. The invasion has the support of the Scottish nobles, who are appalled and frightened by Macbeth’s tyrannical and murderous behaviour. Lady Macbeth, meanwhile, becomes plagued with fits of sleepwalking in which she bemoans what she believes to be bloodstains on her hands. </a:t>
                      </a:r>
                      <a:endParaRPr sz="1200" dirty="0">
                        <a:latin typeface="Gill Sans MT" panose="020B0502020104020203" pitchFamily="34" charset="0"/>
                      </a:endParaRPr>
                    </a:p>
                    <a:p>
                      <a:pPr marL="0" marR="0" lvl="0" indent="0" algn="l" rtl="0">
                        <a:lnSpc>
                          <a:spcPct val="100000"/>
                        </a:lnSpc>
                        <a:spcBef>
                          <a:spcPts val="0"/>
                        </a:spcBef>
                        <a:spcAft>
                          <a:spcPts val="0"/>
                        </a:spcAft>
                        <a:buClr>
                          <a:schemeClr val="dk1"/>
                        </a:buClr>
                        <a:buSzPts val="1200"/>
                        <a:buFont typeface="Calibri"/>
                        <a:buNone/>
                      </a:pPr>
                      <a:endParaRPr sz="1200" b="0" dirty="0">
                        <a:solidFill>
                          <a:schemeClr val="dk1"/>
                        </a:solidFill>
                        <a:latin typeface="Gill Sans MT" panose="020B0502020104020203" pitchFamily="34" charset="0"/>
                      </a:endParaRPr>
                    </a:p>
                    <a:p>
                      <a:pPr marL="0" marR="0" lvl="0" indent="0" algn="l" rtl="0">
                        <a:lnSpc>
                          <a:spcPct val="100000"/>
                        </a:lnSpc>
                        <a:spcBef>
                          <a:spcPts val="0"/>
                        </a:spcBef>
                        <a:spcAft>
                          <a:spcPts val="0"/>
                        </a:spcAft>
                        <a:buClr>
                          <a:schemeClr val="dk1"/>
                        </a:buClr>
                        <a:buSzPts val="1200"/>
                        <a:buFont typeface="Calibri"/>
                        <a:buNone/>
                      </a:pPr>
                      <a:r>
                        <a:rPr lang="en-GB" sz="1200" b="0" dirty="0">
                          <a:solidFill>
                            <a:schemeClr val="dk1"/>
                          </a:solidFill>
                          <a:latin typeface="Gill Sans MT" panose="020B0502020104020203" pitchFamily="34" charset="0"/>
                        </a:rPr>
                        <a:t>Before Macbeth’s opponents arrive, Macbeth receives news that she has killed herself, causing him to sink into a deep and pessimistic despair. Nevertheless, he awaits the English and fortifies Dunsinane, to which he seems to have withdrawn in order to defend himself, certain that the witches’ prophecies guarantee his invincibility. He is struck numb with fear, however, when he learns that the English army is advancing on Dunsinane shielded with boughs cut from Birnam Wood. Birnam Wood is indeed coming to Dunsinane, fulfilling half of the witches’ prophecy.</a:t>
                      </a:r>
                      <a:endParaRPr sz="1200" dirty="0">
                        <a:latin typeface="Gill Sans MT" panose="020B0502020104020203" pitchFamily="34" charset="0"/>
                      </a:endParaRPr>
                    </a:p>
                    <a:p>
                      <a:pPr marL="0" marR="0" lvl="0" indent="0" algn="l" rtl="0">
                        <a:lnSpc>
                          <a:spcPct val="100000"/>
                        </a:lnSpc>
                        <a:spcBef>
                          <a:spcPts val="0"/>
                        </a:spcBef>
                        <a:spcAft>
                          <a:spcPts val="0"/>
                        </a:spcAft>
                        <a:buClr>
                          <a:schemeClr val="dk1"/>
                        </a:buClr>
                        <a:buSzPts val="1200"/>
                        <a:buFont typeface="Calibri"/>
                        <a:buNone/>
                      </a:pPr>
                      <a:endParaRPr sz="1200" b="0" dirty="0">
                        <a:solidFill>
                          <a:schemeClr val="dk1"/>
                        </a:solidFill>
                        <a:latin typeface="Gill Sans MT" panose="020B0502020104020203" pitchFamily="34" charset="0"/>
                      </a:endParaRPr>
                    </a:p>
                    <a:p>
                      <a:pPr marL="0" marR="0" lvl="0" indent="0" algn="l" rtl="0">
                        <a:lnSpc>
                          <a:spcPct val="100000"/>
                        </a:lnSpc>
                        <a:spcBef>
                          <a:spcPts val="0"/>
                        </a:spcBef>
                        <a:spcAft>
                          <a:spcPts val="0"/>
                        </a:spcAft>
                        <a:buClr>
                          <a:schemeClr val="dk1"/>
                        </a:buClr>
                        <a:buSzPts val="1200"/>
                        <a:buFont typeface="Calibri"/>
                        <a:buNone/>
                      </a:pPr>
                      <a:r>
                        <a:rPr lang="en-GB" sz="1200" b="0" dirty="0">
                          <a:solidFill>
                            <a:schemeClr val="dk1"/>
                          </a:solidFill>
                          <a:latin typeface="Gill Sans MT" panose="020B0502020104020203" pitchFamily="34" charset="0"/>
                        </a:rPr>
                        <a:t>In the battle, Macbeth hews violently, but the English forces gradually overwhelm his army and castle. On the battlefield, Macbeth encounters the vengeful Macduff, who declares that he was not “of woman born” but was instead “untimely ripped” from his mother’s womb (what we now call birth by </a:t>
                      </a:r>
                      <a:r>
                        <a:rPr lang="en-GB" sz="1200" b="0" dirty="0" err="1">
                          <a:solidFill>
                            <a:schemeClr val="dk1"/>
                          </a:solidFill>
                          <a:latin typeface="Gill Sans MT" panose="020B0502020104020203" pitchFamily="34" charset="0"/>
                        </a:rPr>
                        <a:t>cesarean</a:t>
                      </a:r>
                      <a:r>
                        <a:rPr lang="en-GB" sz="1200" b="0" dirty="0">
                          <a:solidFill>
                            <a:schemeClr val="dk1"/>
                          </a:solidFill>
                          <a:latin typeface="Gill Sans MT" panose="020B0502020104020203" pitchFamily="34" charset="0"/>
                        </a:rPr>
                        <a:t> section). Though he realizes that he is doomed, Macbeth continues to fight until Macduff kills and beheads him. Malcolm, now the King of Scotland, declares his benevolent intentions for the country and invites all to see him crowned at Scone.</a:t>
                      </a:r>
                      <a:endParaRPr sz="1200" dirty="0">
                        <a:latin typeface="Gill Sans MT" panose="020B0502020104020203" pitchFamily="34" charset="0"/>
                      </a:endParaRPr>
                    </a:p>
                    <a:p>
                      <a:pPr marL="0" marR="0" lvl="0" indent="0" algn="l" rtl="0">
                        <a:spcBef>
                          <a:spcPts val="0"/>
                        </a:spcBef>
                        <a:spcAft>
                          <a:spcPts val="0"/>
                        </a:spcAft>
                        <a:buNone/>
                      </a:pPr>
                      <a:endParaRPr sz="1200" b="0" dirty="0">
                        <a:solidFill>
                          <a:schemeClr val="dk1"/>
                        </a:solidFill>
                        <a:latin typeface="Gill Sans MT" panose="020B0502020104020203" pitchFamily="34" charset="0"/>
                        <a:ea typeface="Calibri"/>
                        <a:cs typeface="Calibri"/>
                        <a:sym typeface="Calibri"/>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6559825">
                <a:tc>
                  <a:txBody>
                    <a:bodyPr/>
                    <a:lstStyle/>
                    <a:p>
                      <a:pPr marL="0" marR="0" lvl="0" indent="0" algn="l" rtl="0">
                        <a:lnSpc>
                          <a:spcPct val="100000"/>
                        </a:lnSpc>
                        <a:spcBef>
                          <a:spcPts val="0"/>
                        </a:spcBef>
                        <a:spcAft>
                          <a:spcPts val="0"/>
                        </a:spcAft>
                        <a:buNone/>
                      </a:pPr>
                      <a:endParaRPr sz="1200" b="1" u="sng" dirty="0">
                        <a:solidFill>
                          <a:schemeClr val="dk1"/>
                        </a:solidFill>
                        <a:latin typeface="Gill Sans MT" panose="020B0502020104020203" pitchFamily="34" charset="0"/>
                        <a:ea typeface="Calibri"/>
                        <a:cs typeface="Calibri"/>
                        <a:sym typeface="Calibri"/>
                      </a:endParaRPr>
                    </a:p>
                    <a:p>
                      <a:pPr marL="0" marR="0" lvl="0" indent="0" algn="l" rtl="0">
                        <a:lnSpc>
                          <a:spcPct val="100000"/>
                        </a:lnSpc>
                        <a:spcBef>
                          <a:spcPts val="0"/>
                        </a:spcBef>
                        <a:spcAft>
                          <a:spcPts val="0"/>
                        </a:spcAft>
                        <a:buNone/>
                      </a:pPr>
                      <a:r>
                        <a:rPr lang="en-GB" sz="1200" b="1" u="sng" dirty="0">
                          <a:solidFill>
                            <a:schemeClr val="dk1"/>
                          </a:solidFill>
                          <a:latin typeface="Gill Sans MT" panose="020B0502020104020203" pitchFamily="34" charset="0"/>
                          <a:ea typeface="Calibri"/>
                          <a:cs typeface="Calibri"/>
                          <a:sym typeface="Calibri"/>
                        </a:rPr>
                        <a:t>Vocabulary: </a:t>
                      </a:r>
                      <a:endParaRPr sz="1200" dirty="0">
                        <a:latin typeface="Gill Sans MT" panose="020B0502020104020203" pitchFamily="34" charset="0"/>
                      </a:endParaRPr>
                    </a:p>
                    <a:p>
                      <a:pPr marL="0" marR="0" lvl="0" indent="0" algn="l" rtl="0">
                        <a:lnSpc>
                          <a:spcPct val="100000"/>
                        </a:lnSpc>
                        <a:spcBef>
                          <a:spcPts val="0"/>
                        </a:spcBef>
                        <a:spcAft>
                          <a:spcPts val="0"/>
                        </a:spcAft>
                        <a:buNone/>
                      </a:pPr>
                      <a:r>
                        <a:rPr lang="en-GB" sz="1200" b="1" dirty="0">
                          <a:solidFill>
                            <a:schemeClr val="dk1"/>
                          </a:solidFill>
                          <a:latin typeface="Gill Sans MT" panose="020B0502020104020203" pitchFamily="34" charset="0"/>
                          <a:ea typeface="Calibri"/>
                          <a:cs typeface="Calibri"/>
                          <a:sym typeface="Calibri"/>
                        </a:rPr>
                        <a:t>Neutral position: </a:t>
                      </a:r>
                      <a:r>
                        <a:rPr lang="en-GB" sz="1200" dirty="0">
                          <a:solidFill>
                            <a:schemeClr val="dk1"/>
                          </a:solidFill>
                          <a:latin typeface="Gill Sans MT" panose="020B0502020104020203" pitchFamily="34" charset="0"/>
                          <a:ea typeface="Calibri"/>
                          <a:cs typeface="Calibri"/>
                          <a:sym typeface="Calibri"/>
                        </a:rPr>
                        <a:t>Stood up, feet shoulder width apart, arms relaxed by sides, no facial expression.</a:t>
                      </a:r>
                      <a:endParaRPr sz="1200" dirty="0">
                        <a:latin typeface="Gill Sans MT" panose="020B0502020104020203" pitchFamily="34" charset="0"/>
                      </a:endParaRPr>
                    </a:p>
                    <a:p>
                      <a:pPr marL="0" marR="0" lvl="0" indent="0" algn="l" rtl="0">
                        <a:lnSpc>
                          <a:spcPct val="100000"/>
                        </a:lnSpc>
                        <a:spcBef>
                          <a:spcPts val="0"/>
                        </a:spcBef>
                        <a:spcAft>
                          <a:spcPts val="0"/>
                        </a:spcAft>
                        <a:buNone/>
                      </a:pPr>
                      <a:r>
                        <a:rPr lang="en-GB" sz="1200" b="1" dirty="0">
                          <a:solidFill>
                            <a:schemeClr val="dk1"/>
                          </a:solidFill>
                          <a:latin typeface="Gill Sans MT" panose="020B0502020104020203" pitchFamily="34" charset="0"/>
                          <a:ea typeface="Calibri"/>
                          <a:cs typeface="Calibri"/>
                          <a:sym typeface="Calibri"/>
                        </a:rPr>
                        <a:t>Still Image: </a:t>
                      </a:r>
                      <a:r>
                        <a:rPr lang="en-GB" sz="1200" dirty="0">
                          <a:solidFill>
                            <a:schemeClr val="dk1"/>
                          </a:solidFill>
                          <a:latin typeface="Gill Sans MT" panose="020B0502020104020203" pitchFamily="34" charset="0"/>
                          <a:ea typeface="Calibri"/>
                          <a:cs typeface="Calibri"/>
                          <a:sym typeface="Calibri"/>
                        </a:rPr>
                        <a:t>A frozen depiction of a scene.</a:t>
                      </a:r>
                      <a:endParaRPr sz="1200" dirty="0">
                        <a:solidFill>
                          <a:schemeClr val="dk1"/>
                        </a:solidFill>
                        <a:latin typeface="Gill Sans MT" panose="020B0502020104020203" pitchFamily="34" charset="0"/>
                        <a:ea typeface="Calibri"/>
                        <a:cs typeface="Calibri"/>
                        <a:sym typeface="Calibri"/>
                      </a:endParaRPr>
                    </a:p>
                    <a:p>
                      <a:pPr marL="0" marR="0" lvl="0" indent="0" algn="l" rtl="0">
                        <a:lnSpc>
                          <a:spcPct val="100000"/>
                        </a:lnSpc>
                        <a:spcBef>
                          <a:spcPts val="0"/>
                        </a:spcBef>
                        <a:spcAft>
                          <a:spcPts val="0"/>
                        </a:spcAft>
                        <a:buNone/>
                      </a:pPr>
                      <a:r>
                        <a:rPr lang="en-GB" sz="1200" dirty="0">
                          <a:solidFill>
                            <a:schemeClr val="dk1"/>
                          </a:solidFill>
                          <a:latin typeface="Gill Sans MT" panose="020B0502020104020203" pitchFamily="34" charset="0"/>
                          <a:ea typeface="Calibri"/>
                          <a:cs typeface="Calibri"/>
                          <a:sym typeface="Calibri"/>
                        </a:rPr>
                        <a:t>Mime: An acting technique that requires no sound or props.</a:t>
                      </a:r>
                      <a:endParaRPr sz="1200" dirty="0">
                        <a:solidFill>
                          <a:schemeClr val="dk1"/>
                        </a:solidFill>
                        <a:latin typeface="Gill Sans MT" panose="020B0502020104020203" pitchFamily="34" charset="0"/>
                        <a:ea typeface="Calibri"/>
                        <a:cs typeface="Calibri"/>
                        <a:sym typeface="Calibri"/>
                      </a:endParaRPr>
                    </a:p>
                    <a:p>
                      <a:pPr marL="0" marR="0" lvl="0" indent="0" algn="l" rtl="0">
                        <a:lnSpc>
                          <a:spcPct val="100000"/>
                        </a:lnSpc>
                        <a:spcBef>
                          <a:spcPts val="0"/>
                        </a:spcBef>
                        <a:spcAft>
                          <a:spcPts val="0"/>
                        </a:spcAft>
                        <a:buNone/>
                      </a:pPr>
                      <a:r>
                        <a:rPr lang="en-GB" sz="1200" b="1" dirty="0">
                          <a:solidFill>
                            <a:schemeClr val="dk1"/>
                          </a:solidFill>
                          <a:latin typeface="Gill Sans MT" panose="020B0502020104020203" pitchFamily="34" charset="0"/>
                          <a:ea typeface="Calibri"/>
                          <a:cs typeface="Calibri"/>
                          <a:sym typeface="Calibri"/>
                        </a:rPr>
                        <a:t>Physical Theatre: </a:t>
                      </a:r>
                      <a:r>
                        <a:rPr lang="en-GB" sz="1200" dirty="0">
                          <a:solidFill>
                            <a:schemeClr val="dk1"/>
                          </a:solidFill>
                          <a:latin typeface="Gill Sans MT" panose="020B0502020104020203" pitchFamily="34" charset="0"/>
                          <a:ea typeface="Calibri"/>
                          <a:cs typeface="Calibri"/>
                          <a:sym typeface="Calibri"/>
                        </a:rPr>
                        <a:t>The use of an actor’s body to create props, set and/or objects.</a:t>
                      </a:r>
                      <a:endParaRPr sz="1200" dirty="0">
                        <a:solidFill>
                          <a:schemeClr val="dk1"/>
                        </a:solidFill>
                        <a:latin typeface="Gill Sans MT" panose="020B0502020104020203" pitchFamily="34" charset="0"/>
                        <a:ea typeface="Calibri"/>
                        <a:cs typeface="Calibri"/>
                        <a:sym typeface="Calibri"/>
                      </a:endParaRPr>
                    </a:p>
                    <a:p>
                      <a:pPr marL="0" marR="0" lvl="0" indent="0" algn="l" rtl="0">
                        <a:lnSpc>
                          <a:spcPct val="100000"/>
                        </a:lnSpc>
                        <a:spcBef>
                          <a:spcPts val="0"/>
                        </a:spcBef>
                        <a:spcAft>
                          <a:spcPts val="0"/>
                        </a:spcAft>
                        <a:buNone/>
                      </a:pPr>
                      <a:r>
                        <a:rPr lang="en-GB" sz="1200" b="1" dirty="0">
                          <a:solidFill>
                            <a:schemeClr val="dk1"/>
                          </a:solidFill>
                          <a:latin typeface="Gill Sans MT" panose="020B0502020104020203" pitchFamily="34" charset="0"/>
                          <a:ea typeface="Calibri"/>
                          <a:cs typeface="Calibri"/>
                          <a:sym typeface="Calibri"/>
                        </a:rPr>
                        <a:t>Improvisation</a:t>
                      </a:r>
                      <a:r>
                        <a:rPr lang="en-GB" sz="1200" dirty="0">
                          <a:solidFill>
                            <a:schemeClr val="dk1"/>
                          </a:solidFill>
                          <a:latin typeface="Gill Sans MT" panose="020B0502020104020203" pitchFamily="34" charset="0"/>
                          <a:ea typeface="Calibri"/>
                          <a:cs typeface="Calibri"/>
                          <a:sym typeface="Calibri"/>
                        </a:rPr>
                        <a:t> (spontaneous and polished): Acting that requires no script and no or minimal planning time.</a:t>
                      </a:r>
                      <a:endParaRPr sz="1200" dirty="0">
                        <a:solidFill>
                          <a:schemeClr val="dk1"/>
                        </a:solidFill>
                        <a:latin typeface="Gill Sans MT" panose="020B0502020104020203" pitchFamily="34" charset="0"/>
                        <a:ea typeface="Calibri"/>
                        <a:cs typeface="Calibri"/>
                        <a:sym typeface="Calibri"/>
                      </a:endParaRPr>
                    </a:p>
                    <a:p>
                      <a:pPr marL="0" marR="0" lvl="0" indent="0" algn="l" rtl="0">
                        <a:lnSpc>
                          <a:spcPct val="100000"/>
                        </a:lnSpc>
                        <a:spcBef>
                          <a:spcPts val="0"/>
                        </a:spcBef>
                        <a:spcAft>
                          <a:spcPts val="0"/>
                        </a:spcAft>
                        <a:buNone/>
                      </a:pPr>
                      <a:r>
                        <a:rPr lang="en-GB" sz="1200" b="1" dirty="0">
                          <a:solidFill>
                            <a:schemeClr val="dk1"/>
                          </a:solidFill>
                          <a:latin typeface="Gill Sans MT" panose="020B0502020104020203" pitchFamily="34" charset="0"/>
                          <a:ea typeface="Calibri"/>
                          <a:cs typeface="Calibri"/>
                          <a:sym typeface="Calibri"/>
                        </a:rPr>
                        <a:t>Body Language: </a:t>
                      </a:r>
                      <a:r>
                        <a:rPr lang="en-GB" sz="1200" dirty="0">
                          <a:solidFill>
                            <a:schemeClr val="dk1"/>
                          </a:solidFill>
                          <a:latin typeface="Gill Sans MT" panose="020B0502020104020203" pitchFamily="34" charset="0"/>
                          <a:ea typeface="Calibri"/>
                          <a:cs typeface="Calibri"/>
                          <a:sym typeface="Calibri"/>
                        </a:rPr>
                        <a:t>The emotions that are implied by your body’s position.</a:t>
                      </a:r>
                      <a:endParaRPr sz="1200" dirty="0">
                        <a:latin typeface="Gill Sans MT" panose="020B0502020104020203" pitchFamily="34" charset="0"/>
                      </a:endParaRPr>
                    </a:p>
                    <a:p>
                      <a:pPr marL="0" marR="0" lvl="0" indent="0" algn="l" rtl="0">
                        <a:lnSpc>
                          <a:spcPct val="100000"/>
                        </a:lnSpc>
                        <a:spcBef>
                          <a:spcPts val="0"/>
                        </a:spcBef>
                        <a:spcAft>
                          <a:spcPts val="0"/>
                        </a:spcAft>
                        <a:buNone/>
                      </a:pPr>
                      <a:r>
                        <a:rPr lang="en-GB" sz="1200" b="1" dirty="0">
                          <a:solidFill>
                            <a:schemeClr val="dk1"/>
                          </a:solidFill>
                          <a:latin typeface="Gill Sans MT" panose="020B0502020104020203" pitchFamily="34" charset="0"/>
                          <a:ea typeface="Calibri"/>
                          <a:cs typeface="Calibri"/>
                          <a:sym typeface="Calibri"/>
                        </a:rPr>
                        <a:t>Gesture: </a:t>
                      </a:r>
                      <a:r>
                        <a:rPr lang="en-GB" sz="1200" dirty="0">
                          <a:solidFill>
                            <a:schemeClr val="dk1"/>
                          </a:solidFill>
                          <a:latin typeface="Gill Sans MT" panose="020B0502020104020203" pitchFamily="34" charset="0"/>
                          <a:ea typeface="Calibri"/>
                          <a:cs typeface="Calibri"/>
                          <a:sym typeface="Calibri"/>
                        </a:rPr>
                        <a:t>Actions that communicate feelings or instructions. E.g. nodding, waving.</a:t>
                      </a:r>
                      <a:endParaRPr sz="1200" dirty="0">
                        <a:solidFill>
                          <a:schemeClr val="dk1"/>
                        </a:solidFill>
                        <a:latin typeface="Gill Sans MT" panose="020B0502020104020203" pitchFamily="34" charset="0"/>
                        <a:ea typeface="Calibri"/>
                        <a:cs typeface="Calibri"/>
                        <a:sym typeface="Calibri"/>
                      </a:endParaRPr>
                    </a:p>
                    <a:p>
                      <a:pPr marL="0" marR="0" lvl="0" indent="0" algn="l" rtl="0">
                        <a:lnSpc>
                          <a:spcPct val="100000"/>
                        </a:lnSpc>
                        <a:spcBef>
                          <a:spcPts val="0"/>
                        </a:spcBef>
                        <a:spcAft>
                          <a:spcPts val="0"/>
                        </a:spcAft>
                        <a:buNone/>
                      </a:pPr>
                      <a:r>
                        <a:rPr lang="en-GB" sz="1200" b="1" dirty="0">
                          <a:solidFill>
                            <a:schemeClr val="dk1"/>
                          </a:solidFill>
                          <a:latin typeface="Gill Sans MT" panose="020B0502020104020203" pitchFamily="34" charset="0"/>
                          <a:ea typeface="Calibri"/>
                          <a:cs typeface="Calibri"/>
                          <a:sym typeface="Calibri"/>
                        </a:rPr>
                        <a:t>Facial Expression: </a:t>
                      </a:r>
                      <a:r>
                        <a:rPr lang="en-GB" sz="1200" dirty="0">
                          <a:solidFill>
                            <a:schemeClr val="dk1"/>
                          </a:solidFill>
                          <a:latin typeface="Gill Sans MT" panose="020B0502020104020203" pitchFamily="34" charset="0"/>
                          <a:ea typeface="Calibri"/>
                          <a:cs typeface="Calibri"/>
                          <a:sym typeface="Calibri"/>
                        </a:rPr>
                        <a:t>The emotions that are implied by the movements of your facial features.</a:t>
                      </a:r>
                      <a:endParaRPr sz="1200" dirty="0">
                        <a:solidFill>
                          <a:schemeClr val="dk1"/>
                        </a:solidFill>
                        <a:latin typeface="Gill Sans MT" panose="020B0502020104020203" pitchFamily="34" charset="0"/>
                        <a:ea typeface="Calibri"/>
                        <a:cs typeface="Calibri"/>
                        <a:sym typeface="Calibri"/>
                      </a:endParaRPr>
                    </a:p>
                    <a:p>
                      <a:pPr marL="0" marR="0" lvl="0" indent="0" algn="l" rtl="0">
                        <a:lnSpc>
                          <a:spcPct val="100000"/>
                        </a:lnSpc>
                        <a:spcBef>
                          <a:spcPts val="0"/>
                        </a:spcBef>
                        <a:spcAft>
                          <a:spcPts val="0"/>
                        </a:spcAft>
                        <a:buNone/>
                      </a:pPr>
                      <a:r>
                        <a:rPr lang="en-GB" sz="1200" b="1" dirty="0">
                          <a:solidFill>
                            <a:schemeClr val="dk1"/>
                          </a:solidFill>
                          <a:latin typeface="Gill Sans MT" panose="020B0502020104020203" pitchFamily="34" charset="0"/>
                          <a:ea typeface="Calibri"/>
                          <a:cs typeface="Calibri"/>
                          <a:sym typeface="Calibri"/>
                        </a:rPr>
                        <a:t>Motive: </a:t>
                      </a:r>
                      <a:r>
                        <a:rPr lang="en-GB" sz="1200" dirty="0">
                          <a:solidFill>
                            <a:schemeClr val="dk1"/>
                          </a:solidFill>
                          <a:latin typeface="Gill Sans MT" panose="020B0502020104020203" pitchFamily="34" charset="0"/>
                          <a:ea typeface="Calibri"/>
                          <a:cs typeface="Calibri"/>
                          <a:sym typeface="Calibri"/>
                        </a:rPr>
                        <a:t>The reason behind a characters actions and behaviours.</a:t>
                      </a:r>
                      <a:endParaRPr sz="1200" dirty="0">
                        <a:solidFill>
                          <a:schemeClr val="dk1"/>
                        </a:solidFill>
                        <a:latin typeface="Gill Sans MT" panose="020B0502020104020203" pitchFamily="34" charset="0"/>
                        <a:ea typeface="Calibri"/>
                        <a:cs typeface="Calibri"/>
                        <a:sym typeface="Calibri"/>
                      </a:endParaRPr>
                    </a:p>
                    <a:p>
                      <a:pPr marL="0" marR="0" lvl="0" indent="0" algn="l" rtl="0">
                        <a:lnSpc>
                          <a:spcPct val="100000"/>
                        </a:lnSpc>
                        <a:spcBef>
                          <a:spcPts val="0"/>
                        </a:spcBef>
                        <a:spcAft>
                          <a:spcPts val="0"/>
                        </a:spcAft>
                        <a:buNone/>
                      </a:pPr>
                      <a:r>
                        <a:rPr lang="en-GB" sz="1200" b="1" dirty="0">
                          <a:solidFill>
                            <a:schemeClr val="dk1"/>
                          </a:solidFill>
                          <a:latin typeface="Gill Sans MT" panose="020B0502020104020203" pitchFamily="34" charset="0"/>
                          <a:ea typeface="Calibri"/>
                          <a:cs typeface="Calibri"/>
                          <a:sym typeface="Calibri"/>
                        </a:rPr>
                        <a:t>Shakespeare: </a:t>
                      </a:r>
                      <a:r>
                        <a:rPr lang="en-GB" sz="1200" dirty="0">
                          <a:solidFill>
                            <a:schemeClr val="dk1"/>
                          </a:solidFill>
                          <a:latin typeface="Gill Sans MT" panose="020B0502020104020203" pitchFamily="34" charset="0"/>
                          <a:ea typeface="Calibri"/>
                          <a:cs typeface="Calibri"/>
                          <a:sym typeface="Calibri"/>
                        </a:rPr>
                        <a:t>An Elizabethan/ Jacobean playwright.</a:t>
                      </a:r>
                      <a:endParaRPr sz="1200" dirty="0">
                        <a:solidFill>
                          <a:schemeClr val="dk1"/>
                        </a:solidFill>
                        <a:latin typeface="Gill Sans MT" panose="020B0502020104020203" pitchFamily="34" charset="0"/>
                        <a:ea typeface="Calibri"/>
                        <a:cs typeface="Calibri"/>
                        <a:sym typeface="Calibri"/>
                      </a:endParaRPr>
                    </a:p>
                    <a:p>
                      <a:pPr marL="0" marR="0" lvl="0" indent="0" algn="l" rtl="0">
                        <a:lnSpc>
                          <a:spcPct val="100000"/>
                        </a:lnSpc>
                        <a:spcBef>
                          <a:spcPts val="0"/>
                        </a:spcBef>
                        <a:spcAft>
                          <a:spcPts val="0"/>
                        </a:spcAft>
                        <a:buNone/>
                      </a:pPr>
                      <a:r>
                        <a:rPr lang="en-GB" sz="1200" b="1" dirty="0">
                          <a:solidFill>
                            <a:schemeClr val="dk1"/>
                          </a:solidFill>
                          <a:latin typeface="Gill Sans MT" panose="020B0502020104020203" pitchFamily="34" charset="0"/>
                          <a:ea typeface="Calibri"/>
                          <a:cs typeface="Calibri"/>
                          <a:sym typeface="Calibri"/>
                        </a:rPr>
                        <a:t>Elizabethan: </a:t>
                      </a:r>
                      <a:r>
                        <a:rPr lang="en-GB" sz="1200" dirty="0">
                          <a:solidFill>
                            <a:schemeClr val="dk1"/>
                          </a:solidFill>
                          <a:latin typeface="Gill Sans MT" panose="020B0502020104020203" pitchFamily="34" charset="0"/>
                          <a:ea typeface="Calibri"/>
                          <a:cs typeface="Calibri"/>
                          <a:sym typeface="Calibri"/>
                        </a:rPr>
                        <a:t>The period of time in which </a:t>
                      </a:r>
                      <a:r>
                        <a:rPr lang="en-GB" sz="1200" dirty="0" err="1">
                          <a:solidFill>
                            <a:schemeClr val="dk1"/>
                          </a:solidFill>
                          <a:latin typeface="Gill Sans MT" panose="020B0502020104020203" pitchFamily="34" charset="0"/>
                          <a:ea typeface="Calibri"/>
                          <a:cs typeface="Calibri"/>
                          <a:sym typeface="Calibri"/>
                        </a:rPr>
                        <a:t>Englad</a:t>
                      </a:r>
                      <a:r>
                        <a:rPr lang="en-GB" sz="1200" dirty="0">
                          <a:solidFill>
                            <a:schemeClr val="dk1"/>
                          </a:solidFill>
                          <a:latin typeface="Gill Sans MT" panose="020B0502020104020203" pitchFamily="34" charset="0"/>
                          <a:ea typeface="Calibri"/>
                          <a:cs typeface="Calibri"/>
                          <a:sym typeface="Calibri"/>
                        </a:rPr>
                        <a:t> was ruled by Queen Elizabeth 1 (</a:t>
                      </a:r>
                      <a:r>
                        <a:rPr lang="en-GB" sz="1200" b="0" i="0" dirty="0">
                          <a:solidFill>
                            <a:schemeClr val="dk1"/>
                          </a:solidFill>
                          <a:latin typeface="Gill Sans MT" panose="020B0502020104020203" pitchFamily="34" charset="0"/>
                          <a:ea typeface="Calibri"/>
                          <a:cs typeface="Calibri"/>
                          <a:sym typeface="Calibri"/>
                        </a:rPr>
                        <a:t>1558–1603)</a:t>
                      </a:r>
                      <a:endParaRPr sz="1200" dirty="0">
                        <a:solidFill>
                          <a:schemeClr val="dk1"/>
                        </a:solidFill>
                        <a:latin typeface="Gill Sans MT" panose="020B0502020104020203" pitchFamily="34" charset="0"/>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GB" sz="1200" b="1" dirty="0">
                          <a:solidFill>
                            <a:schemeClr val="dk1"/>
                          </a:solidFill>
                          <a:latin typeface="Gill Sans MT" panose="020B0502020104020203" pitchFamily="34" charset="0"/>
                          <a:ea typeface="Calibri"/>
                          <a:cs typeface="Calibri"/>
                          <a:sym typeface="Calibri"/>
                        </a:rPr>
                        <a:t>Jacobean: </a:t>
                      </a:r>
                      <a:r>
                        <a:rPr lang="en-GB" sz="1200" dirty="0">
                          <a:solidFill>
                            <a:schemeClr val="dk1"/>
                          </a:solidFill>
                          <a:latin typeface="Gill Sans MT" panose="020B0502020104020203" pitchFamily="34" charset="0"/>
                          <a:ea typeface="Calibri"/>
                          <a:cs typeface="Calibri"/>
                          <a:sym typeface="Calibri"/>
                        </a:rPr>
                        <a:t>The period of time in which </a:t>
                      </a:r>
                      <a:r>
                        <a:rPr lang="en-GB" sz="1200" dirty="0" err="1">
                          <a:solidFill>
                            <a:schemeClr val="dk1"/>
                          </a:solidFill>
                          <a:latin typeface="Gill Sans MT" panose="020B0502020104020203" pitchFamily="34" charset="0"/>
                          <a:ea typeface="Calibri"/>
                          <a:cs typeface="Calibri"/>
                          <a:sym typeface="Calibri"/>
                        </a:rPr>
                        <a:t>Englad</a:t>
                      </a:r>
                      <a:r>
                        <a:rPr lang="en-GB" sz="1200" dirty="0">
                          <a:solidFill>
                            <a:schemeClr val="dk1"/>
                          </a:solidFill>
                          <a:latin typeface="Gill Sans MT" panose="020B0502020104020203" pitchFamily="34" charset="0"/>
                          <a:ea typeface="Calibri"/>
                          <a:cs typeface="Calibri"/>
                          <a:sym typeface="Calibri"/>
                        </a:rPr>
                        <a:t> was ruled by King James 1 (</a:t>
                      </a:r>
                      <a:r>
                        <a:rPr lang="en-GB" sz="1200" b="0" i="0" dirty="0">
                          <a:solidFill>
                            <a:schemeClr val="dk1"/>
                          </a:solidFill>
                          <a:latin typeface="Gill Sans MT" panose="020B0502020104020203" pitchFamily="34" charset="0"/>
                          <a:ea typeface="Calibri"/>
                          <a:cs typeface="Calibri"/>
                          <a:sym typeface="Calibri"/>
                        </a:rPr>
                        <a:t>1603–1625)</a:t>
                      </a:r>
                      <a:endParaRPr sz="1200" dirty="0">
                        <a:solidFill>
                          <a:schemeClr val="dk1"/>
                        </a:solidFill>
                        <a:latin typeface="Gill Sans MT" panose="020B0502020104020203" pitchFamily="34" charset="0"/>
                        <a:ea typeface="Calibri"/>
                        <a:cs typeface="Calibri"/>
                        <a:sym typeface="Calibri"/>
                      </a:endParaRPr>
                    </a:p>
                    <a:p>
                      <a:pPr marL="0" marR="0" lvl="0" indent="0" algn="l" rtl="0">
                        <a:lnSpc>
                          <a:spcPct val="100000"/>
                        </a:lnSpc>
                        <a:spcBef>
                          <a:spcPts val="0"/>
                        </a:spcBef>
                        <a:spcAft>
                          <a:spcPts val="0"/>
                        </a:spcAft>
                        <a:buNone/>
                      </a:pPr>
                      <a:r>
                        <a:rPr lang="en-GB" sz="1200" b="1" dirty="0">
                          <a:solidFill>
                            <a:schemeClr val="dk1"/>
                          </a:solidFill>
                          <a:latin typeface="Gill Sans MT" panose="020B0502020104020203" pitchFamily="34" charset="0"/>
                          <a:ea typeface="Calibri"/>
                          <a:cs typeface="Calibri"/>
                          <a:sym typeface="Calibri"/>
                        </a:rPr>
                        <a:t>Monologue:</a:t>
                      </a:r>
                      <a:r>
                        <a:rPr lang="en-GB" sz="1200" dirty="0">
                          <a:solidFill>
                            <a:schemeClr val="dk1"/>
                          </a:solidFill>
                          <a:latin typeface="Gill Sans MT" panose="020B0502020104020203" pitchFamily="34" charset="0"/>
                          <a:ea typeface="Calibri"/>
                          <a:cs typeface="Calibri"/>
                          <a:sym typeface="Calibri"/>
                        </a:rPr>
                        <a:t> A speech given by a character that reveals their inner thoughts – the character is giving this speech directly to the audience.</a:t>
                      </a:r>
                      <a:endParaRPr sz="1200" dirty="0">
                        <a:solidFill>
                          <a:schemeClr val="dk1"/>
                        </a:solidFill>
                        <a:latin typeface="Gill Sans MT" panose="020B0502020104020203" pitchFamily="34" charset="0"/>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GB" sz="1200" b="1" dirty="0">
                          <a:solidFill>
                            <a:schemeClr val="dk1"/>
                          </a:solidFill>
                          <a:latin typeface="Gill Sans MT" panose="020B0502020104020203" pitchFamily="34" charset="0"/>
                          <a:ea typeface="Calibri"/>
                          <a:cs typeface="Calibri"/>
                          <a:sym typeface="Calibri"/>
                        </a:rPr>
                        <a:t>Soliloquy: </a:t>
                      </a:r>
                      <a:r>
                        <a:rPr lang="en-GB" sz="1200" dirty="0">
                          <a:solidFill>
                            <a:schemeClr val="dk1"/>
                          </a:solidFill>
                          <a:latin typeface="Gill Sans MT" panose="020B0502020104020203" pitchFamily="34" charset="0"/>
                          <a:ea typeface="Calibri"/>
                          <a:cs typeface="Calibri"/>
                          <a:sym typeface="Calibri"/>
                        </a:rPr>
                        <a:t>A speech given by a character that reveals their inner thoughts – the character is only speaking to themselves and is unaware of the audience. (Translates from Latin to  ‘Solo-Talk’)</a:t>
                      </a:r>
                      <a:endParaRPr sz="1200" dirty="0">
                        <a:solidFill>
                          <a:schemeClr val="dk1"/>
                        </a:solidFill>
                        <a:latin typeface="Gill Sans MT" panose="020B0502020104020203" pitchFamily="34" charset="0"/>
                        <a:ea typeface="Calibri"/>
                        <a:cs typeface="Calibri"/>
                        <a:sym typeface="Calibri"/>
                      </a:endParaRPr>
                    </a:p>
                  </a:txBody>
                  <a:tcPr marL="114300" marR="11430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1200" b="1" u="sng" dirty="0">
                        <a:solidFill>
                          <a:schemeClr val="dk1"/>
                        </a:solidFill>
                        <a:latin typeface="Gill Sans MT" panose="020B0502020104020203" pitchFamily="34" charset="0"/>
                      </a:endParaRPr>
                    </a:p>
                    <a:p>
                      <a:pPr marL="0" marR="0" lvl="0" indent="0" algn="l" rtl="0">
                        <a:spcBef>
                          <a:spcPts val="0"/>
                        </a:spcBef>
                        <a:spcAft>
                          <a:spcPts val="0"/>
                        </a:spcAft>
                        <a:buNone/>
                      </a:pPr>
                      <a:r>
                        <a:rPr lang="en-GB" sz="1200" b="1" u="sng" dirty="0">
                          <a:solidFill>
                            <a:schemeClr val="dk1"/>
                          </a:solidFill>
                          <a:latin typeface="Gill Sans MT" panose="020B0502020104020203" pitchFamily="34" charset="0"/>
                        </a:rPr>
                        <a:t>Shakespeare:</a:t>
                      </a:r>
                      <a:endParaRPr sz="1200" dirty="0">
                        <a:latin typeface="Gill Sans MT" panose="020B0502020104020203" pitchFamily="34" charset="0"/>
                      </a:endParaRPr>
                    </a:p>
                    <a:p>
                      <a:pPr marL="0" marR="0" lvl="0" indent="0" algn="l" rtl="0">
                        <a:spcBef>
                          <a:spcPts val="0"/>
                        </a:spcBef>
                        <a:spcAft>
                          <a:spcPts val="0"/>
                        </a:spcAft>
                        <a:buNone/>
                      </a:pPr>
                      <a:endParaRPr sz="1200" b="1" u="sng" dirty="0">
                        <a:solidFill>
                          <a:schemeClr val="dk1"/>
                        </a:solidFill>
                        <a:latin typeface="Gill Sans MT" panose="020B0502020104020203" pitchFamily="34" charset="0"/>
                      </a:endParaRPr>
                    </a:p>
                    <a:p>
                      <a:pPr marL="285750" marR="0" lvl="0" indent="-285750" algn="l" rtl="0">
                        <a:spcBef>
                          <a:spcPts val="0"/>
                        </a:spcBef>
                        <a:spcAft>
                          <a:spcPts val="0"/>
                        </a:spcAft>
                        <a:buClr>
                          <a:schemeClr val="dk1"/>
                        </a:buClr>
                        <a:buSzPts val="1200"/>
                        <a:buFont typeface="Arial"/>
                        <a:buChar char="•"/>
                      </a:pPr>
                      <a:r>
                        <a:rPr lang="en-GB" sz="1200" b="0" i="0" dirty="0">
                          <a:solidFill>
                            <a:schemeClr val="dk1"/>
                          </a:solidFill>
                          <a:latin typeface="Gill Sans MT" panose="020B0502020104020203" pitchFamily="34" charset="0"/>
                          <a:ea typeface="Calibri"/>
                          <a:cs typeface="Calibri"/>
                          <a:sym typeface="Calibri"/>
                        </a:rPr>
                        <a:t>Born: Generally accepted as 23 April 1564, as he was baptised 26 April 1564.</a:t>
                      </a:r>
                      <a:endParaRPr sz="1200" dirty="0">
                        <a:latin typeface="Gill Sans MT" panose="020B0502020104020203" pitchFamily="34" charset="0"/>
                      </a:endParaRPr>
                    </a:p>
                    <a:p>
                      <a:pPr marL="285750" marR="0" lvl="0" indent="-285750" algn="l" rtl="0">
                        <a:spcBef>
                          <a:spcPts val="0"/>
                        </a:spcBef>
                        <a:spcAft>
                          <a:spcPts val="0"/>
                        </a:spcAft>
                        <a:buClr>
                          <a:schemeClr val="dk1"/>
                        </a:buClr>
                        <a:buSzPts val="1200"/>
                        <a:buFont typeface="Arial"/>
                        <a:buChar char="•"/>
                      </a:pPr>
                      <a:r>
                        <a:rPr lang="en-GB" sz="1200" b="0" i="0" dirty="0">
                          <a:solidFill>
                            <a:schemeClr val="dk1"/>
                          </a:solidFill>
                          <a:latin typeface="Gill Sans MT" panose="020B0502020104020203" pitchFamily="34" charset="0"/>
                          <a:ea typeface="Calibri"/>
                          <a:cs typeface="Calibri"/>
                          <a:sym typeface="Calibri"/>
                        </a:rPr>
                        <a:t>Hometown: Stratford-upon-Avon, Warwickshire, England.</a:t>
                      </a:r>
                      <a:endParaRPr sz="1200" dirty="0">
                        <a:latin typeface="Gill Sans MT" panose="020B0502020104020203" pitchFamily="34" charset="0"/>
                      </a:endParaRPr>
                    </a:p>
                    <a:p>
                      <a:pPr marL="285750" marR="0" lvl="0" indent="-285750" algn="l" rtl="0">
                        <a:spcBef>
                          <a:spcPts val="0"/>
                        </a:spcBef>
                        <a:spcAft>
                          <a:spcPts val="0"/>
                        </a:spcAft>
                        <a:buClr>
                          <a:schemeClr val="dk1"/>
                        </a:buClr>
                        <a:buSzPts val="1200"/>
                        <a:buFont typeface="Arial"/>
                        <a:buChar char="•"/>
                      </a:pPr>
                      <a:r>
                        <a:rPr lang="en-GB" sz="1200" b="0" i="0" dirty="0">
                          <a:solidFill>
                            <a:schemeClr val="dk1"/>
                          </a:solidFill>
                          <a:latin typeface="Gill Sans MT" panose="020B0502020104020203" pitchFamily="34" charset="0"/>
                          <a:ea typeface="Calibri"/>
                          <a:cs typeface="Calibri"/>
                          <a:sym typeface="Calibri"/>
                        </a:rPr>
                        <a:t>Wife: </a:t>
                      </a:r>
                      <a:r>
                        <a:rPr lang="en-GB" sz="1200" b="0" i="0" u="none" strike="noStrike" dirty="0">
                          <a:solidFill>
                            <a:schemeClr val="dk1"/>
                          </a:solidFill>
                          <a:latin typeface="Gill Sans MT" panose="020B0502020104020203" pitchFamily="34" charset="0"/>
                          <a:ea typeface="Calibri"/>
                          <a:cs typeface="Calibri"/>
                          <a:sym typeface="Calibri"/>
                        </a:rPr>
                        <a:t>Anne Hathaway</a:t>
                      </a:r>
                      <a:r>
                        <a:rPr lang="en-GB" sz="1200" b="0" i="0" dirty="0">
                          <a:solidFill>
                            <a:schemeClr val="dk1"/>
                          </a:solidFill>
                          <a:latin typeface="Gill Sans MT" panose="020B0502020104020203" pitchFamily="34" charset="0"/>
                          <a:ea typeface="Calibri"/>
                          <a:cs typeface="Calibri"/>
                          <a:sym typeface="Calibri"/>
                        </a:rPr>
                        <a:t>.</a:t>
                      </a:r>
                      <a:endParaRPr sz="1200" dirty="0">
                        <a:latin typeface="Gill Sans MT" panose="020B0502020104020203" pitchFamily="34" charset="0"/>
                      </a:endParaRPr>
                    </a:p>
                    <a:p>
                      <a:pPr marL="285750" marR="0" lvl="0" indent="-285750" algn="l" rtl="0">
                        <a:spcBef>
                          <a:spcPts val="0"/>
                        </a:spcBef>
                        <a:spcAft>
                          <a:spcPts val="0"/>
                        </a:spcAft>
                        <a:buClr>
                          <a:schemeClr val="dk1"/>
                        </a:buClr>
                        <a:buSzPts val="1200"/>
                        <a:buFont typeface="Arial"/>
                        <a:buChar char="•"/>
                      </a:pPr>
                      <a:r>
                        <a:rPr lang="en-GB" sz="1200" b="0" i="0" dirty="0">
                          <a:solidFill>
                            <a:schemeClr val="dk1"/>
                          </a:solidFill>
                          <a:latin typeface="Gill Sans MT" panose="020B0502020104020203" pitchFamily="34" charset="0"/>
                          <a:ea typeface="Calibri"/>
                          <a:cs typeface="Calibri"/>
                          <a:sym typeface="Calibri"/>
                        </a:rPr>
                        <a:t>Children: Susanna, </a:t>
                      </a:r>
                      <a:r>
                        <a:rPr lang="en-GB" sz="1200" b="0" i="0" u="none" strike="noStrike" dirty="0">
                          <a:solidFill>
                            <a:schemeClr val="dk1"/>
                          </a:solidFill>
                          <a:latin typeface="Gill Sans MT" panose="020B0502020104020203" pitchFamily="34" charset="0"/>
                          <a:ea typeface="Calibri"/>
                          <a:cs typeface="Calibri"/>
                          <a:sym typeface="Calibri"/>
                        </a:rPr>
                        <a:t>Hamnet</a:t>
                      </a:r>
                      <a:r>
                        <a:rPr lang="en-GB" sz="1200" b="0" i="0" dirty="0">
                          <a:solidFill>
                            <a:schemeClr val="dk1"/>
                          </a:solidFill>
                          <a:latin typeface="Gill Sans MT" panose="020B0502020104020203" pitchFamily="34" charset="0"/>
                          <a:ea typeface="Calibri"/>
                          <a:cs typeface="Calibri"/>
                          <a:sym typeface="Calibri"/>
                        </a:rPr>
                        <a:t> &amp; </a:t>
                      </a:r>
                      <a:r>
                        <a:rPr lang="en-GB" sz="1200" b="0" i="0" u="none" strike="noStrike" dirty="0">
                          <a:solidFill>
                            <a:schemeClr val="dk1"/>
                          </a:solidFill>
                          <a:latin typeface="Gill Sans MT" panose="020B0502020104020203" pitchFamily="34" charset="0"/>
                          <a:ea typeface="Calibri"/>
                          <a:cs typeface="Calibri"/>
                          <a:sym typeface="Calibri"/>
                        </a:rPr>
                        <a:t>Judith</a:t>
                      </a:r>
                      <a:endParaRPr sz="1200" b="0" i="0" dirty="0">
                        <a:solidFill>
                          <a:schemeClr val="dk1"/>
                        </a:solidFill>
                        <a:latin typeface="Gill Sans MT" panose="020B0502020104020203" pitchFamily="34" charset="0"/>
                        <a:ea typeface="Calibri"/>
                        <a:cs typeface="Calibri"/>
                        <a:sym typeface="Calibri"/>
                      </a:endParaRPr>
                    </a:p>
                    <a:p>
                      <a:pPr marL="285750" marR="0" lvl="0" indent="-285750" algn="l" rtl="0">
                        <a:spcBef>
                          <a:spcPts val="0"/>
                        </a:spcBef>
                        <a:spcAft>
                          <a:spcPts val="0"/>
                        </a:spcAft>
                        <a:buClr>
                          <a:schemeClr val="dk1"/>
                        </a:buClr>
                        <a:buSzPts val="1200"/>
                        <a:buFont typeface="Arial"/>
                        <a:buChar char="•"/>
                      </a:pPr>
                      <a:r>
                        <a:rPr lang="en-GB" sz="1200" b="0" i="0" dirty="0">
                          <a:solidFill>
                            <a:schemeClr val="dk1"/>
                          </a:solidFill>
                          <a:latin typeface="Gill Sans MT" panose="020B0502020104020203" pitchFamily="34" charset="0"/>
                          <a:ea typeface="Calibri"/>
                          <a:cs typeface="Calibri"/>
                          <a:sym typeface="Calibri"/>
                        </a:rPr>
                        <a:t>Works: 37 plays (</a:t>
                      </a:r>
                      <a:r>
                        <a:rPr lang="en-GB" sz="1200" b="0" i="0" u="none" strike="noStrike" dirty="0">
                          <a:solidFill>
                            <a:schemeClr val="dk1"/>
                          </a:solidFill>
                          <a:latin typeface="Gill Sans MT" panose="020B0502020104020203" pitchFamily="34" charset="0"/>
                          <a:ea typeface="Calibri"/>
                          <a:cs typeface="Calibri"/>
                          <a:sym typeface="Calibri"/>
                        </a:rPr>
                        <a:t>at least</a:t>
                      </a:r>
                      <a:r>
                        <a:rPr lang="en-GB" sz="1200" b="0" i="0" dirty="0">
                          <a:solidFill>
                            <a:schemeClr val="dk1"/>
                          </a:solidFill>
                          <a:latin typeface="Gill Sans MT" panose="020B0502020104020203" pitchFamily="34" charset="0"/>
                          <a:ea typeface="Calibri"/>
                          <a:cs typeface="Calibri"/>
                          <a:sym typeface="Calibri"/>
                        </a:rPr>
                        <a:t>), 154 sonnets, </a:t>
                      </a:r>
                      <a:r>
                        <a:rPr lang="en-GB" sz="1200" b="0" i="0" u="none" strike="noStrike" dirty="0">
                          <a:solidFill>
                            <a:schemeClr val="dk1"/>
                          </a:solidFill>
                          <a:latin typeface="Gill Sans MT" panose="020B0502020104020203" pitchFamily="34" charset="0"/>
                          <a:ea typeface="Calibri"/>
                          <a:cs typeface="Calibri"/>
                          <a:sym typeface="Calibri"/>
                        </a:rPr>
                        <a:t>many poems</a:t>
                      </a:r>
                      <a:r>
                        <a:rPr lang="en-GB" sz="1200" b="0" i="0" dirty="0">
                          <a:solidFill>
                            <a:schemeClr val="dk1"/>
                          </a:solidFill>
                          <a:latin typeface="Gill Sans MT" panose="020B0502020104020203" pitchFamily="34" charset="0"/>
                          <a:ea typeface="Calibri"/>
                          <a:cs typeface="Calibri"/>
                          <a:sym typeface="Calibri"/>
                        </a:rPr>
                        <a:t>.</a:t>
                      </a:r>
                      <a:endParaRPr sz="1200" dirty="0">
                        <a:latin typeface="Gill Sans MT" panose="020B0502020104020203" pitchFamily="34" charset="0"/>
                      </a:endParaRPr>
                    </a:p>
                    <a:p>
                      <a:pPr marL="285750" marR="0" lvl="0" indent="-285750" algn="l" rtl="0">
                        <a:spcBef>
                          <a:spcPts val="0"/>
                        </a:spcBef>
                        <a:spcAft>
                          <a:spcPts val="0"/>
                        </a:spcAft>
                        <a:buClr>
                          <a:schemeClr val="dk1"/>
                        </a:buClr>
                        <a:buSzPts val="1200"/>
                        <a:buFont typeface="Arial"/>
                        <a:buChar char="•"/>
                      </a:pPr>
                      <a:r>
                        <a:rPr lang="en-GB" sz="1200" b="0" i="0" dirty="0">
                          <a:solidFill>
                            <a:schemeClr val="dk1"/>
                          </a:solidFill>
                          <a:latin typeface="Gill Sans MT" panose="020B0502020104020203" pitchFamily="34" charset="0"/>
                          <a:ea typeface="Calibri"/>
                          <a:cs typeface="Calibri"/>
                          <a:sym typeface="Calibri"/>
                        </a:rPr>
                        <a:t>Died: </a:t>
                      </a:r>
                      <a:r>
                        <a:rPr lang="en-GB" sz="1200" b="0" i="0" u="none" strike="noStrike" dirty="0">
                          <a:solidFill>
                            <a:schemeClr val="dk1"/>
                          </a:solidFill>
                          <a:latin typeface="Gill Sans MT" panose="020B0502020104020203" pitchFamily="34" charset="0"/>
                          <a:ea typeface="Calibri"/>
                          <a:cs typeface="Calibri"/>
                          <a:sym typeface="Calibri"/>
                        </a:rPr>
                        <a:t>Shakespeare died on 23 April 1616</a:t>
                      </a:r>
                      <a:r>
                        <a:rPr lang="en-GB" sz="1200" b="0" i="0" dirty="0">
                          <a:solidFill>
                            <a:schemeClr val="dk1"/>
                          </a:solidFill>
                          <a:latin typeface="Gill Sans MT" panose="020B0502020104020203" pitchFamily="34" charset="0"/>
                          <a:ea typeface="Calibri"/>
                          <a:cs typeface="Calibri"/>
                          <a:sym typeface="Calibri"/>
                        </a:rPr>
                        <a:t> and was buried at </a:t>
                      </a:r>
                      <a:r>
                        <a:rPr lang="en-GB" sz="1200" b="0" i="0" u="none" strike="noStrike" dirty="0">
                          <a:solidFill>
                            <a:schemeClr val="dk1"/>
                          </a:solidFill>
                          <a:latin typeface="Gill Sans MT" panose="020B0502020104020203" pitchFamily="34" charset="0"/>
                          <a:ea typeface="Calibri"/>
                          <a:cs typeface="Calibri"/>
                          <a:sym typeface="Calibri"/>
                        </a:rPr>
                        <a:t>Holy Trinity Church in Stratford-upon-Avon</a:t>
                      </a:r>
                      <a:r>
                        <a:rPr lang="en-GB" sz="1200" b="0" i="0" dirty="0">
                          <a:solidFill>
                            <a:schemeClr val="dk1"/>
                          </a:solidFill>
                          <a:latin typeface="Gill Sans MT" panose="020B0502020104020203" pitchFamily="34" charset="0"/>
                          <a:ea typeface="Calibri"/>
                          <a:cs typeface="Calibri"/>
                          <a:sym typeface="Calibri"/>
                        </a:rPr>
                        <a:t>.</a:t>
                      </a:r>
                      <a:endParaRPr sz="1200" dirty="0">
                        <a:latin typeface="Gill Sans MT" panose="020B0502020104020203" pitchFamily="34" charset="0"/>
                      </a:endParaRPr>
                    </a:p>
                    <a:p>
                      <a:pPr marL="0" marR="0" lvl="0" indent="0" algn="l" rtl="0">
                        <a:spcBef>
                          <a:spcPts val="0"/>
                        </a:spcBef>
                        <a:spcAft>
                          <a:spcPts val="0"/>
                        </a:spcAft>
                        <a:buNone/>
                      </a:pPr>
                      <a:endParaRPr sz="1200" b="1" u="sng" dirty="0">
                        <a:solidFill>
                          <a:schemeClr val="dk1"/>
                        </a:solidFill>
                        <a:latin typeface="Gill Sans MT" panose="020B0502020104020203" pitchFamily="34" charset="0"/>
                      </a:endParaRPr>
                    </a:p>
                    <a:p>
                      <a:pPr marL="0" marR="0" lvl="0" indent="0" algn="l" rtl="0">
                        <a:spcBef>
                          <a:spcPts val="0"/>
                        </a:spcBef>
                        <a:spcAft>
                          <a:spcPts val="0"/>
                        </a:spcAft>
                        <a:buNone/>
                      </a:pPr>
                      <a:endParaRPr sz="1200" b="1" u="sng" dirty="0">
                        <a:solidFill>
                          <a:schemeClr val="dk1"/>
                        </a:solidFill>
                        <a:latin typeface="Gill Sans MT" panose="020B0502020104020203" pitchFamily="34" charset="0"/>
                      </a:endParaRPr>
                    </a:p>
                    <a:p>
                      <a:pPr marL="0" marR="0" lvl="0" indent="0" algn="l" rtl="0">
                        <a:spcBef>
                          <a:spcPts val="0"/>
                        </a:spcBef>
                        <a:spcAft>
                          <a:spcPts val="0"/>
                        </a:spcAft>
                        <a:buNone/>
                      </a:pPr>
                      <a:r>
                        <a:rPr lang="en-GB" sz="1200" b="1" u="sng" dirty="0">
                          <a:solidFill>
                            <a:schemeClr val="dk1"/>
                          </a:solidFill>
                          <a:latin typeface="Gill Sans MT" panose="020B0502020104020203" pitchFamily="34" charset="0"/>
                        </a:rPr>
                        <a:t>Historical Context: </a:t>
                      </a:r>
                      <a:endParaRPr sz="1200" dirty="0">
                        <a:latin typeface="Gill Sans MT" panose="020B0502020104020203" pitchFamily="34" charset="0"/>
                      </a:endParaRPr>
                    </a:p>
                    <a:p>
                      <a:pPr marL="0" marR="0" lvl="0" indent="0" algn="l" rtl="0">
                        <a:spcBef>
                          <a:spcPts val="0"/>
                        </a:spcBef>
                        <a:spcAft>
                          <a:spcPts val="0"/>
                        </a:spcAft>
                        <a:buNone/>
                      </a:pPr>
                      <a:endParaRPr sz="1200" b="1" u="sng" dirty="0">
                        <a:solidFill>
                          <a:schemeClr val="dk1"/>
                        </a:solidFill>
                        <a:latin typeface="Gill Sans MT" panose="020B0502020104020203" pitchFamily="34" charset="0"/>
                      </a:endParaRPr>
                    </a:p>
                    <a:p>
                      <a:pPr marL="171450" marR="0" lvl="0" indent="-171450" algn="l" rtl="0">
                        <a:spcBef>
                          <a:spcPts val="0"/>
                        </a:spcBef>
                        <a:spcAft>
                          <a:spcPts val="0"/>
                        </a:spcAft>
                        <a:buClr>
                          <a:schemeClr val="dk1"/>
                        </a:buClr>
                        <a:buSzPts val="1200"/>
                        <a:buFont typeface="Arial"/>
                        <a:buChar char="•"/>
                      </a:pPr>
                      <a:r>
                        <a:rPr lang="en-GB" sz="1200" b="0" i="0" dirty="0">
                          <a:solidFill>
                            <a:schemeClr val="dk1"/>
                          </a:solidFill>
                          <a:latin typeface="Gill Sans MT" panose="020B0502020104020203" pitchFamily="34" charset="0"/>
                          <a:ea typeface="Calibri"/>
                          <a:cs typeface="Calibri"/>
                          <a:sym typeface="Calibri"/>
                        </a:rPr>
                        <a:t>Likely written in 1606, </a:t>
                      </a:r>
                      <a:r>
                        <a:rPr lang="en-GB" sz="1200" b="0" i="1" dirty="0">
                          <a:solidFill>
                            <a:schemeClr val="dk1"/>
                          </a:solidFill>
                          <a:latin typeface="Gill Sans MT" panose="020B0502020104020203" pitchFamily="34" charset="0"/>
                          <a:ea typeface="Calibri"/>
                          <a:cs typeface="Calibri"/>
                          <a:sym typeface="Calibri"/>
                        </a:rPr>
                        <a:t>Macbeth </a:t>
                      </a:r>
                      <a:r>
                        <a:rPr lang="en-GB" sz="1200" b="0" i="0" dirty="0">
                          <a:solidFill>
                            <a:schemeClr val="dk1"/>
                          </a:solidFill>
                          <a:latin typeface="Gill Sans MT" panose="020B0502020104020203" pitchFamily="34" charset="0"/>
                          <a:ea typeface="Calibri"/>
                          <a:cs typeface="Calibri"/>
                          <a:sym typeface="Calibri"/>
                        </a:rPr>
                        <a:t>is considered one of Shakespeare’s most topical plays for a number of reasons.  </a:t>
                      </a:r>
                      <a:endParaRPr sz="1200" dirty="0">
                        <a:latin typeface="Gill Sans MT" panose="020B0502020104020203" pitchFamily="34" charset="0"/>
                      </a:endParaRPr>
                    </a:p>
                    <a:p>
                      <a:pPr marL="171450" marR="0" lvl="0" indent="-171450" algn="l" rtl="0">
                        <a:spcBef>
                          <a:spcPts val="0"/>
                        </a:spcBef>
                        <a:spcAft>
                          <a:spcPts val="0"/>
                        </a:spcAft>
                        <a:buClr>
                          <a:schemeClr val="dk1"/>
                        </a:buClr>
                        <a:buSzPts val="1200"/>
                        <a:buFont typeface="Arial"/>
                        <a:buChar char="•"/>
                      </a:pPr>
                      <a:r>
                        <a:rPr lang="en-GB" sz="1200" b="0" i="0" dirty="0">
                          <a:solidFill>
                            <a:schemeClr val="dk1"/>
                          </a:solidFill>
                          <a:latin typeface="Gill Sans MT" panose="020B0502020104020203" pitchFamily="34" charset="0"/>
                          <a:ea typeface="Calibri"/>
                          <a:cs typeface="Calibri"/>
                          <a:sym typeface="Calibri"/>
                        </a:rPr>
                        <a:t>As a dramatization of an episode of Scottish history, the play is clearly associated with the reigning monarch, James I. </a:t>
                      </a:r>
                      <a:endParaRPr sz="1200" dirty="0">
                        <a:latin typeface="Gill Sans MT" panose="020B0502020104020203" pitchFamily="34" charset="0"/>
                      </a:endParaRPr>
                    </a:p>
                    <a:p>
                      <a:pPr marL="171450" marR="0" lvl="0" indent="-171450" algn="l" rtl="0">
                        <a:spcBef>
                          <a:spcPts val="0"/>
                        </a:spcBef>
                        <a:spcAft>
                          <a:spcPts val="0"/>
                        </a:spcAft>
                        <a:buClr>
                          <a:schemeClr val="dk1"/>
                        </a:buClr>
                        <a:buSzPts val="1200"/>
                        <a:buFont typeface="Arial"/>
                        <a:buChar char="•"/>
                      </a:pPr>
                      <a:r>
                        <a:rPr lang="en-GB" sz="1200" b="0" i="0" dirty="0">
                          <a:solidFill>
                            <a:schemeClr val="dk1"/>
                          </a:solidFill>
                          <a:latin typeface="Gill Sans MT" panose="020B0502020104020203" pitchFamily="34" charset="0"/>
                          <a:ea typeface="Calibri"/>
                          <a:cs typeface="Calibri"/>
                          <a:sym typeface="Calibri"/>
                        </a:rPr>
                        <a:t>Specifically, the presence of Banquo in the play, a Scottish nobleman from whom James claimed descent serves to reinforce James’s claim to the throne.  </a:t>
                      </a:r>
                      <a:endParaRPr sz="1200" dirty="0">
                        <a:latin typeface="Gill Sans MT" panose="020B0502020104020203" pitchFamily="34" charset="0"/>
                      </a:endParaRPr>
                    </a:p>
                    <a:p>
                      <a:pPr marL="171450" marR="0" lvl="0" indent="-171450" algn="l" rtl="0">
                        <a:spcBef>
                          <a:spcPts val="0"/>
                        </a:spcBef>
                        <a:spcAft>
                          <a:spcPts val="0"/>
                        </a:spcAft>
                        <a:buClr>
                          <a:schemeClr val="dk1"/>
                        </a:buClr>
                        <a:buSzPts val="1200"/>
                        <a:buFont typeface="Arial"/>
                        <a:buChar char="•"/>
                      </a:pPr>
                      <a:r>
                        <a:rPr lang="en-GB" sz="1200" b="0" i="0" dirty="0">
                          <a:solidFill>
                            <a:schemeClr val="dk1"/>
                          </a:solidFill>
                          <a:latin typeface="Gill Sans MT" panose="020B0502020104020203" pitchFamily="34" charset="0"/>
                          <a:ea typeface="Calibri"/>
                          <a:cs typeface="Calibri"/>
                          <a:sym typeface="Calibri"/>
                        </a:rPr>
                        <a:t>The main themes in the play: treason, the psychological and social impact of </a:t>
                      </a:r>
                      <a:r>
                        <a:rPr lang="en-GB" sz="1200" b="1" i="0" dirty="0">
                          <a:solidFill>
                            <a:schemeClr val="dk1"/>
                          </a:solidFill>
                          <a:latin typeface="Gill Sans MT" panose="020B0502020104020203" pitchFamily="34" charset="0"/>
                          <a:ea typeface="Calibri"/>
                          <a:cs typeface="Calibri"/>
                          <a:sym typeface="Calibri"/>
                        </a:rPr>
                        <a:t>regicide</a:t>
                      </a:r>
                      <a:r>
                        <a:rPr lang="en-GB" sz="1200" b="0" i="0" dirty="0">
                          <a:solidFill>
                            <a:schemeClr val="dk1"/>
                          </a:solidFill>
                          <a:latin typeface="Gill Sans MT" panose="020B0502020104020203" pitchFamily="34" charset="0"/>
                          <a:ea typeface="Calibri"/>
                          <a:cs typeface="Calibri"/>
                          <a:sym typeface="Calibri"/>
                        </a:rPr>
                        <a:t> (murder of a King/Queen), the precariousness of power and the demonic potential of the supernatural—are all subjects that interested King James I.</a:t>
                      </a:r>
                      <a:endParaRPr sz="1200" b="0" u="none" dirty="0">
                        <a:solidFill>
                          <a:schemeClr val="dk1"/>
                        </a:solidFill>
                        <a:latin typeface="Gill Sans MT" panose="020B0502020104020203" pitchFamily="34"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vMerge="1">
                  <a:txBody>
                    <a:bodyPr/>
                    <a:lstStyle/>
                    <a:p>
                      <a:endParaRPr lang="en-US"/>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53493343"/>
              </p:ext>
            </p:extLst>
          </p:nvPr>
        </p:nvGraphicFramePr>
        <p:xfrm>
          <a:off x="0" y="1"/>
          <a:ext cx="12192000" cy="6858006"/>
        </p:xfrm>
        <a:graphic>
          <a:graphicData uri="http://schemas.openxmlformats.org/drawingml/2006/table">
            <a:tbl>
              <a:tblPr firstRow="1" bandRow="1">
                <a:tableStyleId>{5C22544A-7EE6-4342-B048-85BDC9FD1C3A}</a:tableStyleId>
              </a:tblPr>
              <a:tblGrid>
                <a:gridCol w="5414211">
                  <a:extLst>
                    <a:ext uri="{9D8B030D-6E8A-4147-A177-3AD203B41FA5}">
                      <a16:colId xmlns:a16="http://schemas.microsoft.com/office/drawing/2014/main" val="1435947075"/>
                    </a:ext>
                  </a:extLst>
                </a:gridCol>
                <a:gridCol w="6777789">
                  <a:extLst>
                    <a:ext uri="{9D8B030D-6E8A-4147-A177-3AD203B41FA5}">
                      <a16:colId xmlns:a16="http://schemas.microsoft.com/office/drawing/2014/main" val="1332567638"/>
                    </a:ext>
                  </a:extLst>
                </a:gridCol>
              </a:tblGrid>
              <a:tr h="449355">
                <a:tc>
                  <a:txBody>
                    <a:bodyPr/>
                    <a:lstStyle/>
                    <a:p>
                      <a:pPr lvl="0" algn="ctr">
                        <a:buNone/>
                      </a:pPr>
                      <a:r>
                        <a:rPr lang="en-US" sz="1200" b="1" i="0" u="none" strike="noStrike" noProof="0" dirty="0">
                          <a:solidFill>
                            <a:srgbClr val="000000"/>
                          </a:solidFill>
                          <a:latin typeface="Gill Sans MT" panose="020B0502020104020203" pitchFamily="34" charset="0"/>
                        </a:rPr>
                        <a:t>Y9 Drama – HT 6 – Knowledge </a:t>
                      </a:r>
                      <a:r>
                        <a:rPr lang="en-US" sz="1200" b="1" i="0" u="none" strike="noStrike" noProof="0" dirty="0" err="1">
                          <a:solidFill>
                            <a:srgbClr val="000000"/>
                          </a:solidFill>
                          <a:latin typeface="Gill Sans MT" panose="020B0502020104020203" pitchFamily="34" charset="0"/>
                        </a:rPr>
                        <a:t>Organiser</a:t>
                      </a:r>
                      <a:r>
                        <a:rPr lang="en-US" sz="1200" b="1" i="0" u="none" strike="noStrike" noProof="0" dirty="0">
                          <a:solidFill>
                            <a:srgbClr val="000000"/>
                          </a:solidFill>
                          <a:latin typeface="Gill Sans MT" panose="020B0502020104020203" pitchFamily="34" charset="0"/>
                        </a:rPr>
                        <a:t> Technical Theatre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lvl="0" algn="l">
                        <a:lnSpc>
                          <a:spcPct val="100000"/>
                        </a:lnSpc>
                        <a:spcBef>
                          <a:spcPts val="0"/>
                        </a:spcBef>
                        <a:spcAft>
                          <a:spcPts val="0"/>
                        </a:spcAft>
                        <a:buNone/>
                      </a:pPr>
                      <a:r>
                        <a:rPr lang="en-GB" sz="1200" dirty="0">
                          <a:solidFill>
                            <a:schemeClr val="tx1"/>
                          </a:solidFill>
                          <a:latin typeface="Gill Sans MT" panose="020B0502020104020203" pitchFamily="34" charset="0"/>
                        </a:rPr>
                        <a:t>Design Elements &amp; Techniques</a:t>
                      </a:r>
                      <a:endParaRPr lang="en-US" sz="1200" dirty="0">
                        <a:solidFill>
                          <a:schemeClr val="tx1"/>
                        </a:solidFill>
                        <a:latin typeface="Gill Sans MT" panose="020B0502020104020203" pitchFamily="34" charset="0"/>
                      </a:endParaRPr>
                    </a:p>
                    <a:p>
                      <a:pPr marL="285750" lvl="0" indent="-285750" algn="l">
                        <a:lnSpc>
                          <a:spcPct val="100000"/>
                        </a:lnSpc>
                        <a:spcBef>
                          <a:spcPts val="0"/>
                        </a:spcBef>
                        <a:spcAft>
                          <a:spcPts val="0"/>
                        </a:spcAft>
                        <a:buFont typeface="Arial"/>
                        <a:buChar char="•"/>
                      </a:pPr>
                      <a:r>
                        <a:rPr lang="en-GB" sz="1200" b="1" i="0" u="none" strike="noStrike" noProof="0" dirty="0">
                          <a:solidFill>
                            <a:schemeClr val="tx1"/>
                          </a:solidFill>
                          <a:latin typeface="Gill Sans MT" panose="020B0502020104020203" pitchFamily="34" charset="0"/>
                        </a:rPr>
                        <a:t>Mood Board</a:t>
                      </a:r>
                      <a:r>
                        <a:rPr lang="en-GB" sz="1200" b="0" i="0" u="none" strike="noStrike" noProof="0" dirty="0">
                          <a:solidFill>
                            <a:schemeClr val="tx1"/>
                          </a:solidFill>
                          <a:latin typeface="Gill Sans MT" panose="020B0502020104020203" pitchFamily="34" charset="0"/>
                        </a:rPr>
                        <a:t> – A collage of images, colours and textures to capture the visual feel of a design.</a:t>
                      </a:r>
                      <a:endParaRPr lang="en-GB" sz="1200" dirty="0">
                        <a:latin typeface="Gill Sans MT" panose="020B0502020104020203" pitchFamily="34" charset="0"/>
                      </a:endParaRPr>
                    </a:p>
                    <a:p>
                      <a:pPr marL="285750" lvl="0" indent="-285750" algn="l">
                        <a:lnSpc>
                          <a:spcPct val="100000"/>
                        </a:lnSpc>
                        <a:spcBef>
                          <a:spcPts val="0"/>
                        </a:spcBef>
                        <a:spcAft>
                          <a:spcPts val="0"/>
                        </a:spcAft>
                        <a:buFont typeface="Arial"/>
                        <a:buChar char="•"/>
                      </a:pPr>
                      <a:r>
                        <a:rPr lang="en-GB" sz="1200" b="1" i="0" u="none" strike="noStrike" noProof="0" dirty="0">
                          <a:solidFill>
                            <a:schemeClr val="tx1"/>
                          </a:solidFill>
                          <a:latin typeface="Gill Sans MT" panose="020B0502020104020203" pitchFamily="34" charset="0"/>
                        </a:rPr>
                        <a:t>Lighting Gel</a:t>
                      </a:r>
                      <a:r>
                        <a:rPr lang="en-GB" sz="1200" b="0" i="0" u="none" strike="noStrike" noProof="0" dirty="0">
                          <a:solidFill>
                            <a:schemeClr val="tx1"/>
                          </a:solidFill>
                          <a:latin typeface="Gill Sans MT" panose="020B0502020104020203" pitchFamily="34" charset="0"/>
                        </a:rPr>
                        <a:t> – A coloured film placed over lights to change their colour.</a:t>
                      </a:r>
                      <a:endParaRPr lang="en-GB" sz="1200" dirty="0">
                        <a:latin typeface="Gill Sans MT" panose="020B0502020104020203" pitchFamily="34" charset="0"/>
                      </a:endParaRPr>
                    </a:p>
                    <a:p>
                      <a:pPr marL="285750" lvl="0" indent="-285750" algn="l">
                        <a:lnSpc>
                          <a:spcPct val="100000"/>
                        </a:lnSpc>
                        <a:spcBef>
                          <a:spcPts val="0"/>
                        </a:spcBef>
                        <a:spcAft>
                          <a:spcPts val="0"/>
                        </a:spcAft>
                        <a:buFont typeface="Arial"/>
                        <a:buChar char="•"/>
                      </a:pPr>
                      <a:r>
                        <a:rPr lang="en-GB" sz="1200" b="1" i="0" u="none" strike="noStrike" noProof="0" dirty="0">
                          <a:solidFill>
                            <a:schemeClr val="tx1"/>
                          </a:solidFill>
                          <a:latin typeface="Gill Sans MT" panose="020B0502020104020203" pitchFamily="34" charset="0"/>
                        </a:rPr>
                        <a:t>Cue Sheet</a:t>
                      </a:r>
                      <a:r>
                        <a:rPr lang="en-GB" sz="1200" b="0" i="0" u="none" strike="noStrike" noProof="0" dirty="0">
                          <a:solidFill>
                            <a:schemeClr val="tx1"/>
                          </a:solidFill>
                          <a:latin typeface="Gill Sans MT" panose="020B0502020104020203" pitchFamily="34" charset="0"/>
                        </a:rPr>
                        <a:t> – A plan for lighting or sound effects, timed to match the action of the scene.</a:t>
                      </a:r>
                      <a:endParaRPr lang="en-GB" sz="1200" dirty="0">
                        <a:latin typeface="Gill Sans MT" panose="020B0502020104020203" pitchFamily="34" charset="0"/>
                      </a:endParaRPr>
                    </a:p>
                    <a:p>
                      <a:pPr marL="285750" lvl="0" indent="-285750" algn="l">
                        <a:lnSpc>
                          <a:spcPct val="100000"/>
                        </a:lnSpc>
                        <a:spcBef>
                          <a:spcPts val="0"/>
                        </a:spcBef>
                        <a:spcAft>
                          <a:spcPts val="0"/>
                        </a:spcAft>
                        <a:buFont typeface="Arial"/>
                        <a:buChar char="•"/>
                      </a:pPr>
                      <a:r>
                        <a:rPr lang="en-GB" sz="1200" b="1" i="0" u="none" strike="noStrike" noProof="0" dirty="0">
                          <a:solidFill>
                            <a:schemeClr val="tx1"/>
                          </a:solidFill>
                          <a:latin typeface="Gill Sans MT" panose="020B0502020104020203" pitchFamily="34" charset="0"/>
                        </a:rPr>
                        <a:t>Practical Set</a:t>
                      </a:r>
                      <a:r>
                        <a:rPr lang="en-GB" sz="1200" b="0" i="0" u="none" strike="noStrike" noProof="0" dirty="0">
                          <a:solidFill>
                            <a:schemeClr val="tx1"/>
                          </a:solidFill>
                          <a:latin typeface="Gill Sans MT" panose="020B0502020104020203" pitchFamily="34" charset="0"/>
                        </a:rPr>
                        <a:t> – A set that actors can interact with (e.g., doors, stairs, furniture).</a:t>
                      </a:r>
                      <a:endParaRPr lang="en-GB" sz="1200" dirty="0">
                        <a:latin typeface="Gill Sans MT" panose="020B0502020104020203" pitchFamily="34" charset="0"/>
                      </a:endParaRPr>
                    </a:p>
                    <a:p>
                      <a:pPr marL="285750" lvl="0" indent="-285750" algn="l">
                        <a:lnSpc>
                          <a:spcPct val="100000"/>
                        </a:lnSpc>
                        <a:spcBef>
                          <a:spcPts val="0"/>
                        </a:spcBef>
                        <a:spcAft>
                          <a:spcPts val="0"/>
                        </a:spcAft>
                        <a:buFont typeface="Arial"/>
                        <a:buChar char="•"/>
                      </a:pPr>
                      <a:r>
                        <a:rPr lang="en-GB" sz="1200" b="1" i="0" u="none" strike="noStrike" noProof="0" dirty="0">
                          <a:solidFill>
                            <a:schemeClr val="tx1"/>
                          </a:solidFill>
                          <a:latin typeface="Gill Sans MT" panose="020B0502020104020203" pitchFamily="34" charset="0"/>
                        </a:rPr>
                        <a:t>Symbolic Costume</a:t>
                      </a:r>
                      <a:r>
                        <a:rPr lang="en-GB" sz="1200" b="0" i="0" u="none" strike="noStrike" noProof="0" dirty="0">
                          <a:solidFill>
                            <a:schemeClr val="tx1"/>
                          </a:solidFill>
                          <a:latin typeface="Gill Sans MT" panose="020B0502020104020203" pitchFamily="34" charset="0"/>
                        </a:rPr>
                        <a:t> – Clothing that expresses a theme or idea beyond realism.</a:t>
                      </a:r>
                      <a:endParaRPr lang="en-GB" sz="1200" dirty="0">
                        <a:latin typeface="Gill Sans MT" panose="020B0502020104020203" pitchFamily="34" charset="0"/>
                      </a:endParaRPr>
                    </a:p>
                    <a:p>
                      <a:pPr marL="285750" lvl="0" indent="-285750" algn="l">
                        <a:lnSpc>
                          <a:spcPct val="100000"/>
                        </a:lnSpc>
                        <a:spcBef>
                          <a:spcPts val="0"/>
                        </a:spcBef>
                        <a:spcAft>
                          <a:spcPts val="0"/>
                        </a:spcAft>
                        <a:buFont typeface="Arial"/>
                        <a:buChar char="•"/>
                      </a:pPr>
                      <a:r>
                        <a:rPr lang="en-GB" sz="1200" b="1" i="0" u="none" strike="noStrike" noProof="0" dirty="0">
                          <a:solidFill>
                            <a:schemeClr val="tx1"/>
                          </a:solidFill>
                          <a:latin typeface="Gill Sans MT" panose="020B0502020104020203" pitchFamily="34" charset="0"/>
                        </a:rPr>
                        <a:t>Period Accuracy</a:t>
                      </a:r>
                      <a:r>
                        <a:rPr lang="en-GB" sz="1200" b="0" i="0" u="none" strike="noStrike" noProof="0" dirty="0">
                          <a:solidFill>
                            <a:schemeClr val="tx1"/>
                          </a:solidFill>
                          <a:latin typeface="Gill Sans MT" panose="020B0502020104020203" pitchFamily="34" charset="0"/>
                        </a:rPr>
                        <a:t> – Designing to match the time and place of the play’s setting.</a:t>
                      </a:r>
                      <a:endParaRPr lang="en-GB" sz="1200" dirty="0">
                        <a:latin typeface="Gill Sans MT" panose="020B0502020104020203" pitchFamily="34" charset="0"/>
                      </a:endParaRPr>
                    </a:p>
                    <a:p>
                      <a:pPr marL="285750" lvl="0" indent="-285750" algn="l">
                        <a:lnSpc>
                          <a:spcPct val="100000"/>
                        </a:lnSpc>
                        <a:spcBef>
                          <a:spcPts val="0"/>
                        </a:spcBef>
                        <a:spcAft>
                          <a:spcPts val="0"/>
                        </a:spcAft>
                        <a:buFont typeface="Arial"/>
                        <a:buChar char="•"/>
                      </a:pPr>
                      <a:r>
                        <a:rPr lang="en-GB" sz="1200" b="1" i="0" u="none" strike="noStrike" noProof="0" dirty="0">
                          <a:solidFill>
                            <a:schemeClr val="tx1"/>
                          </a:solidFill>
                          <a:latin typeface="Gill Sans MT" panose="020B0502020104020203" pitchFamily="34" charset="0"/>
                        </a:rPr>
                        <a:t>Blocking</a:t>
                      </a:r>
                      <a:r>
                        <a:rPr lang="en-GB" sz="1200" b="0" i="0" u="none" strike="noStrike" noProof="0" dirty="0">
                          <a:solidFill>
                            <a:schemeClr val="tx1"/>
                          </a:solidFill>
                          <a:latin typeface="Gill Sans MT" panose="020B0502020104020203" pitchFamily="34" charset="0"/>
                        </a:rPr>
                        <a:t> – Planning where and how actors move on stage.</a:t>
                      </a:r>
                      <a:endParaRPr lang="en-GB" sz="1200" dirty="0">
                        <a:latin typeface="Gill Sans MT" panose="020B0502020104020203" pitchFamily="34" charset="0"/>
                      </a:endParaRPr>
                    </a:p>
                    <a:p>
                      <a:pPr lvl="0" indent="0" algn="l">
                        <a:lnSpc>
                          <a:spcPct val="100000"/>
                        </a:lnSpc>
                        <a:spcBef>
                          <a:spcPts val="0"/>
                        </a:spcBef>
                        <a:spcAft>
                          <a:spcPts val="0"/>
                        </a:spcAft>
                        <a:buNone/>
                      </a:pPr>
                      <a:br>
                        <a:rPr lang="en-US" sz="1200" dirty="0">
                          <a:latin typeface="Gill Sans MT" panose="020B0502020104020203" pitchFamily="34" charset="0"/>
                        </a:rPr>
                      </a:br>
                      <a:endParaRPr lang="en-US" sz="1200" dirty="0">
                        <a:latin typeface="Gill Sans MT" panose="020B0502020104020203" pitchFamily="34" charset="0"/>
                      </a:endParaRPr>
                    </a:p>
                    <a:p>
                      <a:pPr lvl="0" algn="l">
                        <a:lnSpc>
                          <a:spcPct val="100000"/>
                        </a:lnSpc>
                        <a:spcBef>
                          <a:spcPts val="0"/>
                        </a:spcBef>
                        <a:spcAft>
                          <a:spcPts val="0"/>
                        </a:spcAft>
                        <a:buNone/>
                      </a:pPr>
                      <a:r>
                        <a:rPr lang="en-GB" sz="1200" dirty="0">
                          <a:solidFill>
                            <a:schemeClr val="tx1"/>
                          </a:solidFill>
                          <a:latin typeface="Gill Sans MT" panose="020B0502020104020203" pitchFamily="34" charset="0"/>
                        </a:rPr>
                        <a:t> Key Vocabulary</a:t>
                      </a:r>
                    </a:p>
                    <a:p>
                      <a:pPr marL="285750" lvl="0" indent="-285750" algn="l">
                        <a:lnSpc>
                          <a:spcPct val="100000"/>
                        </a:lnSpc>
                        <a:spcBef>
                          <a:spcPts val="0"/>
                        </a:spcBef>
                        <a:spcAft>
                          <a:spcPts val="0"/>
                        </a:spcAft>
                        <a:buFont typeface="Arial"/>
                        <a:buChar char="•"/>
                      </a:pPr>
                      <a:r>
                        <a:rPr lang="en-GB" sz="1200" b="1" i="0" u="none" strike="noStrike" noProof="0" dirty="0">
                          <a:solidFill>
                            <a:schemeClr val="tx1"/>
                          </a:solidFill>
                          <a:latin typeface="Gill Sans MT" panose="020B0502020104020203" pitchFamily="34" charset="0"/>
                        </a:rPr>
                        <a:t>Realism</a:t>
                      </a:r>
                      <a:r>
                        <a:rPr lang="en-GB" sz="1200" b="0" i="0" u="none" strike="noStrike" noProof="0" dirty="0">
                          <a:solidFill>
                            <a:schemeClr val="tx1"/>
                          </a:solidFill>
                          <a:latin typeface="Gill Sans MT" panose="020B0502020104020203" pitchFamily="34" charset="0"/>
                        </a:rPr>
                        <a:t> – Design that looks true to life.</a:t>
                      </a:r>
                      <a:endParaRPr lang="en-GB" sz="1200" dirty="0">
                        <a:latin typeface="Gill Sans MT" panose="020B0502020104020203" pitchFamily="34" charset="0"/>
                      </a:endParaRPr>
                    </a:p>
                    <a:p>
                      <a:pPr marL="285750" lvl="0" indent="-285750" algn="l">
                        <a:lnSpc>
                          <a:spcPct val="100000"/>
                        </a:lnSpc>
                        <a:spcBef>
                          <a:spcPts val="0"/>
                        </a:spcBef>
                        <a:spcAft>
                          <a:spcPts val="0"/>
                        </a:spcAft>
                        <a:buFont typeface="Arial"/>
                        <a:buChar char="•"/>
                      </a:pPr>
                      <a:r>
                        <a:rPr lang="en-GB" sz="1200" b="1" i="0" u="none" strike="noStrike" noProof="0" dirty="0">
                          <a:solidFill>
                            <a:schemeClr val="tx1"/>
                          </a:solidFill>
                          <a:latin typeface="Gill Sans MT" panose="020B0502020104020203" pitchFamily="34" charset="0"/>
                        </a:rPr>
                        <a:t>Stylised</a:t>
                      </a:r>
                      <a:r>
                        <a:rPr lang="en-GB" sz="1200" b="0" i="0" u="none" strike="noStrike" noProof="0" dirty="0">
                          <a:solidFill>
                            <a:schemeClr val="tx1"/>
                          </a:solidFill>
                          <a:latin typeface="Gill Sans MT" panose="020B0502020104020203" pitchFamily="34" charset="0"/>
                        </a:rPr>
                        <a:t> – Design that exaggerates or distorts reality for effect.</a:t>
                      </a:r>
                      <a:endParaRPr lang="en-GB" sz="1200" dirty="0">
                        <a:latin typeface="Gill Sans MT" panose="020B0502020104020203" pitchFamily="34" charset="0"/>
                      </a:endParaRPr>
                    </a:p>
                    <a:p>
                      <a:pPr marL="285750" lvl="0" indent="-285750" algn="l">
                        <a:lnSpc>
                          <a:spcPct val="100000"/>
                        </a:lnSpc>
                        <a:spcBef>
                          <a:spcPts val="0"/>
                        </a:spcBef>
                        <a:spcAft>
                          <a:spcPts val="0"/>
                        </a:spcAft>
                        <a:buFont typeface="Arial"/>
                        <a:buChar char="•"/>
                      </a:pPr>
                      <a:r>
                        <a:rPr lang="en-GB" sz="1200" b="1" i="0" u="none" strike="noStrike" noProof="0" dirty="0">
                          <a:solidFill>
                            <a:schemeClr val="tx1"/>
                          </a:solidFill>
                          <a:latin typeface="Gill Sans MT" panose="020B0502020104020203" pitchFamily="34" charset="0"/>
                        </a:rPr>
                        <a:t>Transitions</a:t>
                      </a:r>
                      <a:r>
                        <a:rPr lang="en-GB" sz="1200" b="0" i="0" u="none" strike="noStrike" noProof="0" dirty="0">
                          <a:solidFill>
                            <a:schemeClr val="tx1"/>
                          </a:solidFill>
                          <a:latin typeface="Gill Sans MT" panose="020B0502020104020203" pitchFamily="34" charset="0"/>
                        </a:rPr>
                        <a:t> – How scenes change, including lighting, set, and sound shifts.</a:t>
                      </a:r>
                      <a:endParaRPr lang="en-GB" sz="1200" dirty="0">
                        <a:latin typeface="Gill Sans MT" panose="020B0502020104020203" pitchFamily="34" charset="0"/>
                      </a:endParaRPr>
                    </a:p>
                    <a:p>
                      <a:pPr marL="285750" lvl="0" indent="-285750" algn="l">
                        <a:lnSpc>
                          <a:spcPct val="100000"/>
                        </a:lnSpc>
                        <a:spcBef>
                          <a:spcPts val="0"/>
                        </a:spcBef>
                        <a:spcAft>
                          <a:spcPts val="0"/>
                        </a:spcAft>
                        <a:buFont typeface="Arial"/>
                        <a:buChar char="•"/>
                      </a:pPr>
                      <a:r>
                        <a:rPr lang="en-GB" sz="1200" b="1" i="0" u="none" strike="noStrike" noProof="0" dirty="0">
                          <a:solidFill>
                            <a:schemeClr val="tx1"/>
                          </a:solidFill>
                          <a:latin typeface="Gill Sans MT" panose="020B0502020104020203" pitchFamily="34" charset="0"/>
                        </a:rPr>
                        <a:t>Focus</a:t>
                      </a:r>
                      <a:r>
                        <a:rPr lang="en-GB" sz="1200" b="0" i="0" u="none" strike="noStrike" noProof="0" dirty="0">
                          <a:solidFill>
                            <a:schemeClr val="tx1"/>
                          </a:solidFill>
                          <a:latin typeface="Gill Sans MT" panose="020B0502020104020203" pitchFamily="34" charset="0"/>
                        </a:rPr>
                        <a:t> – Using lighting or sound to draw the audience’s attention.</a:t>
                      </a:r>
                      <a:endParaRPr lang="en-GB" sz="1200" dirty="0">
                        <a:latin typeface="Gill Sans MT" panose="020B0502020104020203" pitchFamily="34" charset="0"/>
                      </a:endParaRPr>
                    </a:p>
                    <a:p>
                      <a:pPr marL="285750" lvl="0" indent="-285750" algn="l">
                        <a:lnSpc>
                          <a:spcPct val="100000"/>
                        </a:lnSpc>
                        <a:spcBef>
                          <a:spcPts val="0"/>
                        </a:spcBef>
                        <a:spcAft>
                          <a:spcPts val="0"/>
                        </a:spcAft>
                        <a:buFont typeface="Arial"/>
                        <a:buChar char="•"/>
                      </a:pPr>
                      <a:r>
                        <a:rPr lang="en-GB" sz="1200" b="1" i="0" u="none" strike="noStrike" noProof="0" dirty="0">
                          <a:solidFill>
                            <a:schemeClr val="tx1"/>
                          </a:solidFill>
                          <a:latin typeface="Gill Sans MT" panose="020B0502020104020203" pitchFamily="34" charset="0"/>
                        </a:rPr>
                        <a:t>Atmosphere</a:t>
                      </a:r>
                      <a:r>
                        <a:rPr lang="en-GB" sz="1200" b="0" i="0" u="none" strike="noStrike" noProof="0" dirty="0">
                          <a:solidFill>
                            <a:schemeClr val="tx1"/>
                          </a:solidFill>
                          <a:latin typeface="Gill Sans MT" panose="020B0502020104020203" pitchFamily="34" charset="0"/>
                        </a:rPr>
                        <a:t> – The mood or feeling created on stage.</a:t>
                      </a:r>
                      <a:endParaRPr lang="en-GB" sz="1200" dirty="0">
                        <a:latin typeface="Gill Sans MT" panose="020B0502020104020203" pitchFamily="34" charset="0"/>
                      </a:endParaRPr>
                    </a:p>
                    <a:p>
                      <a:pPr lvl="0" algn="l">
                        <a:lnSpc>
                          <a:spcPct val="100000"/>
                        </a:lnSpc>
                        <a:spcBef>
                          <a:spcPts val="0"/>
                        </a:spcBef>
                        <a:spcAft>
                          <a:spcPts val="0"/>
                        </a:spcAft>
                        <a:buNone/>
                      </a:pPr>
                      <a:endParaRPr lang="en-GB" sz="1200" dirty="0">
                        <a:solidFill>
                          <a:schemeClr val="tx1"/>
                        </a:solidFill>
                        <a:latin typeface="Gill Sans MT" panose="020B0502020104020203" pitchFamily="34" charset="0"/>
                      </a:endParaRPr>
                    </a:p>
                    <a:p>
                      <a:pPr lvl="0" algn="l">
                        <a:lnSpc>
                          <a:spcPct val="100000"/>
                        </a:lnSpc>
                        <a:spcBef>
                          <a:spcPts val="0"/>
                        </a:spcBef>
                        <a:spcAft>
                          <a:spcPts val="0"/>
                        </a:spcAft>
                        <a:buNone/>
                      </a:pPr>
                      <a:endParaRPr lang="en-GB" sz="1200" b="0" dirty="0">
                        <a:solidFill>
                          <a:schemeClr val="tx1"/>
                        </a:solidFill>
                        <a:latin typeface="Gill Sans MT" panose="020B05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Assessment Focus</a:t>
                      </a:r>
                      <a:endParaRPr kumimoji="0" lang="en-US" sz="12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GB"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Choose a key scene from </a:t>
                      </a:r>
                      <a:r>
                        <a:rPr kumimoji="0" lang="en-GB" sz="1200" b="0" i="1"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Blood Brothers</a:t>
                      </a:r>
                      <a:r>
                        <a:rPr kumimoji="0" lang="en-GB"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GB"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Take on the role of a </a:t>
                      </a:r>
                      <a:r>
                        <a:rPr kumimoji="0" lang="en-GB" sz="12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scenographer</a:t>
                      </a:r>
                      <a:r>
                        <a:rPr kumimoji="0" lang="en-GB"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GB"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Create a presentation showcasing your </a:t>
                      </a:r>
                      <a:r>
                        <a:rPr kumimoji="0" lang="en-GB" sz="12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design ideas</a:t>
                      </a:r>
                      <a:r>
                        <a:rPr kumimoji="0" lang="en-GB"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 for:</a:t>
                      </a:r>
                    </a:p>
                    <a:p>
                      <a:pPr marL="742950" marR="0" lvl="1" indent="-285750" algn="l" defTabSz="914400" rtl="0" eaLnBrk="1" fontAlgn="auto" latinLnBrk="0" hangingPunct="1">
                        <a:lnSpc>
                          <a:spcPct val="100000"/>
                        </a:lnSpc>
                        <a:spcBef>
                          <a:spcPts val="0"/>
                        </a:spcBef>
                        <a:spcAft>
                          <a:spcPts val="0"/>
                        </a:spcAft>
                        <a:buClrTx/>
                        <a:buSzTx/>
                        <a:buFont typeface="Arial"/>
                        <a:buChar char="•"/>
                        <a:tabLst/>
                        <a:defRPr/>
                      </a:pPr>
                      <a:r>
                        <a:rPr kumimoji="0" lang="en-GB"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Set</a:t>
                      </a:r>
                    </a:p>
                    <a:p>
                      <a:pPr marL="742950" marR="0" lvl="1" indent="-285750" algn="l" defTabSz="914400" rtl="0" eaLnBrk="1" fontAlgn="auto" latinLnBrk="0" hangingPunct="1">
                        <a:lnSpc>
                          <a:spcPct val="100000"/>
                        </a:lnSpc>
                        <a:spcBef>
                          <a:spcPts val="0"/>
                        </a:spcBef>
                        <a:spcAft>
                          <a:spcPts val="0"/>
                        </a:spcAft>
                        <a:buClrTx/>
                        <a:buSzTx/>
                        <a:buFont typeface="Arial"/>
                        <a:buChar char="•"/>
                        <a:tabLst/>
                        <a:defRPr/>
                      </a:pPr>
                      <a:r>
                        <a:rPr kumimoji="0" lang="en-GB"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Lighting</a:t>
                      </a:r>
                    </a:p>
                    <a:p>
                      <a:pPr marL="742950" marR="0" lvl="1" indent="-285750" algn="l" defTabSz="914400" rtl="0" eaLnBrk="1" fontAlgn="auto" latinLnBrk="0" hangingPunct="1">
                        <a:lnSpc>
                          <a:spcPct val="100000"/>
                        </a:lnSpc>
                        <a:spcBef>
                          <a:spcPts val="0"/>
                        </a:spcBef>
                        <a:spcAft>
                          <a:spcPts val="0"/>
                        </a:spcAft>
                        <a:buClrTx/>
                        <a:buSzTx/>
                        <a:buFont typeface="Arial"/>
                        <a:buChar char="•"/>
                        <a:tabLst/>
                        <a:defRPr/>
                      </a:pPr>
                      <a:r>
                        <a:rPr kumimoji="0" lang="en-GB"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Sound</a:t>
                      </a:r>
                    </a:p>
                    <a:p>
                      <a:pPr marL="742950" marR="0" lvl="1" indent="-285750" algn="l" defTabSz="914400" rtl="0" eaLnBrk="1" fontAlgn="auto" latinLnBrk="0" hangingPunct="1">
                        <a:lnSpc>
                          <a:spcPct val="100000"/>
                        </a:lnSpc>
                        <a:spcBef>
                          <a:spcPts val="0"/>
                        </a:spcBef>
                        <a:spcAft>
                          <a:spcPts val="0"/>
                        </a:spcAft>
                        <a:buClrTx/>
                        <a:buSzTx/>
                        <a:buFont typeface="Arial"/>
                        <a:buChar char="•"/>
                        <a:tabLst/>
                        <a:defRPr/>
                      </a:pPr>
                      <a:r>
                        <a:rPr kumimoji="0" lang="en-GB"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Costume</a:t>
                      </a:r>
                    </a:p>
                    <a:p>
                      <a:pPr marL="742950" marR="0" lvl="1" indent="-285750" algn="l" defTabSz="914400" rtl="0" eaLnBrk="1" fontAlgn="auto" latinLnBrk="0" hangingPunct="1">
                        <a:lnSpc>
                          <a:spcPct val="100000"/>
                        </a:lnSpc>
                        <a:spcBef>
                          <a:spcPts val="0"/>
                        </a:spcBef>
                        <a:spcAft>
                          <a:spcPts val="0"/>
                        </a:spcAft>
                        <a:buClrTx/>
                        <a:buSzTx/>
                        <a:buFont typeface="Arial"/>
                        <a:buChar char="•"/>
                        <a:tabLst/>
                        <a:defRPr/>
                      </a:pPr>
                      <a:r>
                        <a:rPr kumimoji="0" lang="en-GB"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Hair &amp; Make-up</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GB"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Justify your creative decisions using key vocabulary and knowledge from the unit.</a:t>
                      </a:r>
                    </a:p>
                    <a:p>
                      <a:pPr lvl="0" algn="l">
                        <a:lnSpc>
                          <a:spcPct val="100000"/>
                        </a:lnSpc>
                        <a:spcBef>
                          <a:spcPts val="0"/>
                        </a:spcBef>
                        <a:spcAft>
                          <a:spcPts val="0"/>
                        </a:spcAft>
                        <a:buNone/>
                      </a:pPr>
                      <a:endParaRPr lang="en-GB" sz="1200" dirty="0">
                        <a:solidFill>
                          <a:schemeClr val="tx1"/>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21250227"/>
                  </a:ext>
                </a:extLst>
              </a:tr>
              <a:tr h="6408651">
                <a:tc>
                  <a:txBody>
                    <a:bodyPr/>
                    <a:lstStyle/>
                    <a:p>
                      <a:pPr lvl="0" algn="l">
                        <a:lnSpc>
                          <a:spcPct val="100000"/>
                        </a:lnSpc>
                        <a:spcBef>
                          <a:spcPts val="0"/>
                        </a:spcBef>
                        <a:spcAft>
                          <a:spcPts val="0"/>
                        </a:spcAft>
                        <a:buNone/>
                      </a:pPr>
                      <a:r>
                        <a:rPr lang="en-US" sz="1200" b="1" dirty="0">
                          <a:latin typeface="Gill Sans MT" panose="020B0502020104020203" pitchFamily="34" charset="0"/>
                        </a:rPr>
                        <a:t>Key Concepts</a:t>
                      </a:r>
                    </a:p>
                    <a:p>
                      <a:pPr lvl="0" algn="l">
                        <a:lnSpc>
                          <a:spcPct val="100000"/>
                        </a:lnSpc>
                        <a:spcBef>
                          <a:spcPts val="0"/>
                        </a:spcBef>
                        <a:spcAft>
                          <a:spcPts val="0"/>
                        </a:spcAft>
                        <a:buNone/>
                      </a:pPr>
                      <a:r>
                        <a:rPr lang="en-US" sz="1200" b="0" i="0" u="none" strike="noStrike" noProof="0" dirty="0">
                          <a:latin typeface="Gill Sans MT" panose="020B0502020104020203" pitchFamily="34" charset="0"/>
                        </a:rPr>
                        <a:t>This unit introduces students to the </a:t>
                      </a:r>
                      <a:r>
                        <a:rPr lang="en-US" sz="1200" b="1" i="0" u="none" strike="noStrike" noProof="0" dirty="0">
                          <a:latin typeface="Gill Sans MT" panose="020B0502020104020203" pitchFamily="34" charset="0"/>
                        </a:rPr>
                        <a:t>creative and technical roles</a:t>
                      </a:r>
                      <a:r>
                        <a:rPr lang="en-US" sz="1200" b="0" i="0" u="none" strike="noStrike" noProof="0" dirty="0">
                          <a:latin typeface="Gill Sans MT" panose="020B0502020104020203" pitchFamily="34" charset="0"/>
                        </a:rPr>
                        <a:t> in theatre, beyond acting. Students explore how the </a:t>
                      </a:r>
                      <a:r>
                        <a:rPr lang="en-US" sz="1200" b="1" i="0" u="none" strike="noStrike" noProof="0" dirty="0">
                          <a:latin typeface="Gill Sans MT" panose="020B0502020104020203" pitchFamily="34" charset="0"/>
                        </a:rPr>
                        <a:t>visual and audio elements</a:t>
                      </a:r>
                      <a:r>
                        <a:rPr lang="en-US" sz="1200" b="0" i="0" u="none" strike="noStrike" noProof="0" dirty="0">
                          <a:latin typeface="Gill Sans MT" panose="020B0502020104020203" pitchFamily="34" charset="0"/>
                        </a:rPr>
                        <a:t> of a production bring a script to life and shape the audience’s experience.</a:t>
                      </a:r>
                      <a:endParaRPr lang="en-US" sz="1200" dirty="0">
                        <a:latin typeface="Gill Sans MT" panose="020B0502020104020203" pitchFamily="34" charset="0"/>
                      </a:endParaRPr>
                    </a:p>
                    <a:p>
                      <a:pPr lvl="0" algn="l">
                        <a:lnSpc>
                          <a:spcPct val="100000"/>
                        </a:lnSpc>
                        <a:spcBef>
                          <a:spcPts val="0"/>
                        </a:spcBef>
                        <a:spcAft>
                          <a:spcPts val="0"/>
                        </a:spcAft>
                        <a:buNone/>
                      </a:pPr>
                      <a:r>
                        <a:rPr lang="en-US" sz="1200" b="0" i="0" u="none" strike="noStrike" noProof="0" dirty="0">
                          <a:latin typeface="Gill Sans MT" panose="020B0502020104020203" pitchFamily="34" charset="0"/>
                        </a:rPr>
                        <a:t>In the final assessment, students choose a scene from </a:t>
                      </a:r>
                      <a:r>
                        <a:rPr lang="en-US" sz="1200" b="0" i="1" u="none" strike="noStrike" noProof="0" dirty="0">
                          <a:latin typeface="Gill Sans MT" panose="020B0502020104020203" pitchFamily="34" charset="0"/>
                        </a:rPr>
                        <a:t>Blood Brothers</a:t>
                      </a:r>
                      <a:r>
                        <a:rPr lang="en-US" sz="1200" b="0" i="0" u="none" strike="noStrike" noProof="0" dirty="0">
                          <a:latin typeface="Gill Sans MT" panose="020B0502020104020203" pitchFamily="34" charset="0"/>
                        </a:rPr>
                        <a:t> by </a:t>
                      </a:r>
                      <a:r>
                        <a:rPr lang="en-US" sz="1200" b="1" i="0" u="none" strike="noStrike" noProof="0" dirty="0">
                          <a:latin typeface="Gill Sans MT" panose="020B0502020104020203" pitchFamily="34" charset="0"/>
                        </a:rPr>
                        <a:t>Willy Russell</a:t>
                      </a:r>
                      <a:r>
                        <a:rPr lang="en-US" sz="1200" b="0" i="0" u="none" strike="noStrike" noProof="0" dirty="0">
                          <a:latin typeface="Gill Sans MT" panose="020B0502020104020203" pitchFamily="34" charset="0"/>
                        </a:rPr>
                        <a:t>, and act as the </a:t>
                      </a:r>
                      <a:r>
                        <a:rPr lang="en-US" sz="1200" b="1" i="0" u="none" strike="noStrike" noProof="0" dirty="0">
                          <a:latin typeface="Gill Sans MT" panose="020B0502020104020203" pitchFamily="34" charset="0"/>
                        </a:rPr>
                        <a:t>scenographer</a:t>
                      </a:r>
                      <a:r>
                        <a:rPr lang="en-US" sz="1200" b="0" i="0" u="none" strike="noStrike" noProof="0" dirty="0">
                          <a:latin typeface="Gill Sans MT" panose="020B0502020104020203" pitchFamily="34" charset="0"/>
                        </a:rPr>
                        <a:t> — designing all aspects of how that scene would be staged.</a:t>
                      </a:r>
                      <a:endParaRPr lang="en-US" sz="1200" dirty="0">
                        <a:latin typeface="Gill Sans MT" panose="020B0502020104020203" pitchFamily="34" charset="0"/>
                      </a:endParaRPr>
                    </a:p>
                    <a:p>
                      <a:pPr lvl="0" algn="l">
                        <a:lnSpc>
                          <a:spcPct val="100000"/>
                        </a:lnSpc>
                        <a:spcBef>
                          <a:spcPts val="0"/>
                        </a:spcBef>
                        <a:spcAft>
                          <a:spcPts val="0"/>
                        </a:spcAft>
                        <a:buNone/>
                      </a:pPr>
                      <a:br>
                        <a:rPr lang="en-US" sz="1200" dirty="0">
                          <a:latin typeface="Gill Sans MT" panose="020B0502020104020203" pitchFamily="34" charset="0"/>
                        </a:rPr>
                      </a:br>
                      <a:r>
                        <a:rPr lang="en-US" sz="1200" b="1" dirty="0">
                          <a:latin typeface="Gill Sans MT" panose="020B0502020104020203" pitchFamily="34" charset="0"/>
                        </a:rPr>
                        <a:t> Theatre Roles</a:t>
                      </a:r>
                    </a:p>
                    <a:p>
                      <a:pPr marL="285750" lvl="0" indent="-285750" algn="l">
                        <a:lnSpc>
                          <a:spcPct val="100000"/>
                        </a:lnSpc>
                        <a:spcBef>
                          <a:spcPts val="0"/>
                        </a:spcBef>
                        <a:spcAft>
                          <a:spcPts val="0"/>
                        </a:spcAft>
                        <a:buFont typeface="Arial"/>
                        <a:buChar char="•"/>
                      </a:pPr>
                      <a:r>
                        <a:rPr lang="en-US" sz="1200" b="1" i="0" u="none" strike="noStrike" noProof="0" dirty="0">
                          <a:latin typeface="Gill Sans MT" panose="020B0502020104020203" pitchFamily="34" charset="0"/>
                        </a:rPr>
                        <a:t>Director</a:t>
                      </a:r>
                      <a:r>
                        <a:rPr lang="en-US" sz="1200" b="0" i="0" u="none" strike="noStrike" noProof="0" dirty="0">
                          <a:latin typeface="Gill Sans MT" panose="020B0502020104020203" pitchFamily="34" charset="0"/>
                        </a:rPr>
                        <a:t> – Oversees the creative vision of the production; guides actors and collaborates with the design team.</a:t>
                      </a:r>
                      <a:endParaRPr lang="en-US" sz="1200" dirty="0">
                        <a:latin typeface="Gill Sans MT" panose="020B0502020104020203" pitchFamily="34" charset="0"/>
                      </a:endParaRPr>
                    </a:p>
                    <a:p>
                      <a:pPr marL="285750" lvl="0" indent="-285750" algn="l">
                        <a:lnSpc>
                          <a:spcPct val="100000"/>
                        </a:lnSpc>
                        <a:spcBef>
                          <a:spcPts val="0"/>
                        </a:spcBef>
                        <a:spcAft>
                          <a:spcPts val="0"/>
                        </a:spcAft>
                        <a:buFont typeface="Arial"/>
                        <a:buChar char="•"/>
                      </a:pPr>
                      <a:r>
                        <a:rPr lang="en-US" sz="1200" b="1" i="0" u="none" strike="noStrike" noProof="0" dirty="0">
                          <a:latin typeface="Gill Sans MT" panose="020B0502020104020203" pitchFamily="34" charset="0"/>
                        </a:rPr>
                        <a:t>Stage Manager</a:t>
                      </a:r>
                      <a:r>
                        <a:rPr lang="en-US" sz="1200" b="0" i="0" u="none" strike="noStrike" noProof="0" dirty="0">
                          <a:latin typeface="Gill Sans MT" panose="020B0502020104020203" pitchFamily="34" charset="0"/>
                        </a:rPr>
                        <a:t> – </a:t>
                      </a:r>
                      <a:r>
                        <a:rPr lang="en-US" sz="1200" b="0" i="0" u="none" strike="noStrike" noProof="0" dirty="0" err="1">
                          <a:latin typeface="Gill Sans MT" panose="020B0502020104020203" pitchFamily="34" charset="0"/>
                        </a:rPr>
                        <a:t>Organises</a:t>
                      </a:r>
                      <a:r>
                        <a:rPr lang="en-US" sz="1200" b="0" i="0" u="none" strike="noStrike" noProof="0" dirty="0">
                          <a:latin typeface="Gill Sans MT" panose="020B0502020104020203" pitchFamily="34" charset="0"/>
                        </a:rPr>
                        <a:t> rehearsals, coordinates backstage activity, ensures everything runs smoothly.</a:t>
                      </a:r>
                      <a:endParaRPr lang="en-US" sz="1200" dirty="0">
                        <a:latin typeface="Gill Sans MT" panose="020B0502020104020203" pitchFamily="34" charset="0"/>
                      </a:endParaRPr>
                    </a:p>
                    <a:p>
                      <a:pPr marL="285750" lvl="0" indent="-285750" algn="l">
                        <a:lnSpc>
                          <a:spcPct val="100000"/>
                        </a:lnSpc>
                        <a:spcBef>
                          <a:spcPts val="0"/>
                        </a:spcBef>
                        <a:spcAft>
                          <a:spcPts val="0"/>
                        </a:spcAft>
                        <a:buFont typeface="Arial"/>
                        <a:buChar char="•"/>
                      </a:pPr>
                      <a:r>
                        <a:rPr lang="en-US" sz="1200" b="1" i="0" u="none" strike="noStrike" noProof="0" dirty="0">
                          <a:latin typeface="Gill Sans MT" panose="020B0502020104020203" pitchFamily="34" charset="0"/>
                        </a:rPr>
                        <a:t>Lighting Designer</a:t>
                      </a:r>
                      <a:r>
                        <a:rPr lang="en-US" sz="1200" b="0" i="0" u="none" strike="noStrike" noProof="0" dirty="0">
                          <a:latin typeface="Gill Sans MT" panose="020B0502020104020203" pitchFamily="34" charset="0"/>
                        </a:rPr>
                        <a:t> – Plans how lighting is used to reflect mood, time, focus and setting.</a:t>
                      </a:r>
                      <a:endParaRPr lang="en-US" sz="1200" dirty="0">
                        <a:latin typeface="Gill Sans MT" panose="020B0502020104020203" pitchFamily="34" charset="0"/>
                      </a:endParaRPr>
                    </a:p>
                    <a:p>
                      <a:pPr marL="285750" lvl="0" indent="-285750" algn="l">
                        <a:lnSpc>
                          <a:spcPct val="100000"/>
                        </a:lnSpc>
                        <a:spcBef>
                          <a:spcPts val="0"/>
                        </a:spcBef>
                        <a:spcAft>
                          <a:spcPts val="0"/>
                        </a:spcAft>
                        <a:buFont typeface="Arial"/>
                        <a:buChar char="•"/>
                      </a:pPr>
                      <a:r>
                        <a:rPr lang="en-US" sz="1200" b="1" i="0" u="none" strike="noStrike" noProof="0" dirty="0">
                          <a:latin typeface="Gill Sans MT" panose="020B0502020104020203" pitchFamily="34" charset="0"/>
                        </a:rPr>
                        <a:t>Sound Designer</a:t>
                      </a:r>
                      <a:r>
                        <a:rPr lang="en-US" sz="1200" b="0" i="0" u="none" strike="noStrike" noProof="0" dirty="0">
                          <a:latin typeface="Gill Sans MT" panose="020B0502020104020203" pitchFamily="34" charset="0"/>
                        </a:rPr>
                        <a:t> – Adds music, sound effects, and manages microphones/audio cues.</a:t>
                      </a:r>
                      <a:endParaRPr lang="en-US" sz="1200" dirty="0">
                        <a:latin typeface="Gill Sans MT" panose="020B0502020104020203" pitchFamily="34" charset="0"/>
                      </a:endParaRPr>
                    </a:p>
                    <a:p>
                      <a:pPr marL="285750" lvl="0" indent="-285750" algn="l">
                        <a:lnSpc>
                          <a:spcPct val="100000"/>
                        </a:lnSpc>
                        <a:spcBef>
                          <a:spcPts val="0"/>
                        </a:spcBef>
                        <a:spcAft>
                          <a:spcPts val="0"/>
                        </a:spcAft>
                        <a:buFont typeface="Arial"/>
                        <a:buChar char="•"/>
                      </a:pPr>
                      <a:r>
                        <a:rPr lang="en-US" sz="1200" b="1" i="0" u="none" strike="noStrike" noProof="0" dirty="0">
                          <a:latin typeface="Gill Sans MT" panose="020B0502020104020203" pitchFamily="34" charset="0"/>
                        </a:rPr>
                        <a:t>Set Designer</a:t>
                      </a:r>
                      <a:r>
                        <a:rPr lang="en-US" sz="1200" b="0" i="0" u="none" strike="noStrike" noProof="0" dirty="0">
                          <a:latin typeface="Gill Sans MT" panose="020B0502020104020203" pitchFamily="34" charset="0"/>
                        </a:rPr>
                        <a:t> – Designs the physical environment of the play: furniture, structures, levels, etc.</a:t>
                      </a:r>
                      <a:endParaRPr lang="en-US" sz="1200" dirty="0">
                        <a:latin typeface="Gill Sans MT" panose="020B0502020104020203" pitchFamily="34" charset="0"/>
                      </a:endParaRPr>
                    </a:p>
                    <a:p>
                      <a:pPr marL="285750" lvl="0" indent="-285750" algn="l">
                        <a:lnSpc>
                          <a:spcPct val="100000"/>
                        </a:lnSpc>
                        <a:spcBef>
                          <a:spcPts val="0"/>
                        </a:spcBef>
                        <a:spcAft>
                          <a:spcPts val="0"/>
                        </a:spcAft>
                        <a:buFont typeface="Arial"/>
                        <a:buChar char="•"/>
                      </a:pPr>
                      <a:r>
                        <a:rPr lang="en-US" sz="1200" b="1" i="0" u="none" strike="noStrike" noProof="0" dirty="0">
                          <a:latin typeface="Gill Sans MT" panose="020B0502020104020203" pitchFamily="34" charset="0"/>
                        </a:rPr>
                        <a:t>Costume Designer</a:t>
                      </a:r>
                      <a:r>
                        <a:rPr lang="en-US" sz="1200" b="0" i="0" u="none" strike="noStrike" noProof="0" dirty="0">
                          <a:latin typeface="Gill Sans MT" panose="020B0502020104020203" pitchFamily="34" charset="0"/>
                        </a:rPr>
                        <a:t> – Designs what each character wears to reflect status, time period, and personality.</a:t>
                      </a:r>
                      <a:endParaRPr lang="en-US" sz="1200" dirty="0">
                        <a:latin typeface="Gill Sans MT" panose="020B0502020104020203" pitchFamily="34" charset="0"/>
                      </a:endParaRPr>
                    </a:p>
                    <a:p>
                      <a:pPr marL="285750" lvl="0" indent="-285750" algn="l">
                        <a:lnSpc>
                          <a:spcPct val="100000"/>
                        </a:lnSpc>
                        <a:spcBef>
                          <a:spcPts val="0"/>
                        </a:spcBef>
                        <a:spcAft>
                          <a:spcPts val="0"/>
                        </a:spcAft>
                        <a:buFont typeface="Arial"/>
                        <a:buChar char="•"/>
                      </a:pPr>
                      <a:r>
                        <a:rPr lang="en-US" sz="1200" b="1" i="0" u="none" strike="noStrike" noProof="0" dirty="0">
                          <a:latin typeface="Gill Sans MT" panose="020B0502020104020203" pitchFamily="34" charset="0"/>
                        </a:rPr>
                        <a:t>Make-up and Hair Designer</a:t>
                      </a:r>
                      <a:r>
                        <a:rPr lang="en-US" sz="1200" b="0" i="0" u="none" strike="noStrike" noProof="0" dirty="0">
                          <a:latin typeface="Gill Sans MT" panose="020B0502020104020203" pitchFamily="34" charset="0"/>
                        </a:rPr>
                        <a:t> – Designs characters’ hair and make-up to enhance </a:t>
                      </a:r>
                      <a:r>
                        <a:rPr lang="en-US" sz="1200" b="0" i="0" u="none" strike="noStrike" noProof="0" dirty="0" err="1">
                          <a:latin typeface="Gill Sans MT" panose="020B0502020104020203" pitchFamily="34" charset="0"/>
                        </a:rPr>
                        <a:t>characterisation</a:t>
                      </a:r>
                      <a:r>
                        <a:rPr lang="en-US" sz="1200" b="0" i="0" u="none" strike="noStrike" noProof="0" dirty="0">
                          <a:latin typeface="Gill Sans MT" panose="020B0502020104020203" pitchFamily="34" charset="0"/>
                        </a:rPr>
                        <a:t> and storytelling.</a:t>
                      </a:r>
                      <a:endParaRPr lang="en-US" sz="1200" dirty="0">
                        <a:latin typeface="Gill Sans MT" panose="020B0502020104020203" pitchFamily="34" charset="0"/>
                      </a:endParaRPr>
                    </a:p>
                    <a:p>
                      <a:pPr marL="285750" lvl="0" indent="-285750" algn="l">
                        <a:lnSpc>
                          <a:spcPct val="100000"/>
                        </a:lnSpc>
                        <a:spcBef>
                          <a:spcPts val="0"/>
                        </a:spcBef>
                        <a:spcAft>
                          <a:spcPts val="0"/>
                        </a:spcAft>
                        <a:buFont typeface="Arial"/>
                        <a:buChar char="•"/>
                      </a:pPr>
                      <a:r>
                        <a:rPr lang="en-US" sz="1200" b="1" i="0" u="none" strike="noStrike" noProof="0" dirty="0">
                          <a:latin typeface="Gill Sans MT" panose="020B0502020104020203" pitchFamily="34" charset="0"/>
                        </a:rPr>
                        <a:t>Scenographer</a:t>
                      </a:r>
                      <a:r>
                        <a:rPr lang="en-US" sz="1200" b="0" i="0" u="none" strike="noStrike" noProof="0" dirty="0">
                          <a:latin typeface="Gill Sans MT" panose="020B0502020104020203" pitchFamily="34" charset="0"/>
                        </a:rPr>
                        <a:t> – A person who designs the </a:t>
                      </a:r>
                      <a:r>
                        <a:rPr lang="en-US" sz="1200" b="1" i="0" u="none" strike="noStrike" noProof="0" dirty="0">
                          <a:latin typeface="Gill Sans MT" panose="020B0502020104020203" pitchFamily="34" charset="0"/>
                        </a:rPr>
                        <a:t>overall visual world</a:t>
                      </a:r>
                      <a:r>
                        <a:rPr lang="en-US" sz="1200" b="0" i="0" u="none" strike="noStrike" noProof="0" dirty="0">
                          <a:latin typeface="Gill Sans MT" panose="020B0502020104020203" pitchFamily="34" charset="0"/>
                        </a:rPr>
                        <a:t> of the play: set, costume, lighting, and props.</a:t>
                      </a:r>
                      <a:endParaRPr lang="en-US" sz="1200" dirty="0">
                        <a:latin typeface="Gill Sans MT" panose="020B0502020104020203" pitchFamily="34" charset="0"/>
                      </a:endParaRPr>
                    </a:p>
                    <a:p>
                      <a:pPr lvl="0" algn="l">
                        <a:lnSpc>
                          <a:spcPct val="100000"/>
                        </a:lnSpc>
                        <a:spcBef>
                          <a:spcPts val="0"/>
                        </a:spcBef>
                        <a:spcAft>
                          <a:spcPts val="0"/>
                        </a:spcAft>
                        <a:buNone/>
                      </a:pPr>
                      <a:endParaRPr lang="en-US" sz="1200" b="1" dirty="0">
                        <a:latin typeface="Gill Sans MT" panose="020B0502020104020203" pitchFamily="34"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a:p>
                  </a:txBody>
                  <a:tcPr/>
                </a:tc>
                <a:extLst>
                  <a:ext uri="{0D108BD9-81ED-4DB2-BD59-A6C34878D82A}">
                    <a16:rowId xmlns:a16="http://schemas.microsoft.com/office/drawing/2014/main" val="4218796646"/>
                  </a:ext>
                </a:extLst>
              </a:tr>
            </a:tbl>
          </a:graphicData>
        </a:graphic>
      </p:graphicFrame>
    </p:spTree>
    <p:extLst>
      <p:ext uri="{BB962C8B-B14F-4D97-AF65-F5344CB8AC3E}">
        <p14:creationId xmlns:p14="http://schemas.microsoft.com/office/powerpoint/2010/main" val="16104254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CB0092A580C54CB42417607B585DEF" ma:contentTypeVersion="18" ma:contentTypeDescription="Create a new document." ma:contentTypeScope="" ma:versionID="bd0540bee774e121d4e560c6b5f56d28">
  <xsd:schema xmlns:xsd="http://www.w3.org/2001/XMLSchema" xmlns:xs="http://www.w3.org/2001/XMLSchema" xmlns:p="http://schemas.microsoft.com/office/2006/metadata/properties" xmlns:ns2="2de0c8cb-dcfa-47c1-9663-efdf8a52ffd3" xmlns:ns3="edd0a7cf-e1a5-4121-81f2-52b09736f6fa" targetNamespace="http://schemas.microsoft.com/office/2006/metadata/properties" ma:root="true" ma:fieldsID="cbe333991e0318af5be7385ea3cc7c6e" ns2:_="" ns3:_="">
    <xsd:import namespace="2de0c8cb-dcfa-47c1-9663-efdf8a52ffd3"/>
    <xsd:import namespace="edd0a7cf-e1a5-4121-81f2-52b09736f6f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Location" minOccurs="0"/>
                <xsd:element ref="ns2:MediaServiceBillingMetadata" minOccurs="0"/>
                <xsd:element ref="ns2: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e0c8cb-dcfa-47c1-9663-efdf8a52ff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449cd6a-d180-499f-81d4-cddb7215bca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element name="P" ma:index="22" nillable="true" ma:displayName="P" ma:list="UserInfo" ma:SharePointGroup="0" ma:internalName="P">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dd0a7cf-e1a5-4121-81f2-52b09736f6fa"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ebd22e93-d5c7-48a4-872e-7dbdaeb545fd}" ma:internalName="TaxCatchAll" ma:showField="CatchAllData" ma:web="edd0a7cf-e1a5-4121-81f2-52b09736f6f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de0c8cb-dcfa-47c1-9663-efdf8a52ffd3">
      <Terms xmlns="http://schemas.microsoft.com/office/infopath/2007/PartnerControls"/>
    </lcf76f155ced4ddcb4097134ff3c332f>
    <TaxCatchAll xmlns="edd0a7cf-e1a5-4121-81f2-52b09736f6fa" xsi:nil="true"/>
    <P xmlns="2de0c8cb-dcfa-47c1-9663-efdf8a52ffd3">
      <UserInfo>
        <DisplayName/>
        <AccountId xsi:nil="true"/>
        <AccountType/>
      </UserInfo>
    </P>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F9096F6-2B47-41E2-9F5E-619EE7605C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e0c8cb-dcfa-47c1-9663-efdf8a52ffd3"/>
    <ds:schemaRef ds:uri="edd0a7cf-e1a5-4121-81f2-52b09736f6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CACB94A-DE39-4533-92C8-3C127E68A87A}">
  <ds:schemaRefs>
    <ds:schemaRef ds:uri="http://schemas.microsoft.com/office/2006/metadata/properties"/>
    <ds:schemaRef ds:uri="http://schemas.microsoft.com/office/infopath/2007/PartnerControls"/>
    <ds:schemaRef ds:uri="2de0c8cb-dcfa-47c1-9663-efdf8a52ffd3"/>
    <ds:schemaRef ds:uri="edd0a7cf-e1a5-4121-81f2-52b09736f6fa"/>
  </ds:schemaRefs>
</ds:datastoreItem>
</file>

<file path=customXml/itemProps3.xml><?xml version="1.0" encoding="utf-8"?>
<ds:datastoreItem xmlns:ds="http://schemas.openxmlformats.org/officeDocument/2006/customXml" ds:itemID="{29955C80-89A4-43DE-BEB1-7344953FEE3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11</TotalTime>
  <Words>3458</Words>
  <Application>Microsoft Office PowerPoint</Application>
  <PresentationFormat>Widescreen</PresentationFormat>
  <Paragraphs>233</Paragraphs>
  <Slides>6</Slides>
  <Notes>3</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6</vt:i4>
      </vt:variant>
    </vt:vector>
  </HeadingPairs>
  <TitlesOfParts>
    <vt:vector size="16" baseType="lpstr">
      <vt:lpstr>Aptos</vt:lpstr>
      <vt:lpstr>Aptos Display</vt:lpstr>
      <vt:lpstr>Arial</vt:lpstr>
      <vt:lpstr>Calibri</vt:lpstr>
      <vt:lpstr>Calibri Light</vt:lpstr>
      <vt:lpstr>Gill Sans MT</vt:lpstr>
      <vt:lpstr>office theme</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Mr R Mason</dc:creator>
  <cp:lastModifiedBy>Mr G Griffiths</cp:lastModifiedBy>
  <cp:revision>71</cp:revision>
  <dcterms:created xsi:type="dcterms:W3CDTF">2013-07-15T20:26:40Z</dcterms:created>
  <dcterms:modified xsi:type="dcterms:W3CDTF">2026-07-13T08:54:16Z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0x01010070CB0092A580C54CB42417607B585DEF</vt:lpwstr>
  </property>
  <property fmtid="{D5CDD505-2E9C-101B-9397-08002B2CF9AE}" pid="3" name="_SourceUrl">
    <vt:lpwstr/>
  </property>
  <property fmtid="{D5CDD505-2E9C-101B-9397-08002B2CF9AE}" pid="4" name="_SharedFileIndex">
    <vt:lpwstr/>
  </property>
  <property fmtid="{D5CDD505-2E9C-101B-9397-08002B2CF9AE}" pid="5" name="ComplianceAssetId">
    <vt:lpwstr/>
  </property>
  <property fmtid="{D5CDD505-2E9C-101B-9397-08002B2CF9AE}" pid="6" name="_ExtendedDescription">
    <vt:lpwstr/>
  </property>
  <property fmtid="{D5CDD505-2E9C-101B-9397-08002B2CF9AE}" pid="7" name="TriggerFlowInfo">
    <vt:lpwstr/>
  </property>
  <property fmtid="{D5CDD505-2E9C-101B-9397-08002B2CF9AE}" pid="8" name="MediaServiceImageTags">
    <vt:lpwstr/>
  </property>
</Properties>
</file>