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12"/>
  </p:notesMasterIdLst>
  <p:sldIdLst>
    <p:sldId id="260" r:id="rId6"/>
    <p:sldId id="256" r:id="rId7"/>
    <p:sldId id="257" r:id="rId8"/>
    <p:sldId id="261" r:id="rId9"/>
    <p:sldId id="262"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139E67-1A2B-083E-C782-80A84BDBE20B}" v="29" dt="2026-07-13T08:52:36.1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111" d="100"/>
          <a:sy n="111" d="100"/>
        </p:scale>
        <p:origin x="30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2835A5-1890-40F8-9A2A-C2B287891C13}" type="datetimeFigureOut">
              <a:rPr lang="en-GB" smtClean="0"/>
              <a:t>13/07/2026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501B57-44B9-422F-8077-196AC4934A23}" type="slidenum">
              <a:rPr lang="en-GB" smtClean="0"/>
              <a:t>‹#›</a:t>
            </a:fld>
            <a:endParaRPr lang="en-GB"/>
          </a:p>
        </p:txBody>
      </p:sp>
    </p:spTree>
    <p:extLst>
      <p:ext uri="{BB962C8B-B14F-4D97-AF65-F5344CB8AC3E}">
        <p14:creationId xmlns:p14="http://schemas.microsoft.com/office/powerpoint/2010/main" val="4277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4956196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2913363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40185631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2220061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847378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7256606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0201374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468671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35448141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651914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3677803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7/13/2026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7/13/2026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7/13/2026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801401276"/>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75953744"/>
              </p:ext>
            </p:extLst>
          </p:nvPr>
        </p:nvGraphicFramePr>
        <p:xfrm>
          <a:off x="0" y="1"/>
          <a:ext cx="12192000" cy="6853586"/>
        </p:xfrm>
        <a:graphic>
          <a:graphicData uri="http://schemas.openxmlformats.org/drawingml/2006/table">
            <a:tbl>
              <a:tblPr firstRow="1" bandRow="1">
                <a:tableStyleId>{5C22544A-7EE6-4342-B048-85BDC9FD1C3A}</a:tableStyleId>
              </a:tblPr>
              <a:tblGrid>
                <a:gridCol w="5414211">
                  <a:extLst>
                    <a:ext uri="{9D8B030D-6E8A-4147-A177-3AD203B41FA5}">
                      <a16:colId xmlns:a16="http://schemas.microsoft.com/office/drawing/2014/main" val="1435947075"/>
                    </a:ext>
                  </a:extLst>
                </a:gridCol>
                <a:gridCol w="6777789">
                  <a:extLst>
                    <a:ext uri="{9D8B030D-6E8A-4147-A177-3AD203B41FA5}">
                      <a16:colId xmlns:a16="http://schemas.microsoft.com/office/drawing/2014/main" val="1332567638"/>
                    </a:ext>
                  </a:extLst>
                </a:gridCol>
              </a:tblGrid>
              <a:tr h="295221">
                <a:tc>
                  <a:txBody>
                    <a:bodyPr/>
                    <a:lstStyle/>
                    <a:p>
                      <a:pPr algn="ctr"/>
                      <a:r>
                        <a:rPr lang="en-GB" sz="1400" b="1" dirty="0">
                          <a:solidFill>
                            <a:schemeClr val="tx1"/>
                          </a:solidFill>
                          <a:latin typeface="Gill Sans MT" panose="020B0502020104020203" pitchFamily="34" charset="0"/>
                        </a:rPr>
                        <a:t>Y8 Drama – Sound in Drama - HT1 knowledge Organiser</a:t>
                      </a:r>
                      <a:endParaRPr lang="en-GB" sz="1400" b="1" kern="1200" dirty="0">
                        <a:solidFill>
                          <a:schemeClr val="tx1"/>
                        </a:solidFill>
                        <a:effectLst/>
                        <a:latin typeface="Gill Sans MT" panose="020B0502020104020203"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rowSpan="3">
                  <a:txBody>
                    <a:bodyPr/>
                    <a:lstStyle/>
                    <a:p>
                      <a:pPr lvl="0" algn="l">
                        <a:lnSpc>
                          <a:spcPct val="100000"/>
                        </a:lnSpc>
                        <a:spcBef>
                          <a:spcPts val="0"/>
                        </a:spcBef>
                        <a:spcAft>
                          <a:spcPts val="0"/>
                        </a:spcAft>
                        <a:buNone/>
                      </a:pPr>
                      <a:r>
                        <a:rPr lang="en-GB" sz="2400" b="1" dirty="0">
                          <a:solidFill>
                            <a:schemeClr val="tx1"/>
                          </a:solidFill>
                          <a:latin typeface="Gill Sans MT" panose="020B0502020104020203" pitchFamily="34" charset="0"/>
                        </a:rPr>
                        <a:t>Tips for Using Vocal Skills</a:t>
                      </a:r>
                      <a:endParaRPr lang="en-US" sz="2400" dirty="0">
                        <a:solidFill>
                          <a:schemeClr val="tx1"/>
                        </a:solidFill>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400" b="0" i="0" u="none" strike="noStrike" baseline="0" noProof="0" dirty="0">
                          <a:solidFill>
                            <a:schemeClr val="tx1"/>
                          </a:solidFill>
                          <a:latin typeface="Gill Sans MT" panose="020B0502020104020203" pitchFamily="34" charset="0"/>
                        </a:rPr>
                        <a:t>Always </a:t>
                      </a:r>
                      <a:r>
                        <a:rPr lang="en-GB" sz="2400" b="1" i="0" u="none" strike="noStrike" baseline="0" noProof="0" dirty="0">
                          <a:solidFill>
                            <a:schemeClr val="tx1"/>
                          </a:solidFill>
                          <a:latin typeface="Gill Sans MT" panose="020B0502020104020203" pitchFamily="34" charset="0"/>
                        </a:rPr>
                        <a:t>warm up</a:t>
                      </a:r>
                      <a:r>
                        <a:rPr lang="en-GB" sz="2400" b="0" i="0" u="none" strike="noStrike" baseline="0" noProof="0" dirty="0">
                          <a:solidFill>
                            <a:schemeClr val="tx1"/>
                          </a:solidFill>
                          <a:latin typeface="Gill Sans MT" panose="020B0502020104020203" pitchFamily="34" charset="0"/>
                        </a:rPr>
                        <a:t> your voice before performing.</a:t>
                      </a:r>
                      <a:endParaRPr lang="en-GB" sz="2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400" b="0" i="0" u="none" strike="noStrike" baseline="0" noProof="0" dirty="0">
                          <a:solidFill>
                            <a:schemeClr val="tx1"/>
                          </a:solidFill>
                          <a:latin typeface="Gill Sans MT" panose="020B0502020104020203" pitchFamily="34" charset="0"/>
                        </a:rPr>
                        <a:t>Practice </a:t>
                      </a:r>
                      <a:r>
                        <a:rPr lang="en-GB" sz="2400" b="1" i="0" u="none" strike="noStrike" baseline="0" noProof="0" dirty="0">
                          <a:solidFill>
                            <a:schemeClr val="tx1"/>
                          </a:solidFill>
                          <a:latin typeface="Gill Sans MT" panose="020B0502020104020203" pitchFamily="34" charset="0"/>
                        </a:rPr>
                        <a:t>reading lines aloud</a:t>
                      </a:r>
                      <a:r>
                        <a:rPr lang="en-GB" sz="2400" b="0" i="0" u="none" strike="noStrike" baseline="0" noProof="0" dirty="0">
                          <a:solidFill>
                            <a:schemeClr val="tx1"/>
                          </a:solidFill>
                          <a:latin typeface="Gill Sans MT" panose="020B0502020104020203" pitchFamily="34" charset="0"/>
                        </a:rPr>
                        <a:t> in different ways.</a:t>
                      </a:r>
                      <a:endParaRPr lang="en-GB" sz="2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400" b="0" i="0" u="none" strike="noStrike" baseline="0" noProof="0" dirty="0">
                          <a:solidFill>
                            <a:schemeClr val="tx1"/>
                          </a:solidFill>
                          <a:latin typeface="Gill Sans MT" panose="020B0502020104020203" pitchFamily="34" charset="0"/>
                        </a:rPr>
                        <a:t>Use a </a:t>
                      </a:r>
                      <a:r>
                        <a:rPr lang="en-GB" sz="2400" b="1" i="0" u="none" strike="noStrike" baseline="0" noProof="0" dirty="0">
                          <a:solidFill>
                            <a:schemeClr val="tx1"/>
                          </a:solidFill>
                          <a:latin typeface="Gill Sans MT" panose="020B0502020104020203" pitchFamily="34" charset="0"/>
                        </a:rPr>
                        <a:t>mirror or recording</a:t>
                      </a:r>
                      <a:r>
                        <a:rPr lang="en-GB" sz="2400" b="0" i="0" u="none" strike="noStrike" baseline="0" noProof="0" dirty="0">
                          <a:solidFill>
                            <a:schemeClr val="tx1"/>
                          </a:solidFill>
                          <a:latin typeface="Gill Sans MT" panose="020B0502020104020203" pitchFamily="34" charset="0"/>
                        </a:rPr>
                        <a:t> to monitor clarity and variety.</a:t>
                      </a:r>
                      <a:endParaRPr lang="en-GB" sz="2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400" b="0" i="0" u="none" strike="noStrike" baseline="0" noProof="0" dirty="0">
                          <a:solidFill>
                            <a:schemeClr val="tx1"/>
                          </a:solidFill>
                          <a:latin typeface="Gill Sans MT" panose="020B0502020104020203" pitchFamily="34" charset="0"/>
                        </a:rPr>
                        <a:t>Match your </a:t>
                      </a:r>
                      <a:r>
                        <a:rPr lang="en-GB" sz="2400" b="1" i="0" u="none" strike="noStrike" baseline="0" noProof="0" dirty="0">
                          <a:solidFill>
                            <a:schemeClr val="tx1"/>
                          </a:solidFill>
                          <a:latin typeface="Gill Sans MT" panose="020B0502020104020203" pitchFamily="34" charset="0"/>
                        </a:rPr>
                        <a:t>vocal choices</a:t>
                      </a:r>
                      <a:r>
                        <a:rPr lang="en-GB" sz="2400" b="0" i="0" u="none" strike="noStrike" baseline="0" noProof="0" dirty="0">
                          <a:solidFill>
                            <a:schemeClr val="tx1"/>
                          </a:solidFill>
                          <a:latin typeface="Gill Sans MT" panose="020B0502020104020203" pitchFamily="34" charset="0"/>
                        </a:rPr>
                        <a:t> to the character’s emotion, age, and status.</a:t>
                      </a:r>
                      <a:endParaRPr lang="en-GB" sz="2400" dirty="0">
                        <a:latin typeface="Gill Sans MT" panose="020B0502020104020203" pitchFamily="34" charset="0"/>
                      </a:endParaRPr>
                    </a:p>
                    <a:p>
                      <a:pPr lvl="0" algn="l">
                        <a:lnSpc>
                          <a:spcPct val="100000"/>
                        </a:lnSpc>
                        <a:spcBef>
                          <a:spcPts val="0"/>
                        </a:spcBef>
                        <a:spcAft>
                          <a:spcPts val="0"/>
                        </a:spcAft>
                        <a:buNone/>
                      </a:pPr>
                      <a:r>
                        <a:rPr lang="en-GB" sz="2400" b="1" dirty="0">
                          <a:solidFill>
                            <a:schemeClr val="tx1"/>
                          </a:solidFill>
                          <a:latin typeface="Gill Sans MT" panose="020B0502020104020203" pitchFamily="34" charset="0"/>
                        </a:rPr>
                        <a:t>Why Vocal Skills Matter in Drama</a:t>
                      </a:r>
                      <a:endParaRPr lang="en-GB" sz="2400" dirty="0">
                        <a:solidFill>
                          <a:schemeClr val="tx1"/>
                        </a:solidFill>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400" b="0" i="0" u="none" strike="noStrike" baseline="0" noProof="0" dirty="0">
                          <a:solidFill>
                            <a:schemeClr val="tx1"/>
                          </a:solidFill>
                          <a:latin typeface="Gill Sans MT" panose="020B0502020104020203" pitchFamily="34" charset="0"/>
                        </a:rPr>
                        <a:t>Bring characters to life by changing your voice.</a:t>
                      </a:r>
                      <a:endParaRPr lang="en-GB" sz="2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400" b="0" i="0" u="none" strike="noStrike" baseline="0" noProof="0" dirty="0">
                          <a:solidFill>
                            <a:schemeClr val="tx1"/>
                          </a:solidFill>
                          <a:latin typeface="Gill Sans MT" panose="020B0502020104020203" pitchFamily="34" charset="0"/>
                        </a:rPr>
                        <a:t>Help the audience understand your character’s emotions and intentions.</a:t>
                      </a:r>
                      <a:endParaRPr lang="en-GB" sz="2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400" b="0" i="0" u="none" strike="noStrike" baseline="0" noProof="0" dirty="0">
                          <a:solidFill>
                            <a:schemeClr val="tx1"/>
                          </a:solidFill>
                          <a:latin typeface="Gill Sans MT" panose="020B0502020104020203" pitchFamily="34" charset="0"/>
                        </a:rPr>
                        <a:t>Support storytelling, especially in choral or ensemble work.</a:t>
                      </a:r>
                      <a:endParaRPr lang="en-GB" sz="2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400" b="0" i="0" u="none" strike="noStrike" baseline="0" noProof="0" dirty="0">
                          <a:solidFill>
                            <a:schemeClr val="tx1"/>
                          </a:solidFill>
                          <a:latin typeface="Gill Sans MT" panose="020B0502020104020203" pitchFamily="34" charset="0"/>
                        </a:rPr>
                        <a:t>Essential for performing in different genres: comedy, tragedy, realism, or stylised work.</a:t>
                      </a:r>
                      <a:endParaRPr lang="en-GB" sz="2400" dirty="0">
                        <a:latin typeface="Gill Sans MT" panose="020B0502020104020203" pitchFamily="34" charset="0"/>
                      </a:endParaRPr>
                    </a:p>
                    <a:p>
                      <a:pPr lvl="0">
                        <a:buNone/>
                      </a:pPr>
                      <a:endParaRPr lang="en-GB" sz="1400" b="1" u="sng" baseline="0" dirty="0">
                        <a:solidFill>
                          <a:schemeClr val="tx1"/>
                        </a:solidFill>
                        <a:latin typeface="Gill Sans MT" panose="020B0502020104020203"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3461215">
                <a:tc>
                  <a:txBody>
                    <a:bodyPr/>
                    <a:lstStyle/>
                    <a:p>
                      <a:pPr lvl="0" algn="l">
                        <a:lnSpc>
                          <a:spcPct val="100000"/>
                        </a:lnSpc>
                        <a:spcBef>
                          <a:spcPts val="0"/>
                        </a:spcBef>
                        <a:spcAft>
                          <a:spcPts val="0"/>
                        </a:spcAft>
                        <a:buNone/>
                      </a:pPr>
                      <a:r>
                        <a:rPr lang="en-US" sz="1400" b="1" dirty="0">
                          <a:latin typeface="Gill Sans MT" panose="020B0502020104020203" pitchFamily="34" charset="0"/>
                        </a:rPr>
                        <a:t>Key Techniques</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baseline="0" noProof="0" dirty="0">
                          <a:effectLst/>
                          <a:latin typeface="Gill Sans MT" panose="020B0502020104020203" pitchFamily="34" charset="0"/>
                        </a:rPr>
                        <a:t>Pitch</a:t>
                      </a:r>
                      <a:r>
                        <a:rPr lang="en-US" sz="1400" b="0" i="0" u="none" strike="noStrike" baseline="0" noProof="0" dirty="0">
                          <a:effectLst/>
                          <a:latin typeface="Gill Sans MT" panose="020B0502020104020203" pitchFamily="34" charset="0"/>
                        </a:rPr>
                        <a:t> – How high or low your voice sounds. Used to show emotion or status.</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baseline="0" noProof="0" dirty="0">
                          <a:effectLst/>
                          <a:latin typeface="Gill Sans MT" panose="020B0502020104020203" pitchFamily="34" charset="0"/>
                        </a:rPr>
                        <a:t>Pace</a:t>
                      </a:r>
                      <a:r>
                        <a:rPr lang="en-US" sz="1400" b="0" i="0" u="none" strike="noStrike" baseline="0" noProof="0" dirty="0">
                          <a:effectLst/>
                          <a:latin typeface="Gill Sans MT" panose="020B0502020104020203" pitchFamily="34" charset="0"/>
                        </a:rPr>
                        <a:t> – The speed at which you speak. Can show nervousness, excitement, or calmness.</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baseline="0" noProof="0" dirty="0">
                          <a:effectLst/>
                          <a:latin typeface="Gill Sans MT" panose="020B0502020104020203" pitchFamily="34" charset="0"/>
                        </a:rPr>
                        <a:t>Tone</a:t>
                      </a:r>
                      <a:r>
                        <a:rPr lang="en-US" sz="1400" b="0" i="0" u="none" strike="noStrike" baseline="0" noProof="0" dirty="0">
                          <a:effectLst/>
                          <a:latin typeface="Gill Sans MT" panose="020B0502020104020203" pitchFamily="34" charset="0"/>
                        </a:rPr>
                        <a:t> – The emotional quality of your voice. (e.g., angry, scared, happy, sarcastic)</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baseline="0" noProof="0" dirty="0">
                          <a:effectLst/>
                          <a:latin typeface="Gill Sans MT" panose="020B0502020104020203" pitchFamily="34" charset="0"/>
                        </a:rPr>
                        <a:t>Pause</a:t>
                      </a:r>
                      <a:r>
                        <a:rPr lang="en-US" sz="1400" b="0" i="0" u="none" strike="noStrike" baseline="0" noProof="0" dirty="0">
                          <a:effectLst/>
                          <a:latin typeface="Gill Sans MT" panose="020B0502020104020203" pitchFamily="34" charset="0"/>
                        </a:rPr>
                        <a:t> – Used to create tension, show thought, or give the audience time to react.</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baseline="0" noProof="0" dirty="0">
                          <a:effectLst/>
                          <a:latin typeface="Gill Sans MT" panose="020B0502020104020203" pitchFamily="34" charset="0"/>
                        </a:rPr>
                        <a:t>Projection</a:t>
                      </a:r>
                      <a:r>
                        <a:rPr lang="en-US" sz="1400" b="0" i="0" u="none" strike="noStrike" baseline="0" noProof="0" dirty="0">
                          <a:effectLst/>
                          <a:latin typeface="Gill Sans MT" panose="020B0502020104020203" pitchFamily="34" charset="0"/>
                        </a:rPr>
                        <a:t> – Making your voice loud and clear enough to be heard by the audience without shouting.</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baseline="0" noProof="0" dirty="0">
                          <a:effectLst/>
                          <a:latin typeface="Gill Sans MT" panose="020B0502020104020203" pitchFamily="34" charset="0"/>
                        </a:rPr>
                        <a:t>Articulation</a:t>
                      </a:r>
                      <a:r>
                        <a:rPr lang="en-US" sz="1400" b="0" i="0" u="none" strike="noStrike" baseline="0" noProof="0" dirty="0">
                          <a:effectLst/>
                          <a:latin typeface="Gill Sans MT" panose="020B0502020104020203" pitchFamily="34" charset="0"/>
                        </a:rPr>
                        <a:t> – Speaking clearly so every word is understood.</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baseline="0" noProof="0" dirty="0">
                          <a:effectLst/>
                          <a:latin typeface="Gill Sans MT" panose="020B0502020104020203" pitchFamily="34" charset="0"/>
                        </a:rPr>
                        <a:t>Emphasis</a:t>
                      </a:r>
                      <a:r>
                        <a:rPr lang="en-US" sz="1400" b="0" i="0" u="none" strike="noStrike" baseline="0" noProof="0" dirty="0">
                          <a:effectLst/>
                          <a:latin typeface="Gill Sans MT" panose="020B0502020104020203" pitchFamily="34" charset="0"/>
                        </a:rPr>
                        <a:t> – Stressing particular words to highlight meaning or emotion.</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baseline="0" noProof="0" dirty="0">
                          <a:effectLst/>
                          <a:latin typeface="Gill Sans MT" panose="020B0502020104020203" pitchFamily="34" charset="0"/>
                        </a:rPr>
                        <a:t>Volume</a:t>
                      </a:r>
                      <a:r>
                        <a:rPr lang="en-US" sz="1400" b="0" i="0" u="none" strike="noStrike" baseline="0" noProof="0" dirty="0">
                          <a:effectLst/>
                          <a:latin typeface="Gill Sans MT" panose="020B0502020104020203" pitchFamily="34" charset="0"/>
                        </a:rPr>
                        <a:t> – How loud or quiet you speak depending on the situation or character.</a:t>
                      </a:r>
                      <a:endParaRPr lang="en-US" sz="1400" dirty="0">
                        <a:latin typeface="Gill Sans MT" panose="020B0502020104020203" pitchFamily="34" charset="0"/>
                      </a:endParaRPr>
                    </a:p>
                    <a:p>
                      <a:pPr marL="0" lvl="0" indent="0" algn="l">
                        <a:spcAft>
                          <a:spcPts val="0"/>
                        </a:spcAft>
                        <a:buFont typeface="Arial" panose="020B0604020202020204" pitchFamily="34" charset="0"/>
                        <a:buNone/>
                      </a:pPr>
                      <a:endParaRPr lang="en-US" sz="1400" baseline="0" dirty="0">
                        <a:effectLst/>
                        <a:latin typeface="Gill Sans MT" panose="020B0502020104020203" pitchFamily="34" charset="0"/>
                        <a:ea typeface="Calibri"/>
                        <a:cs typeface="Calibri"/>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r h="2921666">
                <a:tc>
                  <a:txBody>
                    <a:bodyPr/>
                    <a:lstStyle/>
                    <a:p>
                      <a:pPr lvl="0" algn="l">
                        <a:lnSpc>
                          <a:spcPct val="100000"/>
                        </a:lnSpc>
                        <a:spcBef>
                          <a:spcPts val="0"/>
                        </a:spcBef>
                        <a:spcAft>
                          <a:spcPts val="0"/>
                        </a:spcAft>
                        <a:buNone/>
                      </a:pPr>
                      <a:r>
                        <a:rPr lang="en-GB" sz="1400" b="1" dirty="0">
                          <a:latin typeface="Gill Sans MT" panose="020B0502020104020203" pitchFamily="34" charset="0"/>
                        </a:rPr>
                        <a:t>Key Vocabulary</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solidFill>
                            <a:schemeClr val="tx1"/>
                          </a:solidFill>
                          <a:effectLst/>
                          <a:latin typeface="Gill Sans MT" panose="020B0502020104020203" pitchFamily="34" charset="0"/>
                        </a:rPr>
                        <a:t>Vocal Variety</a:t>
                      </a:r>
                      <a:r>
                        <a:rPr lang="en-GB" sz="1400" b="0" i="0" u="none" strike="noStrike" noProof="0" dirty="0">
                          <a:solidFill>
                            <a:schemeClr val="tx1"/>
                          </a:solidFill>
                          <a:effectLst/>
                          <a:latin typeface="Gill Sans MT" panose="020B0502020104020203" pitchFamily="34" charset="0"/>
                        </a:rPr>
                        <a:t> – Using changes in pitch, pace, tone, and volume to make your voice more interesting.</a:t>
                      </a:r>
                      <a:endParaRPr lang="en-GB"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solidFill>
                            <a:schemeClr val="tx1"/>
                          </a:solidFill>
                          <a:effectLst/>
                          <a:latin typeface="Gill Sans MT" panose="020B0502020104020203" pitchFamily="34" charset="0"/>
                        </a:rPr>
                        <a:t>Inflection</a:t>
                      </a:r>
                      <a:r>
                        <a:rPr lang="en-GB" sz="1400" b="0" i="0" u="none" strike="noStrike" noProof="0" dirty="0">
                          <a:solidFill>
                            <a:schemeClr val="tx1"/>
                          </a:solidFill>
                          <a:effectLst/>
                          <a:latin typeface="Gill Sans MT" panose="020B0502020104020203" pitchFamily="34" charset="0"/>
                        </a:rPr>
                        <a:t> – The rise and fall of the voice that can change the meaning of a sentence.</a:t>
                      </a:r>
                      <a:endParaRPr lang="en-GB"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solidFill>
                            <a:schemeClr val="tx1"/>
                          </a:solidFill>
                          <a:effectLst/>
                          <a:latin typeface="Gill Sans MT" panose="020B0502020104020203" pitchFamily="34" charset="0"/>
                        </a:rPr>
                        <a:t>Accent</a:t>
                      </a:r>
                      <a:r>
                        <a:rPr lang="en-GB" sz="1400" b="0" i="0" u="none" strike="noStrike" noProof="0" dirty="0">
                          <a:solidFill>
                            <a:schemeClr val="tx1"/>
                          </a:solidFill>
                          <a:effectLst/>
                          <a:latin typeface="Gill Sans MT" panose="020B0502020104020203" pitchFamily="34" charset="0"/>
                        </a:rPr>
                        <a:t> – The way a person sounds based on where they’re from or their background.</a:t>
                      </a:r>
                      <a:endParaRPr lang="en-GB"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solidFill>
                            <a:schemeClr val="tx1"/>
                          </a:solidFill>
                          <a:effectLst/>
                          <a:latin typeface="Gill Sans MT" panose="020B0502020104020203" pitchFamily="34" charset="0"/>
                        </a:rPr>
                        <a:t>Breath Control</a:t>
                      </a:r>
                      <a:r>
                        <a:rPr lang="en-GB" sz="1400" b="0" i="0" u="none" strike="noStrike" noProof="0" dirty="0">
                          <a:solidFill>
                            <a:schemeClr val="tx1"/>
                          </a:solidFill>
                          <a:effectLst/>
                          <a:latin typeface="Gill Sans MT" panose="020B0502020104020203" pitchFamily="34" charset="0"/>
                        </a:rPr>
                        <a:t> – Managing your breath to support projection and phrasing.</a:t>
                      </a:r>
                      <a:endParaRPr lang="en-GB"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solidFill>
                            <a:schemeClr val="tx1"/>
                          </a:solidFill>
                          <a:effectLst/>
                          <a:latin typeface="Gill Sans MT" panose="020B0502020104020203" pitchFamily="34" charset="0"/>
                        </a:rPr>
                        <a:t>Intonation</a:t>
                      </a:r>
                      <a:r>
                        <a:rPr lang="en-GB" sz="1400" b="0" i="0" u="none" strike="noStrike" noProof="0" dirty="0">
                          <a:solidFill>
                            <a:schemeClr val="tx1"/>
                          </a:solidFill>
                          <a:effectLst/>
                          <a:latin typeface="Gill Sans MT" panose="020B0502020104020203" pitchFamily="34" charset="0"/>
                        </a:rPr>
                        <a:t> – How your voice rises and falls across a sentence to show questioning, command, or emotion.</a:t>
                      </a:r>
                      <a:endParaRPr lang="en-GB"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solidFill>
                            <a:schemeClr val="tx1"/>
                          </a:solidFill>
                          <a:effectLst/>
                          <a:latin typeface="Gill Sans MT" panose="020B0502020104020203" pitchFamily="34" charset="0"/>
                        </a:rPr>
                        <a:t>Diction</a:t>
                      </a:r>
                      <a:r>
                        <a:rPr lang="en-GB" sz="1400" b="0" i="0" u="none" strike="noStrike" noProof="0" dirty="0">
                          <a:solidFill>
                            <a:schemeClr val="tx1"/>
                          </a:solidFill>
                          <a:effectLst/>
                          <a:latin typeface="Gill Sans MT" panose="020B0502020104020203" pitchFamily="34" charset="0"/>
                        </a:rPr>
                        <a:t> – The choice and clarity of words when speaking.</a:t>
                      </a:r>
                      <a:endParaRPr lang="en-GB" sz="1400" dirty="0">
                        <a:latin typeface="Gill Sans MT" panose="020B0502020104020203" pitchFamily="34" charset="0"/>
                      </a:endParaRPr>
                    </a:p>
                    <a:p>
                      <a:pPr lvl="0">
                        <a:buNone/>
                      </a:pPr>
                      <a:endParaRPr lang="en-GB" sz="1400" b="1" u="sng" dirty="0">
                        <a:solidFill>
                          <a:schemeClr val="tx1"/>
                        </a:solidFill>
                        <a:effectLst/>
                        <a:latin typeface="Gill Sans MT" panose="020B0502020104020203"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526632698"/>
                  </a:ext>
                </a:extLst>
              </a:tr>
            </a:tbl>
          </a:graphicData>
        </a:graphic>
      </p:graphicFrame>
    </p:spTree>
    <p:extLst>
      <p:ext uri="{BB962C8B-B14F-4D97-AF65-F5344CB8AC3E}">
        <p14:creationId xmlns:p14="http://schemas.microsoft.com/office/powerpoint/2010/main" val="1610425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3"/>
          <p:cNvGraphicFramePr/>
          <p:nvPr>
            <p:extLst>
              <p:ext uri="{D42A27DB-BD31-4B8C-83A1-F6EECF244321}">
                <p14:modId xmlns:p14="http://schemas.microsoft.com/office/powerpoint/2010/main" val="1021071304"/>
              </p:ext>
            </p:extLst>
          </p:nvPr>
        </p:nvGraphicFramePr>
        <p:xfrm>
          <a:off x="0" y="1"/>
          <a:ext cx="12192000" cy="6893114"/>
        </p:xfrm>
        <a:graphic>
          <a:graphicData uri="http://schemas.openxmlformats.org/drawingml/2006/table">
            <a:tbl>
              <a:tblPr firstRow="1" bandRow="1">
                <a:noFill/>
              </a:tblPr>
              <a:tblGrid>
                <a:gridCol w="3125325">
                  <a:extLst>
                    <a:ext uri="{9D8B030D-6E8A-4147-A177-3AD203B41FA5}">
                      <a16:colId xmlns:a16="http://schemas.microsoft.com/office/drawing/2014/main" val="20000"/>
                    </a:ext>
                  </a:extLst>
                </a:gridCol>
                <a:gridCol w="3536725">
                  <a:extLst>
                    <a:ext uri="{9D8B030D-6E8A-4147-A177-3AD203B41FA5}">
                      <a16:colId xmlns:a16="http://schemas.microsoft.com/office/drawing/2014/main" val="20001"/>
                    </a:ext>
                  </a:extLst>
                </a:gridCol>
                <a:gridCol w="5529950">
                  <a:extLst>
                    <a:ext uri="{9D8B030D-6E8A-4147-A177-3AD203B41FA5}">
                      <a16:colId xmlns:a16="http://schemas.microsoft.com/office/drawing/2014/main" val="20002"/>
                    </a:ext>
                  </a:extLst>
                </a:gridCol>
              </a:tblGrid>
              <a:tr h="265527">
                <a:tc gridSpan="2">
                  <a:txBody>
                    <a:bodyPr/>
                    <a:lstStyle/>
                    <a:p>
                      <a:pPr marL="0" marR="0" lvl="0" indent="0" algn="ctr" rtl="0">
                        <a:spcBef>
                          <a:spcPts val="0"/>
                        </a:spcBef>
                        <a:spcAft>
                          <a:spcPts val="0"/>
                        </a:spcAft>
                        <a:buNone/>
                      </a:pPr>
                      <a:r>
                        <a:rPr lang="en-GB" sz="1200" b="1" u="none" strike="noStrike" cap="none" dirty="0">
                          <a:solidFill>
                            <a:schemeClr val="dk1"/>
                          </a:solidFill>
                          <a:latin typeface="Gill Sans MT" panose="020B0502020104020203" pitchFamily="34" charset="0"/>
                          <a:ea typeface="Calibri"/>
                          <a:cs typeface="Calibri"/>
                          <a:sym typeface="Calibri"/>
                        </a:rPr>
                        <a:t>Y8 Drama – Melodrama &amp; Soap Opera   – HT2 – Knowledge Organiser</a:t>
                      </a:r>
                      <a:endParaRPr sz="1200" b="1" u="none" strike="noStrike" cap="none" dirty="0">
                        <a:solidFill>
                          <a:schemeClr val="dk1"/>
                        </a:solidFill>
                        <a:latin typeface="Gill Sans MT" panose="020B0502020104020203" pitchFamily="34" charset="0"/>
                        <a:ea typeface="Calibri"/>
                        <a:cs typeface="Calibri"/>
                        <a:sym typeface="Calibri"/>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hMerge="1">
                  <a:txBody>
                    <a:bodyPr/>
                    <a:lstStyle/>
                    <a:p>
                      <a:endParaRPr lang="en-US"/>
                    </a:p>
                  </a:txBody>
                  <a:tcPr/>
                </a:tc>
                <a:tc rowSpan="3">
                  <a:txBody>
                    <a:bodyPr/>
                    <a:lstStyle/>
                    <a:p>
                      <a:pPr marL="0" marR="0" lvl="0" indent="0" algn="l" rtl="0">
                        <a:spcBef>
                          <a:spcPts val="0"/>
                        </a:spcBef>
                        <a:spcAft>
                          <a:spcPts val="0"/>
                        </a:spcAft>
                        <a:buNone/>
                      </a:pPr>
                      <a:r>
                        <a:rPr lang="en-GB" sz="1200" b="1" u="sng" strike="noStrike" cap="none" dirty="0">
                          <a:solidFill>
                            <a:schemeClr val="dk1"/>
                          </a:solidFill>
                          <a:latin typeface="Gill Sans MT" panose="020B0502020104020203" pitchFamily="34" charset="0"/>
                          <a:ea typeface="Calibri"/>
                          <a:cs typeface="Calibri"/>
                          <a:sym typeface="Calibri"/>
                        </a:rPr>
                        <a:t>Stage types:</a:t>
                      </a:r>
                      <a:endParaRPr sz="1200" b="1" u="sng" dirty="0">
                        <a:solidFill>
                          <a:schemeClr val="dk1"/>
                        </a:solidFill>
                        <a:latin typeface="Gill Sans MT" panose="020B0502020104020203" pitchFamily="34" charset="0"/>
                        <a:ea typeface="Calibri"/>
                        <a:cs typeface="Calibri"/>
                        <a:sym typeface="Calibri"/>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574404">
                <a:tc>
                  <a:txBody>
                    <a:bodyPr/>
                    <a:lstStyle/>
                    <a:p>
                      <a:pPr marL="0" marR="0" lvl="0" indent="0" algn="l" rtl="0">
                        <a:spcBef>
                          <a:spcPts val="0"/>
                        </a:spcBef>
                        <a:spcAft>
                          <a:spcPts val="0"/>
                        </a:spcAft>
                        <a:buClr>
                          <a:schemeClr val="dk1"/>
                        </a:buClr>
                        <a:buSzPts val="1200"/>
                        <a:buFont typeface="Arial"/>
                        <a:buNone/>
                      </a:pPr>
                      <a:r>
                        <a:rPr lang="en-GB" sz="1200" b="1" u="sng" dirty="0">
                          <a:latin typeface="Gill Sans MT" panose="020B0502020104020203" pitchFamily="34" charset="0"/>
                          <a:ea typeface="Calibri"/>
                          <a:cs typeface="Calibri"/>
                          <a:sym typeface="Calibri"/>
                        </a:rPr>
                        <a:t>Melodrama</a:t>
                      </a:r>
                      <a:r>
                        <a:rPr lang="en-GB" sz="1200" dirty="0">
                          <a:latin typeface="Gill Sans MT" panose="020B0502020104020203" pitchFamily="34" charset="0"/>
                          <a:ea typeface="Calibri"/>
                          <a:cs typeface="Calibri"/>
                          <a:sym typeface="Calibri"/>
                        </a:rPr>
                        <a:t>: </a:t>
                      </a:r>
                      <a:endParaRPr sz="1200" dirty="0">
                        <a:latin typeface="Gill Sans MT" panose="020B0502020104020203" pitchFamily="34" charset="0"/>
                        <a:ea typeface="Calibri"/>
                        <a:cs typeface="Calibri"/>
                        <a:sym typeface="Calibri"/>
                      </a:endParaRPr>
                    </a:p>
                    <a:p>
                      <a:pPr marL="0" marR="0" lvl="0" indent="0" algn="l" rtl="0">
                        <a:spcBef>
                          <a:spcPts val="0"/>
                        </a:spcBef>
                        <a:spcAft>
                          <a:spcPts val="0"/>
                        </a:spcAft>
                        <a:buClr>
                          <a:schemeClr val="dk1"/>
                        </a:buClr>
                        <a:buSzPts val="1200"/>
                        <a:buFont typeface="Arial"/>
                        <a:buNone/>
                      </a:pPr>
                      <a:endParaRPr sz="1200" dirty="0">
                        <a:latin typeface="Gill Sans MT" panose="020B0502020104020203" pitchFamily="34" charset="0"/>
                        <a:ea typeface="Calibri"/>
                        <a:cs typeface="Calibri"/>
                        <a:sym typeface="Calibri"/>
                      </a:endParaRPr>
                    </a:p>
                    <a:p>
                      <a:pPr marL="0" marR="0" lvl="0" indent="0" algn="l" rtl="0">
                        <a:spcBef>
                          <a:spcPts val="0"/>
                        </a:spcBef>
                        <a:spcAft>
                          <a:spcPts val="0"/>
                        </a:spcAft>
                        <a:buClr>
                          <a:schemeClr val="dk1"/>
                        </a:buClr>
                        <a:buSzPts val="1200"/>
                        <a:buFont typeface="Arial"/>
                        <a:buNone/>
                      </a:pPr>
                      <a:r>
                        <a:rPr lang="en-GB" sz="1200" b="1" i="0" dirty="0">
                          <a:solidFill>
                            <a:schemeClr val="dk1"/>
                          </a:solidFill>
                          <a:latin typeface="Gill Sans MT" panose="020B0502020104020203" pitchFamily="34" charset="0"/>
                          <a:ea typeface="Calibri"/>
                          <a:cs typeface="Calibri"/>
                          <a:sym typeface="Calibri"/>
                        </a:rPr>
                        <a:t>Melodrama</a:t>
                      </a:r>
                      <a:r>
                        <a:rPr lang="en-GB" sz="1200" b="0" i="0" dirty="0">
                          <a:solidFill>
                            <a:schemeClr val="dk1"/>
                          </a:solidFill>
                          <a:latin typeface="Gill Sans MT" panose="020B0502020104020203" pitchFamily="34" charset="0"/>
                          <a:ea typeface="Calibri"/>
                          <a:cs typeface="Calibri"/>
                          <a:sym typeface="Calibri"/>
                        </a:rPr>
                        <a:t> is a style of theatre that was prominent in the Victorian era. It uses </a:t>
                      </a:r>
                      <a:r>
                        <a:rPr lang="en-GB" sz="1200" b="1" i="0" dirty="0">
                          <a:solidFill>
                            <a:schemeClr val="dk1"/>
                          </a:solidFill>
                          <a:latin typeface="Gill Sans MT" panose="020B0502020104020203" pitchFamily="34" charset="0"/>
                          <a:ea typeface="Calibri"/>
                          <a:cs typeface="Calibri"/>
                          <a:sym typeface="Calibri"/>
                        </a:rPr>
                        <a:t>exaggeration</a:t>
                      </a:r>
                      <a:r>
                        <a:rPr lang="en-GB" sz="1200" b="0" i="0" dirty="0">
                          <a:solidFill>
                            <a:schemeClr val="dk1"/>
                          </a:solidFill>
                          <a:latin typeface="Gill Sans MT" panose="020B0502020104020203" pitchFamily="34" charset="0"/>
                          <a:ea typeface="Calibri"/>
                          <a:cs typeface="Calibri"/>
                          <a:sym typeface="Calibri"/>
                        </a:rPr>
                        <a:t> and </a:t>
                      </a:r>
                      <a:r>
                        <a:rPr lang="en-GB" sz="1200" b="1" i="0" dirty="0">
                          <a:solidFill>
                            <a:schemeClr val="dk1"/>
                          </a:solidFill>
                          <a:latin typeface="Gill Sans MT" panose="020B0502020104020203" pitchFamily="34" charset="0"/>
                          <a:ea typeface="Calibri"/>
                          <a:cs typeface="Calibri"/>
                          <a:sym typeface="Calibri"/>
                        </a:rPr>
                        <a:t>stereotyped</a:t>
                      </a:r>
                      <a:r>
                        <a:rPr lang="en-GB" sz="1200" b="0" i="0" dirty="0">
                          <a:solidFill>
                            <a:schemeClr val="dk1"/>
                          </a:solidFill>
                          <a:latin typeface="Gill Sans MT" panose="020B0502020104020203" pitchFamily="34" charset="0"/>
                          <a:ea typeface="Calibri"/>
                          <a:cs typeface="Calibri"/>
                          <a:sym typeface="Calibri"/>
                        </a:rPr>
                        <a:t> characters to appeal to the audience’s emotions. It can be useful when working within the melodrama </a:t>
                      </a:r>
                      <a:r>
                        <a:rPr lang="en-GB" sz="1200" b="1" i="0" dirty="0">
                          <a:solidFill>
                            <a:schemeClr val="dk1"/>
                          </a:solidFill>
                          <a:latin typeface="Gill Sans MT" panose="020B0502020104020203" pitchFamily="34" charset="0"/>
                          <a:ea typeface="Calibri"/>
                          <a:cs typeface="Calibri"/>
                          <a:sym typeface="Calibri"/>
                        </a:rPr>
                        <a:t>genre</a:t>
                      </a:r>
                      <a:r>
                        <a:rPr lang="en-GB" sz="1200" b="0" i="0" dirty="0">
                          <a:solidFill>
                            <a:schemeClr val="dk1"/>
                          </a:solidFill>
                          <a:latin typeface="Gill Sans MT" panose="020B0502020104020203" pitchFamily="34" charset="0"/>
                          <a:ea typeface="Calibri"/>
                          <a:cs typeface="Calibri"/>
                          <a:sym typeface="Calibri"/>
                        </a:rPr>
                        <a:t> to explore </a:t>
                      </a:r>
                      <a:r>
                        <a:rPr lang="en-GB" sz="1200" b="1" i="0" dirty="0">
                          <a:solidFill>
                            <a:schemeClr val="dk1"/>
                          </a:solidFill>
                          <a:latin typeface="Gill Sans MT" panose="020B0502020104020203" pitchFamily="34" charset="0"/>
                          <a:ea typeface="Calibri"/>
                          <a:cs typeface="Calibri"/>
                          <a:sym typeface="Calibri"/>
                        </a:rPr>
                        <a:t>stock characters</a:t>
                      </a:r>
                      <a:r>
                        <a:rPr lang="en-GB" sz="1200" b="0" i="0" dirty="0">
                          <a:solidFill>
                            <a:schemeClr val="dk1"/>
                          </a:solidFill>
                          <a:latin typeface="Gill Sans MT" panose="020B0502020104020203" pitchFamily="34" charset="0"/>
                          <a:ea typeface="Calibri"/>
                          <a:cs typeface="Calibri"/>
                          <a:sym typeface="Calibri"/>
                        </a:rPr>
                        <a:t>, e.g. an evil villain, a wronged maiden or a noble hero. Very clear and loud vocal delivery is needed in a melodrama, facing out to the audience, combined with large </a:t>
                      </a:r>
                      <a:r>
                        <a:rPr lang="en-GB" sz="1200" b="1" i="0" dirty="0">
                          <a:solidFill>
                            <a:schemeClr val="dk1"/>
                          </a:solidFill>
                          <a:latin typeface="Gill Sans MT" panose="020B0502020104020203" pitchFamily="34" charset="0"/>
                          <a:ea typeface="Calibri"/>
                          <a:cs typeface="Calibri"/>
                          <a:sym typeface="Calibri"/>
                        </a:rPr>
                        <a:t>gestures</a:t>
                      </a:r>
                      <a:r>
                        <a:rPr lang="en-GB" sz="1200" b="0" i="0" dirty="0">
                          <a:solidFill>
                            <a:schemeClr val="dk1"/>
                          </a:solidFill>
                          <a:latin typeface="Gill Sans MT" panose="020B0502020104020203" pitchFamily="34" charset="0"/>
                          <a:ea typeface="Calibri"/>
                          <a:cs typeface="Calibri"/>
                          <a:sym typeface="Calibri"/>
                        </a:rPr>
                        <a:t> and exaggerated </a:t>
                      </a:r>
                      <a:r>
                        <a:rPr lang="en-GB" sz="1200" b="1" i="0" dirty="0">
                          <a:solidFill>
                            <a:schemeClr val="dk1"/>
                          </a:solidFill>
                          <a:latin typeface="Gill Sans MT" panose="020B0502020104020203" pitchFamily="34" charset="0"/>
                          <a:ea typeface="Calibri"/>
                          <a:cs typeface="Calibri"/>
                          <a:sym typeface="Calibri"/>
                        </a:rPr>
                        <a:t>facial expressions</a:t>
                      </a:r>
                      <a:r>
                        <a:rPr lang="en-GB" sz="1200" b="0" i="0" dirty="0">
                          <a:solidFill>
                            <a:schemeClr val="dk1"/>
                          </a:solidFill>
                          <a:latin typeface="Gill Sans MT" panose="020B0502020104020203" pitchFamily="34" charset="0"/>
                          <a:ea typeface="Calibri"/>
                          <a:cs typeface="Calibri"/>
                          <a:sym typeface="Calibri"/>
                        </a:rPr>
                        <a:t>. </a:t>
                      </a:r>
                      <a:r>
                        <a:rPr lang="en-GB" sz="1200" b="0" i="0">
                          <a:solidFill>
                            <a:schemeClr val="dk1"/>
                          </a:solidFill>
                          <a:latin typeface="Gill Sans MT" panose="020B0502020104020203" pitchFamily="34" charset="0"/>
                          <a:ea typeface="Calibri"/>
                          <a:cs typeface="Calibri"/>
                          <a:sym typeface="Calibri"/>
                        </a:rPr>
                        <a:t>The </a:t>
                      </a:r>
                      <a:r>
                        <a:rPr lang="en-GB" sz="1200" b="1" i="0">
                          <a:solidFill>
                            <a:schemeClr val="dk1"/>
                          </a:solidFill>
                          <a:latin typeface="Gill Sans MT" panose="020B0502020104020203" pitchFamily="34" charset="0"/>
                          <a:ea typeface="Calibri"/>
                          <a:cs typeface="Calibri"/>
                          <a:sym typeface="Calibri"/>
                        </a:rPr>
                        <a:t>plot</a:t>
                      </a:r>
                      <a:r>
                        <a:rPr lang="en-GB" sz="1200" b="0" i="0">
                          <a:solidFill>
                            <a:schemeClr val="dk1"/>
                          </a:solidFill>
                          <a:latin typeface="Gill Sans MT" panose="020B0502020104020203" pitchFamily="34" charset="0"/>
                          <a:ea typeface="Calibri"/>
                          <a:cs typeface="Calibri"/>
                          <a:sym typeface="Calibri"/>
                        </a:rPr>
                        <a:t> for a melodramatic devised piece would ideally be very sensational, designed to evoke emotion within the audience, with lots of </a:t>
                      </a:r>
                      <a:r>
                        <a:rPr lang="en-GB" sz="1200" b="1" i="0">
                          <a:solidFill>
                            <a:schemeClr val="dk1"/>
                          </a:solidFill>
                          <a:latin typeface="Gill Sans MT" panose="020B0502020104020203" pitchFamily="34" charset="0"/>
                          <a:ea typeface="Calibri"/>
                          <a:cs typeface="Calibri"/>
                          <a:sym typeface="Calibri"/>
                        </a:rPr>
                        <a:t>dialogue</a:t>
                      </a:r>
                      <a:r>
                        <a:rPr lang="en-GB" sz="1200" b="0" i="0">
                          <a:solidFill>
                            <a:schemeClr val="dk1"/>
                          </a:solidFill>
                          <a:latin typeface="Gill Sans MT" panose="020B0502020104020203" pitchFamily="34" charset="0"/>
                          <a:ea typeface="Calibri"/>
                          <a:cs typeface="Calibri"/>
                          <a:sym typeface="Calibri"/>
                        </a:rPr>
                        <a:t>.</a:t>
                      </a:r>
                      <a:endParaRPr sz="1200" dirty="0">
                        <a:latin typeface="Gill Sans MT" panose="020B0502020104020203" pitchFamily="34" charset="0"/>
                        <a:ea typeface="Calibri"/>
                        <a:cs typeface="Calibri"/>
                        <a:sym typeface="Calibri"/>
                      </a:endParaRPr>
                    </a:p>
                  </a:txBody>
                  <a:tcPr marL="114300" marR="114300"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200"/>
                        <a:buFont typeface="Calibri"/>
                        <a:buNone/>
                      </a:pPr>
                      <a:r>
                        <a:rPr lang="en-GB" sz="1200" b="1" u="sng" dirty="0">
                          <a:latin typeface="Gill Sans MT" panose="020B0502020104020203" pitchFamily="34" charset="0"/>
                          <a:ea typeface="Calibri"/>
                          <a:cs typeface="Calibri"/>
                          <a:sym typeface="Calibri"/>
                        </a:rPr>
                        <a:t>Soap Opera</a:t>
                      </a:r>
                      <a:r>
                        <a:rPr lang="en-GB" sz="1200" dirty="0">
                          <a:latin typeface="Gill Sans MT" panose="020B0502020104020203" pitchFamily="34" charset="0"/>
                          <a:ea typeface="Calibri"/>
                          <a:cs typeface="Calibri"/>
                          <a:sym typeface="Calibri"/>
                        </a:rPr>
                        <a:t>: </a:t>
                      </a:r>
                      <a:endParaRPr dirty="0">
                        <a:latin typeface="Gill Sans MT" panose="020B0502020104020203" pitchFamily="34" charset="0"/>
                      </a:endParaRPr>
                    </a:p>
                    <a:p>
                      <a:pPr marL="0" marR="0" lvl="0" indent="0" algn="l" rtl="0">
                        <a:spcBef>
                          <a:spcPts val="0"/>
                        </a:spcBef>
                        <a:spcAft>
                          <a:spcPts val="0"/>
                        </a:spcAft>
                        <a:buNone/>
                      </a:pPr>
                      <a:endParaRPr sz="1200" b="0" dirty="0">
                        <a:solidFill>
                          <a:schemeClr val="dk1"/>
                        </a:solidFill>
                        <a:latin typeface="Gill Sans MT" panose="020B0502020104020203" pitchFamily="34" charset="0"/>
                      </a:endParaRPr>
                    </a:p>
                    <a:p>
                      <a:pPr marL="0" marR="0" lvl="0" indent="0" algn="l" rtl="0">
                        <a:spcBef>
                          <a:spcPts val="0"/>
                        </a:spcBef>
                        <a:spcAft>
                          <a:spcPts val="0"/>
                        </a:spcAft>
                        <a:buNone/>
                      </a:pPr>
                      <a:r>
                        <a:rPr lang="en-GB" sz="1200" b="0" i="0" dirty="0">
                          <a:solidFill>
                            <a:schemeClr val="dk1"/>
                          </a:solidFill>
                          <a:latin typeface="Gill Sans MT" panose="020B0502020104020203" pitchFamily="34" charset="0"/>
                          <a:ea typeface="Calibri"/>
                          <a:cs typeface="Calibri"/>
                          <a:sym typeface="Calibri"/>
                        </a:rPr>
                        <a:t>A </a:t>
                      </a:r>
                      <a:r>
                        <a:rPr lang="en-GB" sz="1200" b="1" i="0" dirty="0">
                          <a:solidFill>
                            <a:schemeClr val="dk1"/>
                          </a:solidFill>
                          <a:latin typeface="Gill Sans MT" panose="020B0502020104020203" pitchFamily="34" charset="0"/>
                          <a:ea typeface="Calibri"/>
                          <a:cs typeface="Calibri"/>
                          <a:sym typeface="Calibri"/>
                        </a:rPr>
                        <a:t>soap opera</a:t>
                      </a:r>
                      <a:r>
                        <a:rPr lang="en-GB" sz="1200" b="0" i="0" dirty="0">
                          <a:solidFill>
                            <a:schemeClr val="dk1"/>
                          </a:solidFill>
                          <a:latin typeface="Gill Sans MT" panose="020B0502020104020203" pitchFamily="34" charset="0"/>
                          <a:ea typeface="Calibri"/>
                          <a:cs typeface="Calibri"/>
                          <a:sym typeface="Calibri"/>
                        </a:rPr>
                        <a:t> or </a:t>
                      </a:r>
                      <a:r>
                        <a:rPr lang="en-GB" sz="1200" b="0" i="1" dirty="0">
                          <a:solidFill>
                            <a:schemeClr val="dk1"/>
                          </a:solidFill>
                          <a:latin typeface="Gill Sans MT" panose="020B0502020104020203" pitchFamily="34" charset="0"/>
                          <a:ea typeface="Calibri"/>
                          <a:cs typeface="Calibri"/>
                          <a:sym typeface="Calibri"/>
                        </a:rPr>
                        <a:t>soap</a:t>
                      </a:r>
                      <a:r>
                        <a:rPr lang="en-GB" sz="1200" b="0" i="0" dirty="0">
                          <a:solidFill>
                            <a:schemeClr val="dk1"/>
                          </a:solidFill>
                          <a:latin typeface="Gill Sans MT" panose="020B0502020104020203" pitchFamily="34" charset="0"/>
                          <a:ea typeface="Calibri"/>
                          <a:cs typeface="Calibri"/>
                          <a:sym typeface="Calibri"/>
                        </a:rPr>
                        <a:t> for short is a radio or television </a:t>
                      </a:r>
                      <a:r>
                        <a:rPr lang="en-GB" sz="1200" b="0" i="0" u="none" strike="noStrike" dirty="0">
                          <a:solidFill>
                            <a:schemeClr val="dk1"/>
                          </a:solidFill>
                          <a:latin typeface="Gill Sans MT" panose="020B0502020104020203" pitchFamily="34" charset="0"/>
                          <a:ea typeface="Calibri"/>
                          <a:cs typeface="Calibri"/>
                          <a:sym typeface="Calibri"/>
                        </a:rPr>
                        <a:t>serial</a:t>
                      </a:r>
                      <a:r>
                        <a:rPr lang="en-GB" sz="1200" b="0" i="0" dirty="0">
                          <a:solidFill>
                            <a:schemeClr val="dk1"/>
                          </a:solidFill>
                          <a:latin typeface="Gill Sans MT" panose="020B0502020104020203" pitchFamily="34" charset="0"/>
                          <a:ea typeface="Calibri"/>
                          <a:cs typeface="Calibri"/>
                          <a:sym typeface="Calibri"/>
                        </a:rPr>
                        <a:t> dealing especially with domestic situations and frequently characterised by </a:t>
                      </a:r>
                      <a:r>
                        <a:rPr lang="en-GB" sz="1200" b="0" i="0" u="none" strike="noStrike" dirty="0">
                          <a:solidFill>
                            <a:schemeClr val="dk1"/>
                          </a:solidFill>
                          <a:latin typeface="Gill Sans MT" panose="020B0502020104020203" pitchFamily="34" charset="0"/>
                          <a:ea typeface="Calibri"/>
                          <a:cs typeface="Calibri"/>
                          <a:sym typeface="Calibri"/>
                        </a:rPr>
                        <a:t>melodrama</a:t>
                      </a:r>
                      <a:r>
                        <a:rPr lang="en-GB" sz="1200" b="0" i="0" dirty="0">
                          <a:solidFill>
                            <a:schemeClr val="dk1"/>
                          </a:solidFill>
                          <a:latin typeface="Gill Sans MT" panose="020B0502020104020203" pitchFamily="34" charset="0"/>
                          <a:ea typeface="Calibri"/>
                          <a:cs typeface="Calibri"/>
                          <a:sym typeface="Calibri"/>
                        </a:rPr>
                        <a:t>, </a:t>
                      </a:r>
                      <a:r>
                        <a:rPr lang="en-GB" sz="1200" b="0" i="0" u="none" strike="noStrike" dirty="0">
                          <a:solidFill>
                            <a:schemeClr val="dk1"/>
                          </a:solidFill>
                          <a:latin typeface="Gill Sans MT" panose="020B0502020104020203" pitchFamily="34" charset="0"/>
                          <a:ea typeface="Calibri"/>
                          <a:cs typeface="Calibri"/>
                          <a:sym typeface="Calibri"/>
                        </a:rPr>
                        <a:t>ensemble casts</a:t>
                      </a:r>
                      <a:r>
                        <a:rPr lang="en-GB" sz="1200" b="0" i="0" dirty="0">
                          <a:solidFill>
                            <a:schemeClr val="dk1"/>
                          </a:solidFill>
                          <a:latin typeface="Gill Sans MT" panose="020B0502020104020203" pitchFamily="34" charset="0"/>
                          <a:ea typeface="Calibri"/>
                          <a:cs typeface="Calibri"/>
                          <a:sym typeface="Calibri"/>
                        </a:rPr>
                        <a:t>, and </a:t>
                      </a:r>
                      <a:r>
                        <a:rPr lang="en-GB" sz="1200" b="0" i="0" u="none" strike="noStrike" dirty="0">
                          <a:solidFill>
                            <a:schemeClr val="dk1"/>
                          </a:solidFill>
                          <a:latin typeface="Gill Sans MT" panose="020B0502020104020203" pitchFamily="34" charset="0"/>
                          <a:ea typeface="Calibri"/>
                          <a:cs typeface="Calibri"/>
                          <a:sym typeface="Calibri"/>
                        </a:rPr>
                        <a:t>sentimentality</a:t>
                      </a:r>
                      <a:r>
                        <a:rPr lang="en-GB" sz="1200" b="0" i="0" dirty="0">
                          <a:solidFill>
                            <a:schemeClr val="dk1"/>
                          </a:solidFill>
                          <a:latin typeface="Gill Sans MT" panose="020B0502020104020203" pitchFamily="34" charset="0"/>
                          <a:ea typeface="Calibri"/>
                          <a:cs typeface="Calibri"/>
                          <a:sym typeface="Calibri"/>
                        </a:rPr>
                        <a:t>.</a:t>
                      </a:r>
                      <a:r>
                        <a:rPr lang="en-GB" sz="1200" b="0" i="0" u="none" strike="noStrike" baseline="30000" dirty="0">
                          <a:solidFill>
                            <a:schemeClr val="dk1"/>
                          </a:solidFill>
                          <a:latin typeface="Gill Sans MT" panose="020B0502020104020203" pitchFamily="34" charset="0"/>
                          <a:ea typeface="Calibri"/>
                          <a:cs typeface="Calibri"/>
                          <a:sym typeface="Calibri"/>
                        </a:rPr>
                        <a:t> </a:t>
                      </a:r>
                      <a:r>
                        <a:rPr lang="en-GB" sz="1200" b="0" i="0" dirty="0">
                          <a:solidFill>
                            <a:schemeClr val="dk1"/>
                          </a:solidFill>
                          <a:latin typeface="Gill Sans MT" panose="020B0502020104020203" pitchFamily="34" charset="0"/>
                          <a:ea typeface="Calibri"/>
                          <a:cs typeface="Calibri"/>
                          <a:sym typeface="Calibri"/>
                        </a:rPr>
                        <a:t>The term "soap opera" originated from radio dramas originally being sponsored by soap manufacturers.</a:t>
                      </a:r>
                      <a:endParaRPr dirty="0">
                        <a:latin typeface="Gill Sans MT" panose="020B0502020104020203" pitchFamily="34" charset="0"/>
                      </a:endParaRPr>
                    </a:p>
                    <a:p>
                      <a:pPr marL="0" marR="0" lvl="0" indent="0" algn="l" rtl="0">
                        <a:spcBef>
                          <a:spcPts val="0"/>
                        </a:spcBef>
                        <a:spcAft>
                          <a:spcPts val="0"/>
                        </a:spcAft>
                        <a:buNone/>
                      </a:pPr>
                      <a:r>
                        <a:rPr lang="en-GB" sz="1200" b="0" i="0" dirty="0">
                          <a:solidFill>
                            <a:schemeClr val="dk1"/>
                          </a:solidFill>
                          <a:latin typeface="Gill Sans MT" panose="020B0502020104020203" pitchFamily="34" charset="0"/>
                          <a:ea typeface="Calibri"/>
                          <a:cs typeface="Calibri"/>
                          <a:sym typeface="Calibri"/>
                        </a:rPr>
                        <a:t>Soap opera storylines run concurrently, intersect and lead into further developments. An individual episode of a soap opera will generally switch between several </a:t>
                      </a:r>
                      <a:r>
                        <a:rPr lang="en-GB" sz="1200" b="0" i="0" u="none" strike="noStrike" dirty="0">
                          <a:solidFill>
                            <a:schemeClr val="dk1"/>
                          </a:solidFill>
                          <a:latin typeface="Gill Sans MT" panose="020B0502020104020203" pitchFamily="34" charset="0"/>
                          <a:ea typeface="Calibri"/>
                          <a:cs typeface="Calibri"/>
                          <a:sym typeface="Calibri"/>
                        </a:rPr>
                        <a:t>narrative threads</a:t>
                      </a:r>
                      <a:r>
                        <a:rPr lang="en-GB" sz="1200" b="0" i="0" dirty="0">
                          <a:solidFill>
                            <a:schemeClr val="dk1"/>
                          </a:solidFill>
                          <a:latin typeface="Gill Sans MT" panose="020B0502020104020203" pitchFamily="34" charset="0"/>
                          <a:ea typeface="Calibri"/>
                          <a:cs typeface="Calibri"/>
                          <a:sym typeface="Calibri"/>
                        </a:rPr>
                        <a:t> that may at times interconnect and affect one another or may run entirely independent to each other. Episodes may feature some of the show's current storylines, but not always all of them. Soap operas rarely bring all the current storylines to a conclusion at the same time. When one storyline ends, there are several other story threads at differing stages of development. Soap opera episodes typically end on some sort of </a:t>
                      </a:r>
                      <a:r>
                        <a:rPr lang="en-GB" sz="1200" b="1" i="0" u="none" strike="noStrike" dirty="0">
                          <a:solidFill>
                            <a:schemeClr val="dk1"/>
                          </a:solidFill>
                          <a:latin typeface="Gill Sans MT" panose="020B0502020104020203" pitchFamily="34" charset="0"/>
                          <a:ea typeface="Calibri"/>
                          <a:cs typeface="Calibri"/>
                          <a:sym typeface="Calibri"/>
                        </a:rPr>
                        <a:t>cliff-hanger.</a:t>
                      </a:r>
                      <a:endParaRPr sz="1200" b="1" dirty="0">
                        <a:solidFill>
                          <a:schemeClr val="dk1"/>
                        </a:solidFill>
                        <a:latin typeface="Gill Sans MT" panose="020B0502020104020203" pitchFamily="34" charset="0"/>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1"/>
                  </a:ext>
                </a:extLst>
              </a:tr>
              <a:tr h="2869734">
                <a:tc>
                  <a:txBody>
                    <a:bodyPr/>
                    <a:lstStyle/>
                    <a:p>
                      <a:pPr marL="0" marR="0" lvl="0" indent="0" algn="l" rtl="0">
                        <a:spcBef>
                          <a:spcPts val="0"/>
                        </a:spcBef>
                        <a:spcAft>
                          <a:spcPts val="0"/>
                        </a:spcAft>
                        <a:buNone/>
                      </a:pPr>
                      <a:r>
                        <a:rPr lang="en-GB" sz="1200" b="1" u="sng">
                          <a:solidFill>
                            <a:schemeClr val="dk1"/>
                          </a:solidFill>
                          <a:latin typeface="Gill Sans MT" panose="020B0502020104020203" pitchFamily="34" charset="0"/>
                        </a:rPr>
                        <a:t>Key Techniques / Vocabulary</a:t>
                      </a:r>
                      <a:r>
                        <a:rPr lang="en-GB" sz="1200" b="0">
                          <a:solidFill>
                            <a:schemeClr val="dk1"/>
                          </a:solidFill>
                          <a:latin typeface="Gill Sans MT" panose="020B0502020104020203" pitchFamily="34" charset="0"/>
                        </a:rPr>
                        <a:t>:</a:t>
                      </a:r>
                      <a:endParaRPr>
                        <a:latin typeface="Gill Sans MT" panose="020B0502020104020203" pitchFamily="34" charset="0"/>
                      </a:endParaRPr>
                    </a:p>
                    <a:p>
                      <a:pPr marL="0" marR="0" lvl="0" indent="0" algn="l" rtl="0">
                        <a:spcBef>
                          <a:spcPts val="0"/>
                        </a:spcBef>
                        <a:spcAft>
                          <a:spcPts val="0"/>
                        </a:spcAft>
                        <a:buNone/>
                      </a:pPr>
                      <a:endParaRPr sz="1200" b="0">
                        <a:solidFill>
                          <a:schemeClr val="dk1"/>
                        </a:solidFill>
                        <a:latin typeface="Gill Sans MT" panose="020B0502020104020203" pitchFamily="34" charset="0"/>
                      </a:endParaRPr>
                    </a:p>
                    <a:p>
                      <a:pPr marL="0" marR="0" lvl="0" indent="0" algn="l" rtl="0">
                        <a:spcBef>
                          <a:spcPts val="0"/>
                        </a:spcBef>
                        <a:spcAft>
                          <a:spcPts val="0"/>
                        </a:spcAft>
                        <a:buNone/>
                      </a:pPr>
                      <a:r>
                        <a:rPr lang="en-GB" sz="1200" b="1">
                          <a:solidFill>
                            <a:schemeClr val="dk1"/>
                          </a:solidFill>
                          <a:latin typeface="Gill Sans MT" panose="020B0502020104020203" pitchFamily="34" charset="0"/>
                          <a:ea typeface="Calibri"/>
                          <a:cs typeface="Calibri"/>
                          <a:sym typeface="Calibri"/>
                        </a:rPr>
                        <a:t>Exaggeration: </a:t>
                      </a:r>
                      <a:r>
                        <a:rPr lang="en-GB" sz="1200" b="0" i="0">
                          <a:solidFill>
                            <a:schemeClr val="dk1"/>
                          </a:solidFill>
                          <a:latin typeface="Gill Sans MT" panose="020B0502020104020203" pitchFamily="34" charset="0"/>
                          <a:ea typeface="Calibri"/>
                          <a:cs typeface="Calibri"/>
                          <a:sym typeface="Calibri"/>
                        </a:rPr>
                        <a:t>Exaggeration is the representation of something as more extreme or dramatic than it really is. Exaggeration is used to emphasise certain ideas by overstating it in some way. This can add drama, suspense, humour, etc. for the audience.</a:t>
                      </a:r>
                      <a:endParaRPr sz="1200" b="0">
                        <a:latin typeface="Gill Sans MT" panose="020B0502020104020203" pitchFamily="34" charset="0"/>
                      </a:endParaRPr>
                    </a:p>
                    <a:p>
                      <a:pPr marL="0" marR="0" lvl="0" indent="0" algn="l" rtl="0">
                        <a:lnSpc>
                          <a:spcPct val="100000"/>
                        </a:lnSpc>
                        <a:spcBef>
                          <a:spcPts val="0"/>
                        </a:spcBef>
                        <a:spcAft>
                          <a:spcPts val="0"/>
                        </a:spcAft>
                        <a:buClr>
                          <a:schemeClr val="dk1"/>
                        </a:buClr>
                        <a:buSzPts val="1200"/>
                        <a:buFont typeface="Calibri"/>
                        <a:buNone/>
                      </a:pPr>
                      <a:r>
                        <a:rPr lang="en-GB" sz="1200" b="1">
                          <a:solidFill>
                            <a:schemeClr val="dk1"/>
                          </a:solidFill>
                          <a:latin typeface="Gill Sans MT" panose="020B0502020104020203" pitchFamily="34" charset="0"/>
                          <a:ea typeface="Calibri"/>
                          <a:cs typeface="Calibri"/>
                          <a:sym typeface="Calibri"/>
                        </a:rPr>
                        <a:t>Stereotype: </a:t>
                      </a:r>
                      <a:r>
                        <a:rPr lang="en-GB" sz="1200" b="0" i="0">
                          <a:solidFill>
                            <a:schemeClr val="dk1"/>
                          </a:solidFill>
                          <a:latin typeface="Gill Sans MT" panose="020B0502020104020203" pitchFamily="34" charset="0"/>
                          <a:ea typeface="Calibri"/>
                          <a:cs typeface="Calibri"/>
                          <a:sym typeface="Calibri"/>
                        </a:rPr>
                        <a:t>A familiar character identified by an oversimplified pattern of behaviour that typically labels the character as being part of a group of people.</a:t>
                      </a:r>
                      <a:endParaRPr sz="1200" b="0">
                        <a:latin typeface="Gill Sans MT" panose="020B0502020104020203" pitchFamily="34" charset="0"/>
                      </a:endParaRPr>
                    </a:p>
                    <a:p>
                      <a:pPr marL="0" marR="0" lvl="0" indent="0" algn="l" rtl="0">
                        <a:lnSpc>
                          <a:spcPct val="100000"/>
                        </a:lnSpc>
                        <a:spcBef>
                          <a:spcPts val="0"/>
                        </a:spcBef>
                        <a:spcAft>
                          <a:spcPts val="0"/>
                        </a:spcAft>
                        <a:buClr>
                          <a:schemeClr val="dk1"/>
                        </a:buClr>
                        <a:buSzPts val="1200"/>
                        <a:buFont typeface="Calibri"/>
                        <a:buNone/>
                      </a:pPr>
                      <a:r>
                        <a:rPr lang="en-GB" sz="1200" b="1">
                          <a:solidFill>
                            <a:schemeClr val="dk1"/>
                          </a:solidFill>
                          <a:latin typeface="Gill Sans MT" panose="020B0502020104020203" pitchFamily="34" charset="0"/>
                          <a:ea typeface="Calibri"/>
                          <a:cs typeface="Calibri"/>
                          <a:sym typeface="Calibri"/>
                        </a:rPr>
                        <a:t>Stock Characters: </a:t>
                      </a:r>
                      <a:r>
                        <a:rPr lang="en-GB" sz="1200">
                          <a:solidFill>
                            <a:schemeClr val="dk1"/>
                          </a:solidFill>
                          <a:latin typeface="Gill Sans MT" panose="020B0502020104020203" pitchFamily="34" charset="0"/>
                          <a:ea typeface="Calibri"/>
                          <a:cs typeface="Calibri"/>
                          <a:sym typeface="Calibri"/>
                        </a:rPr>
                        <a:t>Stock characters are characters that are specific to a particular style of theatre.</a:t>
                      </a:r>
                      <a:endParaRPr sz="1200" b="1" u="sng">
                        <a:solidFill>
                          <a:schemeClr val="dk1"/>
                        </a:solidFill>
                        <a:latin typeface="Gill Sans MT" panose="020B0502020104020203" pitchFamily="34" charset="0"/>
                      </a:endParaRPr>
                    </a:p>
                  </a:txBody>
                  <a:tcPr marL="114300" marR="114300"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GB" sz="1200" b="1" u="sng" dirty="0">
                          <a:solidFill>
                            <a:schemeClr val="dk1"/>
                          </a:solidFill>
                          <a:latin typeface="Gill Sans MT" panose="020B0502020104020203" pitchFamily="34" charset="0"/>
                        </a:rPr>
                        <a:t>Key Techniques / Vocabulary</a:t>
                      </a:r>
                      <a:r>
                        <a:rPr lang="en-GB" sz="1200" b="0" dirty="0">
                          <a:solidFill>
                            <a:schemeClr val="dk1"/>
                          </a:solidFill>
                          <a:latin typeface="Gill Sans MT" panose="020B0502020104020203" pitchFamily="34" charset="0"/>
                        </a:rPr>
                        <a:t>:</a:t>
                      </a:r>
                      <a:endParaRPr dirty="0">
                        <a:latin typeface="Gill Sans MT" panose="020B0502020104020203" pitchFamily="34" charset="0"/>
                      </a:endParaRPr>
                    </a:p>
                    <a:p>
                      <a:pPr marL="0" marR="0" lvl="0" indent="0" algn="l" rtl="0">
                        <a:spcBef>
                          <a:spcPts val="0"/>
                        </a:spcBef>
                        <a:spcAft>
                          <a:spcPts val="0"/>
                        </a:spcAft>
                        <a:buNone/>
                      </a:pPr>
                      <a:endParaRPr sz="1200" b="0" dirty="0">
                        <a:solidFill>
                          <a:schemeClr val="dk1"/>
                        </a:solidFill>
                        <a:latin typeface="Gill Sans MT" panose="020B0502020104020203" pitchFamily="34" charset="0"/>
                      </a:endParaRPr>
                    </a:p>
                    <a:p>
                      <a:pPr marL="0" marR="0" lvl="0" indent="0" algn="l" rtl="0">
                        <a:spcBef>
                          <a:spcPts val="0"/>
                        </a:spcBef>
                        <a:spcAft>
                          <a:spcPts val="0"/>
                        </a:spcAft>
                        <a:buNone/>
                      </a:pPr>
                      <a:r>
                        <a:rPr lang="en-GB" sz="1200" b="1" dirty="0">
                          <a:solidFill>
                            <a:schemeClr val="dk1"/>
                          </a:solidFill>
                          <a:latin typeface="Gill Sans MT" panose="020B0502020104020203" pitchFamily="34" charset="0"/>
                          <a:ea typeface="Calibri"/>
                          <a:cs typeface="Calibri"/>
                          <a:sym typeface="Calibri"/>
                        </a:rPr>
                        <a:t>Cliff-hanger: </a:t>
                      </a:r>
                      <a:r>
                        <a:rPr lang="en-GB" sz="1200" dirty="0">
                          <a:latin typeface="Gill Sans MT" panose="020B0502020104020203" pitchFamily="34" charset="0"/>
                        </a:rPr>
                        <a:t>A </a:t>
                      </a:r>
                      <a:r>
                        <a:rPr lang="en-GB" sz="1200" b="1" dirty="0">
                          <a:latin typeface="Gill Sans MT" panose="020B0502020104020203" pitchFamily="34" charset="0"/>
                        </a:rPr>
                        <a:t>cliff-hanger</a:t>
                      </a:r>
                      <a:r>
                        <a:rPr lang="en-GB" sz="1200" dirty="0">
                          <a:latin typeface="Gill Sans MT" panose="020B0502020104020203" pitchFamily="34" charset="0"/>
                        </a:rPr>
                        <a:t> is a plot device in fiction which features a main character in a precarious or difficult dilemma or confronted with a shocking revelation at the end of an episode of serialised fiction.</a:t>
                      </a:r>
                      <a:endParaRPr dirty="0">
                        <a:latin typeface="Gill Sans MT" panose="020B0502020104020203" pitchFamily="34" charset="0"/>
                      </a:endParaRPr>
                    </a:p>
                    <a:p>
                      <a:pPr marL="0" marR="0" lvl="0" indent="0" algn="l" rtl="0">
                        <a:lnSpc>
                          <a:spcPct val="100000"/>
                        </a:lnSpc>
                        <a:spcBef>
                          <a:spcPts val="0"/>
                        </a:spcBef>
                        <a:spcAft>
                          <a:spcPts val="0"/>
                        </a:spcAft>
                        <a:buClr>
                          <a:schemeClr val="dk1"/>
                        </a:buClr>
                        <a:buSzPts val="1200"/>
                        <a:buFont typeface="Calibri"/>
                        <a:buNone/>
                      </a:pPr>
                      <a:r>
                        <a:rPr lang="en-GB" sz="1200" b="1" dirty="0">
                          <a:solidFill>
                            <a:schemeClr val="dk1"/>
                          </a:solidFill>
                          <a:latin typeface="Gill Sans MT" panose="020B0502020104020203" pitchFamily="34" charset="0"/>
                          <a:ea typeface="Calibri"/>
                          <a:cs typeface="Calibri"/>
                          <a:sym typeface="Calibri"/>
                        </a:rPr>
                        <a:t>Flash Forward: </a:t>
                      </a:r>
                      <a:r>
                        <a:rPr lang="en-GB" sz="1200" b="0" i="0" dirty="0">
                          <a:solidFill>
                            <a:schemeClr val="dk1"/>
                          </a:solidFill>
                          <a:latin typeface="Gill Sans MT" panose="020B0502020104020203" pitchFamily="34" charset="0"/>
                          <a:ea typeface="Calibri"/>
                          <a:cs typeface="Calibri"/>
                          <a:sym typeface="Calibri"/>
                        </a:rPr>
                        <a:t>A </a:t>
                      </a:r>
                      <a:r>
                        <a:rPr lang="en-GB" sz="1200" b="1" i="0" dirty="0">
                          <a:solidFill>
                            <a:schemeClr val="dk1"/>
                          </a:solidFill>
                          <a:latin typeface="Gill Sans MT" panose="020B0502020104020203" pitchFamily="34" charset="0"/>
                          <a:ea typeface="Calibri"/>
                          <a:cs typeface="Calibri"/>
                          <a:sym typeface="Calibri"/>
                        </a:rPr>
                        <a:t>flash forward </a:t>
                      </a:r>
                      <a:r>
                        <a:rPr lang="en-GB" sz="1200" b="0" i="0" dirty="0">
                          <a:solidFill>
                            <a:schemeClr val="dk1"/>
                          </a:solidFill>
                          <a:latin typeface="Gill Sans MT" panose="020B0502020104020203" pitchFamily="34" charset="0"/>
                          <a:ea typeface="Calibri"/>
                          <a:cs typeface="Calibri"/>
                          <a:sym typeface="Calibri"/>
                        </a:rPr>
                        <a:t>is a scene that temporarily takes the narrative forward in time from the current point of the story. Flash forwards are often used to represent events expected, projected, or imagined to occur in the future.</a:t>
                      </a:r>
                      <a:endParaRPr sz="1200" dirty="0">
                        <a:latin typeface="Gill Sans MT" panose="020B0502020104020203" pitchFamily="34" charset="0"/>
                      </a:endParaRPr>
                    </a:p>
                    <a:p>
                      <a:pPr marL="0" marR="0" lvl="0" indent="0" algn="l" rtl="0">
                        <a:lnSpc>
                          <a:spcPct val="100000"/>
                        </a:lnSpc>
                        <a:spcBef>
                          <a:spcPts val="0"/>
                        </a:spcBef>
                        <a:spcAft>
                          <a:spcPts val="0"/>
                        </a:spcAft>
                        <a:buClr>
                          <a:schemeClr val="dk1"/>
                        </a:buClr>
                        <a:buSzPts val="1200"/>
                        <a:buFont typeface="Calibri"/>
                        <a:buNone/>
                      </a:pPr>
                      <a:r>
                        <a:rPr lang="en-GB" sz="1200" b="1" dirty="0">
                          <a:solidFill>
                            <a:schemeClr val="dk1"/>
                          </a:solidFill>
                          <a:latin typeface="Gill Sans MT" panose="020B0502020104020203" pitchFamily="34" charset="0"/>
                          <a:ea typeface="Calibri"/>
                          <a:cs typeface="Calibri"/>
                          <a:sym typeface="Calibri"/>
                        </a:rPr>
                        <a:t>Flashback: </a:t>
                      </a:r>
                      <a:r>
                        <a:rPr lang="en-GB" sz="1200" b="0" i="0" dirty="0">
                          <a:solidFill>
                            <a:schemeClr val="dk1"/>
                          </a:solidFill>
                          <a:latin typeface="Gill Sans MT" panose="020B0502020104020203" pitchFamily="34" charset="0"/>
                          <a:ea typeface="Calibri"/>
                          <a:cs typeface="Calibri"/>
                          <a:sym typeface="Calibri"/>
                        </a:rPr>
                        <a:t>a short part of a film, story, or play that goes back to events in the past.</a:t>
                      </a:r>
                      <a:endParaRPr sz="1200" b="0" dirty="0">
                        <a:solidFill>
                          <a:schemeClr val="dk1"/>
                        </a:solidFill>
                        <a:latin typeface="Gill Sans MT" panose="020B0502020104020203" pitchFamily="34" charset="0"/>
                        <a:ea typeface="Calibri"/>
                        <a:cs typeface="Calibri"/>
                        <a:sym typeface="Calibri"/>
                      </a:endParaRPr>
                    </a:p>
                  </a:txBody>
                  <a:tcPr marL="114300" marR="114300"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2"/>
                  </a:ext>
                </a:extLst>
              </a:tr>
            </a:tbl>
          </a:graphicData>
        </a:graphic>
      </p:graphicFrame>
      <p:pic>
        <p:nvPicPr>
          <p:cNvPr id="85" name="Google Shape;85;p13"/>
          <p:cNvPicPr preferRelativeResize="0"/>
          <p:nvPr/>
        </p:nvPicPr>
        <p:blipFill rotWithShape="1">
          <a:blip r:embed="rId3">
            <a:alphaModFix/>
          </a:blip>
          <a:srcRect/>
          <a:stretch/>
        </p:blipFill>
        <p:spPr>
          <a:xfrm>
            <a:off x="6705205" y="561703"/>
            <a:ext cx="2163837" cy="1730580"/>
          </a:xfrm>
          <a:prstGeom prst="rect">
            <a:avLst/>
          </a:prstGeom>
          <a:noFill/>
          <a:ln>
            <a:noFill/>
          </a:ln>
        </p:spPr>
      </p:pic>
      <p:pic>
        <p:nvPicPr>
          <p:cNvPr id="86" name="Google Shape;86;p13"/>
          <p:cNvPicPr preferRelativeResize="0"/>
          <p:nvPr/>
        </p:nvPicPr>
        <p:blipFill rotWithShape="1">
          <a:blip r:embed="rId4">
            <a:alphaModFix/>
          </a:blip>
          <a:srcRect/>
          <a:stretch/>
        </p:blipFill>
        <p:spPr>
          <a:xfrm>
            <a:off x="6705205" y="2292283"/>
            <a:ext cx="2114246" cy="1803746"/>
          </a:xfrm>
          <a:prstGeom prst="rect">
            <a:avLst/>
          </a:prstGeom>
          <a:noFill/>
          <a:ln>
            <a:noFill/>
          </a:ln>
        </p:spPr>
      </p:pic>
      <p:pic>
        <p:nvPicPr>
          <p:cNvPr id="87" name="Google Shape;87;p13"/>
          <p:cNvPicPr preferRelativeResize="0"/>
          <p:nvPr/>
        </p:nvPicPr>
        <p:blipFill rotWithShape="1">
          <a:blip r:embed="rId5">
            <a:alphaModFix/>
          </a:blip>
          <a:srcRect/>
          <a:stretch/>
        </p:blipFill>
        <p:spPr>
          <a:xfrm>
            <a:off x="6705205" y="4096029"/>
            <a:ext cx="2114246" cy="1941446"/>
          </a:xfrm>
          <a:prstGeom prst="rect">
            <a:avLst/>
          </a:prstGeom>
          <a:noFill/>
          <a:ln>
            <a:noFill/>
          </a:ln>
        </p:spPr>
      </p:pic>
      <p:pic>
        <p:nvPicPr>
          <p:cNvPr id="88" name="Google Shape;88;p13"/>
          <p:cNvPicPr preferRelativeResize="0"/>
          <p:nvPr/>
        </p:nvPicPr>
        <p:blipFill rotWithShape="1">
          <a:blip r:embed="rId6">
            <a:alphaModFix/>
          </a:blip>
          <a:srcRect/>
          <a:stretch/>
        </p:blipFill>
        <p:spPr>
          <a:xfrm>
            <a:off x="9448602" y="4506683"/>
            <a:ext cx="2114246" cy="2142311"/>
          </a:xfrm>
          <a:prstGeom prst="rect">
            <a:avLst/>
          </a:prstGeom>
          <a:noFill/>
          <a:ln>
            <a:noFill/>
          </a:ln>
        </p:spPr>
      </p:pic>
      <p:sp>
        <p:nvSpPr>
          <p:cNvPr id="89" name="Google Shape;89;p13"/>
          <p:cNvSpPr txBox="1"/>
          <p:nvPr/>
        </p:nvSpPr>
        <p:spPr>
          <a:xfrm>
            <a:off x="8869042" y="688626"/>
            <a:ext cx="3109598" cy="341632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i="0" u="none" strike="noStrike" kern="0" cap="none" spc="0" normalizeH="0" baseline="0" noProof="0" dirty="0">
                <a:ln>
                  <a:noFill/>
                </a:ln>
                <a:solidFill>
                  <a:srgbClr val="000000"/>
                </a:solidFill>
                <a:effectLst/>
                <a:uLnTx/>
                <a:uFillTx/>
                <a:latin typeface="Calibri"/>
                <a:ea typeface="Calibri"/>
                <a:cs typeface="Calibri"/>
                <a:sym typeface="Calibri"/>
              </a:rPr>
              <a:t>Remember: </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200" b="1" i="0" u="none" strike="noStrike" kern="0" cap="none" spc="0" normalizeH="0" baseline="0" noProof="0" dirty="0">
              <a:ln>
                <a:noFill/>
              </a:ln>
              <a:solidFill>
                <a:srgbClr val="000000"/>
              </a:solidFill>
              <a:effectLst/>
              <a:uLnTx/>
              <a:uFillTx/>
              <a:latin typeface="Calibri"/>
              <a:ea typeface="Calibri"/>
              <a:cs typeface="Calibri"/>
              <a:sym typeface="Calibri"/>
            </a:endParaRPr>
          </a:p>
          <a:p>
            <a:pPr marL="171450" marR="0" lvl="0" indent="-171450" algn="l" defTabSz="914400" rtl="0" eaLnBrk="1" fontAlgn="auto" latinLnBrk="0" hangingPunct="1">
              <a:lnSpc>
                <a:spcPct val="100000"/>
              </a:lnSpc>
              <a:spcBef>
                <a:spcPts val="0"/>
              </a:spcBef>
              <a:spcAft>
                <a:spcPts val="0"/>
              </a:spcAft>
              <a:buClr>
                <a:srgbClr val="000000"/>
              </a:buClr>
              <a:buSzPts val="1200"/>
              <a:buFont typeface="Arial"/>
              <a:buChar char="•"/>
              <a:tabLst/>
              <a:defRPr/>
            </a:pPr>
            <a:r>
              <a:rPr kumimoji="0" lang="en-GB" sz="1200" b="0" i="0" u="none" strike="noStrike" kern="0" cap="none" spc="0" normalizeH="0" baseline="0" noProof="0" dirty="0">
                <a:ln>
                  <a:noFill/>
                </a:ln>
                <a:solidFill>
                  <a:srgbClr val="000000"/>
                </a:solidFill>
                <a:effectLst/>
                <a:uLnTx/>
                <a:uFillTx/>
                <a:latin typeface="Gill Sans MT" panose="020B0502020104020203" pitchFamily="34" charset="0"/>
                <a:ea typeface="Calibri"/>
                <a:cs typeface="Calibri"/>
                <a:sym typeface="Calibri"/>
              </a:rPr>
              <a:t>When blocking your performances, you must be mindful never to show your back to the audience for longer than necessary.</a:t>
            </a:r>
            <a:endParaRPr kumimoji="0" sz="1200" b="0" i="0" u="none" strike="noStrike" kern="0" cap="none" spc="0" normalizeH="0" baseline="0" noProof="0" dirty="0">
              <a:ln>
                <a:noFill/>
              </a:ln>
              <a:solidFill>
                <a:srgbClr val="000000"/>
              </a:solidFill>
              <a:effectLst/>
              <a:uLnTx/>
              <a:uFillTx/>
              <a:latin typeface="Gill Sans MT" panose="020B0502020104020203" pitchFamily="34" charset="0"/>
              <a:cs typeface="Arial"/>
              <a:sym typeface="Arial"/>
            </a:endParaRPr>
          </a:p>
          <a:p>
            <a:pPr marL="171450" marR="0" lvl="0" indent="-95250" algn="l" defTabSz="914400" rtl="0" eaLnBrk="1" fontAlgn="auto" latinLnBrk="0" hangingPunct="1">
              <a:lnSpc>
                <a:spcPct val="100000"/>
              </a:lnSpc>
              <a:spcBef>
                <a:spcPts val="0"/>
              </a:spcBef>
              <a:spcAft>
                <a:spcPts val="0"/>
              </a:spcAft>
              <a:buClr>
                <a:srgbClr val="000000"/>
              </a:buClr>
              <a:buSzPts val="1200"/>
              <a:buFont typeface="Arial"/>
              <a:buNone/>
              <a:tabLst/>
              <a:defRPr/>
            </a:pPr>
            <a:endParaRPr kumimoji="0" sz="1200" b="0" i="0" u="none" strike="noStrike" kern="0" cap="none" spc="0" normalizeH="0" baseline="0" noProof="0" dirty="0">
              <a:ln>
                <a:noFill/>
              </a:ln>
              <a:solidFill>
                <a:srgbClr val="000000"/>
              </a:solidFill>
              <a:effectLst/>
              <a:uLnTx/>
              <a:uFillTx/>
              <a:latin typeface="Gill Sans MT" panose="020B0502020104020203" pitchFamily="34" charset="0"/>
              <a:ea typeface="Calibri"/>
              <a:cs typeface="Calibri"/>
              <a:sym typeface="Calibri"/>
            </a:endParaRPr>
          </a:p>
          <a:p>
            <a:pPr marL="171450" marR="0" lvl="0" indent="-171450" algn="l" defTabSz="914400" rtl="0" eaLnBrk="1" fontAlgn="auto" latinLnBrk="0" hangingPunct="1">
              <a:lnSpc>
                <a:spcPct val="100000"/>
              </a:lnSpc>
              <a:spcBef>
                <a:spcPts val="0"/>
              </a:spcBef>
              <a:spcAft>
                <a:spcPts val="0"/>
              </a:spcAft>
              <a:buClr>
                <a:srgbClr val="000000"/>
              </a:buClr>
              <a:buSzPts val="1200"/>
              <a:buFont typeface="Arial"/>
              <a:buChar char="•"/>
              <a:tabLst/>
              <a:defRPr/>
            </a:pPr>
            <a:r>
              <a:rPr kumimoji="0" lang="en-GB" sz="1200" b="0" i="0" u="none" strike="noStrike" kern="0" cap="none" spc="0" normalizeH="0" baseline="0" noProof="0" dirty="0">
                <a:ln>
                  <a:noFill/>
                </a:ln>
                <a:solidFill>
                  <a:srgbClr val="000000"/>
                </a:solidFill>
                <a:effectLst/>
                <a:uLnTx/>
                <a:uFillTx/>
                <a:latin typeface="Gill Sans MT" panose="020B0502020104020203" pitchFamily="34" charset="0"/>
                <a:ea typeface="Calibri"/>
                <a:cs typeface="Calibri"/>
                <a:sym typeface="Calibri"/>
              </a:rPr>
              <a:t>Before you begin your rehearsal, pick and agree on where your audience will be.</a:t>
            </a:r>
            <a:endParaRPr kumimoji="0" sz="1200" b="0" i="0" u="none" strike="noStrike" kern="0" cap="none" spc="0" normalizeH="0" baseline="0" noProof="0" dirty="0">
              <a:ln>
                <a:noFill/>
              </a:ln>
              <a:solidFill>
                <a:srgbClr val="000000"/>
              </a:solidFill>
              <a:effectLst/>
              <a:uLnTx/>
              <a:uFillTx/>
              <a:latin typeface="Gill Sans MT" panose="020B0502020104020203" pitchFamily="34" charset="0"/>
              <a:cs typeface="Arial"/>
              <a:sym typeface="Arial"/>
            </a:endParaRPr>
          </a:p>
          <a:p>
            <a:pPr marL="171450" marR="0" lvl="0" indent="-95250" algn="l" defTabSz="914400" rtl="0" eaLnBrk="1" fontAlgn="auto" latinLnBrk="0" hangingPunct="1">
              <a:lnSpc>
                <a:spcPct val="100000"/>
              </a:lnSpc>
              <a:spcBef>
                <a:spcPts val="0"/>
              </a:spcBef>
              <a:spcAft>
                <a:spcPts val="0"/>
              </a:spcAft>
              <a:buClr>
                <a:srgbClr val="000000"/>
              </a:buClr>
              <a:buSzPts val="1200"/>
              <a:buFont typeface="Arial"/>
              <a:buNone/>
              <a:tabLst/>
              <a:defRPr/>
            </a:pPr>
            <a:endParaRPr kumimoji="0" sz="1200" b="0" i="0" u="none" strike="noStrike" kern="0" cap="none" spc="0" normalizeH="0" baseline="0" noProof="0" dirty="0">
              <a:ln>
                <a:noFill/>
              </a:ln>
              <a:solidFill>
                <a:srgbClr val="000000"/>
              </a:solidFill>
              <a:effectLst/>
              <a:uLnTx/>
              <a:uFillTx/>
              <a:latin typeface="Gill Sans MT" panose="020B0502020104020203" pitchFamily="34" charset="0"/>
              <a:ea typeface="Calibri"/>
              <a:cs typeface="Calibri"/>
              <a:sym typeface="Calibri"/>
            </a:endParaRPr>
          </a:p>
          <a:p>
            <a:pPr marL="171450" marR="0" lvl="0" indent="-171450" algn="l" defTabSz="914400" rtl="0" eaLnBrk="1" fontAlgn="auto" latinLnBrk="0" hangingPunct="1">
              <a:lnSpc>
                <a:spcPct val="100000"/>
              </a:lnSpc>
              <a:spcBef>
                <a:spcPts val="0"/>
              </a:spcBef>
              <a:spcAft>
                <a:spcPts val="0"/>
              </a:spcAft>
              <a:buClr>
                <a:srgbClr val="000000"/>
              </a:buClr>
              <a:buSzPts val="1200"/>
              <a:buFont typeface="Arial"/>
              <a:buChar char="•"/>
              <a:tabLst/>
              <a:defRPr/>
            </a:pPr>
            <a:r>
              <a:rPr kumimoji="0" lang="en-GB" sz="1200" b="0" i="0" u="none" strike="noStrike" kern="0" cap="none" spc="0" normalizeH="0" baseline="0" noProof="0" dirty="0">
                <a:ln>
                  <a:noFill/>
                </a:ln>
                <a:solidFill>
                  <a:srgbClr val="000000"/>
                </a:solidFill>
                <a:effectLst/>
                <a:uLnTx/>
                <a:uFillTx/>
                <a:latin typeface="Gill Sans MT" panose="020B0502020104020203" pitchFamily="34" charset="0"/>
                <a:ea typeface="Calibri"/>
                <a:cs typeface="Calibri"/>
                <a:sym typeface="Calibri"/>
              </a:rPr>
              <a:t>Use diagonal positioning when speaking to another character on stage so that the audience can still see your facial expressions clearly. </a:t>
            </a:r>
            <a:endParaRPr kumimoji="0" sz="1200" b="0" i="0" u="none" strike="noStrike" kern="0" cap="none" spc="0" normalizeH="0" baseline="0" noProof="0" dirty="0">
              <a:ln>
                <a:noFill/>
              </a:ln>
              <a:solidFill>
                <a:srgbClr val="000000"/>
              </a:solidFill>
              <a:effectLst/>
              <a:uLnTx/>
              <a:uFillTx/>
              <a:latin typeface="Gill Sans MT" panose="020B0502020104020203" pitchFamily="34" charset="0"/>
              <a:cs typeface="Arial"/>
              <a:sym typeface="Arial"/>
            </a:endParaRPr>
          </a:p>
          <a:p>
            <a:pPr marL="171450" marR="0" lvl="0" indent="-95250" algn="l" defTabSz="914400" rtl="0" eaLnBrk="1" fontAlgn="auto" latinLnBrk="0" hangingPunct="1">
              <a:lnSpc>
                <a:spcPct val="100000"/>
              </a:lnSpc>
              <a:spcBef>
                <a:spcPts val="0"/>
              </a:spcBef>
              <a:spcAft>
                <a:spcPts val="0"/>
              </a:spcAft>
              <a:buClr>
                <a:srgbClr val="000000"/>
              </a:buClr>
              <a:buSzPts val="1200"/>
              <a:buFont typeface="Arial"/>
              <a:buNone/>
              <a:tabLst/>
              <a:defRPr/>
            </a:pPr>
            <a:endParaRPr kumimoji="0" sz="1200" b="0" i="0" u="none" strike="noStrike" kern="0" cap="none" spc="0" normalizeH="0" baseline="0" noProof="0" dirty="0">
              <a:ln>
                <a:noFill/>
              </a:ln>
              <a:solidFill>
                <a:srgbClr val="000000"/>
              </a:solidFill>
              <a:effectLst/>
              <a:uLnTx/>
              <a:uFillTx/>
              <a:latin typeface="Gill Sans MT" panose="020B0502020104020203" pitchFamily="34" charset="0"/>
              <a:ea typeface="Calibri"/>
              <a:cs typeface="Calibri"/>
              <a:sym typeface="Calibri"/>
            </a:endParaRPr>
          </a:p>
          <a:p>
            <a:pPr marL="171450" marR="0" lvl="0" indent="-171450" algn="l" defTabSz="914400" rtl="0" eaLnBrk="1" fontAlgn="auto" latinLnBrk="0" hangingPunct="1">
              <a:lnSpc>
                <a:spcPct val="100000"/>
              </a:lnSpc>
              <a:spcBef>
                <a:spcPts val="0"/>
              </a:spcBef>
              <a:spcAft>
                <a:spcPts val="0"/>
              </a:spcAft>
              <a:buClr>
                <a:srgbClr val="000000"/>
              </a:buClr>
              <a:buSzPts val="1200"/>
              <a:buFont typeface="Arial"/>
              <a:buChar char="•"/>
              <a:tabLst/>
              <a:defRPr/>
            </a:pPr>
            <a:r>
              <a:rPr kumimoji="0" lang="en-GB" sz="1200" b="0" i="0" u="none" strike="noStrike" kern="0" cap="none" spc="0" normalizeH="0" baseline="0" noProof="0" dirty="0">
                <a:ln>
                  <a:noFill/>
                </a:ln>
                <a:solidFill>
                  <a:srgbClr val="000000"/>
                </a:solidFill>
                <a:effectLst/>
                <a:uLnTx/>
                <a:uFillTx/>
                <a:latin typeface="Gill Sans MT" panose="020B0502020104020203" pitchFamily="34" charset="0"/>
                <a:ea typeface="Calibri"/>
                <a:cs typeface="Calibri"/>
                <a:sym typeface="Calibri"/>
              </a:rPr>
              <a:t>Aim to face the audience as much as possible – this means that the audience gets the most out of your vocal projection and will be able to hear you clearly at all times.</a:t>
            </a:r>
            <a:endParaRPr kumimoji="0" sz="1200" b="0" i="0" u="none" strike="noStrike" kern="0" cap="none" spc="0" normalizeH="0" baseline="0" noProof="0" dirty="0">
              <a:ln>
                <a:noFill/>
              </a:ln>
              <a:solidFill>
                <a:srgbClr val="000000"/>
              </a:solidFill>
              <a:effectLst/>
              <a:uLnTx/>
              <a:uFillTx/>
              <a:latin typeface="Gill Sans MT" panose="020B0502020104020203" pitchFamily="34" charset="0"/>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1"/>
          <a:ext cx="12192001" cy="6864625"/>
        </p:xfrm>
        <a:graphic>
          <a:graphicData uri="http://schemas.openxmlformats.org/drawingml/2006/table">
            <a:tbl>
              <a:tblPr firstRow="1" bandRow="1">
                <a:tableStyleId>{5C22544A-7EE6-4342-B048-85BDC9FD1C3A}</a:tableStyleId>
              </a:tblPr>
              <a:tblGrid>
                <a:gridCol w="3304674">
                  <a:extLst>
                    <a:ext uri="{9D8B030D-6E8A-4147-A177-3AD203B41FA5}">
                      <a16:colId xmlns:a16="http://schemas.microsoft.com/office/drawing/2014/main" val="1435947075"/>
                    </a:ext>
                  </a:extLst>
                </a:gridCol>
                <a:gridCol w="3357384">
                  <a:extLst>
                    <a:ext uri="{9D8B030D-6E8A-4147-A177-3AD203B41FA5}">
                      <a16:colId xmlns:a16="http://schemas.microsoft.com/office/drawing/2014/main" val="3169240771"/>
                    </a:ext>
                  </a:extLst>
                </a:gridCol>
                <a:gridCol w="5529943">
                  <a:extLst>
                    <a:ext uri="{9D8B030D-6E8A-4147-A177-3AD203B41FA5}">
                      <a16:colId xmlns:a16="http://schemas.microsoft.com/office/drawing/2014/main" val="1332567638"/>
                    </a:ext>
                  </a:extLst>
                </a:gridCol>
              </a:tblGrid>
              <a:tr h="298174">
                <a:tc gridSpan="2">
                  <a:txBody>
                    <a:bodyPr/>
                    <a:lstStyle/>
                    <a:p>
                      <a:pPr algn="ctr"/>
                      <a:r>
                        <a:rPr lang="en-GB" sz="1400" b="1" dirty="0">
                          <a:solidFill>
                            <a:schemeClr val="tx1"/>
                          </a:solidFill>
                          <a:latin typeface="Gill Sans MT" panose="020B0502020104020203" pitchFamily="34" charset="0"/>
                        </a:rPr>
                        <a:t>Y8 Drama – HT 3 – Knowledge Organiser Given Circumstances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lvl="0" algn="l">
                        <a:lnSpc>
                          <a:spcPct val="100000"/>
                        </a:lnSpc>
                        <a:spcBef>
                          <a:spcPts val="0"/>
                        </a:spcBef>
                        <a:spcAft>
                          <a:spcPts val="0"/>
                        </a:spcAft>
                        <a:buNone/>
                      </a:pPr>
                      <a:r>
                        <a:rPr lang="en-GB" sz="2000" b="1" dirty="0">
                          <a:solidFill>
                            <a:schemeClr val="tx1"/>
                          </a:solidFill>
                          <a:latin typeface="Gill Sans MT" panose="020B0502020104020203" pitchFamily="34" charset="0"/>
                        </a:rPr>
                        <a:t>Why Are Given Circumstances Important?</a:t>
                      </a:r>
                      <a:endParaRPr lang="en-US" sz="2000" dirty="0">
                        <a:solidFill>
                          <a:schemeClr val="tx1"/>
                        </a:solidFill>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000" b="0" i="0" u="none" strike="noStrike" noProof="0" dirty="0">
                          <a:solidFill>
                            <a:schemeClr val="tx1"/>
                          </a:solidFill>
                          <a:effectLst/>
                          <a:latin typeface="Gill Sans MT" panose="020B0502020104020203" pitchFamily="34" charset="0"/>
                        </a:rPr>
                        <a:t>They help actors </a:t>
                      </a:r>
                      <a:r>
                        <a:rPr lang="en-GB" sz="2000" b="1" i="0" u="none" strike="noStrike" noProof="0" dirty="0">
                          <a:solidFill>
                            <a:schemeClr val="tx1"/>
                          </a:solidFill>
                          <a:effectLst/>
                          <a:latin typeface="Gill Sans MT" panose="020B0502020104020203" pitchFamily="34" charset="0"/>
                        </a:rPr>
                        <a:t>make clear, consistent choices</a:t>
                      </a:r>
                      <a:r>
                        <a:rPr lang="en-GB" sz="2000" b="0" i="0" u="none" strike="noStrike" noProof="0" dirty="0">
                          <a:solidFill>
                            <a:schemeClr val="tx1"/>
                          </a:solidFill>
                          <a:effectLst/>
                          <a:latin typeface="Gill Sans MT" panose="020B0502020104020203" pitchFamily="34" charset="0"/>
                        </a:rPr>
                        <a:t>.</a:t>
                      </a:r>
                      <a:endParaRPr lang="en-GB" sz="20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000" b="0" i="0" u="none" strike="noStrike" noProof="0" dirty="0">
                          <a:solidFill>
                            <a:schemeClr val="tx1"/>
                          </a:solidFill>
                          <a:effectLst/>
                          <a:latin typeface="Gill Sans MT" panose="020B0502020104020203" pitchFamily="34" charset="0"/>
                        </a:rPr>
                        <a:t>They make characters more </a:t>
                      </a:r>
                      <a:r>
                        <a:rPr lang="en-GB" sz="2000" b="1" i="0" u="none" strike="noStrike" noProof="0" dirty="0">
                          <a:solidFill>
                            <a:schemeClr val="tx1"/>
                          </a:solidFill>
                          <a:effectLst/>
                          <a:latin typeface="Gill Sans MT" panose="020B0502020104020203" pitchFamily="34" charset="0"/>
                        </a:rPr>
                        <a:t>believable and complex</a:t>
                      </a:r>
                      <a:r>
                        <a:rPr lang="en-GB" sz="2000" b="0" i="0" u="none" strike="noStrike" noProof="0" dirty="0">
                          <a:solidFill>
                            <a:schemeClr val="tx1"/>
                          </a:solidFill>
                          <a:effectLst/>
                          <a:latin typeface="Gill Sans MT" panose="020B0502020104020203" pitchFamily="34" charset="0"/>
                        </a:rPr>
                        <a:t>.</a:t>
                      </a:r>
                      <a:endParaRPr lang="en-GB" sz="20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000" b="0" i="0" u="none" strike="noStrike" noProof="0" dirty="0">
                          <a:solidFill>
                            <a:schemeClr val="tx1"/>
                          </a:solidFill>
                          <a:effectLst/>
                          <a:latin typeface="Gill Sans MT" panose="020B0502020104020203" pitchFamily="34" charset="0"/>
                        </a:rPr>
                        <a:t>They guide how actors use </a:t>
                      </a:r>
                      <a:r>
                        <a:rPr lang="en-GB" sz="2000" b="1" i="0" u="none" strike="noStrike" noProof="0" dirty="0">
                          <a:solidFill>
                            <a:schemeClr val="tx1"/>
                          </a:solidFill>
                          <a:effectLst/>
                          <a:latin typeface="Gill Sans MT" panose="020B0502020104020203" pitchFamily="34" charset="0"/>
                        </a:rPr>
                        <a:t>voice, movement, and space</a:t>
                      </a:r>
                      <a:r>
                        <a:rPr lang="en-GB" sz="2000" b="0" i="0" u="none" strike="noStrike" noProof="0" dirty="0">
                          <a:solidFill>
                            <a:schemeClr val="tx1"/>
                          </a:solidFill>
                          <a:effectLst/>
                          <a:latin typeface="Gill Sans MT" panose="020B0502020104020203" pitchFamily="34" charset="0"/>
                        </a:rPr>
                        <a:t>.</a:t>
                      </a:r>
                      <a:endParaRPr lang="en-GB" sz="20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000" b="0" i="0" u="none" strike="noStrike" noProof="0" dirty="0">
                          <a:solidFill>
                            <a:schemeClr val="tx1"/>
                          </a:solidFill>
                          <a:effectLst/>
                          <a:latin typeface="Gill Sans MT" panose="020B0502020104020203" pitchFamily="34" charset="0"/>
                        </a:rPr>
                        <a:t>They ensure all performers are working from a </a:t>
                      </a:r>
                      <a:r>
                        <a:rPr lang="en-GB" sz="2000" b="1" i="0" u="none" strike="noStrike" noProof="0" dirty="0">
                          <a:solidFill>
                            <a:schemeClr val="tx1"/>
                          </a:solidFill>
                          <a:effectLst/>
                          <a:latin typeface="Gill Sans MT" panose="020B0502020104020203" pitchFamily="34" charset="0"/>
                        </a:rPr>
                        <a:t>shared understanding</a:t>
                      </a:r>
                      <a:r>
                        <a:rPr lang="en-GB" sz="2000" b="0" i="0" u="none" strike="noStrike" noProof="0" dirty="0">
                          <a:solidFill>
                            <a:schemeClr val="tx1"/>
                          </a:solidFill>
                          <a:effectLst/>
                          <a:latin typeface="Gill Sans MT" panose="020B0502020104020203" pitchFamily="34" charset="0"/>
                        </a:rPr>
                        <a:t> of the scene.</a:t>
                      </a:r>
                      <a:endParaRPr lang="en-GB" sz="2000" dirty="0">
                        <a:latin typeface="Gill Sans MT" panose="020B0502020104020203" pitchFamily="34" charset="0"/>
                      </a:endParaRPr>
                    </a:p>
                    <a:p>
                      <a:pPr lvl="0" indent="0" algn="l">
                        <a:lnSpc>
                          <a:spcPct val="100000"/>
                        </a:lnSpc>
                        <a:spcBef>
                          <a:spcPts val="0"/>
                        </a:spcBef>
                        <a:spcAft>
                          <a:spcPts val="0"/>
                        </a:spcAft>
                        <a:buNone/>
                      </a:pPr>
                      <a:br>
                        <a:rPr lang="en-US" sz="2000" dirty="0">
                          <a:latin typeface="Gill Sans MT" panose="020B0502020104020203" pitchFamily="34" charset="0"/>
                        </a:rPr>
                      </a:br>
                      <a:endParaRPr lang="en-US" sz="2000" dirty="0">
                        <a:solidFill>
                          <a:schemeClr val="tx1"/>
                        </a:solidFill>
                        <a:latin typeface="Gill Sans MT" panose="020B0502020104020203" pitchFamily="34" charset="0"/>
                      </a:endParaRPr>
                    </a:p>
                    <a:p>
                      <a:pPr lvl="0" algn="l">
                        <a:lnSpc>
                          <a:spcPct val="100000"/>
                        </a:lnSpc>
                        <a:spcBef>
                          <a:spcPts val="0"/>
                        </a:spcBef>
                        <a:spcAft>
                          <a:spcPts val="0"/>
                        </a:spcAft>
                        <a:buNone/>
                      </a:pPr>
                      <a:r>
                        <a:rPr lang="en-GB" sz="2000" b="1" dirty="0">
                          <a:solidFill>
                            <a:schemeClr val="tx1"/>
                          </a:solidFill>
                          <a:latin typeface="Gill Sans MT" panose="020B0502020104020203" pitchFamily="34" charset="0"/>
                        </a:rPr>
                        <a:t>Top Tips for Applying Given Circumstances</a:t>
                      </a:r>
                      <a:endParaRPr lang="en-GB" sz="2000" dirty="0">
                        <a:solidFill>
                          <a:schemeClr val="tx1"/>
                        </a:solidFill>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000" b="1" i="0" u="none" strike="noStrike" noProof="0" dirty="0">
                          <a:solidFill>
                            <a:schemeClr val="tx1"/>
                          </a:solidFill>
                          <a:effectLst/>
                          <a:latin typeface="Gill Sans MT" panose="020B0502020104020203" pitchFamily="34" charset="0"/>
                        </a:rPr>
                        <a:t>Ask questions</a:t>
                      </a:r>
                      <a:r>
                        <a:rPr lang="en-GB" sz="2000" b="0" i="0" u="none" strike="noStrike" noProof="0" dirty="0">
                          <a:solidFill>
                            <a:schemeClr val="tx1"/>
                          </a:solidFill>
                          <a:effectLst/>
                          <a:latin typeface="Gill Sans MT" panose="020B0502020104020203" pitchFamily="34" charset="0"/>
                        </a:rPr>
                        <a:t> about your character and their world.</a:t>
                      </a:r>
                      <a:endParaRPr lang="en-GB" sz="20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000" b="0" i="0" u="none" strike="noStrike" noProof="0" dirty="0">
                          <a:solidFill>
                            <a:schemeClr val="tx1"/>
                          </a:solidFill>
                          <a:effectLst/>
                          <a:latin typeface="Gill Sans MT" panose="020B0502020104020203" pitchFamily="34" charset="0"/>
                        </a:rPr>
                        <a:t>Use </a:t>
                      </a:r>
                      <a:r>
                        <a:rPr lang="en-GB" sz="2000" b="1" i="0" u="none" strike="noStrike" noProof="0" dirty="0">
                          <a:solidFill>
                            <a:schemeClr val="tx1"/>
                          </a:solidFill>
                          <a:effectLst/>
                          <a:latin typeface="Gill Sans MT" panose="020B0502020104020203" pitchFamily="34" charset="0"/>
                        </a:rPr>
                        <a:t>hot-seating</a:t>
                      </a:r>
                      <a:r>
                        <a:rPr lang="en-GB" sz="2000" b="0" i="0" u="none" strike="noStrike" noProof="0" dirty="0">
                          <a:solidFill>
                            <a:schemeClr val="tx1"/>
                          </a:solidFill>
                          <a:effectLst/>
                          <a:latin typeface="Gill Sans MT" panose="020B0502020104020203" pitchFamily="34" charset="0"/>
                        </a:rPr>
                        <a:t> or improvisation to explore background and personality.</a:t>
                      </a:r>
                      <a:endParaRPr lang="en-GB" sz="20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000" b="0" i="0" u="none" strike="noStrike" noProof="0" dirty="0">
                          <a:solidFill>
                            <a:schemeClr val="tx1"/>
                          </a:solidFill>
                          <a:effectLst/>
                          <a:latin typeface="Gill Sans MT" panose="020B0502020104020203" pitchFamily="34" charset="0"/>
                        </a:rPr>
                        <a:t>Keep referring to the </a:t>
                      </a:r>
                      <a:r>
                        <a:rPr lang="en-GB" sz="2000" b="1" i="0" u="none" strike="noStrike" noProof="0" dirty="0">
                          <a:solidFill>
                            <a:schemeClr val="tx1"/>
                          </a:solidFill>
                          <a:effectLst/>
                          <a:latin typeface="Gill Sans MT" panose="020B0502020104020203" pitchFamily="34" charset="0"/>
                        </a:rPr>
                        <a:t>script</a:t>
                      </a:r>
                      <a:r>
                        <a:rPr lang="en-GB" sz="2000" b="0" i="0" u="none" strike="noStrike" noProof="0" dirty="0">
                          <a:solidFill>
                            <a:schemeClr val="tx1"/>
                          </a:solidFill>
                          <a:effectLst/>
                          <a:latin typeface="Gill Sans MT" panose="020B0502020104020203" pitchFamily="34" charset="0"/>
                        </a:rPr>
                        <a:t> for clues and context.</a:t>
                      </a:r>
                      <a:endParaRPr lang="en-GB" sz="20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2000" b="0" i="0" u="none" strike="noStrike" noProof="0" dirty="0">
                          <a:solidFill>
                            <a:schemeClr val="tx1"/>
                          </a:solidFill>
                          <a:effectLst/>
                          <a:latin typeface="Gill Sans MT" panose="020B0502020104020203" pitchFamily="34" charset="0"/>
                        </a:rPr>
                        <a:t>Work with your group to agree on the </a:t>
                      </a:r>
                      <a:r>
                        <a:rPr lang="en-GB" sz="2000" b="1" i="0" u="none" strike="noStrike" noProof="0" dirty="0">
                          <a:solidFill>
                            <a:schemeClr val="tx1"/>
                          </a:solidFill>
                          <a:effectLst/>
                          <a:latin typeface="Gill Sans MT" panose="020B0502020104020203" pitchFamily="34" charset="0"/>
                        </a:rPr>
                        <a:t>shared reality</a:t>
                      </a:r>
                      <a:r>
                        <a:rPr lang="en-GB" sz="2000" b="0" i="0" u="none" strike="noStrike" noProof="0" dirty="0">
                          <a:solidFill>
                            <a:schemeClr val="tx1"/>
                          </a:solidFill>
                          <a:effectLst/>
                          <a:latin typeface="Gill Sans MT" panose="020B0502020104020203" pitchFamily="34" charset="0"/>
                        </a:rPr>
                        <a:t> of the scene.</a:t>
                      </a:r>
                      <a:endParaRPr lang="en-GB" sz="2000" dirty="0">
                        <a:latin typeface="Gill Sans MT" panose="020B0502020104020203" pitchFamily="34" charset="0"/>
                      </a:endParaRPr>
                    </a:p>
                    <a:p>
                      <a:pPr lvl="0">
                        <a:buNone/>
                      </a:pPr>
                      <a:endParaRPr lang="en-GB" sz="1400" b="0" dirty="0">
                        <a:solidFill>
                          <a:schemeClr val="tx1"/>
                        </a:solidFill>
                        <a:effectLst/>
                        <a:latin typeface="Gill Sans MT" panose="020B0502020104020203" pitchFamily="34" charset="0"/>
                        <a:ea typeface="Calibri"/>
                        <a:cs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6559825">
                <a:tc>
                  <a:txBody>
                    <a:bodyPr/>
                    <a:lstStyle/>
                    <a:p>
                      <a:pPr lvl="0" algn="l">
                        <a:lnSpc>
                          <a:spcPct val="100000"/>
                        </a:lnSpc>
                        <a:spcBef>
                          <a:spcPts val="0"/>
                        </a:spcBef>
                        <a:spcAft>
                          <a:spcPts val="0"/>
                        </a:spcAft>
                        <a:buNone/>
                      </a:pPr>
                      <a:r>
                        <a:rPr lang="en-US" sz="1400" b="1" dirty="0">
                          <a:latin typeface="Gill Sans MT" panose="020B0502020104020203" pitchFamily="34" charset="0"/>
                        </a:rPr>
                        <a:t>What Are Given Circumstances?</a:t>
                      </a:r>
                      <a:endParaRPr lang="en-US" sz="1400" dirty="0">
                        <a:latin typeface="Gill Sans MT" panose="020B0502020104020203" pitchFamily="34" charset="0"/>
                      </a:endParaRPr>
                    </a:p>
                    <a:p>
                      <a:pPr lvl="0" algn="l">
                        <a:lnSpc>
                          <a:spcPct val="100000"/>
                        </a:lnSpc>
                        <a:spcBef>
                          <a:spcPts val="0"/>
                        </a:spcBef>
                        <a:spcAft>
                          <a:spcPts val="0"/>
                        </a:spcAft>
                        <a:buNone/>
                      </a:pPr>
                      <a:r>
                        <a:rPr lang="en-US" sz="1400" b="0" i="0" u="none" strike="noStrike" noProof="0" dirty="0">
                          <a:effectLst/>
                          <a:latin typeface="Gill Sans MT" panose="020B0502020104020203" pitchFamily="34" charset="0"/>
                        </a:rPr>
                        <a:t>Given circumstances are all the facts about a character and their world that influence how they behave and speak. These include the </a:t>
                      </a:r>
                      <a:r>
                        <a:rPr lang="en-US" sz="1400" b="1" i="0" u="none" strike="noStrike" noProof="0" dirty="0">
                          <a:effectLst/>
                          <a:latin typeface="Gill Sans MT" panose="020B0502020104020203" pitchFamily="34" charset="0"/>
                        </a:rPr>
                        <a:t>who, what, when, where, and why</a:t>
                      </a:r>
                      <a:r>
                        <a:rPr lang="en-US" sz="1400" b="0" i="0" u="none" strike="noStrike" noProof="0" dirty="0">
                          <a:effectLst/>
                          <a:latin typeface="Gill Sans MT" panose="020B0502020104020203" pitchFamily="34" charset="0"/>
                        </a:rPr>
                        <a:t> of a scene or character.</a:t>
                      </a:r>
                      <a:endParaRPr lang="en-US" sz="1400">
                        <a:latin typeface="Gill Sans MT" panose="020B0502020104020203" pitchFamily="34" charset="0"/>
                      </a:endParaRPr>
                    </a:p>
                    <a:p>
                      <a:pPr lvl="0" algn="l">
                        <a:lnSpc>
                          <a:spcPct val="100000"/>
                        </a:lnSpc>
                        <a:spcBef>
                          <a:spcPts val="0"/>
                        </a:spcBef>
                        <a:spcAft>
                          <a:spcPts val="0"/>
                        </a:spcAft>
                        <a:buNone/>
                      </a:pPr>
                      <a:r>
                        <a:rPr lang="en-US" sz="1400" b="0" i="0" u="none" strike="noStrike" noProof="0" dirty="0">
                          <a:effectLst/>
                          <a:latin typeface="Gill Sans MT" panose="020B0502020104020203" pitchFamily="34" charset="0"/>
                        </a:rPr>
                        <a:t>Understanding given circumstances helps actors make believable choices and bring characters to life.</a:t>
                      </a:r>
                      <a:endParaRPr lang="en-US" sz="1400">
                        <a:latin typeface="Gill Sans MT" panose="020B0502020104020203" pitchFamily="34" charset="0"/>
                      </a:endParaRPr>
                    </a:p>
                    <a:p>
                      <a:pPr lvl="0" algn="l">
                        <a:lnSpc>
                          <a:spcPct val="100000"/>
                        </a:lnSpc>
                        <a:spcBef>
                          <a:spcPts val="0"/>
                        </a:spcBef>
                        <a:spcAft>
                          <a:spcPts val="0"/>
                        </a:spcAft>
                        <a:buNone/>
                      </a:pPr>
                      <a:r>
                        <a:rPr lang="en-US" sz="1400" b="1" dirty="0">
                          <a:latin typeface="Gill Sans MT" panose="020B0502020104020203" pitchFamily="34" charset="0"/>
                        </a:rPr>
                        <a:t>Key Elements of Given Circumstances</a:t>
                      </a:r>
                      <a:endParaRPr lang="en-US" sz="140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noProof="0" dirty="0">
                          <a:effectLst/>
                          <a:latin typeface="Gill Sans MT" panose="020B0502020104020203" pitchFamily="34" charset="0"/>
                        </a:rPr>
                        <a:t>Who</a:t>
                      </a:r>
                      <a:r>
                        <a:rPr lang="en-US" sz="1400" b="0" i="0" u="none" strike="noStrike" noProof="0" dirty="0">
                          <a:effectLst/>
                          <a:latin typeface="Gill Sans MT" panose="020B0502020104020203" pitchFamily="34" charset="0"/>
                        </a:rPr>
                        <a:t> am I?</a:t>
                      </a:r>
                      <a:br>
                        <a:rPr lang="en-US" sz="1400" b="0" i="0" u="none" strike="noStrike" noProof="0" dirty="0">
                          <a:effectLst/>
                          <a:latin typeface="Gill Sans MT" panose="020B0502020104020203" pitchFamily="34" charset="0"/>
                        </a:rPr>
                      </a:br>
                      <a:r>
                        <a:rPr lang="en-US" sz="1400" b="0" i="0" u="none" strike="noStrike" noProof="0" dirty="0">
                          <a:effectLst/>
                          <a:latin typeface="Gill Sans MT" panose="020B0502020104020203" pitchFamily="34" charset="0"/>
                        </a:rPr>
                        <a:t> (Name, age, job, relationships, status)</a:t>
                      </a:r>
                      <a:endParaRPr lang="en-US" sz="140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noProof="0" dirty="0">
                          <a:effectLst/>
                          <a:latin typeface="Gill Sans MT" panose="020B0502020104020203" pitchFamily="34" charset="0"/>
                        </a:rPr>
                        <a:t>Where</a:t>
                      </a:r>
                      <a:r>
                        <a:rPr lang="en-US" sz="1400" b="0" i="0" u="none" strike="noStrike" noProof="0" dirty="0">
                          <a:effectLst/>
                          <a:latin typeface="Gill Sans MT" panose="020B0502020104020203" pitchFamily="34" charset="0"/>
                        </a:rPr>
                        <a:t> am I?</a:t>
                      </a:r>
                      <a:br>
                        <a:rPr lang="en-US" sz="1400" b="0" i="0" u="none" strike="noStrike" noProof="0" dirty="0">
                          <a:effectLst/>
                          <a:latin typeface="Gill Sans MT" panose="020B0502020104020203" pitchFamily="34" charset="0"/>
                        </a:rPr>
                      </a:br>
                      <a:r>
                        <a:rPr lang="en-US" sz="1400" b="0" i="0" u="none" strike="noStrike" noProof="0" dirty="0">
                          <a:effectLst/>
                          <a:latin typeface="Gill Sans MT" panose="020B0502020104020203" pitchFamily="34" charset="0"/>
                        </a:rPr>
                        <a:t> (Setting, time period, location, environment)</a:t>
                      </a:r>
                      <a:endParaRPr lang="en-US" sz="140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noProof="0" dirty="0">
                          <a:effectLst/>
                          <a:latin typeface="Gill Sans MT" panose="020B0502020104020203" pitchFamily="34" charset="0"/>
                        </a:rPr>
                        <a:t>When</a:t>
                      </a:r>
                      <a:r>
                        <a:rPr lang="en-US" sz="1400" b="0" i="0" u="none" strike="noStrike" noProof="0" dirty="0">
                          <a:effectLst/>
                          <a:latin typeface="Gill Sans MT" panose="020B0502020104020203" pitchFamily="34" charset="0"/>
                        </a:rPr>
                        <a:t> is this happening?</a:t>
                      </a:r>
                      <a:br>
                        <a:rPr lang="en-US" sz="1400" b="0" i="0" u="none" strike="noStrike" noProof="0" dirty="0">
                          <a:effectLst/>
                          <a:latin typeface="Gill Sans MT" panose="020B0502020104020203" pitchFamily="34" charset="0"/>
                        </a:rPr>
                      </a:br>
                      <a:r>
                        <a:rPr lang="en-US" sz="1400" b="0" i="0" u="none" strike="noStrike" noProof="0" dirty="0">
                          <a:effectLst/>
                          <a:latin typeface="Gill Sans MT" panose="020B0502020104020203" pitchFamily="34" charset="0"/>
                        </a:rPr>
                        <a:t> (Time of day, season, historical context)</a:t>
                      </a:r>
                      <a:endParaRPr lang="en-US" sz="140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noProof="0" dirty="0">
                          <a:effectLst/>
                          <a:latin typeface="Gill Sans MT" panose="020B0502020104020203" pitchFamily="34" charset="0"/>
                        </a:rPr>
                        <a:t>What</a:t>
                      </a:r>
                      <a:r>
                        <a:rPr lang="en-US" sz="1400" b="0" i="0" u="none" strike="noStrike" noProof="0" dirty="0">
                          <a:effectLst/>
                          <a:latin typeface="Gill Sans MT" panose="020B0502020104020203" pitchFamily="34" charset="0"/>
                        </a:rPr>
                        <a:t> is happening?</a:t>
                      </a:r>
                      <a:br>
                        <a:rPr lang="en-US" sz="1400" b="0" i="0" u="none" strike="noStrike" noProof="0" dirty="0">
                          <a:effectLst/>
                          <a:latin typeface="Gill Sans MT" panose="020B0502020104020203" pitchFamily="34" charset="0"/>
                        </a:rPr>
                      </a:br>
                      <a:r>
                        <a:rPr lang="en-US" sz="1400" b="0" i="0" u="none" strike="noStrike" noProof="0" dirty="0">
                          <a:effectLst/>
                          <a:latin typeface="Gill Sans MT" panose="020B0502020104020203" pitchFamily="34" charset="0"/>
                        </a:rPr>
                        <a:t> (What has just happened? What is going on in this moment?)</a:t>
                      </a:r>
                      <a:endParaRPr lang="en-US" sz="140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noProof="0" dirty="0">
                          <a:effectLst/>
                          <a:latin typeface="Gill Sans MT" panose="020B0502020104020203" pitchFamily="34" charset="0"/>
                        </a:rPr>
                        <a:t>Why</a:t>
                      </a:r>
                      <a:r>
                        <a:rPr lang="en-US" sz="1400" b="0" i="0" u="none" strike="noStrike" noProof="0" dirty="0">
                          <a:effectLst/>
                          <a:latin typeface="Gill Sans MT" panose="020B0502020104020203" pitchFamily="34" charset="0"/>
                        </a:rPr>
                        <a:t> am I behaving this way?</a:t>
                      </a:r>
                      <a:br>
                        <a:rPr lang="en-US" sz="1400" b="0" i="0" u="none" strike="noStrike" noProof="0" dirty="0">
                          <a:effectLst/>
                          <a:latin typeface="Gill Sans MT" panose="020B0502020104020203" pitchFamily="34" charset="0"/>
                        </a:rPr>
                      </a:br>
                      <a:r>
                        <a:rPr lang="en-US" sz="1400" b="0" i="0" u="none" strike="noStrike" noProof="0" dirty="0">
                          <a:effectLst/>
                          <a:latin typeface="Gill Sans MT" panose="020B0502020104020203" pitchFamily="34" charset="0"/>
                        </a:rPr>
                        <a:t> (Motivation, objective, emotional state)</a:t>
                      </a:r>
                      <a:endParaRPr lang="en-US" sz="140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1" i="0" u="none" strike="noStrike" noProof="0" dirty="0">
                          <a:effectLst/>
                          <a:latin typeface="Gill Sans MT" panose="020B0502020104020203" pitchFamily="34" charset="0"/>
                        </a:rPr>
                        <a:t>How</a:t>
                      </a:r>
                      <a:r>
                        <a:rPr lang="en-US" sz="1400" b="0" i="0" u="none" strike="noStrike" noProof="0" dirty="0">
                          <a:effectLst/>
                          <a:latin typeface="Gill Sans MT" panose="020B0502020104020203" pitchFamily="34" charset="0"/>
                        </a:rPr>
                        <a:t> do I respond?</a:t>
                      </a:r>
                      <a:br>
                        <a:rPr lang="en-US" sz="1400" b="0" i="0" u="none" strike="noStrike" noProof="0" dirty="0">
                          <a:effectLst/>
                          <a:latin typeface="Gill Sans MT" panose="020B0502020104020203" pitchFamily="34" charset="0"/>
                        </a:rPr>
                      </a:br>
                      <a:r>
                        <a:rPr lang="en-US" sz="1400" b="0" i="0" u="none" strike="noStrike" noProof="0" dirty="0">
                          <a:effectLst/>
                          <a:latin typeface="Gill Sans MT" panose="020B0502020104020203" pitchFamily="34" charset="0"/>
                        </a:rPr>
                        <a:t> (Voice, movement, reactions, inner thoughts)</a:t>
                      </a:r>
                      <a:endParaRPr lang="en-US" sz="1400">
                        <a:latin typeface="Gill Sans MT" panose="020B0502020104020203" pitchFamily="34" charset="0"/>
                      </a:endParaRPr>
                    </a:p>
                    <a:p>
                      <a:pPr lvl="0">
                        <a:lnSpc>
                          <a:spcPct val="100000"/>
                        </a:lnSpc>
                        <a:buNone/>
                      </a:pPr>
                      <a:endParaRPr lang="en-US" sz="1400" b="1" u="sng" dirty="0">
                        <a:effectLst/>
                        <a:latin typeface="Gill Sans MT" panose="020B0502020104020203" pitchFamily="34" charset="0"/>
                        <a:ea typeface="Calibri"/>
                        <a:cs typeface="Calibri"/>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GB" sz="1800" b="1" dirty="0">
                          <a:latin typeface="Gill Sans MT" panose="020B0502020104020203" pitchFamily="34" charset="0"/>
                        </a:rPr>
                        <a:t>Key Vocabulary</a:t>
                      </a:r>
                      <a:endParaRPr lang="en-US"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Objective</a:t>
                      </a:r>
                      <a:r>
                        <a:rPr lang="en-GB" sz="1800" b="0" i="0" u="none" strike="noStrike" noProof="0" dirty="0">
                          <a:solidFill>
                            <a:schemeClr val="tx1"/>
                          </a:solidFill>
                          <a:latin typeface="Gill Sans MT" panose="020B0502020104020203" pitchFamily="34" charset="0"/>
                        </a:rPr>
                        <a:t> – What the character wants in a scene.</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Motivation</a:t>
                      </a:r>
                      <a:r>
                        <a:rPr lang="en-GB" sz="1800" b="0" i="0" u="none" strike="noStrike" noProof="0" dirty="0">
                          <a:solidFill>
                            <a:schemeClr val="tx1"/>
                          </a:solidFill>
                          <a:latin typeface="Gill Sans MT" panose="020B0502020104020203" pitchFamily="34" charset="0"/>
                        </a:rPr>
                        <a:t> – Why the character wants it.</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Subtext</a:t>
                      </a:r>
                      <a:r>
                        <a:rPr lang="en-GB" sz="1800" b="0" i="0" u="none" strike="noStrike" noProof="0" dirty="0">
                          <a:solidFill>
                            <a:schemeClr val="tx1"/>
                          </a:solidFill>
                          <a:latin typeface="Gill Sans MT" panose="020B0502020104020203" pitchFamily="34" charset="0"/>
                        </a:rPr>
                        <a:t> – The hidden meaning behind what a character says or does.</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Status</a:t>
                      </a:r>
                      <a:r>
                        <a:rPr lang="en-GB" sz="1800" b="0" i="0" u="none" strike="noStrike" noProof="0" dirty="0">
                          <a:solidFill>
                            <a:schemeClr val="tx1"/>
                          </a:solidFill>
                          <a:latin typeface="Gill Sans MT" panose="020B0502020104020203" pitchFamily="34" charset="0"/>
                        </a:rPr>
                        <a:t> – The level of power or control a character has in a situation.</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Backstory</a:t>
                      </a:r>
                      <a:r>
                        <a:rPr lang="en-GB" sz="1800" b="0" i="0" u="none" strike="noStrike" noProof="0" dirty="0">
                          <a:solidFill>
                            <a:schemeClr val="tx1"/>
                          </a:solidFill>
                          <a:latin typeface="Gill Sans MT" panose="020B0502020104020203" pitchFamily="34" charset="0"/>
                        </a:rPr>
                        <a:t> – Events from a character’s past that influence their behaviour now.</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Inner Monologue</a:t>
                      </a:r>
                      <a:r>
                        <a:rPr lang="en-GB" sz="1800" b="0" i="0" u="none" strike="noStrike" noProof="0" dirty="0">
                          <a:solidFill>
                            <a:schemeClr val="tx1"/>
                          </a:solidFill>
                          <a:latin typeface="Gill Sans MT" panose="020B0502020104020203" pitchFamily="34" charset="0"/>
                        </a:rPr>
                        <a:t> – A character’s thoughts, not spoken aloud.</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Super-Objective</a:t>
                      </a:r>
                      <a:r>
                        <a:rPr lang="en-GB" sz="1800" b="0" i="0" u="none" strike="noStrike" noProof="0" dirty="0">
                          <a:solidFill>
                            <a:schemeClr val="tx1"/>
                          </a:solidFill>
                          <a:latin typeface="Gill Sans MT" panose="020B0502020104020203" pitchFamily="34" charset="0"/>
                        </a:rPr>
                        <a:t> – The character’s main goal over the whole story.</a:t>
                      </a:r>
                      <a:endParaRPr lang="en-GB" sz="1800" dirty="0">
                        <a:latin typeface="Gill Sans MT" panose="020B0502020104020203" pitchFamily="34" charset="0"/>
                      </a:endParaRPr>
                    </a:p>
                    <a:p>
                      <a:pPr lvl="0">
                        <a:buNone/>
                      </a:pPr>
                      <a:endParaRPr lang="en-GB" sz="1400" b="0" u="none" dirty="0">
                        <a:solidFill>
                          <a:schemeClr val="tx1"/>
                        </a:solidFill>
                        <a:latin typeface="Gill Sans MT" panose="020B0502020104020203"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bl>
          </a:graphicData>
        </a:graphic>
      </p:graphicFrame>
    </p:spTree>
    <p:extLst>
      <p:ext uri="{BB962C8B-B14F-4D97-AF65-F5344CB8AC3E}">
        <p14:creationId xmlns:p14="http://schemas.microsoft.com/office/powerpoint/2010/main" val="126144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84489761"/>
              </p:ext>
            </p:extLst>
          </p:nvPr>
        </p:nvGraphicFramePr>
        <p:xfrm>
          <a:off x="0" y="1"/>
          <a:ext cx="12192000" cy="6858101"/>
        </p:xfrm>
        <a:graphic>
          <a:graphicData uri="http://schemas.openxmlformats.org/drawingml/2006/table">
            <a:tbl>
              <a:tblPr firstRow="1" bandRow="1">
                <a:tableStyleId>{5C22544A-7EE6-4342-B048-85BDC9FD1C3A}</a:tableStyleId>
              </a:tblPr>
              <a:tblGrid>
                <a:gridCol w="5414211">
                  <a:extLst>
                    <a:ext uri="{9D8B030D-6E8A-4147-A177-3AD203B41FA5}">
                      <a16:colId xmlns:a16="http://schemas.microsoft.com/office/drawing/2014/main" val="1435947075"/>
                    </a:ext>
                  </a:extLst>
                </a:gridCol>
                <a:gridCol w="6777789">
                  <a:extLst>
                    <a:ext uri="{9D8B030D-6E8A-4147-A177-3AD203B41FA5}">
                      <a16:colId xmlns:a16="http://schemas.microsoft.com/office/drawing/2014/main" val="1332567638"/>
                    </a:ext>
                  </a:extLst>
                </a:gridCol>
              </a:tblGrid>
              <a:tr h="312712">
                <a:tc>
                  <a:txBody>
                    <a:bodyPr/>
                    <a:lstStyle/>
                    <a:p>
                      <a:pPr algn="ctr"/>
                      <a:r>
                        <a:rPr lang="en-GB" sz="1400" b="1" dirty="0">
                          <a:solidFill>
                            <a:schemeClr val="tx1"/>
                          </a:solidFill>
                          <a:latin typeface="Gill Sans MT" panose="020B0502020104020203" pitchFamily="34" charset="0"/>
                        </a:rPr>
                        <a:t>Y8 Drama – Cloud Busting HT 4 knowledge Organiser</a:t>
                      </a:r>
                      <a:endParaRPr lang="en-GB" sz="1400" b="1" kern="1200" dirty="0">
                        <a:solidFill>
                          <a:schemeClr val="tx1"/>
                        </a:solidFill>
                        <a:effectLst/>
                        <a:latin typeface="Gill Sans MT" panose="020B0502020104020203"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rowSpan="3">
                  <a:txBody>
                    <a:bodyPr/>
                    <a:lstStyle/>
                    <a:p>
                      <a:pPr lvl="0" algn="l">
                        <a:lnSpc>
                          <a:spcPct val="100000"/>
                        </a:lnSpc>
                        <a:spcBef>
                          <a:spcPts val="0"/>
                        </a:spcBef>
                        <a:spcAft>
                          <a:spcPts val="0"/>
                        </a:spcAft>
                        <a:buNone/>
                      </a:pPr>
                      <a:r>
                        <a:rPr lang="en-GB" sz="1800" dirty="0">
                          <a:solidFill>
                            <a:schemeClr val="tx1"/>
                          </a:solidFill>
                          <a:latin typeface="Gill Sans MT" panose="020B0502020104020203" pitchFamily="34" charset="0"/>
                        </a:rPr>
                        <a:t>Themes &amp; Vocabulary</a:t>
                      </a:r>
                      <a:endParaRPr lang="en-US" sz="1800" dirty="0">
                        <a:solidFill>
                          <a:schemeClr val="tx1"/>
                        </a:solidFill>
                        <a:latin typeface="Gill Sans MT" panose="020B0502020104020203" pitchFamily="34" charset="0"/>
                      </a:endParaRPr>
                    </a:p>
                    <a:p>
                      <a:pPr lvl="0" algn="l">
                        <a:lnSpc>
                          <a:spcPct val="100000"/>
                        </a:lnSpc>
                        <a:spcBef>
                          <a:spcPts val="0"/>
                        </a:spcBef>
                        <a:spcAft>
                          <a:spcPts val="0"/>
                        </a:spcAft>
                        <a:buNone/>
                      </a:pPr>
                      <a:endParaRPr lang="en-GB" sz="1800" b="1" i="0" u="none" strike="noStrike" noProof="0" dirty="0">
                        <a:solidFill>
                          <a:schemeClr val="tx1"/>
                        </a:solidFill>
                        <a:latin typeface="Gill Sans MT" panose="020B0502020104020203" pitchFamily="34" charset="0"/>
                      </a:endParaRPr>
                    </a:p>
                    <a:p>
                      <a:pPr lvl="0" algn="l">
                        <a:lnSpc>
                          <a:spcPct val="100000"/>
                        </a:lnSpc>
                        <a:spcBef>
                          <a:spcPts val="0"/>
                        </a:spcBef>
                        <a:spcAft>
                          <a:spcPts val="0"/>
                        </a:spcAft>
                        <a:buNone/>
                      </a:pPr>
                      <a:r>
                        <a:rPr lang="en-GB" sz="1800" b="1" i="0" u="none" strike="noStrike" noProof="0" dirty="0">
                          <a:solidFill>
                            <a:schemeClr val="tx1"/>
                          </a:solidFill>
                          <a:latin typeface="Gill Sans MT" panose="020B0502020104020203" pitchFamily="34" charset="0"/>
                        </a:rPr>
                        <a:t>Themes:</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Bullying</a:t>
                      </a:r>
                      <a:r>
                        <a:rPr lang="en-GB" sz="1800" b="0" i="0" u="none" strike="noStrike" noProof="0" dirty="0">
                          <a:solidFill>
                            <a:schemeClr val="tx1"/>
                          </a:solidFill>
                          <a:latin typeface="Gill Sans MT" panose="020B0502020104020203" pitchFamily="34" charset="0"/>
                        </a:rPr>
                        <a:t> – Repeated harmful behaviour, often towards someone different.</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Friendship</a:t>
                      </a:r>
                      <a:r>
                        <a:rPr lang="en-GB" sz="1800" b="0" i="0" u="none" strike="noStrike" noProof="0" dirty="0">
                          <a:solidFill>
                            <a:schemeClr val="tx1"/>
                          </a:solidFill>
                          <a:latin typeface="Gill Sans MT" panose="020B0502020104020203" pitchFamily="34" charset="0"/>
                        </a:rPr>
                        <a:t> – Trust, support, and loyalty between people.</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Empathy</a:t>
                      </a:r>
                      <a:r>
                        <a:rPr lang="en-GB" sz="1800" b="0" i="0" u="none" strike="noStrike" noProof="0" dirty="0">
                          <a:solidFill>
                            <a:schemeClr val="tx1"/>
                          </a:solidFill>
                          <a:latin typeface="Gill Sans MT" panose="020B0502020104020203" pitchFamily="34" charset="0"/>
                        </a:rPr>
                        <a:t> – Understanding and sharing someone else's feelings.</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Identity</a:t>
                      </a:r>
                      <a:r>
                        <a:rPr lang="en-GB" sz="1800" b="0" i="0" u="none" strike="noStrike" noProof="0" dirty="0">
                          <a:solidFill>
                            <a:schemeClr val="tx1"/>
                          </a:solidFill>
                          <a:latin typeface="Gill Sans MT" panose="020B0502020104020203" pitchFamily="34" charset="0"/>
                        </a:rPr>
                        <a:t> – How someone sees themselves and how others see them.</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Inclusion</a:t>
                      </a:r>
                      <a:r>
                        <a:rPr lang="en-GB" sz="1800" b="0" i="0" u="none" strike="noStrike" noProof="0" dirty="0">
                          <a:solidFill>
                            <a:schemeClr val="tx1"/>
                          </a:solidFill>
                          <a:latin typeface="Gill Sans MT" panose="020B0502020104020203" pitchFamily="34" charset="0"/>
                        </a:rPr>
                        <a:t> – Making sure everyone is accepted and respected.</a:t>
                      </a:r>
                      <a:endParaRPr lang="en-GB" sz="1800" dirty="0">
                        <a:latin typeface="Gill Sans MT" panose="020B0502020104020203" pitchFamily="34" charset="0"/>
                      </a:endParaRPr>
                    </a:p>
                    <a:p>
                      <a:pPr lvl="0" indent="0" algn="l">
                        <a:lnSpc>
                          <a:spcPct val="100000"/>
                        </a:lnSpc>
                        <a:spcBef>
                          <a:spcPts val="0"/>
                        </a:spcBef>
                        <a:spcAft>
                          <a:spcPts val="0"/>
                        </a:spcAft>
                        <a:buNone/>
                      </a:pPr>
                      <a:r>
                        <a:rPr lang="en-GB" sz="1800" b="1" i="0" u="none" strike="noStrike" noProof="0" dirty="0">
                          <a:solidFill>
                            <a:schemeClr val="tx1"/>
                          </a:solidFill>
                          <a:latin typeface="Gill Sans MT" panose="020B0502020104020203" pitchFamily="34" charset="0"/>
                        </a:rPr>
                        <a:t>Key Terms:</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Narrator</a:t>
                      </a:r>
                      <a:r>
                        <a:rPr lang="en-GB" sz="1800" b="0" i="0" u="none" strike="noStrike" noProof="0" dirty="0">
                          <a:solidFill>
                            <a:schemeClr val="tx1"/>
                          </a:solidFill>
                          <a:latin typeface="Gill Sans MT" panose="020B0502020104020203" pitchFamily="34" charset="0"/>
                        </a:rPr>
                        <a:t> – The voice that tells the story.</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Dialogue</a:t>
                      </a:r>
                      <a:r>
                        <a:rPr lang="en-GB" sz="1800" b="0" i="0" u="none" strike="noStrike" noProof="0" dirty="0">
                          <a:solidFill>
                            <a:schemeClr val="tx1"/>
                          </a:solidFill>
                          <a:latin typeface="Gill Sans MT" panose="020B0502020104020203" pitchFamily="34" charset="0"/>
                        </a:rPr>
                        <a:t> – What the characters say to each other.</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Stage Directions</a:t>
                      </a:r>
                      <a:r>
                        <a:rPr lang="en-GB" sz="1800" b="0" i="0" u="none" strike="noStrike" noProof="0" dirty="0">
                          <a:solidFill>
                            <a:schemeClr val="tx1"/>
                          </a:solidFill>
                          <a:latin typeface="Gill Sans MT" panose="020B0502020104020203" pitchFamily="34" charset="0"/>
                        </a:rPr>
                        <a:t> – Instructions for movement, voice, or action in a script.</a:t>
                      </a:r>
                      <a:endParaRPr lang="en-GB" sz="18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800" b="1" i="0" u="none" strike="noStrike" noProof="0" dirty="0">
                          <a:solidFill>
                            <a:schemeClr val="tx1"/>
                          </a:solidFill>
                          <a:latin typeface="Gill Sans MT" panose="020B0502020104020203" pitchFamily="34" charset="0"/>
                        </a:rPr>
                        <a:t>Ensemble</a:t>
                      </a:r>
                      <a:r>
                        <a:rPr lang="en-GB" sz="1800" b="0" i="0" u="none" strike="noStrike" noProof="0" dirty="0">
                          <a:solidFill>
                            <a:schemeClr val="tx1"/>
                          </a:solidFill>
                          <a:latin typeface="Gill Sans MT" panose="020B0502020104020203" pitchFamily="34" charset="0"/>
                        </a:rPr>
                        <a:t> – A group of performers working together equally.</a:t>
                      </a:r>
                      <a:endParaRPr lang="en-GB" sz="1800" dirty="0">
                        <a:latin typeface="Gill Sans MT" panose="020B0502020104020203" pitchFamily="34" charset="0"/>
                      </a:endParaRPr>
                    </a:p>
                    <a:p>
                      <a:pPr lvl="0" indent="0" algn="l">
                        <a:lnSpc>
                          <a:spcPct val="100000"/>
                        </a:lnSpc>
                        <a:spcBef>
                          <a:spcPts val="0"/>
                        </a:spcBef>
                        <a:spcAft>
                          <a:spcPts val="0"/>
                        </a:spcAft>
                        <a:buNone/>
                      </a:pPr>
                      <a:endParaRPr lang="en-US" sz="1800" dirty="0">
                        <a:latin typeface="Gill Sans MT" panose="020B0502020104020203" pitchFamily="34" charset="0"/>
                      </a:endParaRPr>
                    </a:p>
                    <a:p>
                      <a:pPr lvl="0" algn="l">
                        <a:lnSpc>
                          <a:spcPct val="100000"/>
                        </a:lnSpc>
                        <a:spcBef>
                          <a:spcPts val="0"/>
                        </a:spcBef>
                        <a:spcAft>
                          <a:spcPts val="0"/>
                        </a:spcAft>
                        <a:buNone/>
                      </a:pPr>
                      <a:r>
                        <a:rPr lang="en-GB" sz="1800" dirty="0">
                          <a:solidFill>
                            <a:schemeClr val="tx1"/>
                          </a:solidFill>
                          <a:latin typeface="Gill Sans MT" panose="020B0502020104020203" pitchFamily="34" charset="0"/>
                        </a:rPr>
                        <a:t>Unit Focus</a:t>
                      </a:r>
                    </a:p>
                    <a:p>
                      <a:pPr lvl="0" algn="l">
                        <a:lnSpc>
                          <a:spcPct val="100000"/>
                        </a:lnSpc>
                        <a:spcBef>
                          <a:spcPts val="0"/>
                        </a:spcBef>
                        <a:spcAft>
                          <a:spcPts val="0"/>
                        </a:spcAft>
                        <a:buNone/>
                      </a:pPr>
                      <a:r>
                        <a:rPr lang="en-GB" sz="1800" b="0" i="0" u="none" strike="noStrike" noProof="0" dirty="0">
                          <a:solidFill>
                            <a:schemeClr val="tx1"/>
                          </a:solidFill>
                          <a:latin typeface="Gill Sans MT"/>
                        </a:rPr>
                        <a:t>This scheme of work uses </a:t>
                      </a:r>
                      <a:r>
                        <a:rPr lang="en-GB" sz="1800" b="0" i="1" u="none" strike="noStrike" noProof="0" dirty="0">
                          <a:solidFill>
                            <a:schemeClr val="tx1"/>
                          </a:solidFill>
                          <a:latin typeface="Gill Sans MT"/>
                        </a:rPr>
                        <a:t>Cloud Busting</a:t>
                      </a:r>
                      <a:r>
                        <a:rPr lang="en-GB" sz="1800" b="0" i="0" u="none" strike="noStrike" noProof="0" dirty="0">
                          <a:solidFill>
                            <a:schemeClr val="tx1"/>
                          </a:solidFill>
                          <a:latin typeface="Gill Sans MT"/>
                        </a:rPr>
                        <a:t> to help students build confidence in </a:t>
                      </a:r>
                      <a:r>
                        <a:rPr lang="en-GB" sz="1800" b="1" i="0" u="none" strike="noStrike" noProof="0" dirty="0">
                          <a:solidFill>
                            <a:schemeClr val="tx1"/>
                          </a:solidFill>
                          <a:latin typeface="Gill Sans MT"/>
                        </a:rPr>
                        <a:t>interpreting text</a:t>
                      </a:r>
                      <a:r>
                        <a:rPr lang="en-GB" sz="1800" b="0" i="0" u="none" strike="noStrike" noProof="0" dirty="0">
                          <a:solidFill>
                            <a:schemeClr val="tx1"/>
                          </a:solidFill>
                          <a:latin typeface="Gill Sans MT"/>
                        </a:rPr>
                        <a:t> and using </a:t>
                      </a:r>
                      <a:r>
                        <a:rPr lang="en-GB" sz="1800" b="1" i="0" u="none" strike="noStrike" noProof="0" dirty="0">
                          <a:solidFill>
                            <a:schemeClr val="tx1"/>
                          </a:solidFill>
                          <a:latin typeface="Gill Sans MT"/>
                        </a:rPr>
                        <a:t>performance</a:t>
                      </a:r>
                      <a:r>
                        <a:rPr lang="en-GB" sz="1800" b="0" i="0" u="none" strike="noStrike" noProof="0" dirty="0">
                          <a:solidFill>
                            <a:schemeClr val="tx1"/>
                          </a:solidFill>
                          <a:latin typeface="Gill Sans MT"/>
                        </a:rPr>
                        <a:t> to explore sensitive issues like bullying, friendship, and inclusion. Students work in groups and as individuals to </a:t>
                      </a:r>
                      <a:r>
                        <a:rPr lang="en-GB" sz="1800" b="1" i="0" u="none" strike="noStrike" noProof="0" dirty="0">
                          <a:solidFill>
                            <a:schemeClr val="tx1"/>
                          </a:solidFill>
                          <a:latin typeface="Gill Sans MT"/>
                        </a:rPr>
                        <a:t>create meaningful performance responses</a:t>
                      </a:r>
                      <a:r>
                        <a:rPr lang="en-GB" sz="1800" b="0" i="0" u="none" strike="noStrike" noProof="0" dirty="0">
                          <a:solidFill>
                            <a:schemeClr val="tx1"/>
                          </a:solidFill>
                          <a:latin typeface="Gill Sans MT"/>
                        </a:rPr>
                        <a:t> and develop their skills in </a:t>
                      </a:r>
                      <a:r>
                        <a:rPr lang="en-GB" sz="1800" b="1" i="0" u="none" strike="noStrike" noProof="0" dirty="0">
                          <a:solidFill>
                            <a:schemeClr val="tx1"/>
                          </a:solidFill>
                          <a:latin typeface="Gill Sans MT"/>
                        </a:rPr>
                        <a:t>voice</a:t>
                      </a:r>
                      <a:r>
                        <a:rPr lang="en-GB" sz="1800" b="0" i="0" u="none" strike="noStrike" noProof="0" dirty="0">
                          <a:solidFill>
                            <a:schemeClr val="tx1"/>
                          </a:solidFill>
                          <a:latin typeface="Gill Sans MT"/>
                        </a:rPr>
                        <a:t>, </a:t>
                      </a:r>
                      <a:r>
                        <a:rPr lang="en-GB" sz="1800" b="1" i="0" u="none" strike="noStrike" noProof="0" dirty="0">
                          <a:solidFill>
                            <a:schemeClr val="tx1"/>
                          </a:solidFill>
                          <a:latin typeface="Gill Sans MT"/>
                        </a:rPr>
                        <a:t>movement</a:t>
                      </a:r>
                      <a:r>
                        <a:rPr lang="en-GB" sz="1800" b="0" i="0" u="none" strike="noStrike" noProof="0" dirty="0">
                          <a:solidFill>
                            <a:schemeClr val="tx1"/>
                          </a:solidFill>
                          <a:latin typeface="Gill Sans MT"/>
                        </a:rPr>
                        <a:t>, and </a:t>
                      </a:r>
                      <a:r>
                        <a:rPr lang="en-GB" sz="1800" b="1" i="0" u="none" strike="noStrike" noProof="0">
                          <a:solidFill>
                            <a:schemeClr val="tx1"/>
                          </a:solidFill>
                          <a:latin typeface="Gill Sans MT"/>
                        </a:rPr>
                        <a:t>characterisation</a:t>
                      </a:r>
                      <a:r>
                        <a:rPr lang="en-GB" sz="1800" b="0" i="0" u="none" strike="noStrike" noProof="0">
                          <a:solidFill>
                            <a:schemeClr val="tx1"/>
                          </a:solidFill>
                          <a:latin typeface="Gill Sans MT"/>
                        </a:rPr>
                        <a:t>.</a:t>
                      </a:r>
                      <a:endParaRPr lang="en-GB" sz="1800">
                        <a:latin typeface="Gill Sans M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2857542">
                <a:tc>
                  <a:txBody>
                    <a:bodyPr/>
                    <a:lstStyle/>
                    <a:p>
                      <a:pPr lvl="0" algn="l">
                        <a:lnSpc>
                          <a:spcPct val="100000"/>
                        </a:lnSpc>
                        <a:spcBef>
                          <a:spcPts val="0"/>
                        </a:spcBef>
                        <a:spcAft>
                          <a:spcPts val="0"/>
                        </a:spcAft>
                        <a:buNone/>
                      </a:pPr>
                      <a:r>
                        <a:rPr lang="en-US" sz="1400" b="1" dirty="0">
                          <a:latin typeface="Gill Sans MT" panose="020B0502020104020203" pitchFamily="34" charset="0"/>
                        </a:rPr>
                        <a:t>Key Concepts</a:t>
                      </a:r>
                    </a:p>
                    <a:p>
                      <a:pPr marL="285750" lvl="0" indent="-285750" algn="l">
                        <a:lnSpc>
                          <a:spcPct val="100000"/>
                        </a:lnSpc>
                        <a:spcBef>
                          <a:spcPts val="0"/>
                        </a:spcBef>
                        <a:spcAft>
                          <a:spcPts val="0"/>
                        </a:spcAft>
                        <a:buFont typeface="Arial"/>
                        <a:buChar char="•"/>
                      </a:pPr>
                      <a:r>
                        <a:rPr lang="en-US" sz="1400" b="0" i="1" u="none" strike="noStrike" noProof="0" dirty="0">
                          <a:latin typeface="Gill Sans MT" panose="020B0502020104020203" pitchFamily="34" charset="0"/>
                        </a:rPr>
                        <a:t>Cloud Busting</a:t>
                      </a:r>
                      <a:r>
                        <a:rPr lang="en-US" sz="1400" b="0" i="0" u="none" strike="noStrike" noProof="0" dirty="0">
                          <a:latin typeface="Gill Sans MT" panose="020B0502020104020203" pitchFamily="34" charset="0"/>
                        </a:rPr>
                        <a:t> is a novel in verse by </a:t>
                      </a:r>
                      <a:r>
                        <a:rPr lang="en-US" sz="1400" b="1" i="0" u="none" strike="noStrike" noProof="0" dirty="0">
                          <a:latin typeface="Gill Sans MT" panose="020B0502020104020203" pitchFamily="34" charset="0"/>
                        </a:rPr>
                        <a:t>Malorie Blackman</a:t>
                      </a:r>
                      <a:r>
                        <a:rPr lang="en-US" sz="1400" b="0" i="0" u="none" strike="noStrike" noProof="0" dirty="0">
                          <a:latin typeface="Gill Sans MT" panose="020B0502020104020203" pitchFamily="34" charset="0"/>
                        </a:rPr>
                        <a:t>. In Drama, we use it to explore </a:t>
                      </a:r>
                      <a:r>
                        <a:rPr lang="en-US" sz="1400" b="1" i="0" u="none" strike="noStrike" noProof="0" dirty="0">
                          <a:latin typeface="Gill Sans MT" panose="020B0502020104020203" pitchFamily="34" charset="0"/>
                        </a:rPr>
                        <a:t>storytelling</a:t>
                      </a:r>
                      <a:r>
                        <a:rPr lang="en-US" sz="1400" b="0" i="0" u="none" strike="noStrike" noProof="0" dirty="0">
                          <a:latin typeface="Gill Sans MT" panose="020B0502020104020203" pitchFamily="34" charset="0"/>
                        </a:rPr>
                        <a:t>, </a:t>
                      </a:r>
                      <a:r>
                        <a:rPr lang="en-US" sz="1400" b="1" i="0" u="none" strike="noStrike" noProof="0" dirty="0">
                          <a:latin typeface="Gill Sans MT" panose="020B0502020104020203" pitchFamily="34" charset="0"/>
                        </a:rPr>
                        <a:t>emotion</a:t>
                      </a:r>
                      <a:r>
                        <a:rPr lang="en-US" sz="1400" b="0" i="0" u="none" strike="noStrike" noProof="0" dirty="0">
                          <a:latin typeface="Gill Sans MT" panose="020B0502020104020203" pitchFamily="34" charset="0"/>
                        </a:rPr>
                        <a:t>, and </a:t>
                      </a:r>
                      <a:r>
                        <a:rPr lang="en-US" sz="1400" b="1" i="0" u="none" strike="noStrike" noProof="0" dirty="0">
                          <a:latin typeface="Gill Sans MT" panose="020B0502020104020203" pitchFamily="34" charset="0"/>
                        </a:rPr>
                        <a:t>relationships</a:t>
                      </a:r>
                      <a:r>
                        <a:rPr lang="en-US" sz="1400" b="0" i="0" u="none" strike="noStrike" noProof="0" dirty="0">
                          <a:latin typeface="Gill Sans MT" panose="020B0502020104020203" pitchFamily="34" charset="0"/>
                        </a:rPr>
                        <a:t> through </a:t>
                      </a:r>
                      <a:r>
                        <a:rPr lang="en-US" sz="1400" b="1" i="0" u="none" strike="noStrike" noProof="0" dirty="0">
                          <a:latin typeface="Gill Sans MT" panose="020B0502020104020203" pitchFamily="34" charset="0"/>
                        </a:rPr>
                        <a:t>voice</a:t>
                      </a:r>
                      <a:r>
                        <a:rPr lang="en-US" sz="1400" b="0" i="0" u="none" strike="noStrike" noProof="0" dirty="0">
                          <a:latin typeface="Gill Sans MT" panose="020B0502020104020203" pitchFamily="34" charset="0"/>
                        </a:rPr>
                        <a:t> and </a:t>
                      </a:r>
                      <a:r>
                        <a:rPr lang="en-US" sz="1400" b="1" i="0" u="none" strike="noStrike" noProof="0" dirty="0">
                          <a:latin typeface="Gill Sans MT" panose="020B0502020104020203" pitchFamily="34" charset="0"/>
                        </a:rPr>
                        <a:t>movement</a:t>
                      </a:r>
                      <a:r>
                        <a:rPr lang="en-US" sz="1400" b="0" i="0" u="none" strike="noStrike" noProof="0" dirty="0">
                          <a:latin typeface="Gill Sans MT" panose="020B0502020104020203" pitchFamily="34" charset="0"/>
                        </a:rPr>
                        <a:t>.</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0" i="0" u="none" strike="noStrike" noProof="0" dirty="0">
                          <a:latin typeface="Gill Sans MT" panose="020B0502020104020203" pitchFamily="34" charset="0"/>
                        </a:rPr>
                        <a:t>Focus on </a:t>
                      </a:r>
                      <a:r>
                        <a:rPr lang="en-US" sz="1400" b="1" i="0" u="none" strike="noStrike" noProof="0" dirty="0">
                          <a:latin typeface="Gill Sans MT" panose="020B0502020104020203" pitchFamily="34" charset="0"/>
                        </a:rPr>
                        <a:t>reading and interpreting script extracts</a:t>
                      </a:r>
                      <a:r>
                        <a:rPr lang="en-US" sz="1400" b="0" i="0" u="none" strike="noStrike" noProof="0" dirty="0">
                          <a:latin typeface="Gill Sans MT" panose="020B0502020104020203" pitchFamily="34" charset="0"/>
                        </a:rPr>
                        <a:t>.</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0" i="0" u="none" strike="noStrike" noProof="0" dirty="0">
                          <a:latin typeface="Gill Sans MT" panose="020B0502020104020203" pitchFamily="34" charset="0"/>
                        </a:rPr>
                        <a:t>Explore characters’ </a:t>
                      </a:r>
                      <a:r>
                        <a:rPr lang="en-US" sz="1400" b="1" i="0" u="none" strike="noStrike" noProof="0" dirty="0">
                          <a:latin typeface="Gill Sans MT" panose="020B0502020104020203" pitchFamily="34" charset="0"/>
                        </a:rPr>
                        <a:t>thoughts</a:t>
                      </a:r>
                      <a:r>
                        <a:rPr lang="en-US" sz="1400" b="0" i="0" u="none" strike="noStrike" noProof="0" dirty="0">
                          <a:latin typeface="Gill Sans MT" panose="020B0502020104020203" pitchFamily="34" charset="0"/>
                        </a:rPr>
                        <a:t>, </a:t>
                      </a:r>
                      <a:r>
                        <a:rPr lang="en-US" sz="1400" b="1" i="0" u="none" strike="noStrike" noProof="0" dirty="0">
                          <a:latin typeface="Gill Sans MT" panose="020B0502020104020203" pitchFamily="34" charset="0"/>
                        </a:rPr>
                        <a:t>feelings</a:t>
                      </a:r>
                      <a:r>
                        <a:rPr lang="en-US" sz="1400" b="0" i="0" u="none" strike="noStrike" noProof="0" dirty="0">
                          <a:latin typeface="Gill Sans MT" panose="020B0502020104020203" pitchFamily="34" charset="0"/>
                        </a:rPr>
                        <a:t>, and </a:t>
                      </a:r>
                      <a:r>
                        <a:rPr lang="en-US" sz="1400" b="1" i="0" u="none" strike="noStrike" noProof="0" dirty="0">
                          <a:latin typeface="Gill Sans MT" panose="020B0502020104020203" pitchFamily="34" charset="0"/>
                        </a:rPr>
                        <a:t>relationships</a:t>
                      </a:r>
                      <a:r>
                        <a:rPr lang="en-US" sz="1400" b="0" i="0" u="none" strike="noStrike" noProof="0" dirty="0">
                          <a:latin typeface="Gill Sans MT" panose="020B0502020104020203" pitchFamily="34" charset="0"/>
                        </a:rPr>
                        <a:t>.</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0" i="0" u="none" strike="noStrike" noProof="0" dirty="0">
                          <a:latin typeface="Gill Sans MT" panose="020B0502020104020203" pitchFamily="34" charset="0"/>
                        </a:rPr>
                        <a:t>Use performance to express key moments and explore </a:t>
                      </a:r>
                      <a:r>
                        <a:rPr lang="en-US" sz="1400" b="1" i="0" u="none" strike="noStrike" noProof="0" dirty="0">
                          <a:latin typeface="Gill Sans MT" panose="020B0502020104020203" pitchFamily="34" charset="0"/>
                        </a:rPr>
                        <a:t>moral questions</a:t>
                      </a:r>
                      <a:r>
                        <a:rPr lang="en-US" sz="1400" b="0" i="0" u="none" strike="noStrike" noProof="0" dirty="0">
                          <a:latin typeface="Gill Sans MT" panose="020B0502020104020203" pitchFamily="34" charset="0"/>
                        </a:rPr>
                        <a:t>.</a:t>
                      </a:r>
                      <a:endParaRPr lang="en-US"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US" sz="1400" b="0" i="0" u="none" strike="noStrike" noProof="0" dirty="0">
                          <a:latin typeface="Gill Sans MT" panose="020B0502020104020203" pitchFamily="34" charset="0"/>
                        </a:rPr>
                        <a:t>Reflect on the effects of </a:t>
                      </a:r>
                      <a:r>
                        <a:rPr lang="en-US" sz="1400" b="1" i="0" u="none" strike="noStrike" noProof="0" dirty="0">
                          <a:latin typeface="Gill Sans MT" panose="020B0502020104020203" pitchFamily="34" charset="0"/>
                        </a:rPr>
                        <a:t>bullying</a:t>
                      </a:r>
                      <a:r>
                        <a:rPr lang="en-US" sz="1400" b="0" i="0" u="none" strike="noStrike" noProof="0" dirty="0">
                          <a:latin typeface="Gill Sans MT" panose="020B0502020104020203" pitchFamily="34" charset="0"/>
                        </a:rPr>
                        <a:t>, </a:t>
                      </a:r>
                      <a:r>
                        <a:rPr lang="en-US" sz="1400" b="1" i="0" u="none" strike="noStrike" noProof="0" dirty="0">
                          <a:latin typeface="Gill Sans MT" panose="020B0502020104020203" pitchFamily="34" charset="0"/>
                        </a:rPr>
                        <a:t>difference</a:t>
                      </a:r>
                      <a:r>
                        <a:rPr lang="en-US" sz="1400" b="0" i="0" u="none" strike="noStrike" noProof="0" dirty="0">
                          <a:latin typeface="Gill Sans MT" panose="020B0502020104020203" pitchFamily="34" charset="0"/>
                        </a:rPr>
                        <a:t>, and </a:t>
                      </a:r>
                      <a:r>
                        <a:rPr lang="en-US" sz="1400" b="1" i="0" u="none" strike="noStrike" noProof="0" dirty="0">
                          <a:latin typeface="Gill Sans MT" panose="020B0502020104020203" pitchFamily="34" charset="0"/>
                        </a:rPr>
                        <a:t>empathy</a:t>
                      </a:r>
                      <a:r>
                        <a:rPr lang="en-US" sz="1400" b="0" i="0" u="none" strike="noStrike" noProof="0" dirty="0">
                          <a:latin typeface="Gill Sans MT" panose="020B0502020104020203" pitchFamily="34" charset="0"/>
                        </a:rPr>
                        <a:t> through character exploration.</a:t>
                      </a:r>
                      <a:endParaRPr lang="en-US" sz="1400" dirty="0">
                        <a:latin typeface="Gill Sans MT" panose="020B0502020104020203" pitchFamily="34" charset="0"/>
                      </a:endParaRPr>
                    </a:p>
                    <a:p>
                      <a:pPr lvl="0" algn="l">
                        <a:lnSpc>
                          <a:spcPct val="100000"/>
                        </a:lnSpc>
                        <a:spcBef>
                          <a:spcPts val="0"/>
                        </a:spcBef>
                        <a:spcAft>
                          <a:spcPts val="0"/>
                        </a:spcAft>
                        <a:buNone/>
                      </a:pPr>
                      <a:endParaRPr lang="en-US" sz="1400" b="1" dirty="0">
                        <a:latin typeface="Gill Sans MT" panose="020B0502020104020203"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r h="3687847">
                <a:tc>
                  <a:txBody>
                    <a:bodyPr/>
                    <a:lstStyle/>
                    <a:p>
                      <a:pPr lvl="0" algn="l">
                        <a:lnSpc>
                          <a:spcPct val="100000"/>
                        </a:lnSpc>
                        <a:spcBef>
                          <a:spcPts val="0"/>
                        </a:spcBef>
                        <a:spcAft>
                          <a:spcPts val="0"/>
                        </a:spcAft>
                        <a:buNone/>
                      </a:pPr>
                      <a:r>
                        <a:rPr lang="en-GB" sz="1400" b="1" dirty="0">
                          <a:latin typeface="Gill Sans MT" panose="020B0502020104020203" pitchFamily="34" charset="0"/>
                        </a:rPr>
                        <a:t>Drama Techniques</a:t>
                      </a:r>
                      <a:endParaRPr lang="en-US" sz="1400" b="1"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latin typeface="Gill Sans MT" panose="020B0502020104020203" pitchFamily="34" charset="0"/>
                        </a:rPr>
                        <a:t>Script Reading</a:t>
                      </a:r>
                      <a:r>
                        <a:rPr lang="en-GB" sz="1400" b="0" i="0" u="none" strike="noStrike" noProof="0" dirty="0">
                          <a:latin typeface="Gill Sans MT" panose="020B0502020104020203" pitchFamily="34" charset="0"/>
                        </a:rPr>
                        <a:t> – Reading aloud with expression and understanding of character.</a:t>
                      </a:r>
                      <a:endParaRPr lang="en-GB"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latin typeface="Gill Sans MT" panose="020B0502020104020203" pitchFamily="34" charset="0"/>
                        </a:rPr>
                        <a:t>Still Image</a:t>
                      </a:r>
                      <a:r>
                        <a:rPr lang="en-GB" sz="1400" b="0" i="0" u="none" strike="noStrike" noProof="0" dirty="0">
                          <a:latin typeface="Gill Sans MT" panose="020B0502020104020203" pitchFamily="34" charset="0"/>
                        </a:rPr>
                        <a:t> – Creating frozen pictures to show key moments or ideas.</a:t>
                      </a:r>
                      <a:endParaRPr lang="en-GB"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latin typeface="Gill Sans MT" panose="020B0502020104020203" pitchFamily="34" charset="0"/>
                        </a:rPr>
                        <a:t>Thought Tracking</a:t>
                      </a:r>
                      <a:r>
                        <a:rPr lang="en-GB" sz="1400" b="0" i="0" u="none" strike="noStrike" noProof="0" dirty="0">
                          <a:latin typeface="Gill Sans MT" panose="020B0502020104020203" pitchFamily="34" charset="0"/>
                        </a:rPr>
                        <a:t> – Speaking a character’s inner thoughts aloud during a freeze frame or scene.</a:t>
                      </a:r>
                      <a:endParaRPr lang="en-GB"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latin typeface="Gill Sans MT" panose="020B0502020104020203" pitchFamily="34" charset="0"/>
                        </a:rPr>
                        <a:t>Role Play</a:t>
                      </a:r>
                      <a:r>
                        <a:rPr lang="en-GB" sz="1400" b="0" i="0" u="none" strike="noStrike" noProof="0" dirty="0">
                          <a:latin typeface="Gill Sans MT" panose="020B0502020104020203" pitchFamily="34" charset="0"/>
                        </a:rPr>
                        <a:t> – Stepping into a character’s shoes to explore reactions and emotions.</a:t>
                      </a:r>
                      <a:endParaRPr lang="en-GB"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latin typeface="Gill Sans MT" panose="020B0502020104020203" pitchFamily="34" charset="0"/>
                        </a:rPr>
                        <a:t>Hot-Seating</a:t>
                      </a:r>
                      <a:r>
                        <a:rPr lang="en-GB" sz="1400" b="0" i="0" u="none" strike="noStrike" noProof="0" dirty="0">
                          <a:latin typeface="Gill Sans MT" panose="020B0502020104020203" pitchFamily="34" charset="0"/>
                        </a:rPr>
                        <a:t> – Asking and answering questions in character to explore motivation and backstory.</a:t>
                      </a:r>
                      <a:endParaRPr lang="en-GB" sz="1400" dirty="0">
                        <a:latin typeface="Gill Sans MT" panose="020B0502020104020203" pitchFamily="34" charset="0"/>
                      </a:endParaRPr>
                    </a:p>
                    <a:p>
                      <a:pPr marL="285750" lvl="0" indent="-285750" algn="l">
                        <a:lnSpc>
                          <a:spcPct val="100000"/>
                        </a:lnSpc>
                        <a:spcBef>
                          <a:spcPts val="0"/>
                        </a:spcBef>
                        <a:spcAft>
                          <a:spcPts val="0"/>
                        </a:spcAft>
                        <a:buFont typeface="Arial"/>
                        <a:buChar char="•"/>
                      </a:pPr>
                      <a:r>
                        <a:rPr lang="en-GB" sz="1400" b="1" i="0" u="none" strike="noStrike" noProof="0" dirty="0">
                          <a:latin typeface="Gill Sans MT" panose="020B0502020104020203" pitchFamily="34" charset="0"/>
                        </a:rPr>
                        <a:t>Physical Theatre</a:t>
                      </a:r>
                      <a:r>
                        <a:rPr lang="en-GB" sz="1400" b="0" i="0" u="none" strike="noStrike" noProof="0" dirty="0">
                          <a:latin typeface="Gill Sans MT" panose="020B0502020104020203" pitchFamily="34" charset="0"/>
                        </a:rPr>
                        <a:t> – Using the body to express abstract ideas or emotions (e.g., imagining "cloud busting" moments on stage).</a:t>
                      </a:r>
                      <a:endParaRPr lang="en-GB" sz="1400" dirty="0">
                        <a:latin typeface="Gill Sans MT" panose="020B0502020104020203" pitchFamily="34" charset="0"/>
                      </a:endParaRPr>
                    </a:p>
                    <a:p>
                      <a:pPr lvl="0" algn="l">
                        <a:lnSpc>
                          <a:spcPct val="100000"/>
                        </a:lnSpc>
                        <a:spcBef>
                          <a:spcPts val="0"/>
                        </a:spcBef>
                        <a:spcAft>
                          <a:spcPts val="0"/>
                        </a:spcAft>
                        <a:buNone/>
                      </a:pPr>
                      <a:endParaRPr lang="en-GB" sz="1400" b="1" dirty="0">
                        <a:latin typeface="Gill Sans MT" panose="020B0502020104020203"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526632698"/>
                  </a:ext>
                </a:extLst>
              </a:tr>
            </a:tbl>
          </a:graphicData>
        </a:graphic>
      </p:graphicFrame>
    </p:spTree>
    <p:extLst>
      <p:ext uri="{BB962C8B-B14F-4D97-AF65-F5344CB8AC3E}">
        <p14:creationId xmlns:p14="http://schemas.microsoft.com/office/powerpoint/2010/main" val="1047353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3"/>
          <p:cNvGraphicFramePr/>
          <p:nvPr>
            <p:extLst>
              <p:ext uri="{D42A27DB-BD31-4B8C-83A1-F6EECF244321}">
                <p14:modId xmlns:p14="http://schemas.microsoft.com/office/powerpoint/2010/main" val="2928070788"/>
              </p:ext>
            </p:extLst>
          </p:nvPr>
        </p:nvGraphicFramePr>
        <p:xfrm>
          <a:off x="0" y="1"/>
          <a:ext cx="12192000" cy="7064964"/>
        </p:xfrm>
        <a:graphic>
          <a:graphicData uri="http://schemas.openxmlformats.org/drawingml/2006/table">
            <a:tbl>
              <a:tblPr firstRow="1" bandRow="1">
                <a:noFill/>
              </a:tblPr>
              <a:tblGrid>
                <a:gridCol w="5414200">
                  <a:extLst>
                    <a:ext uri="{9D8B030D-6E8A-4147-A177-3AD203B41FA5}">
                      <a16:colId xmlns:a16="http://schemas.microsoft.com/office/drawing/2014/main" val="20000"/>
                    </a:ext>
                  </a:extLst>
                </a:gridCol>
                <a:gridCol w="6777800">
                  <a:extLst>
                    <a:ext uri="{9D8B030D-6E8A-4147-A177-3AD203B41FA5}">
                      <a16:colId xmlns:a16="http://schemas.microsoft.com/office/drawing/2014/main" val="20001"/>
                    </a:ext>
                  </a:extLst>
                </a:gridCol>
              </a:tblGrid>
              <a:tr h="259890">
                <a:tc>
                  <a:txBody>
                    <a:bodyPr/>
                    <a:lstStyle/>
                    <a:p>
                      <a:pPr marL="0" marR="0" lvl="0" indent="0" algn="ctr" rtl="0">
                        <a:spcBef>
                          <a:spcPts val="0"/>
                        </a:spcBef>
                        <a:spcAft>
                          <a:spcPts val="0"/>
                        </a:spcAft>
                        <a:buNone/>
                      </a:pPr>
                      <a:r>
                        <a:rPr lang="en-GB" sz="1200" b="1" u="none" strike="noStrike" cap="none">
                          <a:solidFill>
                            <a:schemeClr val="dk1"/>
                          </a:solidFill>
                          <a:latin typeface="Calibri"/>
                          <a:ea typeface="Calibri"/>
                          <a:cs typeface="Calibri"/>
                          <a:sym typeface="Calibri"/>
                        </a:rPr>
                        <a:t>Y8 Drama – Greek theatre &amp; Antigone – HT5– Knowledge Organiser</a:t>
                      </a:r>
                      <a:endParaRPr sz="1200" b="1" u="none" strike="noStrike" cap="none" dirty="0">
                        <a:solidFill>
                          <a:schemeClr val="dk1"/>
                        </a:solidFill>
                        <a:latin typeface="Calibri"/>
                        <a:ea typeface="Calibri"/>
                        <a:cs typeface="Calibri"/>
                        <a:sym typeface="Calibri"/>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rowSpan="3">
                  <a:txBody>
                    <a:bodyPr/>
                    <a:lstStyle/>
                    <a:p>
                      <a:pPr marL="0" marR="0" lvl="0" indent="0" algn="l" rtl="0">
                        <a:spcBef>
                          <a:spcPts val="0"/>
                        </a:spcBef>
                        <a:spcAft>
                          <a:spcPts val="0"/>
                        </a:spcAft>
                        <a:buNone/>
                      </a:pPr>
                      <a:r>
                        <a:rPr lang="en-GB" sz="1200" b="1" u="sng" strike="noStrike" cap="none" dirty="0">
                          <a:solidFill>
                            <a:schemeClr val="dk1"/>
                          </a:solidFill>
                          <a:latin typeface="Gill Sans MT" panose="020B0502020104020203" pitchFamily="34" charset="0"/>
                          <a:ea typeface="Calibri"/>
                          <a:cs typeface="Calibri"/>
                          <a:sym typeface="Calibri"/>
                        </a:rPr>
                        <a:t>Antigone - Plot:</a:t>
                      </a:r>
                      <a:endParaRPr sz="1200" dirty="0">
                        <a:latin typeface="Gill Sans MT" panose="020B0502020104020203" pitchFamily="34" charset="0"/>
                      </a:endParaRPr>
                    </a:p>
                    <a:p>
                      <a:pPr marL="0" marR="0" lvl="0" indent="0" algn="l" rtl="0">
                        <a:spcBef>
                          <a:spcPts val="0"/>
                        </a:spcBef>
                        <a:spcAft>
                          <a:spcPts val="0"/>
                        </a:spcAft>
                        <a:buNone/>
                      </a:pPr>
                      <a:r>
                        <a:rPr lang="en-GB" sz="1100" b="0" u="none" dirty="0">
                          <a:solidFill>
                            <a:schemeClr val="dk1"/>
                          </a:solidFill>
                          <a:latin typeface="Gill Sans MT" panose="020B0502020104020203" pitchFamily="34" charset="0"/>
                          <a:ea typeface="Calibri"/>
                          <a:cs typeface="Calibri"/>
                          <a:sym typeface="Calibri"/>
                        </a:rPr>
                        <a:t>Two brothers, Polyneices and Eteocles are each leading opposing sides. Eteocles is fighting for the current King – King Creon, and Polyneices is fighting to overthrow King Creon. </a:t>
                      </a:r>
                      <a:endParaRPr sz="1100" dirty="0">
                        <a:latin typeface="Gill Sans MT" panose="020B0502020104020203" pitchFamily="34" charset="0"/>
                      </a:endParaRPr>
                    </a:p>
                    <a:p>
                      <a:pPr marL="0" marR="0" lvl="0" indent="0" algn="l" rtl="0">
                        <a:spcBef>
                          <a:spcPts val="0"/>
                        </a:spcBef>
                        <a:spcAft>
                          <a:spcPts val="0"/>
                        </a:spcAft>
                        <a:buNone/>
                      </a:pPr>
                      <a:r>
                        <a:rPr lang="en-GB" sz="1100" b="0" u="none" dirty="0">
                          <a:solidFill>
                            <a:schemeClr val="dk1"/>
                          </a:solidFill>
                          <a:latin typeface="Gill Sans MT" panose="020B0502020104020203" pitchFamily="34" charset="0"/>
                          <a:ea typeface="Calibri"/>
                          <a:cs typeface="Calibri"/>
                          <a:sym typeface="Calibri"/>
                        </a:rPr>
                        <a:t>Before the play begins we learn that the brothers are both killed in battle, and so the civil war comes to an end. King Creon orders that Eteocles will be honoured and given a royal burial, but Polyneices will be disgraced. His body will be left to rot outside the battlements for the animals to pick apart and anybody who attempts to bury him will also be put to death. Antigone and Ismene are the sisters of Polyneices and Eteocles. Antigone brings Ismene out of the city walls at night for a secret meeting.  Antigone is devastated and desperate to bury Polyneices’ body and wants Ismene to help her. Ismene refuses. She is too scared of the death penalty, the girls argue but Ismene is unable to talk Antigone out of her decision to bury Polyneices. The next night, Antigone sneaks out of the city walls. She waits until the guards guarding Polyneices’ body fall asleep, drags the body a short distance away and buries it. In the morning, the guards discover the body has gone missing. They are all scared and argue over who should tell King Creon. Creon is raging. He suspects Antigone and orders the guards to bring her to the throne room. Creon questions Antigone, who does not deny burying her brother. Instead, she openly argues with King Creon over the decision. Antigone argues that without burial her brother would never have been able to reach the afterlife. King Creon suspects that Antigone could not have buried her brother on her own and thinks Ismene must have helped her. He orders the guards to bring Ismene. Ismene, wanting to die alongside her sister, falsely confesses to the crime but Antigone will have none of it. The sisters argue again over who was involved in burying the body. Creon – confused over the argument, orders that both girls be put into jail for the time being. </a:t>
                      </a:r>
                      <a:endParaRPr sz="1100" dirty="0">
                        <a:latin typeface="Gill Sans MT" panose="020B0502020104020203" pitchFamily="34" charset="0"/>
                      </a:endParaRPr>
                    </a:p>
                    <a:p>
                      <a:pPr marL="0" marR="0" lvl="0" indent="0" algn="l" rtl="0">
                        <a:spcBef>
                          <a:spcPts val="0"/>
                        </a:spcBef>
                        <a:spcAft>
                          <a:spcPts val="0"/>
                        </a:spcAft>
                        <a:buNone/>
                      </a:pPr>
                      <a:r>
                        <a:rPr lang="en-GB" sz="1100" b="0" u="none" dirty="0">
                          <a:solidFill>
                            <a:schemeClr val="dk1"/>
                          </a:solidFill>
                          <a:latin typeface="Gill Sans MT" panose="020B0502020104020203" pitchFamily="34" charset="0"/>
                          <a:ea typeface="Calibri"/>
                          <a:cs typeface="Calibri"/>
                          <a:sym typeface="Calibri"/>
                        </a:rPr>
                        <a:t>Creon’s son Haemon enters. He is engaged to Antigone and wants to convince his father to spare her life. Father and son argue, but Haemon cannot change the fact that Antigone will face the death penalty. Haemon leaves, and vows never to see or speak to his father again. Creon decides to spare Ismene and to imprison Antigone in a cave – without food or water they will brick up the mouth of the cave so that Antigone has a slow and painful death. She is brought out of the house, and she defends her actions one last time. She is taken away, with the Chorus expressing great sorrow for what is going to happen to her. Tiresias, the blind prophet, enters. He warns Creon that the Gods side with Antigone. Creon accuses Tiresias of being corrupt, and Tiresias responds that because of Creon's mistakes, he will lose one child for the crimes of leaving Polyneices unburied and putting Antigone into the earth. All of Greece will despise him, and the sacrificial offerings of Thebes will not be accepted by the gods.</a:t>
                      </a:r>
                      <a:endParaRPr sz="1100" dirty="0">
                        <a:latin typeface="Gill Sans MT" panose="020B0502020104020203" pitchFamily="34" charset="0"/>
                      </a:endParaRPr>
                    </a:p>
                    <a:p>
                      <a:pPr marL="0" marR="0" lvl="0" indent="0" algn="l" rtl="0">
                        <a:spcBef>
                          <a:spcPts val="0"/>
                        </a:spcBef>
                        <a:spcAft>
                          <a:spcPts val="0"/>
                        </a:spcAft>
                        <a:buNone/>
                      </a:pPr>
                      <a:r>
                        <a:rPr lang="en-GB" sz="1100" b="0" u="none" dirty="0">
                          <a:solidFill>
                            <a:schemeClr val="dk1"/>
                          </a:solidFill>
                          <a:latin typeface="Gill Sans MT" panose="020B0502020104020203" pitchFamily="34" charset="0"/>
                          <a:ea typeface="Calibri"/>
                          <a:cs typeface="Calibri"/>
                          <a:sym typeface="Calibri"/>
                        </a:rPr>
                        <a:t>The Chorus, terrified, asks Creon to take their advice. He starts to waiver, and they tell him that he should bury Polyneices and free Antigone. Creon, shaken, agrees to do it.</a:t>
                      </a:r>
                      <a:endParaRPr sz="1100" dirty="0">
                        <a:latin typeface="Gill Sans MT" panose="020B0502020104020203" pitchFamily="34" charset="0"/>
                      </a:endParaRPr>
                    </a:p>
                    <a:p>
                      <a:pPr marL="0" marR="0" lvl="0" indent="0" algn="l" rtl="0">
                        <a:spcBef>
                          <a:spcPts val="0"/>
                        </a:spcBef>
                        <a:spcAft>
                          <a:spcPts val="0"/>
                        </a:spcAft>
                        <a:buNone/>
                      </a:pPr>
                      <a:r>
                        <a:rPr lang="en-GB" sz="1100" b="0" u="none" dirty="0">
                          <a:solidFill>
                            <a:schemeClr val="dk1"/>
                          </a:solidFill>
                          <a:latin typeface="Gill Sans MT" panose="020B0502020104020203" pitchFamily="34" charset="0"/>
                          <a:ea typeface="Calibri"/>
                          <a:cs typeface="Calibri"/>
                          <a:sym typeface="Calibri"/>
                        </a:rPr>
                        <a:t>Creon leaves with his guards to help him right his previous mistakes but a Messenger enters to tell them that Haemon has killed himself. </a:t>
                      </a:r>
                      <a:endParaRPr sz="1100" dirty="0">
                        <a:latin typeface="Gill Sans MT" panose="020B0502020104020203" pitchFamily="34" charset="0"/>
                      </a:endParaRPr>
                    </a:p>
                    <a:p>
                      <a:pPr marL="0" marR="0" lvl="0" indent="0" algn="l" rtl="0">
                        <a:spcBef>
                          <a:spcPts val="0"/>
                        </a:spcBef>
                        <a:spcAft>
                          <a:spcPts val="0"/>
                        </a:spcAft>
                        <a:buNone/>
                      </a:pPr>
                      <a:r>
                        <a:rPr lang="en-GB" sz="1100" b="0" u="none" dirty="0">
                          <a:solidFill>
                            <a:schemeClr val="dk1"/>
                          </a:solidFill>
                          <a:latin typeface="Gill Sans MT" panose="020B0502020104020203" pitchFamily="34" charset="0"/>
                          <a:ea typeface="Calibri"/>
                          <a:cs typeface="Calibri"/>
                          <a:sym typeface="Calibri"/>
                        </a:rPr>
                        <a:t>Eurydice, Creon's wife and Haemon's mother, enters and asks the Messenger to tell her everything. The Messenger reports that Haemon and Antigone have both taken their own lives. Eurydice disappears into the palace. </a:t>
                      </a:r>
                      <a:endParaRPr sz="1100" dirty="0">
                        <a:latin typeface="Gill Sans MT" panose="020B0502020104020203" pitchFamily="34" charset="0"/>
                      </a:endParaRPr>
                    </a:p>
                    <a:p>
                      <a:pPr marL="0" marR="0" lvl="0" indent="0" algn="l" rtl="0">
                        <a:spcBef>
                          <a:spcPts val="0"/>
                        </a:spcBef>
                        <a:spcAft>
                          <a:spcPts val="0"/>
                        </a:spcAft>
                        <a:buNone/>
                      </a:pPr>
                      <a:r>
                        <a:rPr lang="en-GB" sz="1100" b="0" u="none" dirty="0">
                          <a:solidFill>
                            <a:schemeClr val="dk1"/>
                          </a:solidFill>
                          <a:latin typeface="Gill Sans MT" panose="020B0502020104020203" pitchFamily="34" charset="0"/>
                          <a:ea typeface="Calibri"/>
                          <a:cs typeface="Calibri"/>
                          <a:sym typeface="Calibri"/>
                        </a:rPr>
                        <a:t>Creon understands that his own actions have caused these events. A Second Messenger arrives to tell Creon and the Chorus that Eurydice has killed herself. With her last breath, she cursed her husband. </a:t>
                      </a:r>
                      <a:endParaRPr sz="1100" dirty="0">
                        <a:latin typeface="Gill Sans MT" panose="020B0502020104020203" pitchFamily="34" charset="0"/>
                      </a:endParaRPr>
                    </a:p>
                    <a:p>
                      <a:pPr marL="0" marR="0" lvl="0" indent="0" algn="l" rtl="0">
                        <a:spcBef>
                          <a:spcPts val="0"/>
                        </a:spcBef>
                        <a:spcAft>
                          <a:spcPts val="0"/>
                        </a:spcAft>
                        <a:buNone/>
                      </a:pPr>
                      <a:r>
                        <a:rPr lang="en-GB" sz="1100" b="0" u="none" dirty="0">
                          <a:solidFill>
                            <a:schemeClr val="dk1"/>
                          </a:solidFill>
                          <a:latin typeface="Gill Sans MT" panose="020B0502020104020203" pitchFamily="34" charset="0"/>
                          <a:ea typeface="Calibri"/>
                          <a:cs typeface="Calibri"/>
                          <a:sym typeface="Calibri"/>
                        </a:rPr>
                        <a:t>Creon blames himself for everything that has happened, and, a broken man, he asks his servants to help him inside. The order he valued so much has been protected, and he is still the king, but he has acted against the gods and lost his child and his wife as a result. </a:t>
                      </a:r>
                      <a:endParaRPr sz="1100" dirty="0">
                        <a:latin typeface="Gill Sans MT" panose="020B0502020104020203" pitchFamily="34" charset="0"/>
                      </a:endParaRPr>
                    </a:p>
                    <a:p>
                      <a:pPr marL="0" marR="0" lvl="0" indent="0" algn="l" rtl="0">
                        <a:spcBef>
                          <a:spcPts val="0"/>
                        </a:spcBef>
                        <a:spcAft>
                          <a:spcPts val="0"/>
                        </a:spcAft>
                        <a:buNone/>
                      </a:pPr>
                      <a:r>
                        <a:rPr lang="en-GB" sz="1100" b="0" u="none" dirty="0">
                          <a:solidFill>
                            <a:schemeClr val="dk1"/>
                          </a:solidFill>
                          <a:latin typeface="Gill Sans MT" panose="020B0502020104020203" pitchFamily="34" charset="0"/>
                          <a:ea typeface="Calibri"/>
                          <a:cs typeface="Calibri"/>
                          <a:sym typeface="Calibri"/>
                        </a:rPr>
                        <a:t>The Chorus closes by saying that although the gods punish the proud, punishment brings wisdom.</a:t>
                      </a:r>
                      <a:endParaRPr sz="1100" dirty="0">
                        <a:latin typeface="Gill Sans MT" panose="020B0502020104020203" pitchFamily="34" charset="0"/>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465075">
                <a:tc>
                  <a:txBody>
                    <a:bodyPr/>
                    <a:lstStyle/>
                    <a:p>
                      <a:pPr marL="0" marR="0" lvl="0" indent="0" algn="l" rtl="0">
                        <a:spcBef>
                          <a:spcPts val="0"/>
                        </a:spcBef>
                        <a:spcAft>
                          <a:spcPts val="0"/>
                        </a:spcAft>
                        <a:buClr>
                          <a:schemeClr val="dk1"/>
                        </a:buClr>
                        <a:buSzPts val="1200"/>
                        <a:buFont typeface="Arial"/>
                        <a:buNone/>
                      </a:pPr>
                      <a:r>
                        <a:rPr lang="en-GB" sz="1200" b="1" u="sng">
                          <a:latin typeface="Gill Sans MT" panose="020B0502020104020203" pitchFamily="34" charset="0"/>
                          <a:ea typeface="Calibri"/>
                          <a:cs typeface="Calibri"/>
                          <a:sym typeface="Calibri"/>
                        </a:rPr>
                        <a:t>Greek Theatre</a:t>
                      </a:r>
                      <a:r>
                        <a:rPr lang="en-GB" sz="1200">
                          <a:latin typeface="Gill Sans MT" panose="020B0502020104020203" pitchFamily="34" charset="0"/>
                          <a:ea typeface="Calibri"/>
                          <a:cs typeface="Calibri"/>
                          <a:sym typeface="Calibri"/>
                        </a:rPr>
                        <a:t>: </a:t>
                      </a:r>
                      <a:endParaRPr sz="1200">
                        <a:latin typeface="Gill Sans MT" panose="020B0502020104020203" pitchFamily="34" charset="0"/>
                        <a:ea typeface="Calibri"/>
                        <a:cs typeface="Calibri"/>
                        <a:sym typeface="Calibri"/>
                      </a:endParaRPr>
                    </a:p>
                    <a:p>
                      <a:pPr marL="171450" marR="0" lvl="0" indent="-171450" algn="l" rtl="0">
                        <a:lnSpc>
                          <a:spcPct val="100000"/>
                        </a:lnSpc>
                        <a:spcBef>
                          <a:spcPts val="0"/>
                        </a:spcBef>
                        <a:spcAft>
                          <a:spcPts val="0"/>
                        </a:spcAft>
                        <a:buClr>
                          <a:schemeClr val="dk1"/>
                        </a:buClr>
                        <a:buSzPts val="1200"/>
                        <a:buFont typeface="Arial"/>
                        <a:buChar char="•"/>
                      </a:pPr>
                      <a:r>
                        <a:rPr lang="en-GB" sz="1200">
                          <a:latin typeface="Gill Sans MT" panose="020B0502020104020203" pitchFamily="34" charset="0"/>
                        </a:rPr>
                        <a:t>Theatre was a very big focus in Greece and started in approximately 550 BC.</a:t>
                      </a:r>
                      <a:endParaRPr>
                        <a:latin typeface="Gill Sans MT" panose="020B0502020104020203" pitchFamily="34" charset="0"/>
                      </a:endParaRPr>
                    </a:p>
                    <a:p>
                      <a:pPr marL="171450" marR="0" lvl="0" indent="-171450" algn="l" rtl="0">
                        <a:lnSpc>
                          <a:spcPct val="100000"/>
                        </a:lnSpc>
                        <a:spcBef>
                          <a:spcPts val="0"/>
                        </a:spcBef>
                        <a:spcAft>
                          <a:spcPts val="0"/>
                        </a:spcAft>
                        <a:buClr>
                          <a:schemeClr val="dk1"/>
                        </a:buClr>
                        <a:buSzPts val="1200"/>
                        <a:buFont typeface="Arial"/>
                        <a:buChar char="•"/>
                      </a:pPr>
                      <a:r>
                        <a:rPr lang="en-GB" sz="1200">
                          <a:latin typeface="Gill Sans MT" panose="020B0502020104020203" pitchFamily="34" charset="0"/>
                        </a:rPr>
                        <a:t>Theatre performances were in honour of an ancient Greek God called Dionysus.</a:t>
                      </a:r>
                      <a:endParaRPr>
                        <a:latin typeface="Gill Sans MT" panose="020B0502020104020203" pitchFamily="34" charset="0"/>
                      </a:endParaRPr>
                    </a:p>
                    <a:p>
                      <a:pPr marL="171450" marR="0" lvl="0" indent="-171450" algn="l" rtl="0">
                        <a:lnSpc>
                          <a:spcPct val="100000"/>
                        </a:lnSpc>
                        <a:spcBef>
                          <a:spcPts val="0"/>
                        </a:spcBef>
                        <a:spcAft>
                          <a:spcPts val="0"/>
                        </a:spcAft>
                        <a:buClr>
                          <a:schemeClr val="dk1"/>
                        </a:buClr>
                        <a:buSzPts val="1200"/>
                        <a:buFont typeface="Arial"/>
                        <a:buChar char="•"/>
                      </a:pPr>
                      <a:r>
                        <a:rPr lang="en-GB" sz="1200">
                          <a:latin typeface="Gill Sans MT" panose="020B0502020104020203" pitchFamily="34" charset="0"/>
                        </a:rPr>
                        <a:t>They had big festivals and theatre competitions in honour of this Greek God – Dionysus. </a:t>
                      </a:r>
                      <a:endParaRPr>
                        <a:latin typeface="Gill Sans MT" panose="020B0502020104020203" pitchFamily="34" charset="0"/>
                      </a:endParaRPr>
                    </a:p>
                    <a:p>
                      <a:pPr marL="171450" marR="0" lvl="0" indent="-171450" algn="l" rtl="0">
                        <a:lnSpc>
                          <a:spcPct val="100000"/>
                        </a:lnSpc>
                        <a:spcBef>
                          <a:spcPts val="0"/>
                        </a:spcBef>
                        <a:spcAft>
                          <a:spcPts val="0"/>
                        </a:spcAft>
                        <a:buClr>
                          <a:schemeClr val="dk1"/>
                        </a:buClr>
                        <a:buSzPts val="1200"/>
                        <a:buFont typeface="Arial"/>
                        <a:buChar char="•"/>
                      </a:pPr>
                      <a:r>
                        <a:rPr lang="en-GB" sz="1200">
                          <a:latin typeface="Gill Sans MT" panose="020B0502020104020203" pitchFamily="34" charset="0"/>
                        </a:rPr>
                        <a:t>There were three types of theatre; Comedy, Tragedy and Satire (making fun of leaders).</a:t>
                      </a:r>
                      <a:endParaRPr>
                        <a:latin typeface="Gill Sans MT" panose="020B0502020104020203" pitchFamily="34" charset="0"/>
                      </a:endParaRPr>
                    </a:p>
                    <a:p>
                      <a:pPr marL="171450" marR="0" lvl="0" indent="-171450" algn="l" rtl="0">
                        <a:lnSpc>
                          <a:spcPct val="100000"/>
                        </a:lnSpc>
                        <a:spcBef>
                          <a:spcPts val="0"/>
                        </a:spcBef>
                        <a:spcAft>
                          <a:spcPts val="0"/>
                        </a:spcAft>
                        <a:buClr>
                          <a:schemeClr val="dk1"/>
                        </a:buClr>
                        <a:buSzPts val="1200"/>
                        <a:buFont typeface="Arial"/>
                        <a:buChar char="•"/>
                      </a:pPr>
                      <a:r>
                        <a:rPr lang="en-GB" sz="1200">
                          <a:latin typeface="Gill Sans MT" panose="020B0502020104020203" pitchFamily="34" charset="0"/>
                        </a:rPr>
                        <a:t>Actors used masks and gestures to tell the story and the chorus (group of singers) told the story like narrators. </a:t>
                      </a:r>
                      <a:endParaRPr>
                        <a:latin typeface="Gill Sans MT" panose="020B0502020104020203" pitchFamily="34" charset="0"/>
                      </a:endParaRPr>
                    </a:p>
                    <a:p>
                      <a:pPr marL="0" marR="0" lvl="0" indent="0" algn="l" rtl="0">
                        <a:lnSpc>
                          <a:spcPct val="100000"/>
                        </a:lnSpc>
                        <a:spcBef>
                          <a:spcPts val="0"/>
                        </a:spcBef>
                        <a:spcAft>
                          <a:spcPts val="0"/>
                        </a:spcAft>
                        <a:buClr>
                          <a:schemeClr val="dk1"/>
                        </a:buClr>
                        <a:buSzPts val="1200"/>
                        <a:buFont typeface="Arial"/>
                        <a:buNone/>
                      </a:pPr>
                      <a:r>
                        <a:rPr lang="en-GB" sz="1200" b="1" u="sng">
                          <a:latin typeface="Gill Sans MT" panose="020B0502020104020203" pitchFamily="34" charset="0"/>
                        </a:rPr>
                        <a:t>Sophocles &amp; Antigone: </a:t>
                      </a:r>
                      <a:endParaRPr>
                        <a:latin typeface="Gill Sans MT" panose="020B0502020104020203" pitchFamily="34" charset="0"/>
                      </a:endParaRPr>
                    </a:p>
                    <a:p>
                      <a:pPr marL="171450" marR="0" lvl="0" indent="-171450" algn="l" rtl="0">
                        <a:spcBef>
                          <a:spcPts val="0"/>
                        </a:spcBef>
                        <a:spcAft>
                          <a:spcPts val="0"/>
                        </a:spcAft>
                        <a:buClr>
                          <a:schemeClr val="dk1"/>
                        </a:buClr>
                        <a:buSzPts val="1200"/>
                        <a:buFont typeface="Arial"/>
                        <a:buChar char="•"/>
                      </a:pPr>
                      <a:r>
                        <a:rPr lang="en-GB" sz="1200">
                          <a:latin typeface="Gill Sans MT" panose="020B0502020104020203" pitchFamily="34" charset="0"/>
                        </a:rPr>
                        <a:t>Antigone is a tragedy by </a:t>
                      </a:r>
                      <a:r>
                        <a:rPr lang="en-GB" sz="1200" b="1">
                          <a:latin typeface="Gill Sans MT" panose="020B0502020104020203" pitchFamily="34" charset="0"/>
                        </a:rPr>
                        <a:t>Sophocles</a:t>
                      </a:r>
                      <a:r>
                        <a:rPr lang="en-GB" sz="1200">
                          <a:latin typeface="Gill Sans MT" panose="020B0502020104020203" pitchFamily="34" charset="0"/>
                        </a:rPr>
                        <a:t> written in or before 441 BC.</a:t>
                      </a:r>
                      <a:endParaRPr>
                        <a:latin typeface="Gill Sans MT" panose="020B0502020104020203" pitchFamily="34" charset="0"/>
                      </a:endParaRPr>
                    </a:p>
                    <a:p>
                      <a:pPr marL="171450" marR="0" lvl="0" indent="-171450" algn="l" rtl="0">
                        <a:spcBef>
                          <a:spcPts val="0"/>
                        </a:spcBef>
                        <a:spcAft>
                          <a:spcPts val="0"/>
                        </a:spcAft>
                        <a:buClr>
                          <a:schemeClr val="dk1"/>
                        </a:buClr>
                        <a:buSzPts val="1200"/>
                        <a:buFont typeface="Arial"/>
                        <a:buChar char="•"/>
                      </a:pPr>
                      <a:r>
                        <a:rPr lang="en-GB" sz="1200">
                          <a:latin typeface="Gill Sans MT" panose="020B0502020104020203" pitchFamily="34" charset="0"/>
                        </a:rPr>
                        <a:t>Sophocles is one of three ancient Greek tragedians whose plays have survived.</a:t>
                      </a:r>
                      <a:endParaRPr>
                        <a:latin typeface="Gill Sans MT" panose="020B0502020104020203" pitchFamily="34" charset="0"/>
                      </a:endParaRPr>
                    </a:p>
                    <a:p>
                      <a:pPr marL="171450" marR="0" lvl="0" indent="-171450" algn="l" rtl="0">
                        <a:spcBef>
                          <a:spcPts val="0"/>
                        </a:spcBef>
                        <a:spcAft>
                          <a:spcPts val="0"/>
                        </a:spcAft>
                        <a:buClr>
                          <a:schemeClr val="dk1"/>
                        </a:buClr>
                        <a:buSzPts val="1200"/>
                        <a:buFont typeface="Arial"/>
                        <a:buChar char="•"/>
                      </a:pPr>
                      <a:r>
                        <a:rPr lang="en-GB" sz="1200">
                          <a:latin typeface="Gill Sans MT" panose="020B0502020104020203" pitchFamily="34" charset="0"/>
                        </a:rPr>
                        <a:t>The most famous tragedies of Sophocles feature Oedipus and Antigone: they are generally known as the Theban plays.</a:t>
                      </a:r>
                      <a:endParaRPr>
                        <a:latin typeface="Gill Sans MT" panose="020B0502020104020203" pitchFamily="34" charset="0"/>
                      </a:endParaRPr>
                    </a:p>
                    <a:p>
                      <a:pPr marL="171450" marR="0" lvl="0" indent="-171450" algn="l" rtl="0">
                        <a:spcBef>
                          <a:spcPts val="0"/>
                        </a:spcBef>
                        <a:spcAft>
                          <a:spcPts val="0"/>
                        </a:spcAft>
                        <a:buClr>
                          <a:schemeClr val="dk1"/>
                        </a:buClr>
                        <a:buSzPts val="1200"/>
                        <a:buFont typeface="Arial"/>
                        <a:buChar char="•"/>
                      </a:pPr>
                      <a:r>
                        <a:rPr lang="en-GB" sz="1200">
                          <a:latin typeface="Gill Sans MT" panose="020B0502020104020203" pitchFamily="34" charset="0"/>
                        </a:rPr>
                        <a:t>Of the three Theban plays Antigone is the third in order of the events depicted in the plays, but it is the first that was written.</a:t>
                      </a:r>
                      <a:endParaRPr>
                        <a:latin typeface="Gill Sans MT" panose="020B0502020104020203" pitchFamily="34" charset="0"/>
                      </a:endParaRPr>
                    </a:p>
                    <a:p>
                      <a:pPr marL="171450" marR="0" lvl="0" indent="-171450" algn="l" rtl="0">
                        <a:spcBef>
                          <a:spcPts val="0"/>
                        </a:spcBef>
                        <a:spcAft>
                          <a:spcPts val="0"/>
                        </a:spcAft>
                        <a:buClr>
                          <a:schemeClr val="dk1"/>
                        </a:buClr>
                        <a:buSzPts val="1200"/>
                        <a:buFont typeface="Arial"/>
                        <a:buChar char="•"/>
                      </a:pPr>
                      <a:r>
                        <a:rPr lang="en-GB" sz="1200">
                          <a:latin typeface="Gill Sans MT" panose="020B0502020104020203" pitchFamily="34" charset="0"/>
                        </a:rPr>
                        <a:t>Sophocles wrote over 120 plays, but only seven have survived.</a:t>
                      </a:r>
                      <a:endParaRPr>
                        <a:latin typeface="Gill Sans MT" panose="020B0502020104020203" pitchFamily="34" charset="0"/>
                      </a:endParaRPr>
                    </a:p>
                    <a:p>
                      <a:pPr marL="171450" marR="0" lvl="0" indent="-171450" algn="l" rtl="0">
                        <a:spcBef>
                          <a:spcPts val="0"/>
                        </a:spcBef>
                        <a:spcAft>
                          <a:spcPts val="0"/>
                        </a:spcAft>
                        <a:buClr>
                          <a:schemeClr val="dk1"/>
                        </a:buClr>
                        <a:buSzPts val="1200"/>
                        <a:buFont typeface="Arial"/>
                        <a:buChar char="•"/>
                      </a:pPr>
                      <a:r>
                        <a:rPr lang="en-GB" sz="1200">
                          <a:latin typeface="Gill Sans MT" panose="020B0502020104020203" pitchFamily="34" charset="0"/>
                        </a:rPr>
                        <a:t>Antigone is still a popular story today with many adaptations in film, theatre and opera.</a:t>
                      </a:r>
                      <a:endParaRPr sz="1200" b="0" u="none">
                        <a:latin typeface="Gill Sans MT" panose="020B0502020104020203" pitchFamily="34" charset="0"/>
                      </a:endParaRPr>
                    </a:p>
                  </a:txBody>
                  <a:tcPr marL="114300" marR="114300"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1"/>
                  </a:ext>
                </a:extLst>
              </a:tr>
              <a:tr h="3133034">
                <a:tc>
                  <a:txBody>
                    <a:bodyPr/>
                    <a:lstStyle/>
                    <a:p>
                      <a:pPr marL="0" marR="0" lvl="0" indent="0" algn="l" rtl="0">
                        <a:spcBef>
                          <a:spcPts val="0"/>
                        </a:spcBef>
                        <a:spcAft>
                          <a:spcPts val="0"/>
                        </a:spcAft>
                        <a:buNone/>
                      </a:pPr>
                      <a:r>
                        <a:rPr lang="en-GB" sz="1200" b="1" u="sng" dirty="0">
                          <a:solidFill>
                            <a:schemeClr val="dk1"/>
                          </a:solidFill>
                          <a:latin typeface="Gill Sans MT" panose="020B0502020104020203" pitchFamily="34" charset="0"/>
                        </a:rPr>
                        <a:t>Key Techniques / Vocabulary</a:t>
                      </a:r>
                      <a:r>
                        <a:rPr lang="en-GB" sz="1200" b="0" dirty="0">
                          <a:solidFill>
                            <a:schemeClr val="dk1"/>
                          </a:solidFill>
                          <a:latin typeface="Gill Sans MT" panose="020B0502020104020203" pitchFamily="34" charset="0"/>
                        </a:rPr>
                        <a:t>:</a:t>
                      </a:r>
                      <a:endParaRPr sz="1200" dirty="0">
                        <a:latin typeface="Gill Sans MT" panose="020B0502020104020203" pitchFamily="34" charset="0"/>
                      </a:endParaRPr>
                    </a:p>
                    <a:p>
                      <a:pPr marL="0" marR="0" lvl="0" indent="0" algn="l" rtl="0">
                        <a:spcBef>
                          <a:spcPts val="0"/>
                        </a:spcBef>
                        <a:spcAft>
                          <a:spcPts val="0"/>
                        </a:spcAft>
                        <a:buNone/>
                      </a:pPr>
                      <a:r>
                        <a:rPr lang="en-GB" sz="1200" b="1" dirty="0">
                          <a:solidFill>
                            <a:schemeClr val="dk1"/>
                          </a:solidFill>
                          <a:latin typeface="Gill Sans MT" panose="020B0502020104020203" pitchFamily="34" charset="0"/>
                          <a:ea typeface="Calibri"/>
                          <a:cs typeface="Calibri"/>
                          <a:sym typeface="Calibri"/>
                        </a:rPr>
                        <a:t>Exaggeration: </a:t>
                      </a:r>
                      <a:r>
                        <a:rPr lang="en-GB" sz="1200" b="0" i="0" dirty="0">
                          <a:solidFill>
                            <a:schemeClr val="dk1"/>
                          </a:solidFill>
                          <a:latin typeface="Gill Sans MT" panose="020B0502020104020203" pitchFamily="34" charset="0"/>
                          <a:ea typeface="Calibri"/>
                          <a:cs typeface="Calibri"/>
                          <a:sym typeface="Calibri"/>
                        </a:rPr>
                        <a:t>Exaggeration is the representation of something as more extreme or dramatic than it really is. Exaggeration is used to emphasise certain ideas by overstating it in some way. This can add drama, suspense, humour, etc. for the audience.</a:t>
                      </a:r>
                      <a:endParaRPr sz="1200" b="0" dirty="0">
                        <a:latin typeface="Gill Sans MT" panose="020B0502020104020203" pitchFamily="34" charset="0"/>
                      </a:endParaRPr>
                    </a:p>
                    <a:p>
                      <a:pPr marL="0" marR="0" lvl="0" indent="0" algn="l" rtl="0">
                        <a:lnSpc>
                          <a:spcPct val="100000"/>
                        </a:lnSpc>
                        <a:spcBef>
                          <a:spcPts val="0"/>
                        </a:spcBef>
                        <a:spcAft>
                          <a:spcPts val="0"/>
                        </a:spcAft>
                        <a:buClr>
                          <a:schemeClr val="dk1"/>
                        </a:buClr>
                        <a:buSzPts val="1200"/>
                        <a:buFont typeface="Calibri"/>
                        <a:buNone/>
                      </a:pPr>
                      <a:r>
                        <a:rPr lang="en-GB" sz="1200" b="1" dirty="0">
                          <a:solidFill>
                            <a:schemeClr val="dk1"/>
                          </a:solidFill>
                          <a:latin typeface="Gill Sans MT" panose="020B0502020104020203" pitchFamily="34" charset="0"/>
                          <a:ea typeface="Calibri"/>
                          <a:cs typeface="Calibri"/>
                          <a:sym typeface="Calibri"/>
                        </a:rPr>
                        <a:t>Canon: </a:t>
                      </a:r>
                      <a:r>
                        <a:rPr lang="en-GB" sz="1200" b="0" i="0" dirty="0">
                          <a:solidFill>
                            <a:schemeClr val="dk1"/>
                          </a:solidFill>
                          <a:latin typeface="Gill Sans MT" panose="020B0502020104020203" pitchFamily="34" charset="0"/>
                          <a:ea typeface="Calibri"/>
                          <a:cs typeface="Calibri"/>
                          <a:sym typeface="Calibri"/>
                        </a:rPr>
                        <a:t>moving or speaking one after the other like a Mexican wave</a:t>
                      </a:r>
                      <a:endParaRPr sz="1200" dirty="0">
                        <a:latin typeface="Gill Sans MT" panose="020B0502020104020203" pitchFamily="34" charset="0"/>
                      </a:endParaRPr>
                    </a:p>
                    <a:p>
                      <a:pPr marL="0" marR="0" lvl="0" indent="0" algn="l" rtl="0">
                        <a:lnSpc>
                          <a:spcPct val="100000"/>
                        </a:lnSpc>
                        <a:spcBef>
                          <a:spcPts val="0"/>
                        </a:spcBef>
                        <a:spcAft>
                          <a:spcPts val="0"/>
                        </a:spcAft>
                        <a:buClr>
                          <a:schemeClr val="dk1"/>
                        </a:buClr>
                        <a:buSzPts val="1200"/>
                        <a:buFont typeface="Calibri"/>
                        <a:buNone/>
                      </a:pPr>
                      <a:r>
                        <a:rPr lang="en-GB" sz="1200" b="1" dirty="0">
                          <a:solidFill>
                            <a:schemeClr val="dk1"/>
                          </a:solidFill>
                          <a:latin typeface="Gill Sans MT" panose="020B0502020104020203" pitchFamily="34" charset="0"/>
                          <a:ea typeface="Calibri"/>
                          <a:cs typeface="Calibri"/>
                          <a:sym typeface="Calibri"/>
                        </a:rPr>
                        <a:t>Unison: </a:t>
                      </a:r>
                      <a:r>
                        <a:rPr lang="en-GB" sz="1200" dirty="0">
                          <a:solidFill>
                            <a:schemeClr val="dk1"/>
                          </a:solidFill>
                          <a:latin typeface="Gill Sans MT" panose="020B0502020104020203" pitchFamily="34" charset="0"/>
                          <a:ea typeface="Calibri"/>
                          <a:cs typeface="Calibri"/>
                          <a:sym typeface="Calibri"/>
                        </a:rPr>
                        <a:t>moving or speaking at the same time</a:t>
                      </a:r>
                      <a:endParaRPr sz="1200" dirty="0">
                        <a:latin typeface="Gill Sans MT" panose="020B0502020104020203" pitchFamily="34" charset="0"/>
                      </a:endParaRPr>
                    </a:p>
                    <a:p>
                      <a:pPr marL="0" marR="0" lvl="0" indent="0" algn="l" rtl="0">
                        <a:lnSpc>
                          <a:spcPct val="100000"/>
                        </a:lnSpc>
                        <a:spcBef>
                          <a:spcPts val="0"/>
                        </a:spcBef>
                        <a:spcAft>
                          <a:spcPts val="0"/>
                        </a:spcAft>
                        <a:buClr>
                          <a:schemeClr val="dk1"/>
                        </a:buClr>
                        <a:buSzPts val="1200"/>
                        <a:buFont typeface="Calibri"/>
                        <a:buNone/>
                      </a:pPr>
                      <a:r>
                        <a:rPr lang="en-GB" sz="1200" b="1" u="none" dirty="0">
                          <a:solidFill>
                            <a:schemeClr val="dk1"/>
                          </a:solidFill>
                          <a:latin typeface="Gill Sans MT" panose="020B0502020104020203" pitchFamily="34" charset="0"/>
                          <a:ea typeface="Calibri"/>
                          <a:cs typeface="Calibri"/>
                          <a:sym typeface="Calibri"/>
                        </a:rPr>
                        <a:t>Hot Seating: </a:t>
                      </a:r>
                      <a:r>
                        <a:rPr lang="en-GB" sz="1200" b="0" u="none" dirty="0">
                          <a:solidFill>
                            <a:schemeClr val="dk1"/>
                          </a:solidFill>
                          <a:latin typeface="Gill Sans MT" panose="020B0502020104020203" pitchFamily="34" charset="0"/>
                          <a:ea typeface="Calibri"/>
                          <a:cs typeface="Calibri"/>
                          <a:sym typeface="Calibri"/>
                        </a:rPr>
                        <a:t>Hot Seating is a Drama strategy which helps actors to develop their knowledge of their character. Questions are asked to the actor sitting in the 'hot-seat' who answers in character.</a:t>
                      </a:r>
                      <a:endParaRPr sz="1200" dirty="0">
                        <a:latin typeface="Gill Sans MT" panose="020B0502020104020203" pitchFamily="34" charset="0"/>
                      </a:endParaRPr>
                    </a:p>
                    <a:p>
                      <a:pPr marL="0" marR="0" lvl="0" indent="0" algn="l" rtl="0">
                        <a:lnSpc>
                          <a:spcPct val="100000"/>
                        </a:lnSpc>
                        <a:spcBef>
                          <a:spcPts val="0"/>
                        </a:spcBef>
                        <a:spcAft>
                          <a:spcPts val="0"/>
                        </a:spcAft>
                        <a:buClr>
                          <a:schemeClr val="dk1"/>
                        </a:buClr>
                        <a:buSzPts val="1200"/>
                        <a:buFont typeface="Calibri"/>
                        <a:buNone/>
                      </a:pPr>
                      <a:r>
                        <a:rPr lang="en-GB" sz="1200" b="1" u="none" dirty="0">
                          <a:solidFill>
                            <a:schemeClr val="dk1"/>
                          </a:solidFill>
                          <a:latin typeface="Gill Sans MT" panose="020B0502020104020203" pitchFamily="34" charset="0"/>
                          <a:ea typeface="Calibri"/>
                          <a:cs typeface="Calibri"/>
                          <a:sym typeface="Calibri"/>
                        </a:rPr>
                        <a:t>Tragedy: </a:t>
                      </a:r>
                      <a:r>
                        <a:rPr lang="en-GB" sz="1200" b="0" u="none" dirty="0">
                          <a:solidFill>
                            <a:schemeClr val="dk1"/>
                          </a:solidFill>
                          <a:latin typeface="Gill Sans MT" panose="020B0502020104020203" pitchFamily="34" charset="0"/>
                          <a:ea typeface="Calibri"/>
                          <a:cs typeface="Calibri"/>
                          <a:sym typeface="Calibri"/>
                        </a:rPr>
                        <a:t>Tragedy is a genre of drama based on human suffering and, mainly, the terrible or sorrowful events that befall a main character.</a:t>
                      </a:r>
                      <a:endParaRPr sz="1200" dirty="0">
                        <a:latin typeface="Gill Sans MT" panose="020B0502020104020203" pitchFamily="34" charset="0"/>
                      </a:endParaRPr>
                    </a:p>
                    <a:p>
                      <a:pPr marL="0" marR="0" lvl="0" indent="0" algn="l" rtl="0">
                        <a:lnSpc>
                          <a:spcPct val="100000"/>
                        </a:lnSpc>
                        <a:spcBef>
                          <a:spcPts val="0"/>
                        </a:spcBef>
                        <a:spcAft>
                          <a:spcPts val="0"/>
                        </a:spcAft>
                        <a:buClr>
                          <a:schemeClr val="dk1"/>
                        </a:buClr>
                        <a:buSzPts val="1200"/>
                        <a:buFont typeface="Calibri"/>
                        <a:buNone/>
                      </a:pPr>
                      <a:r>
                        <a:rPr lang="en-GB" sz="1200" b="1" u="none" dirty="0">
                          <a:solidFill>
                            <a:schemeClr val="dk1"/>
                          </a:solidFill>
                          <a:latin typeface="Gill Sans MT" panose="020B0502020104020203" pitchFamily="34" charset="0"/>
                          <a:ea typeface="Calibri"/>
                          <a:cs typeface="Calibri"/>
                          <a:sym typeface="Calibri"/>
                        </a:rPr>
                        <a:t>Chorus: </a:t>
                      </a:r>
                      <a:r>
                        <a:rPr lang="en-GB" sz="1200" b="0" u="none" dirty="0">
                          <a:solidFill>
                            <a:schemeClr val="dk1"/>
                          </a:solidFill>
                          <a:latin typeface="Gill Sans MT" panose="020B0502020104020203" pitchFamily="34" charset="0"/>
                          <a:ea typeface="Calibri"/>
                          <a:cs typeface="Calibri"/>
                          <a:sym typeface="Calibri"/>
                        </a:rPr>
                        <a:t>The chorus (group of singers)  stood at the side of the stage and told the story like narrators. Part of the purpose of the Greek Chorus – whilst moving in unison –was to show the emotion of a play’s story with their gestures and facial expression.</a:t>
                      </a:r>
                      <a:endParaRPr sz="1200" dirty="0">
                        <a:latin typeface="Gill Sans MT" panose="020B0502020104020203" pitchFamily="34" charset="0"/>
                      </a:endParaRPr>
                    </a:p>
                  </a:txBody>
                  <a:tcPr marL="114300" marR="114300"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3"/>
          <p:cNvGraphicFramePr/>
          <p:nvPr>
            <p:extLst>
              <p:ext uri="{D42A27DB-BD31-4B8C-83A1-F6EECF244321}">
                <p14:modId xmlns:p14="http://schemas.microsoft.com/office/powerpoint/2010/main" val="3776496469"/>
              </p:ext>
            </p:extLst>
          </p:nvPr>
        </p:nvGraphicFramePr>
        <p:xfrm>
          <a:off x="0" y="0"/>
          <a:ext cx="12192025" cy="6890109"/>
        </p:xfrm>
        <a:graphic>
          <a:graphicData uri="http://schemas.openxmlformats.org/drawingml/2006/table">
            <a:tbl>
              <a:tblPr firstRow="1" bandRow="1">
                <a:noFill/>
              </a:tblPr>
              <a:tblGrid>
                <a:gridCol w="2661325">
                  <a:extLst>
                    <a:ext uri="{9D8B030D-6E8A-4147-A177-3AD203B41FA5}">
                      <a16:colId xmlns:a16="http://schemas.microsoft.com/office/drawing/2014/main" val="20000"/>
                    </a:ext>
                  </a:extLst>
                </a:gridCol>
                <a:gridCol w="4000750">
                  <a:extLst>
                    <a:ext uri="{9D8B030D-6E8A-4147-A177-3AD203B41FA5}">
                      <a16:colId xmlns:a16="http://schemas.microsoft.com/office/drawing/2014/main" val="20001"/>
                    </a:ext>
                  </a:extLst>
                </a:gridCol>
                <a:gridCol w="5529950">
                  <a:extLst>
                    <a:ext uri="{9D8B030D-6E8A-4147-A177-3AD203B41FA5}">
                      <a16:colId xmlns:a16="http://schemas.microsoft.com/office/drawing/2014/main" val="20002"/>
                    </a:ext>
                  </a:extLst>
                </a:gridCol>
              </a:tblGrid>
              <a:tr h="319701">
                <a:tc gridSpan="2">
                  <a:txBody>
                    <a:bodyPr/>
                    <a:lstStyle/>
                    <a:p>
                      <a:pPr marL="0" marR="0" lvl="0" indent="0" algn="ctr" rtl="0">
                        <a:spcBef>
                          <a:spcPts val="0"/>
                        </a:spcBef>
                        <a:spcAft>
                          <a:spcPts val="0"/>
                        </a:spcAft>
                        <a:buNone/>
                      </a:pPr>
                      <a:r>
                        <a:rPr lang="en-GB" sz="1400" b="0" u="none" strike="noStrike" cap="none" dirty="0">
                          <a:solidFill>
                            <a:schemeClr val="dk1"/>
                          </a:solidFill>
                        </a:rPr>
                        <a:t>Y8 Drama - Devising – HT6 – Knowledge Organiser</a:t>
                      </a:r>
                      <a:endParaRPr sz="1400" b="0" u="none" strike="noStrike" cap="none" dirty="0">
                        <a:solidFill>
                          <a:schemeClr val="dk1"/>
                        </a:solidFil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hMerge="1">
                  <a:txBody>
                    <a:bodyPr/>
                    <a:lstStyle/>
                    <a:p>
                      <a:endParaRPr lang="en-US"/>
                    </a:p>
                  </a:txBody>
                  <a:tcPr/>
                </a:tc>
                <a:tc rowSpan="3">
                  <a:txBody>
                    <a:bodyPr/>
                    <a:lstStyle/>
                    <a:p>
                      <a:pPr marL="0" marR="0" lvl="0" indent="0" algn="l" rtl="0">
                        <a:spcBef>
                          <a:spcPts val="0"/>
                        </a:spcBef>
                        <a:spcAft>
                          <a:spcPts val="0"/>
                        </a:spcAft>
                        <a:buNone/>
                      </a:pPr>
                      <a:r>
                        <a:rPr lang="en-GB" sz="1200" b="1" u="sng" strike="noStrike" cap="none" dirty="0">
                          <a:solidFill>
                            <a:schemeClr val="dk1"/>
                          </a:solidFill>
                          <a:latin typeface="Calibri"/>
                          <a:ea typeface="Calibri"/>
                          <a:cs typeface="Calibri"/>
                          <a:sym typeface="Calibri"/>
                        </a:rPr>
                        <a:t>Poetry Stimulus: </a:t>
                      </a:r>
                      <a:endParaRPr dirty="0"/>
                    </a:p>
                    <a:p>
                      <a:pPr marL="0" marR="0" lvl="0" indent="0" algn="l" rtl="0">
                        <a:spcBef>
                          <a:spcPts val="0"/>
                        </a:spcBef>
                        <a:spcAft>
                          <a:spcPts val="0"/>
                        </a:spcAft>
                        <a:buNone/>
                      </a:pPr>
                      <a:endParaRPr sz="1200" b="1" u="sng" dirty="0">
                        <a:solidFill>
                          <a:schemeClr val="dk1"/>
                        </a:solidFill>
                        <a:latin typeface="Calibri"/>
                        <a:ea typeface="Calibri"/>
                        <a:cs typeface="Calibri"/>
                        <a:sym typeface="Calibri"/>
                      </a:endParaRPr>
                    </a:p>
                    <a:p>
                      <a:pPr marL="0" marR="0" lvl="0" indent="0" algn="l" rtl="0">
                        <a:spcBef>
                          <a:spcPts val="0"/>
                        </a:spcBef>
                        <a:spcAft>
                          <a:spcPts val="0"/>
                        </a:spcAft>
                        <a:buNone/>
                      </a:pPr>
                      <a:r>
                        <a:rPr lang="en-GB" sz="1200" b="1" u="sng" dirty="0">
                          <a:solidFill>
                            <a:schemeClr val="dk1"/>
                          </a:solidFill>
                          <a:latin typeface="Calibri"/>
                          <a:ea typeface="Calibri"/>
                          <a:cs typeface="Calibri"/>
                          <a:sym typeface="Calibri"/>
                        </a:rPr>
                        <a:t>What has happened</a:t>
                      </a:r>
                      <a:r>
                        <a:rPr lang="en-GB" sz="1200" b="1" u="sng" baseline="0" dirty="0">
                          <a:solidFill>
                            <a:schemeClr val="dk1"/>
                          </a:solidFill>
                          <a:latin typeface="Calibri"/>
                          <a:ea typeface="Calibri"/>
                          <a:cs typeface="Calibri"/>
                          <a:sym typeface="Calibri"/>
                        </a:rPr>
                        <a:t> to Lulu by Charles Causley</a:t>
                      </a:r>
                      <a:endParaRPr sz="1200" b="1" dirty="0">
                        <a:solidFill>
                          <a:schemeClr val="dk1"/>
                        </a:solidFill>
                        <a:latin typeface="Calibri"/>
                        <a:ea typeface="Calibri"/>
                        <a:cs typeface="Calibri"/>
                        <a:sym typeface="Calibri"/>
                      </a:endParaRPr>
                    </a:p>
                    <a:p>
                      <a:pPr marL="0" marR="0" lvl="0" indent="0" algn="l" rtl="0">
                        <a:spcBef>
                          <a:spcPts val="0"/>
                        </a:spcBef>
                        <a:spcAft>
                          <a:spcPts val="0"/>
                        </a:spcAft>
                        <a:buNone/>
                      </a:pPr>
                      <a:r>
                        <a:rPr lang="en-GB" sz="1200" b="1" dirty="0">
                          <a:solidFill>
                            <a:schemeClr val="dk1"/>
                          </a:solidFill>
                          <a:latin typeface="Calibri"/>
                          <a:ea typeface="Calibri"/>
                          <a:cs typeface="Calibri"/>
                          <a:sym typeface="Calibri"/>
                        </a:rPr>
                        <a:t> </a:t>
                      </a:r>
                      <a:endParaRPr dirty="0"/>
                    </a:p>
                    <a:p>
                      <a:r>
                        <a:rPr lang="en-GB" sz="1400" b="1" i="0" u="none" strike="noStrike" cap="none" dirty="0">
                          <a:solidFill>
                            <a:schemeClr val="tx1"/>
                          </a:solidFill>
                          <a:effectLst/>
                          <a:latin typeface="Calibri"/>
                          <a:ea typeface="Calibri"/>
                          <a:cs typeface="Calibri"/>
                          <a:sym typeface="Arial"/>
                        </a:rPr>
                        <a:t>What has happened to Lulu mother?</a:t>
                      </a:r>
                    </a:p>
                    <a:p>
                      <a:r>
                        <a:rPr lang="en-GB" sz="1400" b="1" i="0" u="none" strike="noStrike" cap="none" dirty="0">
                          <a:solidFill>
                            <a:schemeClr val="tx1"/>
                          </a:solidFill>
                          <a:effectLst/>
                          <a:latin typeface="Calibri"/>
                          <a:ea typeface="Calibri"/>
                          <a:cs typeface="Calibri"/>
                          <a:sym typeface="Arial"/>
                        </a:rPr>
                        <a:t>What has happened to Lu?</a:t>
                      </a:r>
                    </a:p>
                    <a:p>
                      <a:r>
                        <a:rPr lang="en-GB" sz="1400" b="1" i="0" u="none" strike="noStrike" cap="none" dirty="0">
                          <a:solidFill>
                            <a:schemeClr val="tx1"/>
                          </a:solidFill>
                          <a:effectLst/>
                          <a:latin typeface="Calibri"/>
                          <a:ea typeface="Calibri"/>
                          <a:cs typeface="Calibri"/>
                          <a:sym typeface="Arial"/>
                        </a:rPr>
                        <a:t>There is nothing in her bed but an </a:t>
                      </a:r>
                    </a:p>
                    <a:p>
                      <a:r>
                        <a:rPr lang="en-GB" sz="1400" b="1" i="0" u="none" strike="noStrike" cap="none" dirty="0">
                          <a:solidFill>
                            <a:schemeClr val="tx1"/>
                          </a:solidFill>
                          <a:effectLst/>
                          <a:latin typeface="Calibri"/>
                          <a:ea typeface="Calibri"/>
                          <a:cs typeface="Calibri"/>
                          <a:sym typeface="Arial"/>
                        </a:rPr>
                        <a:t>old rag doll</a:t>
                      </a:r>
                    </a:p>
                    <a:p>
                      <a:r>
                        <a:rPr lang="en-GB" sz="1400" b="1" i="0" u="none" strike="noStrike" cap="none" dirty="0">
                          <a:solidFill>
                            <a:schemeClr val="tx1"/>
                          </a:solidFill>
                          <a:effectLst/>
                          <a:latin typeface="Calibri"/>
                          <a:ea typeface="Calibri"/>
                          <a:cs typeface="Calibri"/>
                          <a:sym typeface="Arial"/>
                        </a:rPr>
                        <a:t>And by its side a shoe</a:t>
                      </a:r>
                    </a:p>
                    <a:p>
                      <a:r>
                        <a:rPr lang="en-GB" sz="1400" b="1" i="0" u="none" strike="noStrike" cap="none" dirty="0">
                          <a:solidFill>
                            <a:schemeClr val="tx1"/>
                          </a:solidFill>
                          <a:effectLst/>
                          <a:latin typeface="Calibri"/>
                          <a:ea typeface="Calibri"/>
                          <a:cs typeface="Calibri"/>
                          <a:sym typeface="Arial"/>
                        </a:rPr>
                        <a:t> </a:t>
                      </a:r>
                    </a:p>
                    <a:p>
                      <a:r>
                        <a:rPr lang="en-GB" sz="1400" b="1" i="0" u="none" strike="noStrike" cap="none" dirty="0">
                          <a:solidFill>
                            <a:schemeClr val="tx1"/>
                          </a:solidFill>
                          <a:effectLst/>
                          <a:latin typeface="Calibri"/>
                          <a:ea typeface="Calibri"/>
                          <a:cs typeface="Calibri"/>
                          <a:sym typeface="Arial"/>
                        </a:rPr>
                        <a:t>Why is her window wide mother?</a:t>
                      </a:r>
                    </a:p>
                    <a:p>
                      <a:r>
                        <a:rPr lang="en-GB" sz="1400" b="1" i="0" u="none" strike="noStrike" cap="none" dirty="0">
                          <a:solidFill>
                            <a:schemeClr val="tx1"/>
                          </a:solidFill>
                          <a:effectLst/>
                          <a:latin typeface="Calibri"/>
                          <a:ea typeface="Calibri"/>
                          <a:cs typeface="Calibri"/>
                          <a:sym typeface="Arial"/>
                        </a:rPr>
                        <a:t>The curtain flapping free.</a:t>
                      </a:r>
                    </a:p>
                    <a:p>
                      <a:r>
                        <a:rPr lang="en-GB" sz="1400" b="1" i="0" u="none" strike="noStrike" cap="none" dirty="0">
                          <a:solidFill>
                            <a:schemeClr val="tx1"/>
                          </a:solidFill>
                          <a:effectLst/>
                          <a:latin typeface="Calibri"/>
                          <a:ea typeface="Calibri"/>
                          <a:cs typeface="Calibri"/>
                          <a:sym typeface="Arial"/>
                        </a:rPr>
                        <a:t>And only a dusty circle on the shelf</a:t>
                      </a:r>
                    </a:p>
                    <a:p>
                      <a:r>
                        <a:rPr lang="en-GB" sz="1400" b="1" i="0" u="none" strike="noStrike" cap="none" dirty="0">
                          <a:solidFill>
                            <a:schemeClr val="tx1"/>
                          </a:solidFill>
                          <a:effectLst/>
                          <a:latin typeface="Calibri"/>
                          <a:ea typeface="Calibri"/>
                          <a:cs typeface="Calibri"/>
                          <a:sym typeface="Arial"/>
                        </a:rPr>
                        <a:t>Where her money-box used to be?</a:t>
                      </a:r>
                    </a:p>
                    <a:p>
                      <a:r>
                        <a:rPr lang="en-GB" sz="1400" b="1" i="0" u="none" strike="noStrike" cap="none" dirty="0">
                          <a:solidFill>
                            <a:schemeClr val="tx1"/>
                          </a:solidFill>
                          <a:effectLst/>
                          <a:latin typeface="Calibri"/>
                          <a:ea typeface="Calibri"/>
                          <a:cs typeface="Calibri"/>
                          <a:sym typeface="Arial"/>
                        </a:rPr>
                        <a:t> </a:t>
                      </a:r>
                    </a:p>
                    <a:p>
                      <a:r>
                        <a:rPr lang="en-GB" sz="1400" b="1" i="0" u="none" strike="noStrike" cap="none" dirty="0">
                          <a:solidFill>
                            <a:schemeClr val="tx1"/>
                          </a:solidFill>
                          <a:effectLst/>
                          <a:latin typeface="Calibri"/>
                          <a:ea typeface="Calibri"/>
                          <a:cs typeface="Calibri"/>
                          <a:sym typeface="Arial"/>
                        </a:rPr>
                        <a:t>Why do you turn your head mother?</a:t>
                      </a:r>
                    </a:p>
                    <a:p>
                      <a:r>
                        <a:rPr lang="en-GB" sz="1400" b="1" i="0" u="none" strike="noStrike" cap="none" dirty="0">
                          <a:solidFill>
                            <a:schemeClr val="tx1"/>
                          </a:solidFill>
                          <a:effectLst/>
                          <a:latin typeface="Calibri"/>
                          <a:ea typeface="Calibri"/>
                          <a:cs typeface="Calibri"/>
                          <a:sym typeface="Arial"/>
                        </a:rPr>
                        <a:t>Why do the teardrops fall?</a:t>
                      </a:r>
                    </a:p>
                    <a:p>
                      <a:r>
                        <a:rPr lang="en-GB" sz="1400" b="1" i="0" u="none" strike="noStrike" cap="none" dirty="0">
                          <a:solidFill>
                            <a:schemeClr val="tx1"/>
                          </a:solidFill>
                          <a:effectLst/>
                          <a:latin typeface="Calibri"/>
                          <a:ea typeface="Calibri"/>
                          <a:cs typeface="Calibri"/>
                          <a:sym typeface="Arial"/>
                        </a:rPr>
                        <a:t>And why do you crumple that </a:t>
                      </a:r>
                    </a:p>
                    <a:p>
                      <a:r>
                        <a:rPr lang="en-GB" sz="1400" b="1" i="0" u="none" strike="noStrike" cap="none" dirty="0">
                          <a:solidFill>
                            <a:schemeClr val="tx1"/>
                          </a:solidFill>
                          <a:effectLst/>
                          <a:latin typeface="Calibri"/>
                          <a:ea typeface="Calibri"/>
                          <a:cs typeface="Calibri"/>
                          <a:sym typeface="Arial"/>
                        </a:rPr>
                        <a:t>note on the fire</a:t>
                      </a:r>
                    </a:p>
                    <a:p>
                      <a:r>
                        <a:rPr lang="en-GB" sz="1400" b="1" i="0" u="none" strike="noStrike" cap="none" dirty="0">
                          <a:solidFill>
                            <a:schemeClr val="tx1"/>
                          </a:solidFill>
                          <a:effectLst/>
                          <a:latin typeface="Calibri"/>
                          <a:ea typeface="Calibri"/>
                          <a:cs typeface="Calibri"/>
                          <a:sym typeface="Arial"/>
                        </a:rPr>
                        <a:t>And say it is nothing at all.</a:t>
                      </a:r>
                    </a:p>
                    <a:p>
                      <a:r>
                        <a:rPr lang="en-GB" sz="1400" b="1" i="0" u="none" strike="noStrike" cap="none" dirty="0">
                          <a:solidFill>
                            <a:schemeClr val="tx1"/>
                          </a:solidFill>
                          <a:effectLst/>
                          <a:latin typeface="Calibri"/>
                          <a:ea typeface="Calibri"/>
                          <a:cs typeface="Calibri"/>
                          <a:sym typeface="Arial"/>
                        </a:rPr>
                        <a:t> </a:t>
                      </a:r>
                    </a:p>
                    <a:p>
                      <a:r>
                        <a:rPr lang="en-GB" sz="1400" b="1" i="0" u="none" strike="noStrike" cap="none" dirty="0">
                          <a:solidFill>
                            <a:schemeClr val="tx1"/>
                          </a:solidFill>
                          <a:effectLst/>
                          <a:latin typeface="Calibri"/>
                          <a:ea typeface="Calibri"/>
                          <a:cs typeface="Calibri"/>
                          <a:sym typeface="Arial"/>
                        </a:rPr>
                        <a:t>I woke to voices last night</a:t>
                      </a:r>
                    </a:p>
                    <a:p>
                      <a:r>
                        <a:rPr lang="en-GB" sz="1400" b="1" i="0" u="none" strike="noStrike" cap="none" dirty="0">
                          <a:solidFill>
                            <a:schemeClr val="tx1"/>
                          </a:solidFill>
                          <a:effectLst/>
                          <a:latin typeface="Calibri"/>
                          <a:ea typeface="Calibri"/>
                          <a:cs typeface="Calibri"/>
                          <a:sym typeface="Arial"/>
                        </a:rPr>
                        <a:t>I heard an engine roar</a:t>
                      </a:r>
                    </a:p>
                    <a:p>
                      <a:r>
                        <a:rPr lang="en-GB" sz="1400" b="1" i="0" u="none" strike="noStrike" cap="none" dirty="0">
                          <a:solidFill>
                            <a:schemeClr val="tx1"/>
                          </a:solidFill>
                          <a:effectLst/>
                          <a:latin typeface="Calibri"/>
                          <a:ea typeface="Calibri"/>
                          <a:cs typeface="Calibri"/>
                          <a:sym typeface="Arial"/>
                        </a:rPr>
                        <a:t>Why do you tell me the things I heard</a:t>
                      </a:r>
                    </a:p>
                    <a:p>
                      <a:r>
                        <a:rPr lang="en-GB" sz="1400" b="1" i="0" u="none" strike="noStrike" cap="none" dirty="0">
                          <a:solidFill>
                            <a:schemeClr val="tx1"/>
                          </a:solidFill>
                          <a:effectLst/>
                          <a:latin typeface="Calibri"/>
                          <a:ea typeface="Calibri"/>
                          <a:cs typeface="Calibri"/>
                          <a:sym typeface="Arial"/>
                        </a:rPr>
                        <a:t>Were a dream and nothing at all.</a:t>
                      </a:r>
                    </a:p>
                    <a:p>
                      <a:r>
                        <a:rPr lang="en-GB" sz="1400" b="1" i="0" u="none" strike="noStrike" cap="none" dirty="0">
                          <a:solidFill>
                            <a:schemeClr val="lt1"/>
                          </a:solidFill>
                          <a:effectLst/>
                          <a:latin typeface="Calibri"/>
                          <a:ea typeface="Calibri"/>
                          <a:cs typeface="Calibri"/>
                          <a:sym typeface="Arial"/>
                        </a:rPr>
                        <a:t> </a:t>
                      </a:r>
                    </a:p>
                    <a:p>
                      <a:pPr marL="0" marR="0" lvl="0" indent="0" algn="l" rtl="0">
                        <a:spcBef>
                          <a:spcPts val="0"/>
                        </a:spcBef>
                        <a:spcAft>
                          <a:spcPts val="0"/>
                        </a:spcAft>
                        <a:buNone/>
                      </a:pPr>
                      <a:br>
                        <a:rPr lang="en-GB" sz="1200" b="0" dirty="0">
                          <a:solidFill>
                            <a:schemeClr val="dk1"/>
                          </a:solidFill>
                          <a:latin typeface="Calibri"/>
                          <a:ea typeface="Calibri"/>
                          <a:cs typeface="Calibri"/>
                          <a:sym typeface="Calibri"/>
                        </a:rPr>
                      </a:br>
                      <a:r>
                        <a:rPr lang="en-GB" sz="1800" b="1" dirty="0">
                          <a:solidFill>
                            <a:schemeClr val="lt1"/>
                          </a:solidFill>
                          <a:latin typeface="Calibri"/>
                          <a:ea typeface="Calibri"/>
                          <a:cs typeface="Calibri"/>
                          <a:sym typeface="Calibri"/>
                        </a:rPr>
                        <a:t> </a:t>
                      </a:r>
                    </a:p>
                    <a:p>
                      <a:pPr marL="0" marR="0" lvl="0" indent="0" algn="l" rtl="0">
                        <a:spcBef>
                          <a:spcPts val="0"/>
                        </a:spcBef>
                        <a:spcAft>
                          <a:spcPts val="0"/>
                        </a:spcAft>
                        <a:buNone/>
                      </a:pPr>
                      <a:endParaRPr sz="1000" b="0" dirty="0">
                        <a:solidFill>
                          <a:schemeClr val="dk1"/>
                        </a:solidFill>
                        <a:latin typeface="Calibri"/>
                        <a:ea typeface="Calibri"/>
                        <a:cs typeface="Calibri"/>
                        <a:sym typeface="Calibri"/>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858461">
                <a:tc>
                  <a:txBody>
                    <a:bodyPr/>
                    <a:lstStyle/>
                    <a:p>
                      <a:pPr marL="0" marR="0" lvl="0" indent="0" algn="l" rtl="0">
                        <a:spcBef>
                          <a:spcPts val="0"/>
                        </a:spcBef>
                        <a:spcAft>
                          <a:spcPts val="0"/>
                        </a:spcAft>
                        <a:buClr>
                          <a:schemeClr val="dk1"/>
                        </a:buClr>
                        <a:buSzPts val="1200"/>
                        <a:buFont typeface="Arial"/>
                        <a:buNone/>
                      </a:pPr>
                      <a:r>
                        <a:rPr lang="en-GB" sz="1200" b="1" u="sng" dirty="0">
                          <a:latin typeface="Calibri"/>
                          <a:ea typeface="Calibri"/>
                          <a:cs typeface="Calibri"/>
                          <a:sym typeface="Calibri"/>
                        </a:rPr>
                        <a:t>Key Techniques</a:t>
                      </a:r>
                      <a:r>
                        <a:rPr lang="en-GB" sz="1200" dirty="0">
                          <a:latin typeface="Calibri"/>
                          <a:ea typeface="Calibri"/>
                          <a:cs typeface="Calibri"/>
                          <a:sym typeface="Calibri"/>
                        </a:rPr>
                        <a:t>: </a:t>
                      </a:r>
                      <a:endParaRPr sz="1200" b="1"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Arial"/>
                        <a:buNone/>
                      </a:pPr>
                      <a:r>
                        <a:rPr lang="en-GB" sz="1200" b="1" dirty="0">
                          <a:solidFill>
                            <a:schemeClr val="dk1"/>
                          </a:solidFill>
                          <a:latin typeface="Calibri"/>
                          <a:ea typeface="Calibri"/>
                          <a:cs typeface="Calibri"/>
                          <a:sym typeface="Calibri"/>
                        </a:rPr>
                        <a:t>Thought-Tracking: </a:t>
                      </a:r>
                      <a:r>
                        <a:rPr lang="en-GB" sz="1200" dirty="0">
                          <a:solidFill>
                            <a:schemeClr val="dk1"/>
                          </a:solidFill>
                          <a:latin typeface="Calibri"/>
                          <a:ea typeface="Calibri"/>
                          <a:cs typeface="Calibri"/>
                          <a:sym typeface="Calibri"/>
                        </a:rPr>
                        <a:t>when a character speaks their thoughts aloud to the audience (no other character on stage </a:t>
                      </a:r>
                      <a:r>
                        <a:rPr lang="en-GB" sz="1200">
                          <a:solidFill>
                            <a:schemeClr val="dk1"/>
                          </a:solidFill>
                          <a:latin typeface="Calibri"/>
                          <a:ea typeface="Calibri"/>
                          <a:cs typeface="Calibri"/>
                          <a:sym typeface="Calibri"/>
                        </a:rPr>
                        <a:t>can hear this.)</a:t>
                      </a:r>
                      <a:endParaRPr sz="1200">
                        <a:solidFill>
                          <a:schemeClr val="dk1"/>
                        </a:solidFill>
                        <a:latin typeface="Calibri"/>
                        <a:ea typeface="Calibri"/>
                        <a:cs typeface="Calibri"/>
                        <a:sym typeface="Calibri"/>
                      </a:endParaRPr>
                    </a:p>
                    <a:p>
                      <a:pPr marL="0" marR="0" lvl="0" indent="0" algn="l" rtl="0">
                        <a:spcBef>
                          <a:spcPts val="0"/>
                        </a:spcBef>
                        <a:spcAft>
                          <a:spcPts val="0"/>
                        </a:spcAft>
                        <a:buClr>
                          <a:schemeClr val="dk1"/>
                        </a:buClr>
                        <a:buSzPts val="1200"/>
                        <a:buFont typeface="Arial"/>
                        <a:buNone/>
                      </a:pPr>
                      <a:endParaRPr sz="1200" b="1" dirty="0">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Arial"/>
                        <a:buNone/>
                      </a:pPr>
                      <a:r>
                        <a:rPr lang="en-GB" sz="1200" b="1" dirty="0">
                          <a:solidFill>
                            <a:schemeClr val="dk1"/>
                          </a:solidFill>
                          <a:latin typeface="Calibri"/>
                          <a:ea typeface="Calibri"/>
                          <a:cs typeface="Calibri"/>
                          <a:sym typeface="Calibri"/>
                        </a:rPr>
                        <a:t>Physical Theatre: </a:t>
                      </a:r>
                      <a:r>
                        <a:rPr lang="en-GB" sz="1200" dirty="0">
                          <a:solidFill>
                            <a:schemeClr val="dk1"/>
                          </a:solidFill>
                          <a:latin typeface="Calibri"/>
                          <a:ea typeface="Calibri"/>
                          <a:cs typeface="Calibri"/>
                          <a:sym typeface="Calibri"/>
                        </a:rPr>
                        <a:t>Using your body to tell a story rather than words/ Creating objects on stage using your body</a:t>
                      </a:r>
                      <a:endParaRPr dirty="0"/>
                    </a:p>
                    <a:p>
                      <a:pPr marL="0" marR="0" lvl="0" indent="0" algn="l" rtl="0">
                        <a:lnSpc>
                          <a:spcPct val="100000"/>
                        </a:lnSpc>
                        <a:spcBef>
                          <a:spcPts val="0"/>
                        </a:spcBef>
                        <a:spcAft>
                          <a:spcPts val="0"/>
                        </a:spcAft>
                        <a:buClr>
                          <a:schemeClr val="dk1"/>
                        </a:buClr>
                        <a:buSzPts val="1200"/>
                        <a:buFont typeface="Arial"/>
                        <a:buNone/>
                      </a:pPr>
                      <a:endParaRPr sz="12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Arial"/>
                        <a:buNone/>
                      </a:pPr>
                      <a:r>
                        <a:rPr lang="en-GB" sz="1200" b="1" dirty="0">
                          <a:solidFill>
                            <a:schemeClr val="dk1"/>
                          </a:solidFill>
                        </a:rPr>
                        <a:t>Hot Seating: </a:t>
                      </a:r>
                      <a:r>
                        <a:rPr lang="en-GB" sz="1200" b="0" i="0" dirty="0">
                          <a:solidFill>
                            <a:schemeClr val="dk1"/>
                          </a:solidFill>
                          <a:latin typeface="Calibri"/>
                          <a:ea typeface="Calibri"/>
                          <a:cs typeface="Calibri"/>
                          <a:sym typeface="Calibri"/>
                        </a:rPr>
                        <a:t>a drama strategy in which a character or characters, played by the teacher or a child, are interviewed by the rest of the group.</a:t>
                      </a:r>
                      <a:endParaRPr dirty="0"/>
                    </a:p>
                    <a:p>
                      <a:pPr marL="0" marR="0" lvl="0" indent="0" algn="l" rtl="0">
                        <a:lnSpc>
                          <a:spcPct val="100000"/>
                        </a:lnSpc>
                        <a:spcBef>
                          <a:spcPts val="0"/>
                        </a:spcBef>
                        <a:spcAft>
                          <a:spcPts val="0"/>
                        </a:spcAft>
                        <a:buClr>
                          <a:schemeClr val="dk1"/>
                        </a:buClr>
                        <a:buSzPts val="1200"/>
                        <a:buFont typeface="Arial"/>
                        <a:buNone/>
                      </a:pPr>
                      <a:endParaRPr sz="1200" b="0" i="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Arial"/>
                        <a:buNone/>
                      </a:pPr>
                      <a:r>
                        <a:rPr lang="en-GB" sz="1200" b="1" i="0" dirty="0">
                          <a:solidFill>
                            <a:schemeClr val="dk1"/>
                          </a:solidFill>
                          <a:latin typeface="Calibri"/>
                          <a:ea typeface="Calibri"/>
                          <a:cs typeface="Calibri"/>
                          <a:sym typeface="Calibri"/>
                        </a:rPr>
                        <a:t>Improvisation: </a:t>
                      </a:r>
                      <a:r>
                        <a:rPr lang="en-GB" sz="1200" dirty="0"/>
                        <a:t>Spontaneous drama created without a script to explore ideas</a:t>
                      </a:r>
                      <a:r>
                        <a:rPr lang="en-GB" sz="1200" baseline="0" dirty="0"/>
                        <a:t> around a stimulus or starting point</a:t>
                      </a:r>
                      <a:endParaRPr sz="1200" b="1" dirty="0">
                        <a:latin typeface="Calibri"/>
                        <a:ea typeface="Calibri"/>
                        <a:cs typeface="Calibri"/>
                        <a:sym typeface="Calibri"/>
                      </a:endParaRPr>
                    </a:p>
                  </a:txBody>
                  <a:tcPr marL="114300" marR="114300"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GB" sz="1200" b="1" u="sng">
                          <a:solidFill>
                            <a:schemeClr val="dk1"/>
                          </a:solidFill>
                        </a:rPr>
                        <a:t>Key Vocabulary</a:t>
                      </a:r>
                      <a:r>
                        <a:rPr lang="en-GB" sz="1200" b="0">
                          <a:solidFill>
                            <a:schemeClr val="dk1"/>
                          </a:solidFill>
                        </a:rPr>
                        <a:t>:</a:t>
                      </a:r>
                      <a:endParaRPr/>
                    </a:p>
                    <a:p>
                      <a:pPr marL="0" marR="0" lvl="0" indent="0" algn="l" rtl="0">
                        <a:spcBef>
                          <a:spcPts val="0"/>
                        </a:spcBef>
                        <a:spcAft>
                          <a:spcPts val="0"/>
                        </a:spcAft>
                        <a:buNone/>
                      </a:pPr>
                      <a:r>
                        <a:rPr lang="en-GB" sz="1200" b="1" dirty="0">
                          <a:solidFill>
                            <a:schemeClr val="dk1"/>
                          </a:solidFill>
                        </a:rPr>
                        <a:t>Sub-text: </a:t>
                      </a:r>
                      <a:r>
                        <a:rPr lang="en-GB" sz="1200" b="0" dirty="0">
                          <a:solidFill>
                            <a:schemeClr val="dk1"/>
                          </a:solidFill>
                        </a:rPr>
                        <a:t>The hidden meaning behind the words a character says</a:t>
                      </a:r>
                      <a:endParaRPr dirty="0"/>
                    </a:p>
                    <a:p>
                      <a:pPr marL="0" marR="0" lvl="0" indent="0" algn="l" rtl="0">
                        <a:spcBef>
                          <a:spcPts val="0"/>
                        </a:spcBef>
                        <a:spcAft>
                          <a:spcPts val="0"/>
                        </a:spcAft>
                        <a:buNone/>
                      </a:pPr>
                      <a:endParaRPr sz="1200" b="1" dirty="0">
                        <a:solidFill>
                          <a:schemeClr val="dk1"/>
                        </a:solidFill>
                      </a:endParaRPr>
                    </a:p>
                    <a:p>
                      <a:pPr marL="0" marR="0" lvl="0" indent="0" algn="l" rtl="0">
                        <a:spcBef>
                          <a:spcPts val="0"/>
                        </a:spcBef>
                        <a:spcAft>
                          <a:spcPts val="0"/>
                        </a:spcAft>
                        <a:buNone/>
                      </a:pPr>
                      <a:r>
                        <a:rPr lang="en-GB" sz="1200" b="1" dirty="0">
                          <a:solidFill>
                            <a:schemeClr val="dk1"/>
                          </a:solidFill>
                        </a:rPr>
                        <a:t>Stimulus:</a:t>
                      </a:r>
                      <a:r>
                        <a:rPr lang="en-GB" sz="1200" b="0" dirty="0">
                          <a:solidFill>
                            <a:schemeClr val="dk1"/>
                          </a:solidFill>
                        </a:rPr>
                        <a:t> </a:t>
                      </a:r>
                      <a:r>
                        <a:rPr lang="en-GB" sz="1200" dirty="0"/>
                        <a:t>Starting point for devising (e.g. image, text, object, theme).</a:t>
                      </a:r>
                    </a:p>
                    <a:p>
                      <a:pPr marL="0" marR="0" lvl="0" indent="0" algn="l" rtl="0">
                        <a:spcBef>
                          <a:spcPts val="0"/>
                        </a:spcBef>
                        <a:spcAft>
                          <a:spcPts val="0"/>
                        </a:spcAft>
                        <a:buNone/>
                      </a:pPr>
                      <a:endParaRPr sz="1200" b="1" dirty="0">
                        <a:solidFill>
                          <a:schemeClr val="dk1"/>
                        </a:solidFill>
                      </a:endParaRPr>
                    </a:p>
                    <a:p>
                      <a:pPr marL="0" marR="0" lvl="0" indent="0" algn="l" rtl="0">
                        <a:spcBef>
                          <a:spcPts val="0"/>
                        </a:spcBef>
                        <a:spcAft>
                          <a:spcPts val="0"/>
                        </a:spcAft>
                        <a:buNone/>
                      </a:pPr>
                      <a:r>
                        <a:rPr lang="en-GB" sz="1200" b="1" dirty="0">
                          <a:solidFill>
                            <a:schemeClr val="dk1"/>
                          </a:solidFill>
                        </a:rPr>
                        <a:t>Poem: </a:t>
                      </a:r>
                      <a:r>
                        <a:rPr lang="en-GB" sz="1200" b="0" i="0" dirty="0">
                          <a:solidFill>
                            <a:schemeClr val="dk1"/>
                          </a:solidFill>
                          <a:latin typeface="Calibri"/>
                          <a:ea typeface="Calibri"/>
                          <a:cs typeface="Calibri"/>
                          <a:sym typeface="Calibri"/>
                        </a:rPr>
                        <a:t>a piece of writing in which the expression of feelings and ideas is given intensity by particular attention to diction (sometimes involving rhyme), rhythm, and imagery – good for devising.</a:t>
                      </a:r>
                      <a:endParaRPr dirty="0"/>
                    </a:p>
                    <a:p>
                      <a:pPr marL="0" marR="0" lvl="0" indent="0" algn="l" rtl="0">
                        <a:spcBef>
                          <a:spcPts val="0"/>
                        </a:spcBef>
                        <a:spcAft>
                          <a:spcPts val="0"/>
                        </a:spcAft>
                        <a:buNone/>
                      </a:pPr>
                      <a:endParaRPr sz="1200" b="1" dirty="0">
                        <a:solidFill>
                          <a:schemeClr val="dk1"/>
                        </a:solidFill>
                      </a:endParaRPr>
                    </a:p>
                    <a:p>
                      <a:pPr marL="0" marR="0" lvl="0" indent="0" algn="l" rtl="0">
                        <a:spcBef>
                          <a:spcPts val="0"/>
                        </a:spcBef>
                        <a:spcAft>
                          <a:spcPts val="0"/>
                        </a:spcAft>
                        <a:buNone/>
                      </a:pPr>
                      <a:r>
                        <a:rPr lang="en-GB" sz="1200" b="1" dirty="0">
                          <a:solidFill>
                            <a:schemeClr val="dk1"/>
                          </a:solidFill>
                        </a:rPr>
                        <a:t>Tableaux: </a:t>
                      </a:r>
                      <a:r>
                        <a:rPr lang="en-GB" sz="1200" b="0" dirty="0">
                          <a:solidFill>
                            <a:schemeClr val="dk1"/>
                          </a:solidFill>
                        </a:rPr>
                        <a:t>A still image - </a:t>
                      </a:r>
                      <a:r>
                        <a:rPr lang="en-GB" sz="1200" b="0" i="0" dirty="0">
                          <a:solidFill>
                            <a:schemeClr val="dk1"/>
                          </a:solidFill>
                          <a:latin typeface="Calibri"/>
                          <a:ea typeface="Calibri"/>
                          <a:cs typeface="Calibri"/>
                          <a:sym typeface="Calibri"/>
                        </a:rPr>
                        <a:t>a group of actors or motionless figures representing a scene from a story</a:t>
                      </a:r>
                      <a:endParaRPr dirty="0"/>
                    </a:p>
                    <a:p>
                      <a:pPr marL="0" marR="0" lvl="0" indent="0" algn="l" rtl="0">
                        <a:spcBef>
                          <a:spcPts val="0"/>
                        </a:spcBef>
                        <a:spcAft>
                          <a:spcPts val="0"/>
                        </a:spcAft>
                        <a:buNone/>
                      </a:pPr>
                      <a:endParaRPr sz="1200" b="1" dirty="0">
                        <a:solidFill>
                          <a:schemeClr val="dk1"/>
                        </a:solidFill>
                      </a:endParaRPr>
                    </a:p>
                    <a:p>
                      <a:pPr marL="0" marR="0" lvl="0" indent="0" algn="l" rtl="0">
                        <a:spcBef>
                          <a:spcPts val="0"/>
                        </a:spcBef>
                        <a:spcAft>
                          <a:spcPts val="0"/>
                        </a:spcAft>
                        <a:buNone/>
                      </a:pPr>
                      <a:r>
                        <a:rPr lang="en-GB" sz="1200" b="1" dirty="0">
                          <a:solidFill>
                            <a:schemeClr val="dk1"/>
                          </a:solidFill>
                        </a:rPr>
                        <a:t>Exploration: </a:t>
                      </a:r>
                      <a:r>
                        <a:rPr lang="en-GB" sz="1200" dirty="0"/>
                        <a:t>Investigating characters, themes, or settings through drama.</a:t>
                      </a:r>
                      <a:endParaRPr sz="1200" b="1" dirty="0">
                        <a:solidFill>
                          <a:schemeClr val="dk1"/>
                        </a:solidFill>
                      </a:endParaRPr>
                    </a:p>
                    <a:p>
                      <a:pPr marL="0" marR="0" lvl="0" indent="0" algn="l" rtl="0">
                        <a:spcBef>
                          <a:spcPts val="0"/>
                        </a:spcBef>
                        <a:spcAft>
                          <a:spcPts val="0"/>
                        </a:spcAft>
                        <a:buNone/>
                      </a:pPr>
                      <a:r>
                        <a:rPr lang="en-GB" sz="1200" b="1" dirty="0">
                          <a:solidFill>
                            <a:schemeClr val="dk1"/>
                          </a:solidFill>
                        </a:rPr>
                        <a:t>Flashbacks: </a:t>
                      </a:r>
                      <a:r>
                        <a:rPr lang="en-GB" sz="1200" b="0" i="0" dirty="0">
                          <a:solidFill>
                            <a:schemeClr val="dk1"/>
                          </a:solidFill>
                          <a:latin typeface="Calibri"/>
                          <a:ea typeface="Calibri"/>
                          <a:cs typeface="Calibri"/>
                          <a:sym typeface="Calibri"/>
                        </a:rPr>
                        <a:t>a scene that takes place before a story begins that takes the audience back in time to the past events in a </a:t>
                      </a:r>
                      <a:r>
                        <a:rPr lang="en-GB" sz="1200" b="0" i="0">
                          <a:solidFill>
                            <a:schemeClr val="dk1"/>
                          </a:solidFill>
                          <a:latin typeface="Calibri"/>
                          <a:ea typeface="Calibri"/>
                          <a:cs typeface="Calibri"/>
                          <a:sym typeface="Calibri"/>
                        </a:rPr>
                        <a:t>character's life.</a:t>
                      </a:r>
                      <a:endParaRPr sz="1200" b="0">
                        <a:solidFill>
                          <a:schemeClr val="dk1"/>
                        </a:solidFil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1"/>
                  </a:ext>
                </a:extLst>
              </a:tr>
              <a:tr h="2711947">
                <a:tc gridSpan="2">
                  <a:txBody>
                    <a:bodyPr/>
                    <a:lstStyle/>
                    <a:p>
                      <a:pPr marL="0" marR="0" lvl="0" indent="0" algn="l" rtl="0">
                        <a:spcBef>
                          <a:spcPts val="0"/>
                        </a:spcBef>
                        <a:spcAft>
                          <a:spcPts val="0"/>
                        </a:spcAft>
                        <a:buNone/>
                      </a:pPr>
                      <a:r>
                        <a:rPr lang="en-GB" sz="1400" b="1" i="0" u="sng" dirty="0">
                          <a:solidFill>
                            <a:schemeClr val="dk1"/>
                          </a:solidFill>
                          <a:latin typeface="Calibri"/>
                          <a:ea typeface="Calibri"/>
                          <a:cs typeface="Calibri"/>
                          <a:sym typeface="Calibri"/>
                        </a:rPr>
                        <a:t>Poetry Stimulus: </a:t>
                      </a:r>
                      <a:endParaRPr sz="1400" dirty="0"/>
                    </a:p>
                    <a:p>
                      <a:pPr marL="0" marR="0" lvl="0" indent="0" algn="l" rtl="0">
                        <a:spcBef>
                          <a:spcPts val="0"/>
                        </a:spcBef>
                        <a:spcAft>
                          <a:spcPts val="0"/>
                        </a:spcAft>
                        <a:buNone/>
                      </a:pPr>
                      <a:endParaRPr sz="1200" b="1" i="0" u="sng" dirty="0">
                        <a:solidFill>
                          <a:schemeClr val="dk1"/>
                        </a:solidFill>
                        <a:latin typeface="Calibri"/>
                        <a:ea typeface="Calibri"/>
                        <a:cs typeface="Calibri"/>
                        <a:sym typeface="Calibri"/>
                      </a:endParaRPr>
                    </a:p>
                    <a:p>
                      <a:pPr marL="0" marR="0" lvl="0" indent="0" algn="l" rtl="0">
                        <a:spcBef>
                          <a:spcPts val="0"/>
                        </a:spcBef>
                        <a:spcAft>
                          <a:spcPts val="0"/>
                        </a:spcAft>
                        <a:buNone/>
                      </a:pPr>
                      <a:r>
                        <a:rPr lang="en-GB" sz="1400" b="1" u="none" dirty="0">
                          <a:solidFill>
                            <a:schemeClr val="dk1"/>
                          </a:solidFill>
                        </a:rPr>
                        <a:t>Poetry can be an excellent</a:t>
                      </a:r>
                      <a:r>
                        <a:rPr lang="en-GB" sz="1400" b="1" u="none" baseline="0" dirty="0">
                          <a:solidFill>
                            <a:schemeClr val="dk1"/>
                          </a:solidFill>
                        </a:rPr>
                        <a:t> stimulus for Drama as it is emotive, tells a story or is open to interpretation. This poem creates a scenario that can be further explored using Drama to create original dramas around the initial stimulus. The questions within the poem give clear opportunities to explore using devised drama techniques and there is also opportunity to explore events before or after the disappearance. The exploration of the relationship between Lulu and the mother allows for creative drama responses and gives students the opportunity to relate to what has happened and therefore encourages further creativity. The reading score of the poem is simple but the content offers many avenues to explore using devised drama.</a:t>
                      </a:r>
                      <a:endParaRPr sz="1400" b="0" u="none" dirty="0">
                        <a:solidFill>
                          <a:schemeClr val="dk1"/>
                        </a:solidFil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hMerge="1">
                  <a:txBody>
                    <a:bodyPr/>
                    <a:lstStyle/>
                    <a:p>
                      <a:endParaRPr lang="en-US"/>
                    </a:p>
                  </a:txBody>
                  <a:tcPr/>
                </a:tc>
                <a:tc vMerge="1">
                  <a:txBody>
                    <a:bodyPr/>
                    <a:lstStyle/>
                    <a:p>
                      <a:endParaRPr lang="en-US"/>
                    </a:p>
                  </a:txBody>
                  <a:tcPr/>
                </a:tc>
                <a:extLst>
                  <a:ext uri="{0D108BD9-81ED-4DB2-BD59-A6C34878D82A}">
                    <a16:rowId xmlns:a16="http://schemas.microsoft.com/office/drawing/2014/main" val="10002"/>
                  </a:ext>
                </a:extLst>
              </a:tr>
            </a:tbl>
          </a:graphicData>
        </a:graphic>
      </p:graphicFrame>
      <p:sp>
        <p:nvSpPr>
          <p:cNvPr id="85" name="Google Shape;85;p13"/>
          <p:cNvSpPr/>
          <p:nvPr/>
        </p:nvSpPr>
        <p:spPr>
          <a:xfrm>
            <a:off x="9428328" y="620015"/>
            <a:ext cx="2781300" cy="341632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1" i="0" u="none" strike="noStrike" kern="0" cap="none" spc="0" normalizeH="0" baseline="0" noProof="0" dirty="0">
                <a:ln>
                  <a:noFill/>
                </a:ln>
                <a:solidFill>
                  <a:srgbClr val="000000"/>
                </a:solidFill>
                <a:effectLst/>
                <a:uLnTx/>
                <a:uFillTx/>
                <a:latin typeface="Calibri"/>
                <a:ea typeface="Calibri"/>
                <a:cs typeface="Calibri"/>
                <a:sym typeface="Arial"/>
              </a:rPr>
              <a:t>I heard somebody cry mother,</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1" i="0" u="none" strike="noStrike" kern="0" cap="none" spc="0" normalizeH="0" baseline="0" noProof="0" dirty="0">
                <a:ln>
                  <a:noFill/>
                </a:ln>
                <a:solidFill>
                  <a:srgbClr val="000000"/>
                </a:solidFill>
                <a:effectLst/>
                <a:uLnTx/>
                <a:uFillTx/>
                <a:latin typeface="Calibri"/>
                <a:ea typeface="Calibri"/>
                <a:cs typeface="Calibri"/>
                <a:sym typeface="Arial"/>
              </a:rPr>
              <a:t>In anger and in pain,</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1" i="0" u="none" strike="noStrike" kern="0" cap="none" spc="0" normalizeH="0" baseline="0" noProof="0" dirty="0">
                <a:ln>
                  <a:noFill/>
                </a:ln>
                <a:solidFill>
                  <a:srgbClr val="000000"/>
                </a:solidFill>
                <a:effectLst/>
                <a:uLnTx/>
                <a:uFillTx/>
                <a:latin typeface="Calibri"/>
                <a:ea typeface="Calibri"/>
                <a:cs typeface="Calibri"/>
                <a:sym typeface="Arial"/>
              </a:rPr>
              <a:t>But now I ask you why mother,</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1" i="0" u="none" strike="noStrike" kern="0" cap="none" spc="0" normalizeH="0" baseline="0" noProof="0" dirty="0">
                <a:ln>
                  <a:noFill/>
                </a:ln>
                <a:solidFill>
                  <a:srgbClr val="000000"/>
                </a:solidFill>
                <a:effectLst/>
                <a:uLnTx/>
                <a:uFillTx/>
                <a:latin typeface="Calibri"/>
                <a:ea typeface="Calibri"/>
                <a:cs typeface="Calibri"/>
                <a:sym typeface="Arial"/>
              </a:rPr>
              <a:t>You say it was a gust of rain.</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1" i="0" u="none" strike="noStrike" kern="0" cap="none" spc="0" normalizeH="0" baseline="0" noProof="0" dirty="0">
                <a:ln>
                  <a:noFill/>
                </a:ln>
                <a:solidFill>
                  <a:srgbClr val="000000"/>
                </a:solidFill>
                <a:effectLst/>
                <a:uLnTx/>
                <a:uFillTx/>
                <a:latin typeface="Calibri"/>
                <a:ea typeface="Calibri"/>
                <a:cs typeface="Calibri"/>
                <a:sym typeface="Arial"/>
              </a:rPr>
              <a:t>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1" i="0" u="none" strike="noStrike" kern="0" cap="none" spc="0" normalizeH="0" baseline="0" noProof="0" dirty="0">
                <a:ln>
                  <a:noFill/>
                </a:ln>
                <a:solidFill>
                  <a:srgbClr val="000000"/>
                </a:solidFill>
                <a:effectLst/>
                <a:uLnTx/>
                <a:uFillTx/>
                <a:latin typeface="Calibri"/>
                <a:ea typeface="Calibri"/>
                <a:cs typeface="Calibri"/>
                <a:sym typeface="Arial"/>
              </a:rPr>
              <a:t>Why do you wander about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1" i="0" u="none" strike="noStrike" kern="0" cap="none" spc="0" normalizeH="0" baseline="0" noProof="0" dirty="0">
                <a:ln>
                  <a:noFill/>
                </a:ln>
                <a:solidFill>
                  <a:srgbClr val="000000"/>
                </a:solidFill>
                <a:effectLst/>
                <a:uLnTx/>
                <a:uFillTx/>
                <a:latin typeface="Calibri"/>
                <a:ea typeface="Calibri"/>
                <a:cs typeface="Calibri"/>
                <a:sym typeface="Arial"/>
              </a:rPr>
              <a:t>As though you don’t know what to do?</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1" i="0" u="none" strike="noStrike" kern="0" cap="none" spc="0" normalizeH="0" baseline="0" noProof="0" dirty="0">
                <a:ln>
                  <a:noFill/>
                </a:ln>
                <a:solidFill>
                  <a:srgbClr val="000000"/>
                </a:solidFill>
                <a:effectLst/>
                <a:uLnTx/>
                <a:uFillTx/>
                <a:latin typeface="Calibri"/>
                <a:ea typeface="Calibri"/>
                <a:cs typeface="Calibri"/>
                <a:sym typeface="Arial"/>
              </a:rPr>
              <a:t>What has happened to Lulu mother?</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1" i="0" u="none" strike="noStrike" kern="0" cap="none" spc="0" normalizeH="0" baseline="0" noProof="0" dirty="0">
                <a:ln>
                  <a:noFill/>
                </a:ln>
                <a:solidFill>
                  <a:srgbClr val="000000"/>
                </a:solidFill>
                <a:effectLst/>
                <a:uLnTx/>
                <a:uFillTx/>
                <a:latin typeface="Calibri"/>
                <a:ea typeface="Calibri"/>
                <a:cs typeface="Calibri"/>
                <a:sym typeface="Arial"/>
              </a:rPr>
              <a:t>What has happened to Lu?</a:t>
            </a:r>
          </a:p>
        </p:txBody>
      </p:sp>
      <p:sp>
        <p:nvSpPr>
          <p:cNvPr id="86" name="Google Shape;86;p13"/>
          <p:cNvSpPr/>
          <p:nvPr/>
        </p:nvSpPr>
        <p:spPr>
          <a:xfrm>
            <a:off x="6664657" y="5667310"/>
            <a:ext cx="5527343" cy="1200329"/>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i="0" u="sng" strike="noStrike" kern="0" cap="none" spc="0" normalizeH="0" baseline="0" noProof="0" dirty="0">
                <a:ln>
                  <a:noFill/>
                </a:ln>
                <a:solidFill>
                  <a:srgbClr val="000000"/>
                </a:solidFill>
                <a:effectLst/>
                <a:uLnTx/>
                <a:uFillTx/>
                <a:latin typeface="Calibri"/>
                <a:ea typeface="Calibri"/>
                <a:cs typeface="Calibri"/>
                <a:sym typeface="Calibri"/>
              </a:rPr>
              <a:t>Questions: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0" i="0" u="none" strike="noStrike" kern="0" cap="none" spc="0" normalizeH="0" baseline="0" noProof="0" dirty="0">
                <a:ln>
                  <a:noFill/>
                </a:ln>
                <a:solidFill>
                  <a:srgbClr val="000000"/>
                </a:solidFill>
                <a:effectLst/>
                <a:uLnTx/>
                <a:uFillTx/>
                <a:latin typeface="Calibri"/>
                <a:ea typeface="Calibri"/>
                <a:cs typeface="Calibri"/>
                <a:sym typeface="Calibri"/>
              </a:rPr>
              <a:t>What has happened to Lulu?</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0" i="0" u="none" strike="noStrike" kern="0" cap="none" spc="0" normalizeH="0" baseline="0" noProof="0" dirty="0">
                <a:ln>
                  <a:noFill/>
                </a:ln>
                <a:solidFill>
                  <a:srgbClr val="000000"/>
                </a:solidFill>
                <a:effectLst/>
                <a:uLnTx/>
                <a:uFillTx/>
                <a:latin typeface="Calibri"/>
                <a:ea typeface="Calibri"/>
                <a:cs typeface="Calibri"/>
                <a:sym typeface="Calibri"/>
              </a:rPr>
              <a:t>What caused her to leave?</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0" i="0" u="none" strike="noStrike" kern="0" cap="none" spc="0" normalizeH="0" baseline="0" noProof="0" dirty="0">
                <a:ln>
                  <a:noFill/>
                </a:ln>
                <a:solidFill>
                  <a:srgbClr val="000000"/>
                </a:solidFill>
                <a:effectLst/>
                <a:uLnTx/>
                <a:uFillTx/>
                <a:latin typeface="Calibri"/>
                <a:ea typeface="Calibri"/>
                <a:cs typeface="Calibri"/>
                <a:sym typeface="Calibri"/>
              </a:rPr>
              <a:t>Who cried? Why do you think? How did Lulu leave the house? What did she take with her? How does the mother feel? Who is the narrator of the poem? What does the Mother tell him/her? Why? </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CB0092A580C54CB42417607B585DEF" ma:contentTypeVersion="18" ma:contentTypeDescription="Create a new document." ma:contentTypeScope="" ma:versionID="bd0540bee774e121d4e560c6b5f56d28">
  <xsd:schema xmlns:xsd="http://www.w3.org/2001/XMLSchema" xmlns:xs="http://www.w3.org/2001/XMLSchema" xmlns:p="http://schemas.microsoft.com/office/2006/metadata/properties" xmlns:ns2="2de0c8cb-dcfa-47c1-9663-efdf8a52ffd3" xmlns:ns3="edd0a7cf-e1a5-4121-81f2-52b09736f6fa" targetNamespace="http://schemas.microsoft.com/office/2006/metadata/properties" ma:root="true" ma:fieldsID="cbe333991e0318af5be7385ea3cc7c6e" ns2:_="" ns3:_="">
    <xsd:import namespace="2de0c8cb-dcfa-47c1-9663-efdf8a52ffd3"/>
    <xsd:import namespace="edd0a7cf-e1a5-4121-81f2-52b09736f6f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BillingMetadata" minOccurs="0"/>
                <xsd:element ref="ns2: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e0c8cb-dcfa-47c1-9663-efdf8a52ff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c449cd6a-d180-499f-81d4-cddb7215bca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P" ma:index="22" nillable="true" ma:displayName="P" ma:list="UserInfo" ma:SharePointGroup="0" ma:internalName="P">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dd0a7cf-e1a5-4121-81f2-52b09736f6f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bd22e93-d5c7-48a4-872e-7dbdaeb545fd}" ma:internalName="TaxCatchAll" ma:showField="CatchAllData" ma:web="edd0a7cf-e1a5-4121-81f2-52b09736f6f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de0c8cb-dcfa-47c1-9663-efdf8a52ffd3">
      <Terms xmlns="http://schemas.microsoft.com/office/infopath/2007/PartnerControls"/>
    </lcf76f155ced4ddcb4097134ff3c332f>
    <TaxCatchAll xmlns="edd0a7cf-e1a5-4121-81f2-52b09736f6fa" xsi:nil="true"/>
    <P xmlns="2de0c8cb-dcfa-47c1-9663-efdf8a52ffd3">
      <UserInfo>
        <DisplayName/>
        <AccountId xsi:nil="true"/>
        <AccountType/>
      </UserInfo>
    </P>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BF3607-9874-45F9-922B-D7C508A678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e0c8cb-dcfa-47c1-9663-efdf8a52ffd3"/>
    <ds:schemaRef ds:uri="edd0a7cf-e1a5-4121-81f2-52b09736f6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2F1B924-B396-4BAD-A2C4-58A032DFCA42}">
  <ds:schemaRefs>
    <ds:schemaRef ds:uri="http://schemas.microsoft.com/office/2006/metadata/properties"/>
    <ds:schemaRef ds:uri="http://schemas.microsoft.com/office/infopath/2007/PartnerControls"/>
    <ds:schemaRef ds:uri="2de0c8cb-dcfa-47c1-9663-efdf8a52ffd3"/>
    <ds:schemaRef ds:uri="edd0a7cf-e1a5-4121-81f2-52b09736f6fa"/>
  </ds:schemaRefs>
</ds:datastoreItem>
</file>

<file path=customXml/itemProps3.xml><?xml version="1.0" encoding="utf-8"?>
<ds:datastoreItem xmlns:ds="http://schemas.openxmlformats.org/officeDocument/2006/customXml" ds:itemID="{2D38982F-C49D-48F9-8537-D21C5D711F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16</TotalTime>
  <Words>3438</Words>
  <Application>Microsoft Office PowerPoint</Application>
  <PresentationFormat>Widescreen</PresentationFormat>
  <Paragraphs>209</Paragraphs>
  <Slides>6</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Aptos</vt:lpstr>
      <vt:lpstr>Aptos Display</vt:lpstr>
      <vt:lpstr>Arial</vt:lpstr>
      <vt:lpstr>Calibri</vt:lpstr>
      <vt:lpstr>Gill Sans MT</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 R Mason</dc:creator>
  <cp:lastModifiedBy>Mr G Griffiths</cp:lastModifiedBy>
  <cp:revision>47</cp:revision>
  <dcterms:created xsi:type="dcterms:W3CDTF">2025-06-13T12:26:53Z</dcterms:created>
  <dcterms:modified xsi:type="dcterms:W3CDTF">2026-07-13T08:53:53Z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0x01010070CB0092A580C54CB42417607B585DEF</vt:lpwstr>
  </property>
  <property fmtid="{D5CDD505-2E9C-101B-9397-08002B2CF9AE}" pid="3" name="_SourceUrl">
    <vt:lpwstr/>
  </property>
  <property fmtid="{D5CDD505-2E9C-101B-9397-08002B2CF9AE}" pid="4" name="_SharedFileIndex">
    <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y fmtid="{D5CDD505-2E9C-101B-9397-08002B2CF9AE}" pid="8" name="MediaServiceImageTags">
    <vt:lpwstr/>
  </property>
</Properties>
</file>