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58" r:id="rId8"/>
    <p:sldId id="259"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28AF81-433E-CB73-2E78-B3739A726B18}" v="143" dt="2026-07-13T00:15:34.096"/>
    <p1510:client id="{972182C6-A60B-71B5-D1FF-EE61720319F3}" v="13" dt="2026-07-13T08:55:03.8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88" d="100"/>
          <a:sy n="88" d="100"/>
        </p:scale>
        <p:origin x="26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3427868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79265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661445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D9F8265-1623-44D5-B3AB-93654BC9829F}"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876287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9F8265-1623-44D5-B3AB-93654BC9829F}" type="datetimeFigureOut">
              <a:rPr lang="en-GB" smtClean="0"/>
              <a:t>13/07/2026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263184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D9F8265-1623-44D5-B3AB-93654BC9829F}"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407663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D9F8265-1623-44D5-B3AB-93654BC9829F}" type="datetimeFigureOut">
              <a:rPr lang="en-GB" smtClean="0"/>
              <a:t>13/07/2026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962340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D9F8265-1623-44D5-B3AB-93654BC9829F}" type="datetimeFigureOut">
              <a:rPr lang="en-GB" smtClean="0"/>
              <a:t>13/07/2026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33205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9F8265-1623-44D5-B3AB-93654BC9829F}" type="datetimeFigureOut">
              <a:rPr lang="en-GB" smtClean="0"/>
              <a:t>13/07/2026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397152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9F8265-1623-44D5-B3AB-93654BC9829F}"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241432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9F8265-1623-44D5-B3AB-93654BC9829F}" type="datetimeFigureOut">
              <a:rPr lang="en-GB" smtClean="0"/>
              <a:t>13/07/2026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C52615-9D73-4B80-B6D0-6C9BEF6C2265}" type="slidenum">
              <a:rPr lang="en-GB" smtClean="0"/>
              <a:t>‹#›</a:t>
            </a:fld>
            <a:endParaRPr lang="en-GB"/>
          </a:p>
        </p:txBody>
      </p:sp>
    </p:spTree>
    <p:extLst>
      <p:ext uri="{BB962C8B-B14F-4D97-AF65-F5344CB8AC3E}">
        <p14:creationId xmlns:p14="http://schemas.microsoft.com/office/powerpoint/2010/main" val="1280446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9F8265-1623-44D5-B3AB-93654BC9829F}" type="datetimeFigureOut">
              <a:rPr lang="en-GB" smtClean="0"/>
              <a:t>13/07/2026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52615-9D73-4B80-B6D0-6C9BEF6C2265}" type="slidenum">
              <a:rPr lang="en-GB" smtClean="0"/>
              <a:t>‹#›</a:t>
            </a:fld>
            <a:endParaRPr lang="en-GB"/>
          </a:p>
        </p:txBody>
      </p:sp>
    </p:spTree>
    <p:extLst>
      <p:ext uri="{BB962C8B-B14F-4D97-AF65-F5344CB8AC3E}">
        <p14:creationId xmlns:p14="http://schemas.microsoft.com/office/powerpoint/2010/main" val="2085306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15400484"/>
              </p:ext>
            </p:extLst>
          </p:nvPr>
        </p:nvGraphicFramePr>
        <p:xfrm>
          <a:off x="0" y="101981"/>
          <a:ext cx="7759337" cy="6623431"/>
        </p:xfrm>
        <a:graphic>
          <a:graphicData uri="http://schemas.openxmlformats.org/drawingml/2006/table">
            <a:tbl>
              <a:tblPr firstRow="1" firstCol="1" bandRow="1">
                <a:tableStyleId>{5C22544A-7EE6-4342-B048-85BDC9FD1C3A}</a:tableStyleId>
              </a:tblPr>
              <a:tblGrid>
                <a:gridCol w="1063907">
                  <a:extLst>
                    <a:ext uri="{9D8B030D-6E8A-4147-A177-3AD203B41FA5}">
                      <a16:colId xmlns:a16="http://schemas.microsoft.com/office/drawing/2014/main" val="3218274102"/>
                    </a:ext>
                  </a:extLst>
                </a:gridCol>
                <a:gridCol w="6695430">
                  <a:extLst>
                    <a:ext uri="{9D8B030D-6E8A-4147-A177-3AD203B41FA5}">
                      <a16:colId xmlns:a16="http://schemas.microsoft.com/office/drawing/2014/main" val="582603124"/>
                    </a:ext>
                  </a:extLst>
                </a:gridCol>
              </a:tblGrid>
              <a:tr h="162265">
                <a:tc gridSpan="2">
                  <a:txBody>
                    <a:bodyPr/>
                    <a:lstStyle/>
                    <a:p>
                      <a:pPr algn="ctr">
                        <a:lnSpc>
                          <a:spcPct val="107000"/>
                        </a:lnSpc>
                        <a:spcAft>
                          <a:spcPts val="0"/>
                        </a:spcAft>
                      </a:pPr>
                      <a:r>
                        <a:rPr lang="en-GB" sz="1200" dirty="0">
                          <a:effectLst/>
                          <a:latin typeface="Gill Sans MT"/>
                        </a:rPr>
                        <a:t>YEAR 7 DRAMA KNOWLEDGE ORGANISER</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hMerge="1">
                  <a:txBody>
                    <a:bodyPr/>
                    <a:lstStyle/>
                    <a:p>
                      <a:endParaRPr lang="en-GB"/>
                    </a:p>
                  </a:txBody>
                  <a:tcPr/>
                </a:tc>
                <a:extLst>
                  <a:ext uri="{0D108BD9-81ED-4DB2-BD59-A6C34878D82A}">
                    <a16:rowId xmlns:a16="http://schemas.microsoft.com/office/drawing/2014/main" val="250272261"/>
                  </a:ext>
                </a:extLst>
              </a:tr>
              <a:tr h="162265">
                <a:tc gridSpan="2">
                  <a:txBody>
                    <a:bodyPr/>
                    <a:lstStyle/>
                    <a:p>
                      <a:pPr algn="ctr">
                        <a:lnSpc>
                          <a:spcPct val="107000"/>
                        </a:lnSpc>
                        <a:spcAft>
                          <a:spcPts val="0"/>
                        </a:spcAft>
                      </a:pPr>
                      <a:r>
                        <a:rPr lang="en-GB" sz="1200" dirty="0">
                          <a:effectLst/>
                          <a:latin typeface="Gill Sans MT"/>
                        </a:rPr>
                        <a:t>HT1 - Basic Skills</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hMerge="1">
                  <a:txBody>
                    <a:bodyPr/>
                    <a:lstStyle/>
                    <a:p>
                      <a:endParaRPr lang="en-GB"/>
                    </a:p>
                  </a:txBody>
                  <a:tcPr/>
                </a:tc>
                <a:extLst>
                  <a:ext uri="{0D108BD9-81ED-4DB2-BD59-A6C34878D82A}">
                    <a16:rowId xmlns:a16="http://schemas.microsoft.com/office/drawing/2014/main" val="3889154897"/>
                  </a:ext>
                </a:extLst>
              </a:tr>
              <a:tr h="162265">
                <a:tc>
                  <a:txBody>
                    <a:bodyPr/>
                    <a:lstStyle/>
                    <a:p>
                      <a:pPr algn="ctr">
                        <a:lnSpc>
                          <a:spcPct val="107000"/>
                        </a:lnSpc>
                        <a:spcAft>
                          <a:spcPts val="0"/>
                        </a:spcAft>
                      </a:pPr>
                      <a:r>
                        <a:rPr lang="en-GB" sz="1200" dirty="0">
                          <a:effectLst/>
                          <a:latin typeface="Gill Sans MT"/>
                        </a:rPr>
                        <a:t>Actor</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A performer who assumes the role of a character in a play, film, or television show.</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423326904"/>
                  </a:ext>
                </a:extLst>
              </a:tr>
              <a:tr h="162265">
                <a:tc>
                  <a:txBody>
                    <a:bodyPr/>
                    <a:lstStyle/>
                    <a:p>
                      <a:pPr algn="ctr">
                        <a:lnSpc>
                          <a:spcPct val="107000"/>
                        </a:lnSpc>
                        <a:spcAft>
                          <a:spcPts val="0"/>
                        </a:spcAft>
                      </a:pPr>
                      <a:r>
                        <a:rPr lang="en-GB" sz="1200" dirty="0">
                          <a:effectLst/>
                          <a:latin typeface="Gill Sans MT"/>
                        </a:rPr>
                        <a:t>Audience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The people who watch the performance; those for whom the performance is intended.</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1509525678"/>
                  </a:ext>
                </a:extLst>
              </a:tr>
              <a:tr h="324530">
                <a:tc>
                  <a:txBody>
                    <a:bodyPr/>
                    <a:lstStyle/>
                    <a:p>
                      <a:pPr algn="ctr">
                        <a:lnSpc>
                          <a:spcPct val="107000"/>
                        </a:lnSpc>
                        <a:spcAft>
                          <a:spcPts val="0"/>
                        </a:spcAft>
                      </a:pPr>
                      <a:r>
                        <a:rPr lang="en-GB" sz="1200" dirty="0">
                          <a:effectLst/>
                          <a:latin typeface="Gill Sans MT"/>
                        </a:rPr>
                        <a:t>Backs to the Audience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Something an actor must try to avoid unless intentional.</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926881668"/>
                  </a:ext>
                </a:extLst>
              </a:tr>
              <a:tr h="324530">
                <a:tc>
                  <a:txBody>
                    <a:bodyPr/>
                    <a:lstStyle/>
                    <a:p>
                      <a:pPr algn="ctr">
                        <a:lnSpc>
                          <a:spcPct val="107000"/>
                        </a:lnSpc>
                        <a:spcAft>
                          <a:spcPts val="0"/>
                        </a:spcAft>
                      </a:pPr>
                      <a:r>
                        <a:rPr lang="en-GB" sz="1200" dirty="0">
                          <a:effectLst/>
                          <a:latin typeface="Gill Sans MT"/>
                        </a:rPr>
                        <a:t>Blocking</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Decisions about where actors enter, exit and stand on the stage is called blocking. Blocking needs to be carefully considered so that the space is used well and everybody can see.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159466816"/>
                  </a:ext>
                </a:extLst>
              </a:tr>
              <a:tr h="162265">
                <a:tc>
                  <a:txBody>
                    <a:bodyPr/>
                    <a:lstStyle/>
                    <a:p>
                      <a:pPr algn="ctr">
                        <a:lnSpc>
                          <a:spcPct val="107000"/>
                        </a:lnSpc>
                        <a:spcAft>
                          <a:spcPts val="0"/>
                        </a:spcAft>
                      </a:pPr>
                      <a:r>
                        <a:rPr lang="en-GB" sz="1200" dirty="0">
                          <a:effectLst/>
                          <a:latin typeface="Gill Sans MT"/>
                        </a:rPr>
                        <a:t>Body Language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Body language is communication coming from the movement or position of an actor.</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624679321"/>
                  </a:ext>
                </a:extLst>
              </a:tr>
              <a:tr h="162265">
                <a:tc>
                  <a:txBody>
                    <a:bodyPr/>
                    <a:lstStyle/>
                    <a:p>
                      <a:pPr algn="ctr">
                        <a:lnSpc>
                          <a:spcPct val="107000"/>
                        </a:lnSpc>
                        <a:spcAft>
                          <a:spcPts val="0"/>
                        </a:spcAft>
                      </a:pPr>
                      <a:r>
                        <a:rPr lang="en-GB" sz="1200" dirty="0">
                          <a:effectLst/>
                          <a:latin typeface="Gill Sans MT"/>
                        </a:rPr>
                        <a:t>Character</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A person portrayed in a drama, novel, or other artistic piece.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138703887"/>
                  </a:ext>
                </a:extLst>
              </a:tr>
              <a:tr h="162265">
                <a:tc>
                  <a:txBody>
                    <a:bodyPr/>
                    <a:lstStyle/>
                    <a:p>
                      <a:pPr algn="ctr">
                        <a:lnSpc>
                          <a:spcPct val="107000"/>
                        </a:lnSpc>
                        <a:spcAft>
                          <a:spcPts val="0"/>
                        </a:spcAft>
                      </a:pPr>
                      <a:r>
                        <a:rPr lang="en-GB" sz="1200" dirty="0">
                          <a:effectLst/>
                          <a:latin typeface="Gill Sans MT"/>
                        </a:rPr>
                        <a:t>Characterisation</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How an actor uses their body and voice to develop and portray a character.</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1829349657"/>
                  </a:ext>
                </a:extLst>
              </a:tr>
              <a:tr h="162265">
                <a:tc>
                  <a:txBody>
                    <a:bodyPr/>
                    <a:lstStyle/>
                    <a:p>
                      <a:pPr algn="ctr">
                        <a:lnSpc>
                          <a:spcPct val="107000"/>
                        </a:lnSpc>
                        <a:spcAft>
                          <a:spcPts val="0"/>
                        </a:spcAft>
                      </a:pPr>
                      <a:r>
                        <a:rPr lang="en-GB" sz="1200" dirty="0" err="1">
                          <a:effectLst/>
                          <a:latin typeface="Gill Sans MT"/>
                        </a:rPr>
                        <a:t>Corpsing</a:t>
                      </a:r>
                      <a:endParaRPr lang="en-GB" sz="1200" dirty="0" err="1">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Where an actor breaks character. This is considered very unprofessional. </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321854404"/>
                  </a:ext>
                </a:extLst>
              </a:tr>
              <a:tr h="162265">
                <a:tc>
                  <a:txBody>
                    <a:bodyPr/>
                    <a:lstStyle/>
                    <a:p>
                      <a:pPr algn="ctr">
                        <a:lnSpc>
                          <a:spcPct val="107000"/>
                        </a:lnSpc>
                        <a:spcAft>
                          <a:spcPts val="0"/>
                        </a:spcAft>
                      </a:pPr>
                      <a:r>
                        <a:rPr lang="en-GB" sz="1200" dirty="0">
                          <a:effectLst/>
                          <a:latin typeface="Gill Sans MT"/>
                        </a:rPr>
                        <a:t>Facial Expression</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The look on an actors face that portrays the feelings and emotions of their character.</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600305742"/>
                  </a:ext>
                </a:extLst>
              </a:tr>
              <a:tr h="324530">
                <a:tc>
                  <a:txBody>
                    <a:bodyPr/>
                    <a:lstStyle/>
                    <a:p>
                      <a:pPr algn="ctr">
                        <a:lnSpc>
                          <a:spcPct val="107000"/>
                        </a:lnSpc>
                        <a:spcAft>
                          <a:spcPts val="0"/>
                        </a:spcAft>
                      </a:pPr>
                      <a:r>
                        <a:rPr lang="en-GB" sz="1200" dirty="0">
                          <a:effectLst/>
                          <a:latin typeface="Gill Sans MT"/>
                        </a:rPr>
                        <a:t>Gesture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A defined movement that clearly communicates meaning, </a:t>
                      </a:r>
                      <a:r>
                        <a:rPr lang="en-GB" sz="1200" dirty="0" err="1">
                          <a:effectLst/>
                          <a:latin typeface="Gill Sans MT"/>
                        </a:rPr>
                        <a:t>eg</a:t>
                      </a:r>
                      <a:r>
                        <a:rPr lang="en-GB" sz="1200" dirty="0">
                          <a:effectLst/>
                          <a:latin typeface="Gill Sans MT"/>
                        </a:rPr>
                        <a:t> shaking a fist communicates anger. Gestures are usually made with the arms and hands, but not always.</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008780732"/>
                  </a:ext>
                </a:extLst>
              </a:tr>
              <a:tr h="162265">
                <a:tc>
                  <a:txBody>
                    <a:bodyPr/>
                    <a:lstStyle/>
                    <a:p>
                      <a:pPr algn="ctr">
                        <a:lnSpc>
                          <a:spcPct val="107000"/>
                        </a:lnSpc>
                        <a:spcAft>
                          <a:spcPts val="0"/>
                        </a:spcAft>
                      </a:pPr>
                      <a:r>
                        <a:rPr lang="en-GB" sz="1200" dirty="0">
                          <a:effectLst/>
                          <a:latin typeface="Gill Sans MT"/>
                        </a:rPr>
                        <a:t>Mime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Mime is the art of demonstrating an action with an object that doesn't exist. </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468823508"/>
                  </a:ext>
                </a:extLst>
              </a:tr>
              <a:tr h="324530">
                <a:tc>
                  <a:txBody>
                    <a:bodyPr/>
                    <a:lstStyle/>
                    <a:p>
                      <a:pPr algn="ctr">
                        <a:lnSpc>
                          <a:spcPct val="107000"/>
                        </a:lnSpc>
                        <a:spcAft>
                          <a:spcPts val="0"/>
                        </a:spcAft>
                      </a:pPr>
                      <a:r>
                        <a:rPr lang="en-GB" sz="1200" dirty="0">
                          <a:effectLst/>
                          <a:latin typeface="Gill Sans MT"/>
                        </a:rPr>
                        <a:t>Neutral Position</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A stance that actors use to focus. Actors stand with feet shoulder width apart, hands by their side, knees are relaxed, Face is neutral and actors are silent. This stance is often used between activities or before creating characters.</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928461720"/>
                  </a:ext>
                </a:extLst>
              </a:tr>
              <a:tr h="324530">
                <a:tc>
                  <a:txBody>
                    <a:bodyPr/>
                    <a:lstStyle/>
                    <a:p>
                      <a:pPr algn="ctr">
                        <a:lnSpc>
                          <a:spcPct val="107000"/>
                        </a:lnSpc>
                        <a:spcAft>
                          <a:spcPts val="0"/>
                        </a:spcAft>
                      </a:pPr>
                      <a:r>
                        <a:rPr lang="en-GB" sz="1200" dirty="0">
                          <a:effectLst/>
                          <a:latin typeface="Gill Sans MT"/>
                        </a:rPr>
                        <a:t>Polished</a:t>
                      </a:r>
                    </a:p>
                    <a:p>
                      <a:pPr algn="ctr">
                        <a:lnSpc>
                          <a:spcPct val="107000"/>
                        </a:lnSpc>
                        <a:spcAft>
                          <a:spcPts val="0"/>
                        </a:spcAft>
                      </a:pPr>
                      <a:r>
                        <a:rPr lang="en-GB" sz="1200" dirty="0">
                          <a:effectLst/>
                          <a:latin typeface="Gill Sans MT"/>
                        </a:rPr>
                        <a:t>Improvisation</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Polished improvisation in theatre is the playing of dramatic scenes without written dialogue but with some planning and rehearsal beforehand.</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3848543974"/>
                  </a:ext>
                </a:extLst>
              </a:tr>
              <a:tr h="324530">
                <a:tc>
                  <a:txBody>
                    <a:bodyPr/>
                    <a:lstStyle/>
                    <a:p>
                      <a:pPr algn="ctr">
                        <a:lnSpc>
                          <a:spcPct val="107000"/>
                        </a:lnSpc>
                        <a:spcAft>
                          <a:spcPts val="0"/>
                        </a:spcAft>
                      </a:pPr>
                      <a:r>
                        <a:rPr lang="en-GB" sz="1200" dirty="0">
                          <a:effectLst/>
                          <a:latin typeface="Gill Sans MT"/>
                        </a:rPr>
                        <a:t>Spontaneous Improvisation</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Spontaneous improvisation in theatre is the playing of dramatic scenes without written dialogue and with no rehearsal beforehand.  </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1070149933"/>
                  </a:ext>
                </a:extLst>
              </a:tr>
              <a:tr h="811325">
                <a:tc>
                  <a:txBody>
                    <a:bodyPr/>
                    <a:lstStyle/>
                    <a:p>
                      <a:pPr algn="ctr">
                        <a:lnSpc>
                          <a:spcPct val="107000"/>
                        </a:lnSpc>
                        <a:spcAft>
                          <a:spcPts val="0"/>
                        </a:spcAft>
                      </a:pPr>
                      <a:r>
                        <a:rPr lang="en-GB" sz="1200" dirty="0">
                          <a:effectLst/>
                          <a:latin typeface="Gill Sans MT"/>
                        </a:rPr>
                        <a:t>Still image</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This is a frozen picture which communicates meaning. It's sometimes called a freeze frame or tableau. It can provide insight into character relationships with a clear focus upon use of space, levels, body language and facial expression. </a:t>
                      </a:r>
                    </a:p>
                    <a:p>
                      <a:pPr algn="l">
                        <a:lnSpc>
                          <a:spcPct val="107000"/>
                        </a:lnSpc>
                        <a:spcAft>
                          <a:spcPts val="0"/>
                        </a:spcAft>
                      </a:pPr>
                      <a:r>
                        <a:rPr lang="en-GB" sz="1200" dirty="0">
                          <a:effectLst/>
                          <a:latin typeface="Gill Sans MT"/>
                        </a:rPr>
                        <a:t>The rules of a still image are: </a:t>
                      </a:r>
                    </a:p>
                    <a:p>
                      <a:pPr algn="l">
                        <a:lnSpc>
                          <a:spcPct val="107000"/>
                        </a:lnSpc>
                        <a:spcAft>
                          <a:spcPts val="0"/>
                        </a:spcAft>
                      </a:pPr>
                      <a:r>
                        <a:rPr lang="en-GB" sz="1200" dirty="0">
                          <a:effectLst/>
                          <a:latin typeface="Gill Sans MT"/>
                        </a:rPr>
                        <a:t>You must remain silent </a:t>
                      </a:r>
                    </a:p>
                    <a:p>
                      <a:pPr algn="l">
                        <a:lnSpc>
                          <a:spcPct val="107000"/>
                        </a:lnSpc>
                        <a:spcAft>
                          <a:spcPts val="0"/>
                        </a:spcAft>
                      </a:pPr>
                      <a:r>
                        <a:rPr lang="en-GB" sz="1200" dirty="0">
                          <a:effectLst/>
                          <a:latin typeface="Gill Sans MT"/>
                        </a:rPr>
                        <a:t>You must not move at all </a:t>
                      </a:r>
                      <a:endParaRPr lang="en-GB" sz="1200" dirty="0">
                        <a:effectLst/>
                        <a:latin typeface="Gill Sans MT"/>
                        <a:ea typeface="Calibri" panose="020F0502020204030204" pitchFamily="34" charset="0"/>
                        <a:cs typeface="Times New Roman" panose="02020603050405020304" pitchFamily="18" charset="0"/>
                      </a:endParaRPr>
                    </a:p>
                  </a:txBody>
                  <a:tcPr marL="28237" marR="28237" marT="0" marB="0"/>
                </a:tc>
                <a:extLst>
                  <a:ext uri="{0D108BD9-81ED-4DB2-BD59-A6C34878D82A}">
                    <a16:rowId xmlns:a16="http://schemas.microsoft.com/office/drawing/2014/main" val="2216242103"/>
                  </a:ext>
                </a:extLst>
              </a:tr>
              <a:tr h="473220">
                <a:tc>
                  <a:txBody>
                    <a:bodyPr/>
                    <a:lstStyle/>
                    <a:p>
                      <a:pPr algn="l">
                        <a:lnSpc>
                          <a:spcPct val="107000"/>
                        </a:lnSpc>
                        <a:spcAft>
                          <a:spcPts val="0"/>
                        </a:spcAft>
                      </a:pPr>
                      <a:r>
                        <a:rPr lang="en-GB" sz="1200" dirty="0">
                          <a:effectLst/>
                          <a:latin typeface="Gill Sans MT"/>
                        </a:rPr>
                        <a:t>End On Stage</a:t>
                      </a:r>
                    </a:p>
                    <a:p>
                      <a:pPr algn="ctr">
                        <a:lnSpc>
                          <a:spcPct val="107000"/>
                        </a:lnSpc>
                        <a:spcAft>
                          <a:spcPts val="0"/>
                        </a:spcAft>
                      </a:pPr>
                      <a:endParaRPr lang="en-GB" sz="1200" dirty="0">
                        <a:effectLst/>
                        <a:latin typeface="Gill Sans MT"/>
                      </a:endParaRPr>
                    </a:p>
                    <a:p>
                      <a:pPr algn="ctr">
                        <a:lnSpc>
                          <a:spcPct val="107000"/>
                        </a:lnSpc>
                        <a:spcAft>
                          <a:spcPts val="0"/>
                        </a:spcAft>
                      </a:pPr>
                      <a:endParaRPr lang="en-GB" sz="1200">
                        <a:effectLst/>
                        <a:latin typeface="Gill Sans MT"/>
                        <a:ea typeface="Calibri" panose="020F0502020204030204" pitchFamily="34" charset="0"/>
                        <a:cs typeface="Times New Roman" panose="02020603050405020304" pitchFamily="18" charset="0"/>
                      </a:endParaRPr>
                    </a:p>
                  </a:txBody>
                  <a:tcPr marL="28237" marR="28237" marT="0" marB="0"/>
                </a:tc>
                <a:tc>
                  <a:txBody>
                    <a:bodyPr/>
                    <a:lstStyle/>
                    <a:p>
                      <a:pPr algn="l">
                        <a:lnSpc>
                          <a:spcPct val="107000"/>
                        </a:lnSpc>
                        <a:spcAft>
                          <a:spcPts val="0"/>
                        </a:spcAft>
                      </a:pPr>
                      <a:r>
                        <a:rPr lang="en-GB" sz="1200" dirty="0">
                          <a:effectLst/>
                          <a:latin typeface="Gill Sans MT"/>
                        </a:rPr>
                        <a:t>Many Drama Studios are set up with end-on staging, meaning that the stage space is on one side of the room and the audience sit on the opposite side.</a:t>
                      </a:r>
                    </a:p>
                  </a:txBody>
                  <a:tcPr marL="28237" marR="28237" marT="0" marB="0"/>
                </a:tc>
                <a:extLst>
                  <a:ext uri="{0D108BD9-81ED-4DB2-BD59-A6C34878D82A}">
                    <a16:rowId xmlns:a16="http://schemas.microsoft.com/office/drawing/2014/main" val="676467029"/>
                  </a:ext>
                </a:extLst>
              </a:tr>
            </a:tbl>
          </a:graphicData>
        </a:graphic>
      </p:graphicFrame>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8678" y="0"/>
            <a:ext cx="39020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098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30354474"/>
              </p:ext>
            </p:extLst>
          </p:nvPr>
        </p:nvGraphicFramePr>
        <p:xfrm>
          <a:off x="2901" y="-1450"/>
          <a:ext cx="12189034" cy="6596645"/>
        </p:xfrm>
        <a:graphic>
          <a:graphicData uri="http://schemas.openxmlformats.org/drawingml/2006/table">
            <a:tbl>
              <a:tblPr firstRow="1" firstCol="1" bandRow="1">
                <a:tableStyleId>{5C22544A-7EE6-4342-B048-85BDC9FD1C3A}</a:tableStyleId>
              </a:tblPr>
              <a:tblGrid>
                <a:gridCol w="3699431">
                  <a:extLst>
                    <a:ext uri="{9D8B030D-6E8A-4147-A177-3AD203B41FA5}">
                      <a16:colId xmlns:a16="http://schemas.microsoft.com/office/drawing/2014/main" val="2263735826"/>
                    </a:ext>
                  </a:extLst>
                </a:gridCol>
                <a:gridCol w="2850297">
                  <a:extLst>
                    <a:ext uri="{9D8B030D-6E8A-4147-A177-3AD203B41FA5}">
                      <a16:colId xmlns:a16="http://schemas.microsoft.com/office/drawing/2014/main" val="2190090758"/>
                    </a:ext>
                  </a:extLst>
                </a:gridCol>
                <a:gridCol w="5639306">
                  <a:extLst>
                    <a:ext uri="{9D8B030D-6E8A-4147-A177-3AD203B41FA5}">
                      <a16:colId xmlns:a16="http://schemas.microsoft.com/office/drawing/2014/main" val="963009876"/>
                    </a:ext>
                  </a:extLst>
                </a:gridCol>
              </a:tblGrid>
              <a:tr h="191921">
                <a:tc gridSpan="3">
                  <a:txBody>
                    <a:bodyPr/>
                    <a:lstStyle/>
                    <a:p>
                      <a:pPr algn="ctr">
                        <a:lnSpc>
                          <a:spcPct val="107000"/>
                        </a:lnSpc>
                        <a:spcAft>
                          <a:spcPts val="0"/>
                        </a:spcAft>
                      </a:pPr>
                      <a:r>
                        <a:rPr lang="en-GB" sz="1400">
                          <a:effectLst/>
                          <a:latin typeface="Gill Sans MT"/>
                        </a:rPr>
                        <a:t>YEAR 7 DRAMA KNOWLEDGE ORGANISER </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3732639"/>
                  </a:ext>
                </a:extLst>
              </a:tr>
              <a:tr h="263409">
                <a:tc gridSpan="3">
                  <a:txBody>
                    <a:bodyPr/>
                    <a:lstStyle/>
                    <a:p>
                      <a:pPr algn="ctr">
                        <a:lnSpc>
                          <a:spcPct val="107000"/>
                        </a:lnSpc>
                        <a:spcAft>
                          <a:spcPts val="0"/>
                        </a:spcAft>
                      </a:pPr>
                      <a:r>
                        <a:rPr lang="en-GB" sz="1400">
                          <a:effectLst/>
                          <a:latin typeface="Gill Sans MT"/>
                        </a:rPr>
                        <a:t>HT2 – Pantomime </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57701436"/>
                  </a:ext>
                </a:extLst>
              </a:tr>
              <a:tr h="191921">
                <a:tc>
                  <a:txBody>
                    <a:bodyPr/>
                    <a:lstStyle/>
                    <a:p>
                      <a:pPr>
                        <a:lnSpc>
                          <a:spcPct val="107000"/>
                        </a:lnSpc>
                        <a:spcAft>
                          <a:spcPts val="0"/>
                        </a:spcAft>
                      </a:pPr>
                      <a:r>
                        <a:rPr lang="en-GB" sz="1400">
                          <a:effectLst/>
                          <a:latin typeface="Gill Sans MT"/>
                        </a:rPr>
                        <a:t>The origins of Theatre: </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Key Conventions:</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Definition: </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078186759"/>
                  </a:ext>
                </a:extLst>
              </a:tr>
              <a:tr h="450223">
                <a:tc rowSpan="5">
                  <a:txBody>
                    <a:bodyPr/>
                    <a:lstStyle/>
                    <a:p>
                      <a:pPr>
                        <a:lnSpc>
                          <a:spcPct val="107000"/>
                        </a:lnSpc>
                        <a:spcAft>
                          <a:spcPts val="0"/>
                        </a:spcAft>
                      </a:pPr>
                      <a:r>
                        <a:rPr lang="en-GB" sz="1400">
                          <a:effectLst/>
                          <a:latin typeface="Gill Sans MT"/>
                        </a:rPr>
                        <a:t>The History of Pantomime:</a:t>
                      </a:r>
                      <a:endParaRPr lang="en-GB" sz="1400" dirty="0">
                        <a:effectLst/>
                        <a:latin typeface="Gill Sans MT"/>
                      </a:endParaRPr>
                    </a:p>
                    <a:p>
                      <a:pPr>
                        <a:lnSpc>
                          <a:spcPct val="107000"/>
                        </a:lnSpc>
                        <a:spcAft>
                          <a:spcPts val="0"/>
                        </a:spcAft>
                      </a:pPr>
                      <a:r>
                        <a:rPr lang="en-GB" sz="1400" dirty="0">
                          <a:effectLst/>
                          <a:latin typeface="Gill Sans MT"/>
                        </a:rPr>
                        <a:t>Pantomime is often believed to something quintessentially British but it actually originates from Italy! Commedia dell’arte is a style of Italian street theatre that originated in the 16th Century. This style was famous for its use of stock characters, comedy and use of exaggeration as was a significant influence on the pantomimes that we know and love today.  Pantomimes are mostly performed at Christmas time and are usually based on fairy tales and </a:t>
                      </a:r>
                      <a:r>
                        <a:rPr lang="en-GB" sz="1400">
                          <a:effectLst/>
                          <a:latin typeface="Gill Sans MT"/>
                        </a:rPr>
                        <a:t>nursery stories.</a:t>
                      </a:r>
                    </a:p>
                  </a:txBody>
                  <a:tcPr marL="48330" marR="48330" marT="0" marB="0"/>
                </a:tc>
                <a:tc>
                  <a:txBody>
                    <a:bodyPr/>
                    <a:lstStyle/>
                    <a:p>
                      <a:pPr>
                        <a:lnSpc>
                          <a:spcPct val="107000"/>
                        </a:lnSpc>
                        <a:spcAft>
                          <a:spcPts val="0"/>
                        </a:spcAft>
                      </a:pPr>
                      <a:r>
                        <a:rPr lang="en-GB" sz="1400">
                          <a:effectLst/>
                          <a:latin typeface="Gill Sans MT"/>
                        </a:rPr>
                        <a:t>Exaggeration</a:t>
                      </a:r>
                      <a:endParaRPr lang="en-GB" sz="1400" dirty="0">
                        <a:effectLst/>
                        <a:latin typeface="Gill Sans MT"/>
                      </a:endParaRPr>
                    </a:p>
                    <a:p>
                      <a:pPr>
                        <a:lnSpc>
                          <a:spcPct val="107000"/>
                        </a:lnSpc>
                        <a:spcAft>
                          <a:spcPts val="0"/>
                        </a:spcAft>
                      </a:pPr>
                      <a:endParaRPr lang="en-GB" sz="1400" dirty="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Exaggeration means making an action or gesture even bigger than it is in real life.</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80002522"/>
                  </a:ext>
                </a:extLst>
              </a:tr>
              <a:tr h="575763">
                <a:tc vMerge="1">
                  <a:txBody>
                    <a:bodyPr/>
                    <a:lstStyle/>
                    <a:p>
                      <a:endParaRPr lang="en-GB"/>
                    </a:p>
                  </a:txBody>
                  <a:tcPr/>
                </a:tc>
                <a:tc>
                  <a:txBody>
                    <a:bodyPr/>
                    <a:lstStyle/>
                    <a:p>
                      <a:pPr>
                        <a:lnSpc>
                          <a:spcPct val="107000"/>
                        </a:lnSpc>
                        <a:spcAft>
                          <a:spcPts val="0"/>
                        </a:spcAft>
                      </a:pPr>
                      <a:r>
                        <a:rPr lang="en-GB" sz="1400">
                          <a:effectLst/>
                          <a:latin typeface="Gill Sans MT"/>
                        </a:rPr>
                        <a:t>Comedy</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Comedy is a genre of Drama consisting of verbal jokes and sometimes physical slapstick comedy intended to make the audience laugh.</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4257161774"/>
                  </a:ext>
                </a:extLst>
              </a:tr>
              <a:tr h="450223">
                <a:tc vMerge="1">
                  <a:txBody>
                    <a:bodyPr/>
                    <a:lstStyle/>
                    <a:p>
                      <a:endParaRPr lang="en-GB"/>
                    </a:p>
                  </a:txBody>
                  <a:tcPr/>
                </a:tc>
                <a:tc>
                  <a:txBody>
                    <a:bodyPr/>
                    <a:lstStyle/>
                    <a:p>
                      <a:pPr>
                        <a:lnSpc>
                          <a:spcPct val="107000"/>
                        </a:lnSpc>
                        <a:spcAft>
                          <a:spcPts val="0"/>
                        </a:spcAft>
                      </a:pPr>
                      <a:r>
                        <a:rPr lang="en-GB" sz="1400">
                          <a:effectLst/>
                          <a:latin typeface="Gill Sans MT"/>
                        </a:rPr>
                        <a:t>Singing and Dancing </a:t>
                      </a:r>
                      <a:endParaRPr lang="en-GB" sz="1400" dirty="0">
                        <a:effectLst/>
                        <a:latin typeface="Gill Sans MT"/>
                      </a:endParaRPr>
                    </a:p>
                    <a:p>
                      <a:pPr>
                        <a:lnSpc>
                          <a:spcPct val="107000"/>
                        </a:lnSpc>
                        <a:spcAft>
                          <a:spcPts val="0"/>
                        </a:spcAft>
                      </a:pPr>
                      <a:endParaRPr lang="en-GB" sz="1400" dirty="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Familiar songs that the audience will recognise are often used to encourage them to sing along.</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3487083553"/>
                  </a:ext>
                </a:extLst>
              </a:tr>
              <a:tr h="477001">
                <a:tc vMerge="1">
                  <a:txBody>
                    <a:bodyPr/>
                    <a:lstStyle/>
                    <a:p>
                      <a:endParaRPr lang="en-GB"/>
                    </a:p>
                  </a:txBody>
                  <a:tcPr/>
                </a:tc>
                <a:tc>
                  <a:txBody>
                    <a:bodyPr/>
                    <a:lstStyle/>
                    <a:p>
                      <a:pPr>
                        <a:lnSpc>
                          <a:spcPct val="107000"/>
                        </a:lnSpc>
                        <a:spcAft>
                          <a:spcPts val="0"/>
                        </a:spcAft>
                      </a:pPr>
                      <a:r>
                        <a:rPr lang="en-GB" sz="1400">
                          <a:effectLst/>
                          <a:latin typeface="Gill Sans MT"/>
                        </a:rPr>
                        <a:t>Direct Address</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 This is where the characters speak to the audience.</a:t>
                      </a:r>
                      <a:endParaRPr lang="en-GB" sz="1400" dirty="0">
                        <a:effectLst/>
                        <a:latin typeface="Gill Sans MT"/>
                      </a:endParaRPr>
                    </a:p>
                    <a:p>
                      <a:pPr>
                        <a:lnSpc>
                          <a:spcPct val="107000"/>
                        </a:lnSpc>
                        <a:spcAft>
                          <a:spcPts val="0"/>
                        </a:spcAft>
                      </a:pPr>
                      <a:endParaRPr lang="en-GB" sz="1400" dirty="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866922595"/>
                  </a:ext>
                </a:extLst>
              </a:tr>
              <a:tr h="767684">
                <a:tc vMerge="1">
                  <a:txBody>
                    <a:bodyPr/>
                    <a:lstStyle/>
                    <a:p>
                      <a:endParaRPr lang="en-GB"/>
                    </a:p>
                  </a:txBody>
                  <a:tcPr/>
                </a:tc>
                <a:tc>
                  <a:txBody>
                    <a:bodyPr/>
                    <a:lstStyle/>
                    <a:p>
                      <a:pPr>
                        <a:lnSpc>
                          <a:spcPct val="107000"/>
                        </a:lnSpc>
                        <a:spcAft>
                          <a:spcPts val="0"/>
                        </a:spcAft>
                      </a:pPr>
                      <a:r>
                        <a:rPr lang="en-GB" sz="1400">
                          <a:effectLst/>
                          <a:latin typeface="Gill Sans MT"/>
                        </a:rPr>
                        <a:t>Audience Participation</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The actors encourage the audience to participate in the performance often by booing, cheering or repeating lines back to them. For example, ‘It’s behind you!’.</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698266612"/>
                  </a:ext>
                </a:extLst>
              </a:tr>
              <a:tr h="477001">
                <a:tc rowSpan="5">
                  <a:txBody>
                    <a:bodyPr/>
                    <a:lstStyle/>
                    <a:p>
                      <a:pPr>
                        <a:lnSpc>
                          <a:spcPct val="107000"/>
                        </a:lnSpc>
                        <a:spcAft>
                          <a:spcPts val="0"/>
                        </a:spcAft>
                      </a:pPr>
                      <a:r>
                        <a:rPr lang="en-GB" sz="1400">
                          <a:effectLst/>
                          <a:latin typeface="Gill Sans MT"/>
                        </a:rPr>
                        <a:t>Stock Characters:</a:t>
                      </a:r>
                      <a:endParaRPr lang="en-GB" sz="1400" dirty="0">
                        <a:effectLst/>
                        <a:latin typeface="Gill Sans MT"/>
                      </a:endParaRPr>
                    </a:p>
                    <a:p>
                      <a:pPr>
                        <a:lnSpc>
                          <a:spcPct val="107000"/>
                        </a:lnSpc>
                        <a:spcAft>
                          <a:spcPts val="0"/>
                        </a:spcAft>
                      </a:pPr>
                      <a:r>
                        <a:rPr lang="en-GB" sz="1400" dirty="0">
                          <a:effectLst/>
                          <a:latin typeface="Gill Sans MT"/>
                        </a:rPr>
                        <a:t>Stock characters are characters that are specific to a particular style of theatre. In Pantomime these include; the Evil Villain, the Damsel in Distress, the Hero, the Principle Boy (a male character played by a female. This is often the Prince or the Protagonist (main character) -for example, Aladdin is often played by a female actor), and the Pantomime Dame (a female character played by a male. This is often a mother, Evil stepmother, stepsister or </a:t>
                      </a:r>
                      <a:r>
                        <a:rPr lang="en-GB" sz="1400">
                          <a:effectLst/>
                          <a:latin typeface="Gill Sans MT"/>
                        </a:rPr>
                        <a:t>fairy).</a:t>
                      </a:r>
                    </a:p>
                  </a:txBody>
                  <a:tcPr marL="48330" marR="48330" marT="0" marB="0"/>
                </a:tc>
                <a:tc>
                  <a:txBody>
                    <a:bodyPr/>
                    <a:lstStyle/>
                    <a:p>
                      <a:pPr>
                        <a:lnSpc>
                          <a:spcPct val="107000"/>
                        </a:lnSpc>
                        <a:spcAft>
                          <a:spcPts val="0"/>
                        </a:spcAft>
                      </a:pPr>
                      <a:r>
                        <a:rPr lang="en-GB" sz="1400">
                          <a:effectLst/>
                          <a:latin typeface="Gill Sans MT"/>
                        </a:rPr>
                        <a:t>Special Effects</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For example, confetti, smoke, crashes and flashes of light.</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00225933"/>
                  </a:ext>
                </a:extLst>
              </a:tr>
              <a:tr h="450223">
                <a:tc vMerge="1">
                  <a:txBody>
                    <a:bodyPr/>
                    <a:lstStyle/>
                    <a:p>
                      <a:endParaRPr lang="en-GB"/>
                    </a:p>
                  </a:txBody>
                  <a:tcPr/>
                </a:tc>
                <a:tc>
                  <a:txBody>
                    <a:bodyPr/>
                    <a:lstStyle/>
                    <a:p>
                      <a:pPr>
                        <a:lnSpc>
                          <a:spcPct val="107000"/>
                        </a:lnSpc>
                        <a:spcAft>
                          <a:spcPts val="0"/>
                        </a:spcAft>
                      </a:pPr>
                      <a:r>
                        <a:rPr lang="en-GB" sz="1400">
                          <a:effectLst/>
                          <a:latin typeface="Gill Sans MT"/>
                        </a:rPr>
                        <a:t>Costume</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Lavish costumes in bright colours</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2667433890"/>
                  </a:ext>
                </a:extLst>
              </a:tr>
              <a:tr h="477001">
                <a:tc vMerge="1">
                  <a:txBody>
                    <a:bodyPr/>
                    <a:lstStyle/>
                    <a:p>
                      <a:endParaRPr lang="en-GB"/>
                    </a:p>
                  </a:txBody>
                  <a:tcPr/>
                </a:tc>
                <a:tc>
                  <a:txBody>
                    <a:bodyPr/>
                    <a:lstStyle/>
                    <a:p>
                      <a:pPr>
                        <a:lnSpc>
                          <a:spcPct val="107000"/>
                        </a:lnSpc>
                        <a:spcAft>
                          <a:spcPts val="0"/>
                        </a:spcAft>
                      </a:pPr>
                      <a:r>
                        <a:rPr lang="en-GB" sz="1400">
                          <a:effectLst/>
                          <a:latin typeface="Gill Sans MT"/>
                        </a:rPr>
                        <a:t>A simple or familiar plot </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These often involve a Princess or Damsel in Distress having to be rescued from an Evil Queen or Villain.</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501994153"/>
                  </a:ext>
                </a:extLst>
              </a:tr>
              <a:tr h="575763">
                <a:tc vMerge="1">
                  <a:txBody>
                    <a:bodyPr/>
                    <a:lstStyle/>
                    <a:p>
                      <a:endParaRPr lang="en-GB"/>
                    </a:p>
                  </a:txBody>
                  <a:tcPr/>
                </a:tc>
                <a:tc>
                  <a:txBody>
                    <a:bodyPr/>
                    <a:lstStyle/>
                    <a:p>
                      <a:pPr>
                        <a:lnSpc>
                          <a:spcPct val="107000"/>
                        </a:lnSpc>
                        <a:spcAft>
                          <a:spcPts val="0"/>
                        </a:spcAft>
                      </a:pPr>
                      <a:r>
                        <a:rPr lang="en-GB" sz="1400">
                          <a:effectLst/>
                          <a:latin typeface="Gill Sans MT"/>
                        </a:rPr>
                        <a:t> Specific entrances and exits  </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a:effectLst/>
                          <a:latin typeface="Gill Sans MT"/>
                        </a:rPr>
                        <a:t>For example, the evil characters will always use stage left because left is traditionally associated with the devil.</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1081301358"/>
                  </a:ext>
                </a:extLst>
              </a:tr>
              <a:tr h="706907">
                <a:tc vMerge="1">
                  <a:txBody>
                    <a:bodyPr/>
                    <a:lstStyle/>
                    <a:p>
                      <a:endParaRPr lang="en-GB"/>
                    </a:p>
                  </a:txBody>
                  <a:tcPr/>
                </a:tc>
                <a:tc>
                  <a:txBody>
                    <a:bodyPr/>
                    <a:lstStyle/>
                    <a:p>
                      <a:pPr>
                        <a:lnSpc>
                          <a:spcPct val="107000"/>
                        </a:lnSpc>
                        <a:spcAft>
                          <a:spcPts val="0"/>
                        </a:spcAft>
                      </a:pPr>
                      <a:r>
                        <a:rPr lang="en-GB" sz="1400">
                          <a:effectLst/>
                          <a:latin typeface="Gill Sans MT"/>
                        </a:rPr>
                        <a:t>Projection</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tc>
                  <a:txBody>
                    <a:bodyPr/>
                    <a:lstStyle/>
                    <a:p>
                      <a:pPr>
                        <a:lnSpc>
                          <a:spcPct val="107000"/>
                        </a:lnSpc>
                        <a:spcAft>
                          <a:spcPts val="0"/>
                        </a:spcAft>
                      </a:pPr>
                      <a:r>
                        <a:rPr lang="en-GB" sz="1400" dirty="0">
                          <a:effectLst/>
                          <a:latin typeface="Gill Sans MT"/>
                        </a:rPr>
                        <a:t>The strength of speaking or singing whereby the voice is used powerfully and clearly.</a:t>
                      </a:r>
                      <a:endParaRPr lang="en-GB" sz="1400">
                        <a:effectLst/>
                        <a:latin typeface="Gill Sans MT"/>
                        <a:ea typeface="Calibri" panose="020F0502020204030204" pitchFamily="34" charset="0"/>
                        <a:cs typeface="Times New Roman" panose="02020603050405020304" pitchFamily="18" charset="0"/>
                      </a:endParaRPr>
                    </a:p>
                  </a:txBody>
                  <a:tcPr marL="48330" marR="48330" marT="0" marB="0"/>
                </a:tc>
                <a:extLst>
                  <a:ext uri="{0D108BD9-81ED-4DB2-BD59-A6C34878D82A}">
                    <a16:rowId xmlns:a16="http://schemas.microsoft.com/office/drawing/2014/main" val="4205408454"/>
                  </a:ext>
                </a:extLst>
              </a:tr>
            </a:tbl>
          </a:graphicData>
        </a:graphic>
      </p:graphicFrame>
    </p:spTree>
    <p:extLst>
      <p:ext uri="{BB962C8B-B14F-4D97-AF65-F5344CB8AC3E}">
        <p14:creationId xmlns:p14="http://schemas.microsoft.com/office/powerpoint/2010/main" val="349035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60448425"/>
              </p:ext>
            </p:extLst>
          </p:nvPr>
        </p:nvGraphicFramePr>
        <p:xfrm>
          <a:off x="0" y="0"/>
          <a:ext cx="12192000" cy="6858000"/>
        </p:xfrm>
        <a:graphic>
          <a:graphicData uri="http://schemas.openxmlformats.org/drawingml/2006/table">
            <a:tbl>
              <a:tblPr firstRow="1" bandRow="1">
                <a:tableStyleId>{5C22544A-7EE6-4342-B048-85BDC9FD1C3A}</a:tableStyleId>
              </a:tblPr>
              <a:tblGrid>
                <a:gridCol w="6256421">
                  <a:extLst>
                    <a:ext uri="{9D8B030D-6E8A-4147-A177-3AD203B41FA5}">
                      <a16:colId xmlns:a16="http://schemas.microsoft.com/office/drawing/2014/main" val="3169240771"/>
                    </a:ext>
                  </a:extLst>
                </a:gridCol>
                <a:gridCol w="5935579">
                  <a:extLst>
                    <a:ext uri="{9D8B030D-6E8A-4147-A177-3AD203B41FA5}">
                      <a16:colId xmlns:a16="http://schemas.microsoft.com/office/drawing/2014/main" val="1332567638"/>
                    </a:ext>
                  </a:extLst>
                </a:gridCol>
              </a:tblGrid>
              <a:tr h="317838">
                <a:tc>
                  <a:txBody>
                    <a:bodyPr/>
                    <a:lstStyle/>
                    <a:p>
                      <a:pPr algn="ctr"/>
                      <a:r>
                        <a:rPr lang="en-GB" sz="1200" b="0" dirty="0">
                          <a:solidFill>
                            <a:schemeClr val="tx1"/>
                          </a:solidFill>
                          <a:latin typeface="Gill Sans MT"/>
                        </a:rPr>
                        <a:t>Y7 Drama – Frankenstein</a:t>
                      </a:r>
                      <a:r>
                        <a:rPr lang="en-GB" sz="1200" b="0" baseline="0">
                          <a:solidFill>
                            <a:schemeClr val="tx1"/>
                          </a:solidFill>
                          <a:latin typeface="Gill Sans MT"/>
                        </a:rPr>
                        <a:t> HT3 </a:t>
                      </a:r>
                      <a:r>
                        <a:rPr lang="en-GB" sz="1200" b="0" dirty="0">
                          <a:solidFill>
                            <a:schemeClr val="tx1"/>
                          </a:solidFill>
                          <a:latin typeface="Gill Sans MT"/>
                        </a:rPr>
                        <a:t> – Knowledge Organiser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3">
                  <a:txBody>
                    <a:bodyPr/>
                    <a:lstStyle/>
                    <a:p>
                      <a:r>
                        <a:rPr lang="en-GB" sz="1200" b="1" u="sng" baseline="0" dirty="0">
                          <a:solidFill>
                            <a:schemeClr val="tx1"/>
                          </a:solidFill>
                          <a:latin typeface="Gill Sans MT"/>
                        </a:rPr>
                        <a:t>Frankenstein – Stage Adaptation by Philip Pullman - PLOT:</a:t>
                      </a:r>
                    </a:p>
                    <a:p>
                      <a:endParaRPr lang="en-GB" sz="1200" b="1" u="none" baseline="0" dirty="0">
                        <a:solidFill>
                          <a:schemeClr val="tx1"/>
                        </a:solidFill>
                        <a:latin typeface="Gill Sans MT"/>
                      </a:endParaRPr>
                    </a:p>
                    <a:p>
                      <a:endParaRPr lang="en-GB" sz="1200" b="1" u="none" baseline="0" dirty="0">
                        <a:solidFill>
                          <a:schemeClr val="tx1"/>
                        </a:solidFill>
                        <a:latin typeface="Gill Sans MT"/>
                      </a:endParaRPr>
                    </a:p>
                    <a:p>
                      <a:r>
                        <a:rPr lang="en-GB" sz="1200" b="1" u="none" baseline="0" dirty="0">
                          <a:solidFill>
                            <a:schemeClr val="tx1"/>
                          </a:solidFill>
                          <a:latin typeface="Gill Sans MT"/>
                        </a:rPr>
                        <a:t>Act 1 </a:t>
                      </a:r>
                      <a:r>
                        <a:rPr lang="en-GB" sz="1200" b="0" u="none" baseline="0" dirty="0">
                          <a:solidFill>
                            <a:schemeClr val="tx1"/>
                          </a:solidFill>
                          <a:latin typeface="Gill Sans MT"/>
                        </a:rPr>
                        <a:t>Victor Frankenstein is busy working in his laboratory in Ingolstadt. He is joined by his friend Clerval. Frankenstein explains his work around animals and electricity to Clerval. Clerval is astonished by Frankenstein’s findings and how electricity and can affect body parts. Elizabeth arrives. She is concerned that Frankenstein has not been in contact with the family for months. His father is very ill. It is clear that Frankenstein has become obsessed with his work and attempts to create life. Frankenstein wishes to be left alone. However, Clerval comes back into the room – he is shocked by the Monster as he now comes to life. The Monster runs away.</a:t>
                      </a:r>
                    </a:p>
                    <a:p>
                      <a:endParaRPr lang="en-GB" sz="1200" b="1" u="none" baseline="0" dirty="0">
                        <a:solidFill>
                          <a:schemeClr val="tx1"/>
                        </a:solidFill>
                        <a:latin typeface="Gill Sans MT"/>
                      </a:endParaRPr>
                    </a:p>
                    <a:p>
                      <a:r>
                        <a:rPr lang="en-GB" sz="1200" b="1" u="none" baseline="0" dirty="0">
                          <a:solidFill>
                            <a:schemeClr val="tx1"/>
                          </a:solidFill>
                          <a:latin typeface="Gill Sans MT"/>
                        </a:rPr>
                        <a:t>Act 2 </a:t>
                      </a:r>
                      <a:r>
                        <a:rPr lang="en-GB" sz="1200" b="0" u="none" baseline="0" dirty="0">
                          <a:solidFill>
                            <a:schemeClr val="tx1"/>
                          </a:solidFill>
                          <a:latin typeface="Gill Sans MT"/>
                        </a:rPr>
                        <a:t>Agathe and Felix live a simple life in a cottage in the forest. Felix has to leave Agathe – he is concerned for her safety. Agathe is blind and they have heard of recent trouble in the nearby town. Felix leaves. The Monster has been collecting wood for the family. Agathe is unaware of the Monster’s presence. However, the Monster picks</a:t>
                      </a:r>
                    </a:p>
                    <a:p>
                      <a:r>
                        <a:rPr lang="en-GB" sz="1200" b="0" u="none" baseline="0" dirty="0">
                          <a:solidFill>
                            <a:schemeClr val="tx1"/>
                          </a:solidFill>
                          <a:latin typeface="Gill Sans MT"/>
                        </a:rPr>
                        <a:t>up a mirror and is shocked to see his own appearance for the first time. Agathe, blind, talks to the Monster. She touches his face and believes that he has been disfigured. They share a conversation. Suddenly, Felix enters. He believes the Monster is attacking Agathe – he seizes his musket. Agathe defends the Monster, but Felix believes him to be evil. Consequently, the Monster leaves, exclaiming his need for revenge.</a:t>
                      </a:r>
                    </a:p>
                    <a:p>
                      <a:endParaRPr lang="en-GB" sz="1200" b="1" u="none" baseline="0" dirty="0">
                        <a:solidFill>
                          <a:schemeClr val="tx1"/>
                        </a:solidFill>
                        <a:latin typeface="Gill Sans MT"/>
                      </a:endParaRPr>
                    </a:p>
                    <a:p>
                      <a:r>
                        <a:rPr lang="en-GB" sz="1200" b="1" u="none" baseline="0" dirty="0">
                          <a:solidFill>
                            <a:schemeClr val="tx1"/>
                          </a:solidFill>
                          <a:latin typeface="Gill Sans MT"/>
                        </a:rPr>
                        <a:t>Act 3</a:t>
                      </a:r>
                      <a:r>
                        <a:rPr lang="en-GB" sz="1200" b="0" u="none" baseline="0" dirty="0">
                          <a:solidFill>
                            <a:schemeClr val="tx1"/>
                          </a:solidFill>
                          <a:latin typeface="Gill Sans MT"/>
                        </a:rPr>
                        <a:t> Frankenstein is in his study in Geneva. Elizabeth enters. William is missing. A priest arrives, carrying William’s body. The Monster arrives. He has strangled William in an act of revenge. The Monster explains that he feels betrayed and is lonely. The Monster informs Frankenstein that he has two years to create him a wife.</a:t>
                      </a:r>
                    </a:p>
                    <a:p>
                      <a:endParaRPr lang="en-GB" sz="1200" b="1" u="none" baseline="0" dirty="0">
                        <a:solidFill>
                          <a:schemeClr val="tx1"/>
                        </a:solidFill>
                        <a:latin typeface="Gill Sans MT"/>
                      </a:endParaRPr>
                    </a:p>
                    <a:p>
                      <a:r>
                        <a:rPr lang="en-GB" sz="1200" b="1" u="none" baseline="0" dirty="0">
                          <a:solidFill>
                            <a:schemeClr val="tx1"/>
                          </a:solidFill>
                          <a:latin typeface="Gill Sans MT"/>
                        </a:rPr>
                        <a:t>Act 4</a:t>
                      </a:r>
                      <a:r>
                        <a:rPr lang="en-GB" sz="1200" b="0" u="none" baseline="0" dirty="0">
                          <a:solidFill>
                            <a:schemeClr val="tx1"/>
                          </a:solidFill>
                          <a:latin typeface="Gill Sans MT"/>
                        </a:rPr>
                        <a:t> Elizabeth and Clerval are concerned about Frankenstein’s latest activities. They enter his laboratory, and here they discover that Frankenstein has created another life. Clerval explains to Elizabeth how Frankenstein created the Monster. Clerval vows to destroy the new creation, with Elizabeth exiting. The Monster arrives. Clerval tries to prevent the Monster’s Bride from awaking, but the Monster kills him before he is able to. Elizabeth re-enters with servants. They try to shoot the Monster. Desperately, the Monster tries to awaken his bride, but Frankenstein prevents this from happening. In response, the Monster strangles Elizabeth. Frankenstein vows to destroy the Monster, following him to the ends of the earth.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2576720">
                <a:tc>
                  <a:txBody>
                    <a:bodyPr/>
                    <a:lstStyle/>
                    <a:p>
                      <a:r>
                        <a:rPr lang="en-GB" sz="1200" b="1" u="sng" dirty="0">
                          <a:solidFill>
                            <a:schemeClr val="tx1"/>
                          </a:solidFill>
                          <a:effectLst/>
                          <a:latin typeface="Gill Sans MT"/>
                        </a:rPr>
                        <a:t>Key Vocabulary</a:t>
                      </a:r>
                      <a:r>
                        <a:rPr lang="en-GB" sz="1200" b="0" dirty="0">
                          <a:solidFill>
                            <a:schemeClr val="tx1"/>
                          </a:solidFill>
                          <a:latin typeface="Gill Sans MT"/>
                        </a:rPr>
                        <a:t>:</a:t>
                      </a:r>
                    </a:p>
                    <a:p>
                      <a:r>
                        <a:rPr lang="en-GB" sz="1200" b="1" dirty="0">
                          <a:solidFill>
                            <a:schemeClr val="tx1"/>
                          </a:solidFill>
                          <a:latin typeface="Gill Sans MT"/>
                        </a:rPr>
                        <a:t>Monologue</a:t>
                      </a:r>
                      <a:r>
                        <a:rPr lang="en-GB" sz="1200" b="0" dirty="0">
                          <a:solidFill>
                            <a:schemeClr val="tx1"/>
                          </a:solidFill>
                          <a:latin typeface="Gill Sans MT"/>
                        </a:rPr>
                        <a:t> A long, uninterrupted speech by one character in a play.</a:t>
                      </a:r>
                    </a:p>
                    <a:p>
                      <a:r>
                        <a:rPr lang="en-GB" sz="1200" b="1" dirty="0">
                          <a:solidFill>
                            <a:schemeClr val="tx1"/>
                          </a:solidFill>
                          <a:latin typeface="Gill Sans MT"/>
                        </a:rPr>
                        <a:t>Duologue</a:t>
                      </a:r>
                      <a:r>
                        <a:rPr lang="en-GB" sz="1200" b="0" dirty="0">
                          <a:solidFill>
                            <a:schemeClr val="tx1"/>
                          </a:solidFill>
                          <a:latin typeface="Gill Sans MT"/>
                        </a:rPr>
                        <a:t> A conversation/</a:t>
                      </a:r>
                      <a:r>
                        <a:rPr lang="en-GB" sz="1200" b="0" baseline="0" dirty="0">
                          <a:solidFill>
                            <a:schemeClr val="tx1"/>
                          </a:solidFill>
                          <a:latin typeface="Gill Sans MT"/>
                        </a:rPr>
                        <a:t> interaction between two characters in a play.</a:t>
                      </a:r>
                    </a:p>
                    <a:p>
                      <a:r>
                        <a:rPr lang="en-GB" sz="1200" b="1" baseline="0" dirty="0">
                          <a:solidFill>
                            <a:schemeClr val="tx1"/>
                          </a:solidFill>
                          <a:latin typeface="Gill Sans MT"/>
                        </a:rPr>
                        <a:t>Hot Seating </a:t>
                      </a:r>
                      <a:r>
                        <a:rPr lang="en-GB" sz="1200" b="0" baseline="0" dirty="0">
                          <a:solidFill>
                            <a:schemeClr val="tx1"/>
                          </a:solidFill>
                          <a:latin typeface="Gill Sans MT"/>
                        </a:rPr>
                        <a:t>A technique in which you interview an actor who answers in role in order to discover more about that character and/or their situation.</a:t>
                      </a:r>
                      <a:endParaRPr lang="en-GB" sz="1200" b="0" dirty="0">
                        <a:solidFill>
                          <a:schemeClr val="tx1"/>
                        </a:solidFill>
                        <a:latin typeface="Gill Sans MT"/>
                      </a:endParaRPr>
                    </a:p>
                    <a:p>
                      <a:r>
                        <a:rPr lang="en-GB" sz="1200" b="1" dirty="0">
                          <a:solidFill>
                            <a:schemeClr val="tx1"/>
                          </a:solidFill>
                          <a:latin typeface="Gill Sans MT"/>
                        </a:rPr>
                        <a:t>Tone</a:t>
                      </a:r>
                      <a:r>
                        <a:rPr lang="en-GB" sz="1200" b="0" dirty="0">
                          <a:solidFill>
                            <a:schemeClr val="tx1"/>
                          </a:solidFill>
                          <a:latin typeface="Gill Sans MT"/>
                        </a:rPr>
                        <a:t> This suggests the mood and intention towards the listener – e.g. happy or</a:t>
                      </a:r>
                    </a:p>
                    <a:p>
                      <a:r>
                        <a:rPr lang="en-GB" sz="1200" b="0" dirty="0">
                          <a:solidFill>
                            <a:schemeClr val="tx1"/>
                          </a:solidFill>
                          <a:latin typeface="Gill Sans MT"/>
                        </a:rPr>
                        <a:t>aggressive are ways to describe the mood of someone’s voice.</a:t>
                      </a:r>
                    </a:p>
                    <a:p>
                      <a:r>
                        <a:rPr lang="en-GB" sz="1200" b="1" dirty="0">
                          <a:solidFill>
                            <a:schemeClr val="tx1"/>
                          </a:solidFill>
                          <a:latin typeface="Gill Sans MT"/>
                        </a:rPr>
                        <a:t>Entrances</a:t>
                      </a:r>
                      <a:r>
                        <a:rPr lang="en-GB" sz="1200" b="0" dirty="0">
                          <a:solidFill>
                            <a:schemeClr val="tx1"/>
                          </a:solidFill>
                          <a:latin typeface="Gill Sans MT"/>
                        </a:rPr>
                        <a:t> Stage direction indicating the act of entering the play area during a performance.</a:t>
                      </a:r>
                    </a:p>
                    <a:p>
                      <a:r>
                        <a:rPr lang="en-GB" sz="1200" b="1" i="0" dirty="0">
                          <a:solidFill>
                            <a:schemeClr val="tx1"/>
                          </a:solidFill>
                          <a:latin typeface="Gill Sans MT"/>
                        </a:rPr>
                        <a:t>Exits </a:t>
                      </a:r>
                      <a:r>
                        <a:rPr lang="en-GB" sz="1200" b="0" dirty="0">
                          <a:solidFill>
                            <a:schemeClr val="tx1"/>
                          </a:solidFill>
                          <a:latin typeface="Gill Sans MT"/>
                        </a:rPr>
                        <a:t>Stage direction; to leave the stage.</a:t>
                      </a:r>
                    </a:p>
                    <a:p>
                      <a:r>
                        <a:rPr lang="en-GB" sz="1200" b="1" dirty="0">
                          <a:solidFill>
                            <a:schemeClr val="tx1"/>
                          </a:solidFill>
                          <a:latin typeface="Gill Sans MT"/>
                        </a:rPr>
                        <a:t>Genre</a:t>
                      </a:r>
                      <a:r>
                        <a:rPr lang="en-GB" sz="1200" b="0" dirty="0">
                          <a:solidFill>
                            <a:schemeClr val="tx1"/>
                          </a:solidFill>
                          <a:latin typeface="Gill Sans MT"/>
                        </a:rPr>
                        <a:t> ‘Genre’ refers to a specific style that involves a particular set of characteristics.</a:t>
                      </a:r>
                    </a:p>
                    <a:p>
                      <a:r>
                        <a:rPr lang="en-GB" sz="1200" b="1" dirty="0">
                          <a:solidFill>
                            <a:schemeClr val="tx1"/>
                          </a:solidFill>
                          <a:latin typeface="Gill Sans MT"/>
                        </a:rPr>
                        <a:t>Climax</a:t>
                      </a:r>
                      <a:r>
                        <a:rPr lang="en-GB" sz="1200" b="0" dirty="0">
                          <a:solidFill>
                            <a:schemeClr val="tx1"/>
                          </a:solidFill>
                          <a:latin typeface="Gill Sans MT"/>
                        </a:rPr>
                        <a:t> The point of greatest intensity in a series or progression of events in a play,</a:t>
                      </a:r>
                    </a:p>
                    <a:p>
                      <a:r>
                        <a:rPr lang="en-GB" sz="1200" b="0" dirty="0">
                          <a:solidFill>
                            <a:schemeClr val="tx1"/>
                          </a:solidFill>
                          <a:latin typeface="Gill Sans MT"/>
                        </a:rPr>
                        <a:t>often forming the turning point of the plot and leading to some kind of resolution.</a:t>
                      </a:r>
                    </a:p>
                    <a:p>
                      <a:r>
                        <a:rPr lang="en-GB" sz="1200" b="1" dirty="0">
                          <a:solidFill>
                            <a:schemeClr val="tx1"/>
                          </a:solidFill>
                          <a:latin typeface="Gill Sans MT"/>
                        </a:rPr>
                        <a:t>Resolution</a:t>
                      </a:r>
                      <a:r>
                        <a:rPr lang="en-GB" sz="1200" b="0" dirty="0">
                          <a:solidFill>
                            <a:schemeClr val="tx1"/>
                          </a:solidFill>
                          <a:latin typeface="Gill Sans MT"/>
                        </a:rPr>
                        <a:t> How the problem or conflict in a drama is solved or concluded.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3963442">
                <a:tc>
                  <a:txBody>
                    <a:bodyPr/>
                    <a:lstStyle/>
                    <a:p>
                      <a:r>
                        <a:rPr lang="en-GB" sz="1200" b="1" u="sng" dirty="0">
                          <a:solidFill>
                            <a:schemeClr val="tx1"/>
                          </a:solidFill>
                          <a:latin typeface="Gill Sans MT"/>
                        </a:rPr>
                        <a:t>Frankenstein</a:t>
                      </a:r>
                      <a:r>
                        <a:rPr lang="en-GB" sz="1200" b="1" u="sng" baseline="0" dirty="0">
                          <a:solidFill>
                            <a:schemeClr val="tx1"/>
                          </a:solidFill>
                          <a:latin typeface="Gill Sans MT"/>
                        </a:rPr>
                        <a:t> – Historical Context</a:t>
                      </a:r>
                    </a:p>
                    <a:p>
                      <a:pPr marL="171450" indent="-171450">
                        <a:buFont typeface="Arial" panose="020B0604020202020204" pitchFamily="34" charset="0"/>
                        <a:buChar char="•"/>
                      </a:pPr>
                      <a:r>
                        <a:rPr lang="en-GB" sz="1200" dirty="0">
                          <a:latin typeface="Gill Sans MT"/>
                        </a:rPr>
                        <a:t>Frankenstein is a novel written by Mary Shelley in 1818.</a:t>
                      </a:r>
                    </a:p>
                    <a:p>
                      <a:pPr marL="171450" indent="-171450">
                        <a:buFont typeface="Arial" panose="020B0604020202020204" pitchFamily="34" charset="0"/>
                        <a:buChar char="•"/>
                      </a:pPr>
                      <a:r>
                        <a:rPr lang="en-GB" sz="1200" dirty="0">
                          <a:latin typeface="Gill Sans MT"/>
                        </a:rPr>
                        <a:t>It is about a scientist called Victor Frankenstein, who tries to create a new life using the body parts of corpses.</a:t>
                      </a:r>
                      <a:endParaRPr lang="en-GB" sz="1200" b="1" dirty="0">
                        <a:solidFill>
                          <a:schemeClr val="tx1"/>
                        </a:solidFill>
                        <a:latin typeface="Gill Sans MT"/>
                      </a:endParaRPr>
                    </a:p>
                    <a:p>
                      <a:pPr marL="171450" indent="-171450">
                        <a:buFont typeface="Arial" panose="020B0604020202020204" pitchFamily="34" charset="0"/>
                        <a:buChar char="•"/>
                      </a:pPr>
                      <a:r>
                        <a:rPr lang="en-GB" sz="1200" b="1" dirty="0">
                          <a:solidFill>
                            <a:schemeClr val="tx1"/>
                          </a:solidFill>
                          <a:latin typeface="Gill Sans MT"/>
                        </a:rPr>
                        <a:t>Frankenstein</a:t>
                      </a:r>
                      <a:r>
                        <a:rPr lang="en-GB" sz="1200" b="1" baseline="0" dirty="0">
                          <a:solidFill>
                            <a:schemeClr val="tx1"/>
                          </a:solidFill>
                          <a:latin typeface="Gill Sans MT"/>
                        </a:rPr>
                        <a:t> is part of the Gothic Genre</a:t>
                      </a:r>
                    </a:p>
                    <a:p>
                      <a:pPr marL="171450" indent="-171450">
                        <a:buFont typeface="Arial" panose="020B0604020202020204" pitchFamily="34" charset="0"/>
                        <a:buChar char="•"/>
                      </a:pPr>
                      <a:r>
                        <a:rPr lang="en-GB" sz="1200" b="1" dirty="0">
                          <a:latin typeface="Gill Sans MT"/>
                        </a:rPr>
                        <a:t>The elements of Gothic Genre include: </a:t>
                      </a:r>
                    </a:p>
                    <a:p>
                      <a:pPr marL="742950" lvl="1" indent="-285750">
                        <a:buFont typeface="Arial" panose="020B0604020202020204" pitchFamily="34" charset="0"/>
                        <a:buChar char="•"/>
                      </a:pPr>
                      <a:r>
                        <a:rPr lang="en-GB" sz="1200" dirty="0">
                          <a:latin typeface="Gill Sans MT"/>
                        </a:rPr>
                        <a:t>Horror settings (haunted castles)</a:t>
                      </a:r>
                    </a:p>
                    <a:p>
                      <a:pPr marL="742950" lvl="1" indent="-285750">
                        <a:buFont typeface="Arial" panose="020B0604020202020204" pitchFamily="34" charset="0"/>
                        <a:buChar char="•"/>
                      </a:pPr>
                      <a:r>
                        <a:rPr lang="en-GB" sz="1200" dirty="0">
                          <a:latin typeface="Gill Sans MT"/>
                        </a:rPr>
                        <a:t>Supernatural forces (ghosts)</a:t>
                      </a:r>
                    </a:p>
                    <a:p>
                      <a:pPr marL="742950" lvl="1" indent="-285750">
                        <a:buFont typeface="Arial" panose="020B0604020202020204" pitchFamily="34" charset="0"/>
                        <a:buChar char="•"/>
                      </a:pPr>
                      <a:r>
                        <a:rPr lang="en-GB" sz="1200" dirty="0">
                          <a:latin typeface="Gill Sans MT"/>
                        </a:rPr>
                        <a:t>Rebellious anti-heroes</a:t>
                      </a:r>
                    </a:p>
                    <a:p>
                      <a:pPr marL="742950" lvl="1" indent="-285750">
                        <a:buFont typeface="Arial" panose="020B0604020202020204" pitchFamily="34" charset="0"/>
                        <a:buChar char="•"/>
                      </a:pPr>
                      <a:r>
                        <a:rPr lang="en-GB" sz="1200" dirty="0">
                          <a:latin typeface="Gill Sans MT"/>
                        </a:rPr>
                        <a:t>Family curses</a:t>
                      </a:r>
                    </a:p>
                    <a:p>
                      <a:pPr marL="742950" lvl="1" indent="-285750">
                        <a:buFont typeface="Arial" panose="020B0604020202020204" pitchFamily="34" charset="0"/>
                        <a:buChar char="•"/>
                      </a:pPr>
                      <a:r>
                        <a:rPr lang="en-GB" sz="1200" dirty="0">
                          <a:latin typeface="Gill Sans MT"/>
                        </a:rPr>
                        <a:t>Fear</a:t>
                      </a:r>
                    </a:p>
                    <a:p>
                      <a:pPr marL="742950" lvl="1" indent="-285750">
                        <a:buFont typeface="Arial" panose="020B0604020202020204" pitchFamily="34" charset="0"/>
                        <a:buChar char="•"/>
                      </a:pPr>
                      <a:r>
                        <a:rPr lang="en-GB" sz="1200" dirty="0">
                          <a:latin typeface="Gill Sans MT"/>
                        </a:rPr>
                        <a:t>Gloomy and mysterious atmosphere</a:t>
                      </a:r>
                    </a:p>
                    <a:p>
                      <a:pPr marL="742950" lvl="1" indent="-285750">
                        <a:buFont typeface="Arial" panose="020B0604020202020204" pitchFamily="34" charset="0"/>
                        <a:buChar char="•"/>
                      </a:pPr>
                      <a:r>
                        <a:rPr lang="en-GB" sz="1200" dirty="0">
                          <a:latin typeface="Gill Sans MT"/>
                        </a:rPr>
                        <a:t>Struggle between good and evil</a:t>
                      </a:r>
                    </a:p>
                    <a:p>
                      <a:pPr marL="742950" lvl="1" indent="-285750">
                        <a:buFont typeface="Arial" panose="020B0604020202020204" pitchFamily="34" charset="0"/>
                        <a:buChar char="•"/>
                      </a:pPr>
                      <a:r>
                        <a:rPr lang="en-GB" sz="1200" dirty="0">
                          <a:latin typeface="Gill Sans MT"/>
                        </a:rPr>
                        <a:t>A contrast between reason and faith</a:t>
                      </a:r>
                    </a:p>
                    <a:p>
                      <a:pPr marL="171450" lvl="0" indent="-171450">
                        <a:buFont typeface="Arial" panose="020B0604020202020204" pitchFamily="34" charset="0"/>
                        <a:buChar char="•"/>
                      </a:pPr>
                      <a:r>
                        <a:rPr lang="en-GB" sz="1200" dirty="0">
                          <a:latin typeface="Gill Sans MT"/>
                        </a:rPr>
                        <a:t>Gothic literature emerged in late 18th century Europe during a time when science and medicine was advancing, and some people began to question their religious beliefs. </a:t>
                      </a:r>
                    </a:p>
                    <a:p>
                      <a:pPr marL="171450" lvl="0" indent="-171450">
                        <a:buFont typeface="Arial" panose="020B0604020202020204" pitchFamily="34" charset="0"/>
                        <a:buChar char="•"/>
                      </a:pPr>
                      <a:r>
                        <a:rPr lang="en-GB" sz="1200" dirty="0">
                          <a:latin typeface="Gill Sans MT"/>
                        </a:rPr>
                        <a:t>Parts of Europe were far more religious than the present day. Events that could not be explained were viewed as an act of God or from a supernatural force. However, science was beginning to break down these barriers. Consequently, some people thought that this, and science, was dangerous. Scientists, such as Luigi Galvani, were pushing boundaries. Galvani found that frogs’ legs twitched as if alive when struck by electricity.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spTree>
    <p:extLst>
      <p:ext uri="{BB962C8B-B14F-4D97-AF65-F5344CB8AC3E}">
        <p14:creationId xmlns:p14="http://schemas.microsoft.com/office/powerpoint/2010/main" val="3574738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58371499"/>
              </p:ext>
            </p:extLst>
          </p:nvPr>
        </p:nvGraphicFramePr>
        <p:xfrm>
          <a:off x="0" y="1"/>
          <a:ext cx="12192000" cy="7145274"/>
        </p:xfrm>
        <a:graphic>
          <a:graphicData uri="http://schemas.openxmlformats.org/drawingml/2006/table">
            <a:tbl>
              <a:tblPr firstRow="1" bandRow="1">
                <a:tableStyleId>{5C22544A-7EE6-4342-B048-85BDC9FD1C3A}</a:tableStyleId>
              </a:tblPr>
              <a:tblGrid>
                <a:gridCol w="2442411">
                  <a:extLst>
                    <a:ext uri="{9D8B030D-6E8A-4147-A177-3AD203B41FA5}">
                      <a16:colId xmlns:a16="http://schemas.microsoft.com/office/drawing/2014/main" val="1435947075"/>
                    </a:ext>
                  </a:extLst>
                </a:gridCol>
                <a:gridCol w="4219646">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292837">
                <a:tc gridSpan="2">
                  <a:txBody>
                    <a:bodyPr/>
                    <a:lstStyle/>
                    <a:p>
                      <a:pPr algn="ctr"/>
                      <a:r>
                        <a:rPr lang="en-GB" sz="1200" b="0">
                          <a:solidFill>
                            <a:schemeClr val="tx1"/>
                          </a:solidFill>
                          <a:latin typeface="Gill Sans MT"/>
                        </a:rPr>
                        <a:t>Y7 Drama – Beowulf  – HT4 – Knowledge Organiser</a:t>
                      </a:r>
                      <a:endParaRPr lang="en-GB" sz="1200" b="0" dirty="0">
                        <a:solidFill>
                          <a:schemeClr val="tx1"/>
                        </a:solidFill>
                        <a:latin typeface="Gill Sans M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lang="en-GB" sz="1200" b="1" u="sng" dirty="0">
                          <a:solidFill>
                            <a:schemeClr val="tx1"/>
                          </a:solidFill>
                          <a:latin typeface="Gill Sans MT"/>
                        </a:rPr>
                        <a:t>Beowulf</a:t>
                      </a:r>
                      <a:r>
                        <a:rPr lang="en-GB" sz="1200" b="1" u="sng" baseline="0" dirty="0">
                          <a:solidFill>
                            <a:schemeClr val="tx1"/>
                          </a:solidFill>
                          <a:latin typeface="Gill Sans MT"/>
                        </a:rPr>
                        <a:t> Plot:</a:t>
                      </a:r>
                    </a:p>
                    <a:p>
                      <a:pPr>
                        <a:lnSpc>
                          <a:spcPct val="107000"/>
                        </a:lnSpc>
                        <a:spcAft>
                          <a:spcPts val="800"/>
                        </a:spcAft>
                      </a:pPr>
                      <a:r>
                        <a:rPr lang="en-GB" sz="1050" b="0" dirty="0">
                          <a:solidFill>
                            <a:schemeClr val="tx1"/>
                          </a:solidFill>
                          <a:effectLst/>
                          <a:latin typeface="Gill Sans MT"/>
                          <a:ea typeface="Calibri"/>
                          <a:cs typeface="Calibri"/>
                        </a:rPr>
                        <a:t>Beowulf, the narrator of his own story, goes back to a time long ago, before he was king, when he set  out on a journey to the Northlands to help a people he had heard were in grave trouble. He and his band of warriors arrive in the land of the Danes, ruled over by King Hrothgar. First met with suspicion, they are finally welcomed into </a:t>
                      </a:r>
                      <a:r>
                        <a:rPr lang="en-GB" sz="1050" b="0">
                          <a:solidFill>
                            <a:schemeClr val="tx1"/>
                          </a:solidFill>
                          <a:effectLst/>
                          <a:latin typeface="Gill Sans MT"/>
                          <a:ea typeface="Calibri"/>
                          <a:cs typeface="Calibri"/>
                        </a:rPr>
                        <a:t>Heorot</a:t>
                      </a:r>
                      <a:r>
                        <a:rPr lang="en-GB" sz="1050" b="0" dirty="0">
                          <a:solidFill>
                            <a:schemeClr val="tx1"/>
                          </a:solidFill>
                          <a:effectLst/>
                          <a:latin typeface="Gill Sans MT"/>
                          <a:ea typeface="Calibri"/>
                          <a:cs typeface="Calibri"/>
                        </a:rPr>
                        <a:t>; a great hall which has been built, according to tradition, to house the treasures from the Danes’ victories and celebrate the heroism of Hrothgar’s warriors. However, for twelve years </a:t>
                      </a:r>
                      <a:r>
                        <a:rPr lang="en-GB" sz="1050" b="0">
                          <a:solidFill>
                            <a:schemeClr val="tx1"/>
                          </a:solidFill>
                          <a:effectLst/>
                          <a:latin typeface="Gill Sans MT"/>
                          <a:ea typeface="Calibri"/>
                          <a:cs typeface="Calibri"/>
                        </a:rPr>
                        <a:t>Heorot</a:t>
                      </a:r>
                      <a:r>
                        <a:rPr lang="en-GB" sz="1050" b="0" dirty="0">
                          <a:solidFill>
                            <a:schemeClr val="tx1"/>
                          </a:solidFill>
                          <a:effectLst/>
                          <a:latin typeface="Gill Sans MT"/>
                          <a:ea typeface="Calibri"/>
                          <a:cs typeface="Calibri"/>
                        </a:rPr>
                        <a:t> has been under siege from a terrifying monster, Grendel. Each night Grendel steals into the great hall and takes someone while they sleep.</a:t>
                      </a:r>
                    </a:p>
                    <a:p>
                      <a:pPr>
                        <a:lnSpc>
                          <a:spcPct val="107000"/>
                        </a:lnSpc>
                        <a:spcAft>
                          <a:spcPts val="800"/>
                        </a:spcAft>
                      </a:pPr>
                      <a:r>
                        <a:rPr lang="en-GB" sz="1050" b="0" dirty="0">
                          <a:solidFill>
                            <a:schemeClr val="tx1"/>
                          </a:solidFill>
                          <a:effectLst/>
                          <a:latin typeface="Gill Sans MT"/>
                          <a:ea typeface="Calibri"/>
                          <a:cs typeface="Calibri"/>
                        </a:rPr>
                        <a:t>When Beowulf and his warriors arrive to offer their services to the Danes, they find Hrothgar a shell of a king. </a:t>
                      </a:r>
                    </a:p>
                    <a:p>
                      <a:pPr>
                        <a:lnSpc>
                          <a:spcPct val="107000"/>
                        </a:lnSpc>
                        <a:spcAft>
                          <a:spcPts val="800"/>
                        </a:spcAft>
                      </a:pPr>
                      <a:r>
                        <a:rPr lang="en-GB" sz="1050" b="0" dirty="0">
                          <a:solidFill>
                            <a:schemeClr val="tx1"/>
                          </a:solidFill>
                          <a:effectLst/>
                          <a:latin typeface="Gill Sans MT"/>
                          <a:ea typeface="Calibri"/>
                          <a:cs typeface="Calibri"/>
                        </a:rPr>
                        <a:t>Beowulf pledges to help them overcome the despair and fear they feel, and to fight for them to defeat the monster. One of the Danes, Unferth, casts doubt on whether Beowulf can do it. She has heard the tales of his heroism, but doesn’t believe he will save them. She questions why would he succeed, when their finest warriors have failed? Beowulf listens to what Unferth has to say and asks for one night to prove himself. </a:t>
                      </a:r>
                    </a:p>
                    <a:p>
                      <a:pPr>
                        <a:lnSpc>
                          <a:spcPct val="107000"/>
                        </a:lnSpc>
                        <a:spcAft>
                          <a:spcPts val="800"/>
                        </a:spcAft>
                      </a:pPr>
                      <a:r>
                        <a:rPr lang="en-GB" sz="1050" b="0" dirty="0">
                          <a:solidFill>
                            <a:schemeClr val="tx1"/>
                          </a:solidFill>
                          <a:effectLst/>
                          <a:latin typeface="Gill Sans MT"/>
                          <a:ea typeface="Calibri"/>
                          <a:cs typeface="Calibri"/>
                        </a:rPr>
                        <a:t>When night comes, Grendel arrives at the great hall. Beowulf is terrified as he witnesses the full horror of the monster devouring two sleeping warriors. Drawing on all his strength, Beowulf attacks Grendel and they become locked in battle. The monster has him in a terrifying grip and Beowulf feels himself coming close to death when </a:t>
                      </a:r>
                      <a:r>
                        <a:rPr lang="en-GB" sz="1050" b="0">
                          <a:solidFill>
                            <a:schemeClr val="tx1"/>
                          </a:solidFill>
                          <a:effectLst/>
                          <a:latin typeface="Gill Sans MT"/>
                          <a:ea typeface="Calibri"/>
                          <a:cs typeface="Calibri"/>
                        </a:rPr>
                        <a:t>Unferth</a:t>
                      </a:r>
                      <a:r>
                        <a:rPr lang="en-GB" sz="1050" b="0" dirty="0">
                          <a:solidFill>
                            <a:schemeClr val="tx1"/>
                          </a:solidFill>
                          <a:effectLst/>
                          <a:latin typeface="Gill Sans MT"/>
                          <a:ea typeface="Calibri"/>
                          <a:cs typeface="Calibri"/>
                        </a:rPr>
                        <a:t> comes to his aide, and Grendel, turning attention onto her, loosens its hold on Beowulf. </a:t>
                      </a:r>
                    </a:p>
                    <a:p>
                      <a:pPr>
                        <a:lnSpc>
                          <a:spcPct val="107000"/>
                        </a:lnSpc>
                        <a:spcAft>
                          <a:spcPts val="800"/>
                        </a:spcAft>
                      </a:pPr>
                      <a:r>
                        <a:rPr lang="en-GB" sz="1050" b="0" dirty="0">
                          <a:solidFill>
                            <a:schemeClr val="tx1"/>
                          </a:solidFill>
                          <a:effectLst/>
                          <a:latin typeface="Gill Sans MT"/>
                          <a:ea typeface="Calibri"/>
                          <a:cs typeface="Calibri"/>
                        </a:rPr>
                        <a:t>Taking his chance, Beowulf rips the monster’s arm out of its socket and Grendel runs from </a:t>
                      </a:r>
                      <a:r>
                        <a:rPr lang="en-GB" sz="1050" b="0">
                          <a:solidFill>
                            <a:schemeClr val="tx1"/>
                          </a:solidFill>
                          <a:effectLst/>
                          <a:latin typeface="Gill Sans MT"/>
                          <a:ea typeface="Calibri"/>
                          <a:cs typeface="Calibri"/>
                        </a:rPr>
                        <a:t>Heorot</a:t>
                      </a:r>
                      <a:r>
                        <a:rPr lang="en-GB" sz="1050" b="0" dirty="0">
                          <a:solidFill>
                            <a:schemeClr val="tx1"/>
                          </a:solidFill>
                          <a:effectLst/>
                          <a:latin typeface="Gill Sans MT"/>
                          <a:ea typeface="Calibri"/>
                          <a:cs typeface="Calibri"/>
                        </a:rPr>
                        <a:t> in agony, towards the swamp that is its home, carrying </a:t>
                      </a:r>
                      <a:r>
                        <a:rPr lang="en-GB" sz="1050" b="0">
                          <a:solidFill>
                            <a:schemeClr val="tx1"/>
                          </a:solidFill>
                          <a:effectLst/>
                          <a:latin typeface="Gill Sans MT"/>
                          <a:ea typeface="Calibri"/>
                          <a:cs typeface="Calibri"/>
                        </a:rPr>
                        <a:t>Unferth</a:t>
                      </a:r>
                      <a:r>
                        <a:rPr lang="en-GB" sz="1050" b="0" dirty="0">
                          <a:solidFill>
                            <a:schemeClr val="tx1"/>
                          </a:solidFill>
                          <a:effectLst/>
                          <a:latin typeface="Gill Sans MT"/>
                          <a:ea typeface="Calibri"/>
                          <a:cs typeface="Calibri"/>
                        </a:rPr>
                        <a:t> with it. Beowulf follows in pursuit. Arriving at the side of a lake, Beowulf finds </a:t>
                      </a:r>
                      <a:r>
                        <a:rPr lang="en-GB" sz="1050" b="0">
                          <a:solidFill>
                            <a:schemeClr val="tx1"/>
                          </a:solidFill>
                          <a:effectLst/>
                          <a:latin typeface="Gill Sans MT"/>
                          <a:ea typeface="Calibri"/>
                          <a:cs typeface="Calibri"/>
                        </a:rPr>
                        <a:t>Unferth</a:t>
                      </a:r>
                      <a:r>
                        <a:rPr lang="en-GB" sz="1050" b="0" dirty="0">
                          <a:solidFill>
                            <a:schemeClr val="tx1"/>
                          </a:solidFill>
                          <a:effectLst/>
                          <a:latin typeface="Gill Sans MT"/>
                          <a:ea typeface="Calibri"/>
                          <a:cs typeface="Calibri"/>
                        </a:rPr>
                        <a:t> dying. </a:t>
                      </a:r>
                      <a:r>
                        <a:rPr lang="en-GB" sz="1050" b="0">
                          <a:solidFill>
                            <a:schemeClr val="tx1"/>
                          </a:solidFill>
                          <a:effectLst/>
                          <a:latin typeface="Gill Sans MT"/>
                          <a:ea typeface="Calibri"/>
                          <a:cs typeface="Calibri"/>
                        </a:rPr>
                        <a:t>Unferth</a:t>
                      </a:r>
                      <a:r>
                        <a:rPr lang="en-GB" sz="1050" b="0" dirty="0">
                          <a:solidFill>
                            <a:schemeClr val="tx1"/>
                          </a:solidFill>
                          <a:effectLst/>
                          <a:latin typeface="Gill Sans MT"/>
                          <a:ea typeface="Calibri"/>
                          <a:cs typeface="Calibri"/>
                        </a:rPr>
                        <a:t> gives Beowulf the dagger she dreamt would kill Grendel. He takes it and dives into the lake to find the monster. </a:t>
                      </a:r>
                    </a:p>
                    <a:p>
                      <a:pPr>
                        <a:lnSpc>
                          <a:spcPct val="107000"/>
                        </a:lnSpc>
                        <a:spcAft>
                          <a:spcPts val="800"/>
                        </a:spcAft>
                      </a:pPr>
                      <a:r>
                        <a:rPr lang="en-GB" sz="1050" b="0" dirty="0">
                          <a:solidFill>
                            <a:schemeClr val="tx1"/>
                          </a:solidFill>
                          <a:effectLst/>
                          <a:latin typeface="Gill Sans MT"/>
                          <a:ea typeface="Calibri"/>
                          <a:cs typeface="Calibri"/>
                        </a:rPr>
                        <a:t>At the bottom of the lake, Beowulf finds Grendel. The monster is in a cave filled with the armour and remains of the Danes it has dragged there. Grendel is still alive, but badly wounded. Beowulf takes out the dagger and plunges it into the monster’s heart. </a:t>
                      </a:r>
                    </a:p>
                    <a:p>
                      <a:pPr>
                        <a:lnSpc>
                          <a:spcPct val="107000"/>
                        </a:lnSpc>
                        <a:spcAft>
                          <a:spcPts val="800"/>
                        </a:spcAft>
                      </a:pPr>
                      <a:r>
                        <a:rPr lang="en-GB" sz="1050" b="0" dirty="0">
                          <a:solidFill>
                            <a:schemeClr val="tx1"/>
                          </a:solidFill>
                          <a:effectLst/>
                          <a:latin typeface="Gill Sans MT"/>
                          <a:ea typeface="Calibri"/>
                          <a:cs typeface="Calibri"/>
                        </a:rPr>
                        <a:t>At this moment, a figure appears; it is Grendel’s mother. The monster’s mother speaks to Beowulf, offering a pact that would end the violence. In that moment Beowulf has a choice to make: to finish the cycle of violence with Grendel’s death and make peace, or to carry through and destroy the monster’s mother as well. Beowulf acts decisively, as a warrior hero, and kills the monster’s mother with one blow.</a:t>
                      </a:r>
                    </a:p>
                    <a:p>
                      <a:pPr>
                        <a:lnSpc>
                          <a:spcPct val="107000"/>
                        </a:lnSpc>
                        <a:spcAft>
                          <a:spcPts val="800"/>
                        </a:spcAft>
                      </a:pPr>
                      <a:r>
                        <a:rPr lang="en-GB" sz="1050" b="0" dirty="0">
                          <a:solidFill>
                            <a:schemeClr val="tx1"/>
                          </a:solidFill>
                          <a:effectLst/>
                          <a:latin typeface="Gill Sans MT"/>
                          <a:ea typeface="Calibri"/>
                          <a:cs typeface="Calibri"/>
                        </a:rPr>
                        <a:t>Beowulf returns to the great hall victorious and is honoured with gold by the Danes. When he returns home to </a:t>
                      </a:r>
                      <a:r>
                        <a:rPr lang="en-GB" sz="1050" b="0">
                          <a:solidFill>
                            <a:schemeClr val="tx1"/>
                          </a:solidFill>
                          <a:effectLst/>
                          <a:latin typeface="Gill Sans MT"/>
                          <a:ea typeface="Calibri"/>
                          <a:cs typeface="Calibri"/>
                        </a:rPr>
                        <a:t>Geatland</a:t>
                      </a:r>
                      <a:r>
                        <a:rPr lang="en-GB" sz="1050" b="0" dirty="0">
                          <a:solidFill>
                            <a:schemeClr val="tx1"/>
                          </a:solidFill>
                          <a:effectLst/>
                          <a:latin typeface="Gill Sans MT"/>
                          <a:ea typeface="Calibri"/>
                          <a:cs typeface="Calibri"/>
                        </a:rPr>
                        <a:t> he is eventually made king. Fifty years pass and then a dragon comes. This is the dragon that will kill Beowulf. In his last moments, as he faces the dragon, Beowulf thinks about the choice that Grendel’s mother gave him and what kind of king he was</a:t>
                      </a:r>
                      <a:r>
                        <a:rPr lang="en-GB" sz="1100" b="0" dirty="0">
                          <a:solidFill>
                            <a:schemeClr val="tx1"/>
                          </a:solidFill>
                          <a:effectLst/>
                          <a:latin typeface="Gill Sans MT"/>
                          <a:ea typeface="Calibri"/>
                          <a:cs typeface="Calibri"/>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4059332">
                <a:tc>
                  <a:txBody>
                    <a:bodyPr/>
                    <a:lstStyle/>
                    <a:p>
                      <a:pPr marL="0" lvl="0" indent="0" algn="l">
                        <a:spcAft>
                          <a:spcPts val="0"/>
                        </a:spcAft>
                        <a:buFont typeface="Arial" panose="020B0604020202020204" pitchFamily="34" charset="0"/>
                        <a:buNone/>
                      </a:pPr>
                      <a:r>
                        <a:rPr lang="en-US" sz="1200" b="1" u="sng" dirty="0">
                          <a:effectLst/>
                          <a:latin typeface="Gill Sans MT"/>
                          <a:ea typeface="Calibri"/>
                          <a:cs typeface="Calibri"/>
                        </a:rPr>
                        <a:t>Key Techniques</a:t>
                      </a:r>
                      <a:r>
                        <a:rPr lang="en-US" sz="1200" dirty="0">
                          <a:effectLst/>
                          <a:latin typeface="Gill Sans MT"/>
                          <a:ea typeface="Calibri"/>
                          <a:cs typeface="Calibri"/>
                        </a:rPr>
                        <a:t>:</a:t>
                      </a:r>
                      <a:r>
                        <a:rPr lang="en-US" sz="1200" baseline="0" dirty="0">
                          <a:effectLst/>
                          <a:latin typeface="Gill Sans MT"/>
                          <a:ea typeface="Calibri"/>
                          <a:cs typeface="Calibri"/>
                        </a:rPr>
                        <a:t> </a:t>
                      </a:r>
                    </a:p>
                    <a:p>
                      <a:pPr marL="0" lvl="0" indent="0" algn="l">
                        <a:spcAft>
                          <a:spcPts val="0"/>
                        </a:spcAft>
                        <a:buFont typeface="Arial" panose="020B0604020202020204" pitchFamily="34" charset="0"/>
                        <a:buNone/>
                      </a:pPr>
                      <a:endParaRPr lang="en-US" sz="1200" dirty="0">
                        <a:effectLst/>
                        <a:latin typeface="Gill Sans MT"/>
                        <a:ea typeface="Calibri"/>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effectLst/>
                          <a:latin typeface="Gill Sans MT"/>
                          <a:ea typeface="Calibri"/>
                          <a:cs typeface="Calibri"/>
                        </a:rPr>
                        <a:t>Story telling:</a:t>
                      </a:r>
                      <a:r>
                        <a:rPr lang="en-US" sz="1200" b="1" baseline="0" dirty="0">
                          <a:effectLst/>
                          <a:latin typeface="Gill Sans MT"/>
                          <a:ea typeface="Calibri"/>
                          <a:cs typeface="Calibri"/>
                        </a:rPr>
                        <a:t> </a:t>
                      </a:r>
                      <a:r>
                        <a:rPr lang="en-GB" sz="1200" b="0" i="0" kern="1200" dirty="0">
                          <a:solidFill>
                            <a:schemeClr val="dk1"/>
                          </a:solidFill>
                          <a:effectLst/>
                          <a:latin typeface="Gill Sans MT"/>
                          <a:ea typeface="+mn-ea"/>
                          <a:cs typeface="+mn-cs"/>
                        </a:rPr>
                        <a:t>the social and cultural activity of sharing stories, sometimes with improvisation, theatrics or embellishment. Crucial elements of stories and storytelling include plot, characters and narrative point of view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a:solidFill>
                            <a:schemeClr val="dk1"/>
                          </a:solidFill>
                          <a:effectLst/>
                          <a:latin typeface="Gill Sans MT"/>
                          <a:ea typeface="+mn-ea"/>
                          <a:cs typeface="+mn-cs"/>
                        </a:rPr>
                        <a:t>Thought-Tracking: </a:t>
                      </a:r>
                      <a:r>
                        <a:rPr lang="en-GB" sz="1200" kern="1200" dirty="0">
                          <a:solidFill>
                            <a:schemeClr val="dk1"/>
                          </a:solidFill>
                          <a:effectLst/>
                          <a:latin typeface="Gill Sans MT"/>
                          <a:ea typeface="+mn-ea"/>
                          <a:cs typeface="+mn-cs"/>
                        </a:rPr>
                        <a:t>when a character speaks their thoughts aloud to the audience (no other character</a:t>
                      </a:r>
                      <a:r>
                        <a:rPr lang="en-GB" sz="1200" kern="1200" baseline="0" dirty="0">
                          <a:solidFill>
                            <a:schemeClr val="dk1"/>
                          </a:solidFill>
                          <a:effectLst/>
                          <a:latin typeface="Gill Sans MT"/>
                          <a:ea typeface="+mn-ea"/>
                          <a:cs typeface="+mn-cs"/>
                        </a:rPr>
                        <a:t> on stage can hear this.)</a:t>
                      </a:r>
                      <a:endParaRPr lang="en-GB" sz="1200" kern="1200" dirty="0">
                        <a:solidFill>
                          <a:schemeClr val="dk1"/>
                        </a:solidFill>
                        <a:effectLst/>
                        <a:latin typeface="Gill Sans MT"/>
                        <a:ea typeface="+mn-ea"/>
                        <a:cs typeface="+mn-cs"/>
                      </a:endParaRPr>
                    </a:p>
                    <a:p>
                      <a:pPr marL="0" lvl="0" indent="0" algn="l">
                        <a:spcAft>
                          <a:spcPts val="0"/>
                        </a:spcAft>
                        <a:buFont typeface="Arial" panose="020B0604020202020204" pitchFamily="34" charset="0"/>
                        <a:buNone/>
                      </a:pPr>
                      <a:endParaRPr lang="en-US" sz="1200" b="1" dirty="0">
                        <a:effectLst/>
                        <a:latin typeface="Gill Sans M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US" sz="1200" b="1" dirty="0">
                          <a:effectLst/>
                          <a:latin typeface="Gill Sans MT"/>
                          <a:ea typeface="Calibri" panose="020F0502020204030204" pitchFamily="34" charset="0"/>
                          <a:cs typeface="Calibri" panose="020F0502020204030204" pitchFamily="34" charset="0"/>
                        </a:rPr>
                        <a:t>Choral Speaking:</a:t>
                      </a:r>
                      <a:r>
                        <a:rPr lang="en-US" sz="1200" b="1" baseline="0" dirty="0">
                          <a:effectLst/>
                          <a:latin typeface="Gill Sans MT"/>
                          <a:ea typeface="Calibri" panose="020F0502020204030204" pitchFamily="34" charset="0"/>
                          <a:cs typeface="Calibri" panose="020F0502020204030204" pitchFamily="34" charset="0"/>
                        </a:rPr>
                        <a:t> </a:t>
                      </a:r>
                      <a:r>
                        <a:rPr lang="en-GB" sz="1200" b="0" i="0" kern="1200" dirty="0">
                          <a:solidFill>
                            <a:schemeClr val="dk1"/>
                          </a:solidFill>
                          <a:effectLst/>
                          <a:latin typeface="Gill Sans MT"/>
                          <a:ea typeface="+mn-ea"/>
                          <a:cs typeface="+mn-cs"/>
                        </a:rPr>
                        <a:t>ensemble speaking by a group often using various voice combinations and contrasts to bring out the meaning or tonal beauty of a passage of poetry or prose.</a:t>
                      </a:r>
                      <a:endParaRPr lang="en-GB" sz="1200" b="0">
                        <a:effectLst/>
                        <a:latin typeface="Gill Sans MT"/>
                        <a:ea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1" u="sng" dirty="0">
                          <a:solidFill>
                            <a:schemeClr val="tx1"/>
                          </a:solidFill>
                          <a:effectLst/>
                          <a:latin typeface="Gill Sans MT"/>
                        </a:rPr>
                        <a:t>Key Vocabulary</a:t>
                      </a:r>
                      <a:r>
                        <a:rPr lang="en-GB" sz="1200" b="0" dirty="0">
                          <a:solidFill>
                            <a:schemeClr val="tx1"/>
                          </a:solidFill>
                          <a:latin typeface="Gill Sans MT"/>
                        </a:rPr>
                        <a:t>:</a:t>
                      </a:r>
                    </a:p>
                    <a:p>
                      <a:endParaRPr lang="en-GB" sz="1200" b="0" dirty="0">
                        <a:solidFill>
                          <a:schemeClr val="tx1"/>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Physical Theatre: </a:t>
                      </a:r>
                      <a:r>
                        <a:rPr lang="en-GB" sz="1200" kern="1200" dirty="0">
                          <a:solidFill>
                            <a:schemeClr val="dk1"/>
                          </a:solidFill>
                          <a:effectLst/>
                          <a:latin typeface="Gill Sans MT"/>
                          <a:ea typeface="+mn-ea"/>
                          <a:cs typeface="+mn-cs"/>
                        </a:rPr>
                        <a:t>Using your body to tell a story rather than words/ Creating objects on stage using your body</a:t>
                      </a:r>
                      <a:endParaRPr lang="en-GB" sz="1200" kern="120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Vocal Projection: </a:t>
                      </a:r>
                      <a:r>
                        <a:rPr lang="en-GB" sz="1200" kern="1200" dirty="0">
                          <a:solidFill>
                            <a:schemeClr val="dk1"/>
                          </a:solidFill>
                          <a:effectLst/>
                          <a:latin typeface="Gill Sans MT"/>
                          <a:ea typeface="+mn-ea"/>
                          <a:cs typeface="+mn-cs"/>
                        </a:rPr>
                        <a:t>the</a:t>
                      </a:r>
                      <a:r>
                        <a:rPr lang="en-GB" sz="1200" kern="1200" baseline="0" dirty="0">
                          <a:solidFill>
                            <a:schemeClr val="dk1"/>
                          </a:solidFill>
                          <a:effectLst/>
                          <a:latin typeface="Gill Sans MT"/>
                          <a:ea typeface="+mn-ea"/>
                          <a:cs typeface="+mn-cs"/>
                        </a:rPr>
                        <a:t> volume of your voice</a:t>
                      </a:r>
                      <a:endParaRPr lang="en-GB" sz="1200"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Vocal Tone: </a:t>
                      </a:r>
                      <a:r>
                        <a:rPr lang="en-GB" sz="1200" kern="1200" dirty="0">
                          <a:solidFill>
                            <a:schemeClr val="dk1"/>
                          </a:solidFill>
                          <a:effectLst/>
                          <a:latin typeface="Gill Sans MT"/>
                          <a:ea typeface="+mn-ea"/>
                          <a:cs typeface="+mn-cs"/>
                        </a:rPr>
                        <a:t>The ‘colour’ or emotion of your voice</a:t>
                      </a:r>
                      <a:endParaRPr lang="en-GB" sz="1200" kern="120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Blocking: </a:t>
                      </a:r>
                      <a:r>
                        <a:rPr lang="en-GB" sz="1200" b="0" kern="1200" dirty="0">
                          <a:solidFill>
                            <a:schemeClr val="dk1"/>
                          </a:solidFill>
                          <a:effectLst/>
                          <a:latin typeface="Gill Sans MT"/>
                          <a:ea typeface="+mn-ea"/>
                          <a:cs typeface="+mn-cs"/>
                        </a:rPr>
                        <a:t>The decisions made by</a:t>
                      </a:r>
                      <a:r>
                        <a:rPr lang="en-GB" sz="1200" b="0" kern="1200" baseline="0" dirty="0">
                          <a:solidFill>
                            <a:schemeClr val="dk1"/>
                          </a:solidFill>
                          <a:effectLst/>
                          <a:latin typeface="Gill Sans MT"/>
                          <a:ea typeface="+mn-ea"/>
                          <a:cs typeface="+mn-cs"/>
                        </a:rPr>
                        <a:t> actors/ directors about where actors should stand on stage and how they should move/ act.</a:t>
                      </a:r>
                      <a:endParaRPr lang="en-GB" sz="1200" b="1"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Levels: </a:t>
                      </a:r>
                      <a:r>
                        <a:rPr lang="en-GB" sz="1200" kern="1200" dirty="0">
                          <a:solidFill>
                            <a:schemeClr val="dk1"/>
                          </a:solidFill>
                          <a:effectLst/>
                          <a:latin typeface="Gill Sans MT"/>
                          <a:ea typeface="+mn-ea"/>
                          <a:cs typeface="+mn-cs"/>
                        </a:rPr>
                        <a:t>Heights used by actors on stage to create interest</a:t>
                      </a:r>
                      <a:r>
                        <a:rPr lang="en-GB" sz="1200" kern="1200" baseline="0" dirty="0">
                          <a:solidFill>
                            <a:schemeClr val="dk1"/>
                          </a:solidFill>
                          <a:effectLst/>
                          <a:latin typeface="Gill Sans MT"/>
                          <a:ea typeface="+mn-ea"/>
                          <a:cs typeface="+mn-cs"/>
                        </a:rPr>
                        <a:t> for the audience.</a:t>
                      </a:r>
                      <a:endParaRPr lang="en-GB" sz="1200"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Gill Sans MT"/>
                          <a:ea typeface="+mn-ea"/>
                          <a:cs typeface="+mn-cs"/>
                        </a:rPr>
                        <a:t>Symbolism</a:t>
                      </a:r>
                      <a:endParaRPr lang="en-GB" sz="1200" kern="120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Themes: </a:t>
                      </a:r>
                      <a:r>
                        <a:rPr lang="en-GB" sz="1200" kern="1200" dirty="0">
                          <a:solidFill>
                            <a:schemeClr val="dk1"/>
                          </a:solidFill>
                          <a:effectLst/>
                          <a:latin typeface="Gill Sans MT"/>
                          <a:ea typeface="+mn-ea"/>
                          <a:cs typeface="+mn-cs"/>
                        </a:rPr>
                        <a:t>big ideas that are presented within a story/ play</a:t>
                      </a:r>
                      <a:endParaRPr lang="en-GB" sz="1200" kern="120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Non-naturalism: </a:t>
                      </a:r>
                      <a:r>
                        <a:rPr lang="en-GB" sz="1200" kern="1200" dirty="0">
                          <a:solidFill>
                            <a:schemeClr val="dk1"/>
                          </a:solidFill>
                          <a:effectLst/>
                          <a:latin typeface="Gill Sans MT"/>
                          <a:ea typeface="+mn-ea"/>
                          <a:cs typeface="+mn-cs"/>
                        </a:rPr>
                        <a:t>techniques</a:t>
                      </a:r>
                      <a:r>
                        <a:rPr lang="en-GB" sz="1200" kern="1200" baseline="0" dirty="0">
                          <a:solidFill>
                            <a:schemeClr val="dk1"/>
                          </a:solidFill>
                          <a:effectLst/>
                          <a:latin typeface="Gill Sans MT"/>
                          <a:ea typeface="+mn-ea"/>
                          <a:cs typeface="+mn-cs"/>
                        </a:rPr>
                        <a:t> used in Drama that are unrealistic. E.g. still image/ mime/ thought-tracking</a:t>
                      </a:r>
                      <a:endParaRPr lang="en-GB" sz="1200" kern="1200" dirty="0">
                        <a:solidFill>
                          <a:schemeClr val="dk1"/>
                        </a:solidFill>
                        <a:effectLst/>
                        <a:latin typeface="Gill Sans MT"/>
                        <a:ea typeface="+mn-ea"/>
                        <a:cs typeface="+mn-cs"/>
                      </a:endParaRPr>
                    </a:p>
                    <a:p>
                      <a:pPr marL="0" indent="0">
                        <a:buNone/>
                      </a:pPr>
                      <a:r>
                        <a:rPr lang="en-GB" sz="1200" b="1" dirty="0">
                          <a:latin typeface="Gill Sans MT"/>
                        </a:rPr>
                        <a:t>Fable: </a:t>
                      </a:r>
                      <a:r>
                        <a:rPr lang="en-GB" sz="1200" dirty="0">
                          <a:latin typeface="Gill Sans MT"/>
                        </a:rPr>
                        <a:t>a short tale to teach a </a:t>
                      </a:r>
                      <a:r>
                        <a:rPr lang="en-GB" sz="1200" b="1" dirty="0">
                          <a:solidFill>
                            <a:schemeClr val="tx1"/>
                          </a:solidFill>
                          <a:latin typeface="Gill Sans MT"/>
                        </a:rPr>
                        <a:t>moral</a:t>
                      </a:r>
                      <a:r>
                        <a:rPr lang="en-GB" sz="1200" dirty="0">
                          <a:latin typeface="Gill Sans MT"/>
                        </a:rPr>
                        <a:t> lesson, often with animals or legendary creatures</a:t>
                      </a:r>
                    </a:p>
                    <a:p>
                      <a:pPr marL="0" indent="0">
                        <a:buNone/>
                      </a:pPr>
                      <a:r>
                        <a:rPr lang="en-GB" sz="1200" b="1" dirty="0">
                          <a:latin typeface="Gill Sans MT"/>
                        </a:rPr>
                        <a:t>Allegory: </a:t>
                      </a:r>
                      <a:r>
                        <a:rPr lang="en-GB" sz="1200" dirty="0">
                          <a:latin typeface="Gill Sans MT"/>
                        </a:rPr>
                        <a:t>a story, poem, or picture that can be interpreted to reveal a hidden meaning, typically a </a:t>
                      </a:r>
                      <a:r>
                        <a:rPr lang="en-GB" sz="1200" b="1" dirty="0">
                          <a:solidFill>
                            <a:schemeClr val="tx1"/>
                          </a:solidFill>
                          <a:latin typeface="Gill Sans MT"/>
                        </a:rPr>
                        <a:t>moral </a:t>
                      </a:r>
                      <a:r>
                        <a:rPr lang="en-GB" sz="1200" dirty="0">
                          <a:latin typeface="Gill Sans MT"/>
                        </a:rPr>
                        <a:t>or political one.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Narration:</a:t>
                      </a:r>
                      <a:r>
                        <a:rPr lang="en-GB" sz="1200" kern="1200" dirty="0">
                          <a:solidFill>
                            <a:schemeClr val="dk1"/>
                          </a:solidFill>
                          <a:effectLst/>
                          <a:latin typeface="Gill Sans MT"/>
                          <a:ea typeface="+mn-ea"/>
                          <a:cs typeface="+mn-cs"/>
                        </a:rPr>
                        <a:t> a spoken commentary to the audience about the play</a:t>
                      </a:r>
                      <a:endParaRPr lang="en-GB" sz="1200" kern="120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Sustain Character: </a:t>
                      </a:r>
                      <a:r>
                        <a:rPr lang="en-GB" sz="1200" kern="1200" dirty="0">
                          <a:solidFill>
                            <a:schemeClr val="dk1"/>
                          </a:solidFill>
                          <a:effectLst/>
                          <a:latin typeface="Gill Sans MT"/>
                          <a:ea typeface="+mn-ea"/>
                          <a:cs typeface="+mn-cs"/>
                        </a:rPr>
                        <a:t>the ability to stay</a:t>
                      </a:r>
                      <a:r>
                        <a:rPr lang="en-GB" sz="1200" kern="1200" baseline="0" dirty="0">
                          <a:solidFill>
                            <a:schemeClr val="dk1"/>
                          </a:solidFill>
                          <a:effectLst/>
                          <a:latin typeface="Gill Sans MT"/>
                          <a:ea typeface="+mn-ea"/>
                          <a:cs typeface="+mn-cs"/>
                        </a:rPr>
                        <a:t> in character (no </a:t>
                      </a:r>
                      <a:r>
                        <a:rPr lang="en-GB" sz="1200" kern="1200" baseline="0" dirty="0" err="1">
                          <a:solidFill>
                            <a:schemeClr val="dk1"/>
                          </a:solidFill>
                          <a:effectLst/>
                          <a:latin typeface="Gill Sans MT"/>
                          <a:ea typeface="+mn-ea"/>
                          <a:cs typeface="+mn-cs"/>
                        </a:rPr>
                        <a:t>corpsing</a:t>
                      </a:r>
                      <a:r>
                        <a:rPr lang="en-GB" sz="1200" kern="1200" baseline="0" dirty="0">
                          <a:solidFill>
                            <a:schemeClr val="dk1"/>
                          </a:solidFill>
                          <a:effectLst/>
                          <a:latin typeface="Gill Sans MT"/>
                          <a:ea typeface="+mn-ea"/>
                          <a:cs typeface="+mn-cs"/>
                        </a:rPr>
                        <a:t>)</a:t>
                      </a:r>
                      <a:endParaRPr lang="en-GB" sz="1200" kern="1200">
                        <a:solidFill>
                          <a:schemeClr val="dk1"/>
                        </a:solidFill>
                        <a:effectLst/>
                        <a:latin typeface="Gill Sans MT"/>
                        <a:ea typeface="+mn-ea"/>
                        <a:cs typeface="+mn-cs"/>
                      </a:endParaRPr>
                    </a:p>
                    <a:p>
                      <a:endParaRPr lang="en-GB" sz="1200" b="0" dirty="0">
                        <a:solidFill>
                          <a:schemeClr val="tx1"/>
                        </a:solidFill>
                        <a:latin typeface="Gill Sans M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2272019">
                <a:tc gridSpan="2">
                  <a:txBody>
                    <a:bodyPr/>
                    <a:lstStyle/>
                    <a:p>
                      <a:r>
                        <a:rPr lang="en-GB" sz="1200" b="1" u="sng" dirty="0">
                          <a:latin typeface="Gill Sans MT"/>
                        </a:rPr>
                        <a:t>Beowulf</a:t>
                      </a:r>
                      <a:r>
                        <a:rPr lang="en-GB" sz="1200" b="1" u="sng" baseline="0">
                          <a:latin typeface="Gill Sans MT"/>
                        </a:rPr>
                        <a:t> Characters: </a:t>
                      </a:r>
                      <a:endParaRPr lang="en-US"/>
                    </a:p>
                    <a:p>
                      <a:endParaRPr lang="en-GB" sz="1200" dirty="0">
                        <a:latin typeface="Gill Sans MT"/>
                      </a:endParaRPr>
                    </a:p>
                    <a:p>
                      <a:r>
                        <a:rPr lang="en-GB" sz="1200" b="1" dirty="0">
                          <a:latin typeface="Gill Sans MT"/>
                        </a:rPr>
                        <a:t>Hrothgar: </a:t>
                      </a:r>
                      <a:r>
                        <a:rPr lang="en-GB" sz="1200" dirty="0">
                          <a:latin typeface="Gill Sans MT"/>
                        </a:rPr>
                        <a:t>is the King of the Danes. </a:t>
                      </a:r>
                    </a:p>
                    <a:p>
                      <a:r>
                        <a:rPr lang="en-GB" sz="1200" b="1">
                          <a:latin typeface="Gill Sans MT"/>
                        </a:rPr>
                        <a:t>Heorot</a:t>
                      </a:r>
                      <a:r>
                        <a:rPr lang="en-GB" sz="1200" b="1" dirty="0">
                          <a:latin typeface="Gill Sans MT"/>
                        </a:rPr>
                        <a:t>: </a:t>
                      </a:r>
                      <a:r>
                        <a:rPr lang="en-GB" sz="1200" dirty="0">
                          <a:latin typeface="Gill Sans MT"/>
                        </a:rPr>
                        <a:t>not a person but the place at the heart of the story. It is the great wooden mead hall that King Hrothgar has had built and where the whole settlement gathers to feast and celebrate. </a:t>
                      </a:r>
                    </a:p>
                    <a:p>
                      <a:r>
                        <a:rPr lang="en-GB" sz="1200" b="1" dirty="0">
                          <a:latin typeface="Gill Sans MT"/>
                        </a:rPr>
                        <a:t>Grendel: </a:t>
                      </a:r>
                      <a:r>
                        <a:rPr lang="en-GB" sz="1200" dirty="0">
                          <a:latin typeface="Gill Sans MT"/>
                        </a:rPr>
                        <a:t>a creature who lives in the marshland. He creeps into </a:t>
                      </a:r>
                      <a:r>
                        <a:rPr lang="en-GB" sz="1200">
                          <a:latin typeface="Gill Sans MT"/>
                        </a:rPr>
                        <a:t>Heorot</a:t>
                      </a:r>
                      <a:r>
                        <a:rPr lang="en-GB" sz="1200" dirty="0">
                          <a:latin typeface="Gill Sans MT"/>
                        </a:rPr>
                        <a:t> like ‘a loathsome shadow’ and brings terror to Hrothgar and his people. </a:t>
                      </a:r>
                    </a:p>
                    <a:p>
                      <a:r>
                        <a:rPr lang="en-GB" sz="1200" b="1" dirty="0">
                          <a:latin typeface="Gill Sans MT"/>
                        </a:rPr>
                        <a:t>Beowulf: </a:t>
                      </a:r>
                      <a:r>
                        <a:rPr lang="en-GB" sz="1200" dirty="0">
                          <a:latin typeface="Gill Sans MT"/>
                        </a:rPr>
                        <a:t>a warrior who arrives at </a:t>
                      </a:r>
                      <a:r>
                        <a:rPr lang="en-GB" sz="1200">
                          <a:latin typeface="Gill Sans MT"/>
                        </a:rPr>
                        <a:t>Heorot</a:t>
                      </a:r>
                      <a:r>
                        <a:rPr lang="en-GB" sz="1200" dirty="0">
                          <a:latin typeface="Gill Sans MT"/>
                        </a:rPr>
                        <a:t> with his band of warriors. He has been sent by his king, King </a:t>
                      </a:r>
                      <a:r>
                        <a:rPr lang="en-GB" sz="1200">
                          <a:latin typeface="Gill Sans MT"/>
                        </a:rPr>
                        <a:t>Hygelac</a:t>
                      </a:r>
                      <a:r>
                        <a:rPr lang="en-GB" sz="1200" dirty="0">
                          <a:latin typeface="Gill Sans MT"/>
                        </a:rPr>
                        <a:t> to help Hrothgar and his people defeat Grendel. </a:t>
                      </a:r>
                    </a:p>
                    <a:p>
                      <a:r>
                        <a:rPr lang="en-GB" sz="1200" b="1" dirty="0">
                          <a:latin typeface="Gill Sans MT"/>
                        </a:rPr>
                        <a:t>The Warriors: </a:t>
                      </a:r>
                      <a:r>
                        <a:rPr lang="en-GB" sz="1200" dirty="0">
                          <a:latin typeface="Gill Sans MT"/>
                        </a:rPr>
                        <a:t>King Hrothgar’s Warriors who are loyal, fearless and brave. They have sworn allegiance to Hrothgar, to each other and to all their kith and kin.</a:t>
                      </a:r>
                      <a:endParaRPr lang="en-GB" sz="1200" b="0" dirty="0">
                        <a:solidFill>
                          <a:schemeClr val="tx1"/>
                        </a:solidFill>
                        <a:latin typeface="Gill Sans M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3729783215"/>
                  </a:ext>
                </a:extLst>
              </a:tr>
            </a:tbl>
          </a:graphicData>
        </a:graphic>
      </p:graphicFrame>
    </p:spTree>
    <p:extLst>
      <p:ext uri="{BB962C8B-B14F-4D97-AF65-F5344CB8AC3E}">
        <p14:creationId xmlns:p14="http://schemas.microsoft.com/office/powerpoint/2010/main" val="41754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33120541"/>
              </p:ext>
            </p:extLst>
          </p:nvPr>
        </p:nvGraphicFramePr>
        <p:xfrm>
          <a:off x="0" y="0"/>
          <a:ext cx="12192000" cy="6943471"/>
        </p:xfrm>
        <a:graphic>
          <a:graphicData uri="http://schemas.openxmlformats.org/drawingml/2006/table">
            <a:tbl>
              <a:tblPr firstRow="1" bandRow="1">
                <a:tableStyleId>{5C22544A-7EE6-4342-B048-85BDC9FD1C3A}</a:tableStyleId>
              </a:tblPr>
              <a:tblGrid>
                <a:gridCol w="2442411">
                  <a:extLst>
                    <a:ext uri="{9D8B030D-6E8A-4147-A177-3AD203B41FA5}">
                      <a16:colId xmlns:a16="http://schemas.microsoft.com/office/drawing/2014/main" val="1435947075"/>
                    </a:ext>
                  </a:extLst>
                </a:gridCol>
                <a:gridCol w="4219646">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296210">
                <a:tc gridSpan="2">
                  <a:txBody>
                    <a:bodyPr/>
                    <a:lstStyle/>
                    <a:p>
                      <a:pPr algn="ctr"/>
                      <a:r>
                        <a:rPr lang="en-GB" sz="1400" b="0" dirty="0">
                          <a:solidFill>
                            <a:schemeClr val="tx1"/>
                          </a:solidFill>
                          <a:latin typeface="Gill Sans MT"/>
                        </a:rPr>
                        <a:t>Y7 Drama – The</a:t>
                      </a:r>
                      <a:r>
                        <a:rPr lang="en-GB" sz="1400" b="0" baseline="0" dirty="0">
                          <a:solidFill>
                            <a:schemeClr val="tx1"/>
                          </a:solidFill>
                          <a:latin typeface="Gill Sans MT"/>
                        </a:rPr>
                        <a:t> Island</a:t>
                      </a:r>
                      <a:r>
                        <a:rPr lang="en-GB" sz="1400" b="0">
                          <a:solidFill>
                            <a:schemeClr val="tx1"/>
                          </a:solidFill>
                          <a:latin typeface="Gill Sans MT"/>
                        </a:rPr>
                        <a:t>  – HT5 – Knowledge Organiser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lang="en-GB" sz="1200" b="1" u="sng" baseline="0" dirty="0">
                          <a:solidFill>
                            <a:schemeClr val="tx1"/>
                          </a:solidFill>
                          <a:latin typeface="+mn-lt"/>
                        </a:rPr>
                        <a:t>Stage types: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3738372">
                <a:tc rowSpan="2">
                  <a:txBody>
                    <a:bodyPr/>
                    <a:lstStyle/>
                    <a:p>
                      <a:pPr marL="0" lvl="0" indent="0" algn="l">
                        <a:spcAft>
                          <a:spcPts val="0"/>
                        </a:spcAft>
                        <a:buFont typeface="Arial" panose="020B0604020202020204" pitchFamily="34" charset="0"/>
                        <a:buNone/>
                      </a:pPr>
                      <a:r>
                        <a:rPr lang="en-US" sz="1200" b="1" u="sng" dirty="0">
                          <a:effectLst/>
                          <a:latin typeface="Gill Sans MT"/>
                          <a:ea typeface="Calibri" panose="020F0502020204030204" pitchFamily="34" charset="0"/>
                          <a:cs typeface="Calibri" panose="020F0502020204030204" pitchFamily="34" charset="0"/>
                        </a:rPr>
                        <a:t>Key Techniques</a:t>
                      </a:r>
                      <a:r>
                        <a:rPr lang="en-US" sz="1200" dirty="0">
                          <a:effectLst/>
                          <a:latin typeface="Gill Sans MT"/>
                          <a:ea typeface="Calibri" panose="020F0502020204030204" pitchFamily="34" charset="0"/>
                          <a:cs typeface="Calibri" panose="020F0502020204030204" pitchFamily="34" charset="0"/>
                        </a:rPr>
                        <a:t>:</a:t>
                      </a:r>
                      <a:r>
                        <a:rPr lang="en-US" sz="1200" baseline="0" dirty="0">
                          <a:effectLst/>
                          <a:latin typeface="Gill Sans MT"/>
                          <a:ea typeface="Calibri" panose="020F0502020204030204" pitchFamily="34" charset="0"/>
                          <a:cs typeface="Calibri" panose="020F0502020204030204" pitchFamily="34" charset="0"/>
                        </a:rPr>
                        <a:t> </a:t>
                      </a:r>
                    </a:p>
                    <a:p>
                      <a:pPr marL="0" lvl="0" indent="0" algn="l">
                        <a:spcAft>
                          <a:spcPts val="0"/>
                        </a:spcAft>
                        <a:buFont typeface="Arial" panose="020B0604020202020204" pitchFamily="34" charset="0"/>
                        <a:buNone/>
                      </a:pPr>
                      <a:endParaRPr lang="en-US" sz="1200" dirty="0">
                        <a:effectLst/>
                        <a:latin typeface="Gill Sans MT"/>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effectLst/>
                          <a:latin typeface="Gill Sans MT"/>
                          <a:ea typeface="Calibri" panose="020F0502020204030204" pitchFamily="34" charset="0"/>
                          <a:cs typeface="Calibri" panose="020F0502020204030204" pitchFamily="34" charset="0"/>
                        </a:rPr>
                        <a:t>Improvisation:</a:t>
                      </a:r>
                      <a:r>
                        <a:rPr lang="en-US" sz="1200" b="1" baseline="0" dirty="0">
                          <a:effectLst/>
                          <a:latin typeface="Gill Sans MT"/>
                          <a:ea typeface="Calibri" panose="020F0502020204030204" pitchFamily="34" charset="0"/>
                          <a:cs typeface="Calibri" panose="020F0502020204030204" pitchFamily="34" charset="0"/>
                        </a:rPr>
                        <a:t> </a:t>
                      </a:r>
                      <a:r>
                        <a:rPr lang="en-GB" sz="1200" b="0" i="0" kern="1200" dirty="0">
                          <a:solidFill>
                            <a:schemeClr val="dk1"/>
                          </a:solidFill>
                          <a:effectLst/>
                          <a:latin typeface="Gill Sans MT"/>
                          <a:ea typeface="+mn-ea"/>
                          <a:cs typeface="+mn-cs"/>
                        </a:rPr>
                        <a:t>Improvisation is the activity of making or doing something not planned beforehand.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kern="1200" dirty="0">
                          <a:solidFill>
                            <a:schemeClr val="dk1"/>
                          </a:solidFill>
                          <a:effectLst/>
                          <a:latin typeface="Gill Sans MT"/>
                          <a:ea typeface="+mn-ea"/>
                          <a:cs typeface="+mn-cs"/>
                        </a:rPr>
                        <a:t>Spontaneous</a:t>
                      </a:r>
                      <a:r>
                        <a:rPr lang="en-GB" sz="1200" b="1" kern="1200" baseline="0" dirty="0">
                          <a:solidFill>
                            <a:schemeClr val="dk1"/>
                          </a:solidFill>
                          <a:effectLst/>
                          <a:latin typeface="Gill Sans MT"/>
                          <a:ea typeface="+mn-ea"/>
                          <a:cs typeface="+mn-cs"/>
                        </a:rPr>
                        <a:t> Improvisation</a:t>
                      </a:r>
                      <a:r>
                        <a:rPr lang="en-GB" sz="1200" b="1" kern="1200" dirty="0">
                          <a:solidFill>
                            <a:schemeClr val="dk1"/>
                          </a:solidFill>
                          <a:effectLst/>
                          <a:latin typeface="Gill Sans MT"/>
                          <a:ea typeface="+mn-ea"/>
                          <a:cs typeface="+mn-cs"/>
                        </a:rPr>
                        <a:t>: </a:t>
                      </a:r>
                      <a:r>
                        <a:rPr lang="en-GB" sz="1200" b="0" kern="1200" dirty="0">
                          <a:solidFill>
                            <a:schemeClr val="dk1"/>
                          </a:solidFill>
                          <a:effectLst/>
                          <a:latin typeface="Gill Sans MT"/>
                          <a:ea typeface="+mn-ea"/>
                          <a:cs typeface="+mn-cs"/>
                        </a:rPr>
                        <a:t>W</a:t>
                      </a:r>
                      <a:r>
                        <a:rPr lang="en-GB" sz="1200" kern="1200" dirty="0">
                          <a:solidFill>
                            <a:schemeClr val="dk1"/>
                          </a:solidFill>
                          <a:effectLst/>
                          <a:latin typeface="Gill Sans MT"/>
                          <a:ea typeface="+mn-ea"/>
                          <a:cs typeface="+mn-cs"/>
                        </a:rPr>
                        <a:t>hen an</a:t>
                      </a:r>
                      <a:r>
                        <a:rPr lang="en-GB" sz="1200" kern="1200" baseline="0" dirty="0">
                          <a:solidFill>
                            <a:schemeClr val="dk1"/>
                          </a:solidFill>
                          <a:effectLst/>
                          <a:latin typeface="Gill Sans MT"/>
                          <a:ea typeface="+mn-ea"/>
                          <a:cs typeface="+mn-cs"/>
                        </a:rPr>
                        <a:t> actor(s) performs ‘on the spot’ with no script or prior rehearsal.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dirty="0">
                        <a:effectLst/>
                        <a:latin typeface="Gill Sans MT"/>
                        <a:ea typeface="Calibri" panose="020F0502020204030204" pitchFamily="34" charset="0"/>
                        <a:cs typeface="Calibri" panose="020F0502020204030204" pitchFamily="34" charset="0"/>
                      </a:endParaRPr>
                    </a:p>
                    <a:p>
                      <a:pPr marL="0" lvl="0" indent="0" algn="l">
                        <a:spcAft>
                          <a:spcPts val="0"/>
                        </a:spcAft>
                        <a:buFont typeface="Arial" panose="020B0604020202020204" pitchFamily="34" charset="0"/>
                        <a:buNone/>
                      </a:pPr>
                      <a:r>
                        <a:rPr lang="en-US" sz="1200" b="1" dirty="0">
                          <a:effectLst/>
                          <a:latin typeface="Gill Sans MT"/>
                          <a:ea typeface="Calibri" panose="020F0502020204030204" pitchFamily="34" charset="0"/>
                          <a:cs typeface="Calibri" panose="020F0502020204030204" pitchFamily="34" charset="0"/>
                        </a:rPr>
                        <a:t>Polished</a:t>
                      </a:r>
                      <a:r>
                        <a:rPr lang="en-US" sz="1200" b="1" baseline="0" dirty="0">
                          <a:effectLst/>
                          <a:latin typeface="Gill Sans MT"/>
                          <a:ea typeface="Calibri" panose="020F0502020204030204" pitchFamily="34" charset="0"/>
                          <a:cs typeface="Calibri" panose="020F0502020204030204" pitchFamily="34" charset="0"/>
                        </a:rPr>
                        <a:t> Improvisation</a:t>
                      </a:r>
                      <a:r>
                        <a:rPr lang="en-US" sz="1200" b="1" dirty="0">
                          <a:effectLst/>
                          <a:latin typeface="Gill Sans MT"/>
                          <a:ea typeface="Calibri" panose="020F0502020204030204" pitchFamily="34" charset="0"/>
                          <a:cs typeface="Calibri" panose="020F0502020204030204" pitchFamily="34" charset="0"/>
                        </a:rPr>
                        <a:t>:</a:t>
                      </a:r>
                      <a:r>
                        <a:rPr lang="en-US" sz="1200" b="1" baseline="0" dirty="0">
                          <a:effectLst/>
                          <a:latin typeface="Gill Sans MT"/>
                          <a:ea typeface="Calibri" panose="020F0502020204030204" pitchFamily="34" charset="0"/>
                          <a:cs typeface="Calibri" panose="020F0502020204030204" pitchFamily="34" charset="0"/>
                        </a:rPr>
                        <a:t> </a:t>
                      </a:r>
                      <a:r>
                        <a:rPr lang="en-GB" sz="1200" b="0" i="0" kern="1200" dirty="0">
                          <a:solidFill>
                            <a:schemeClr val="dk1"/>
                          </a:solidFill>
                          <a:effectLst/>
                          <a:latin typeface="Gill Sans MT"/>
                          <a:ea typeface="+mn-ea"/>
                          <a:cs typeface="+mn-cs"/>
                        </a:rPr>
                        <a:t>When</a:t>
                      </a:r>
                      <a:r>
                        <a:rPr lang="en-GB" sz="1200" b="0" i="0" kern="1200" baseline="0" dirty="0">
                          <a:solidFill>
                            <a:schemeClr val="dk1"/>
                          </a:solidFill>
                          <a:effectLst/>
                          <a:latin typeface="Gill Sans MT"/>
                          <a:ea typeface="+mn-ea"/>
                          <a:cs typeface="+mn-cs"/>
                        </a:rPr>
                        <a:t> an actor(s) performs a piece of drama with no script and a very short amount of time to rehearse beforehand.</a:t>
                      </a:r>
                    </a:p>
                    <a:p>
                      <a:pPr marL="0" lvl="0" indent="0" algn="l">
                        <a:spcAft>
                          <a:spcPts val="0"/>
                        </a:spcAft>
                        <a:buFont typeface="Arial" panose="020B0604020202020204" pitchFamily="34" charset="0"/>
                        <a:buNone/>
                      </a:pPr>
                      <a:endParaRPr lang="en-GB" sz="1200" b="0" i="0" kern="1200" baseline="0" dirty="0">
                        <a:solidFill>
                          <a:schemeClr val="dk1"/>
                        </a:solidFill>
                        <a:effectLst/>
                        <a:latin typeface="Gill Sans MT"/>
                        <a:ea typeface="+mn-ea"/>
                        <a:cs typeface="+mn-cs"/>
                      </a:endParaRPr>
                    </a:p>
                    <a:p>
                      <a:pPr marL="0" lvl="0" indent="0" algn="l">
                        <a:spcAft>
                          <a:spcPts val="0"/>
                        </a:spcAft>
                        <a:buFont typeface="Arial" panose="020B0604020202020204" pitchFamily="34" charset="0"/>
                        <a:buNone/>
                      </a:pPr>
                      <a:r>
                        <a:rPr lang="en-GB" sz="1200" b="1" i="0" kern="1200" baseline="0" dirty="0">
                          <a:solidFill>
                            <a:schemeClr val="dk1"/>
                          </a:solidFill>
                          <a:effectLst/>
                          <a:latin typeface="Gill Sans MT"/>
                          <a:ea typeface="+mn-ea"/>
                          <a:cs typeface="+mn-cs"/>
                        </a:rPr>
                        <a:t>Role Play: </a:t>
                      </a:r>
                      <a:r>
                        <a:rPr lang="en-GB" sz="1200" b="0" i="0" kern="1200" baseline="0" dirty="0">
                          <a:solidFill>
                            <a:schemeClr val="dk1"/>
                          </a:solidFill>
                          <a:effectLst/>
                          <a:latin typeface="Gill Sans MT"/>
                          <a:ea typeface="+mn-ea"/>
                          <a:cs typeface="+mn-cs"/>
                        </a:rPr>
                        <a:t>When an actor takes on the role of a character, and uses spontaneous improvisation to mimic the actions/ behaviours of that character. </a:t>
                      </a:r>
                    </a:p>
                    <a:p>
                      <a:pPr marL="0" lvl="0" indent="0" algn="l">
                        <a:spcAft>
                          <a:spcPts val="0"/>
                        </a:spcAft>
                        <a:buFont typeface="Arial" panose="020B0604020202020204" pitchFamily="34" charset="0"/>
                        <a:buNone/>
                      </a:pPr>
                      <a:endParaRPr lang="en-GB" sz="1200" b="0" i="0" kern="1200" baseline="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i="0" kern="1200" baseline="0" dirty="0">
                          <a:solidFill>
                            <a:schemeClr val="dk1"/>
                          </a:solidFill>
                          <a:effectLst/>
                          <a:latin typeface="Gill Sans MT"/>
                          <a:ea typeface="+mn-ea"/>
                          <a:cs typeface="+mn-cs"/>
                        </a:rPr>
                        <a:t>Whole Class Role Play: </a:t>
                      </a:r>
                      <a:r>
                        <a:rPr lang="en-GB" sz="1200" b="0" i="0" kern="1200" baseline="0" dirty="0">
                          <a:solidFill>
                            <a:schemeClr val="dk1"/>
                          </a:solidFill>
                          <a:effectLst/>
                          <a:latin typeface="Gill Sans MT"/>
                          <a:ea typeface="+mn-ea"/>
                          <a:cs typeface="+mn-cs"/>
                        </a:rPr>
                        <a:t>Where the whole class or a large group, work together using spontaneous improvisation to create a piece of drama. This may include  negotiation, problem solving and leadership skills from one or more pupils. </a:t>
                      </a:r>
                      <a:endParaRPr lang="en-GB" sz="1200" b="1" dirty="0">
                        <a:effectLst/>
                        <a:latin typeface="Gill Sans MT"/>
                        <a:ea typeface="Calibri" panose="020F050202020403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1" u="sng" dirty="0">
                          <a:solidFill>
                            <a:schemeClr val="tx1"/>
                          </a:solidFill>
                          <a:effectLst/>
                          <a:latin typeface="Gill Sans MT"/>
                        </a:rPr>
                        <a:t>Key Vocabulary</a:t>
                      </a:r>
                      <a:r>
                        <a:rPr lang="en-GB" sz="1200" b="0" dirty="0">
                          <a:solidFill>
                            <a:schemeClr val="tx1"/>
                          </a:solidFill>
                          <a:latin typeface="Gill Sans MT"/>
                        </a:rPr>
                        <a:t>:</a:t>
                      </a:r>
                    </a:p>
                    <a:p>
                      <a:endParaRPr lang="en-GB" sz="1200" b="0" dirty="0">
                        <a:solidFill>
                          <a:schemeClr val="tx1"/>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Vocal Projection: </a:t>
                      </a:r>
                      <a:r>
                        <a:rPr lang="en-GB" sz="1200" kern="1200" dirty="0">
                          <a:solidFill>
                            <a:schemeClr val="dk1"/>
                          </a:solidFill>
                          <a:effectLst/>
                          <a:latin typeface="Gill Sans MT"/>
                          <a:ea typeface="+mn-ea"/>
                          <a:cs typeface="+mn-cs"/>
                        </a:rPr>
                        <a:t>the</a:t>
                      </a:r>
                      <a:r>
                        <a:rPr lang="en-GB" sz="1200" kern="1200" baseline="0" dirty="0">
                          <a:solidFill>
                            <a:schemeClr val="dk1"/>
                          </a:solidFill>
                          <a:effectLst/>
                          <a:latin typeface="Gill Sans MT"/>
                          <a:ea typeface="+mn-ea"/>
                          <a:cs typeface="+mn-cs"/>
                        </a:rPr>
                        <a:t> volume of your voice</a:t>
                      </a:r>
                      <a:endParaRPr lang="en-GB" sz="1200"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Vocal Tone: </a:t>
                      </a:r>
                      <a:r>
                        <a:rPr lang="en-GB" sz="1200" kern="1200" dirty="0">
                          <a:solidFill>
                            <a:schemeClr val="dk1"/>
                          </a:solidFill>
                          <a:effectLst/>
                          <a:latin typeface="Gill Sans MT"/>
                          <a:ea typeface="+mn-ea"/>
                          <a:cs typeface="+mn-cs"/>
                        </a:rPr>
                        <a:t>The ‘colour’ or emotion of your voice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Blocking: </a:t>
                      </a:r>
                      <a:r>
                        <a:rPr lang="en-GB" sz="1200" b="0" kern="1200" dirty="0">
                          <a:solidFill>
                            <a:schemeClr val="dk1"/>
                          </a:solidFill>
                          <a:effectLst/>
                          <a:latin typeface="Gill Sans MT"/>
                          <a:ea typeface="+mn-ea"/>
                          <a:cs typeface="+mn-cs"/>
                        </a:rPr>
                        <a:t>The decisions made by</a:t>
                      </a:r>
                      <a:r>
                        <a:rPr lang="en-GB" sz="1200" b="0" kern="1200" baseline="0" dirty="0">
                          <a:solidFill>
                            <a:schemeClr val="dk1"/>
                          </a:solidFill>
                          <a:effectLst/>
                          <a:latin typeface="Gill Sans MT"/>
                          <a:ea typeface="+mn-ea"/>
                          <a:cs typeface="+mn-cs"/>
                        </a:rPr>
                        <a:t> actors/ directors about where actors should stand on stage and how they should move/ act.</a:t>
                      </a:r>
                      <a:endParaRPr lang="en-GB" sz="1200" b="1"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Levels: </a:t>
                      </a:r>
                      <a:r>
                        <a:rPr lang="en-GB" sz="1200" kern="1200" dirty="0">
                          <a:solidFill>
                            <a:schemeClr val="dk1"/>
                          </a:solidFill>
                          <a:effectLst/>
                          <a:latin typeface="Gill Sans MT"/>
                          <a:ea typeface="+mn-ea"/>
                          <a:cs typeface="+mn-cs"/>
                        </a:rPr>
                        <a:t>Heights used by actors on stage to create interest</a:t>
                      </a:r>
                      <a:r>
                        <a:rPr lang="en-GB" sz="1200" kern="1200" baseline="0" dirty="0">
                          <a:solidFill>
                            <a:schemeClr val="dk1"/>
                          </a:solidFill>
                          <a:effectLst/>
                          <a:latin typeface="Gill Sans MT"/>
                          <a:ea typeface="+mn-ea"/>
                          <a:cs typeface="+mn-cs"/>
                        </a:rPr>
                        <a:t> for the audience.</a:t>
                      </a:r>
                      <a:endParaRPr lang="en-GB" sz="1200"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Gill Sans MT"/>
                          <a:ea typeface="+mn-ea"/>
                          <a:cs typeface="+mn-cs"/>
                        </a:rPr>
                        <a:t>Symbolism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Themes: </a:t>
                      </a:r>
                      <a:r>
                        <a:rPr lang="en-GB" sz="1200" kern="1200" dirty="0">
                          <a:solidFill>
                            <a:schemeClr val="dk1"/>
                          </a:solidFill>
                          <a:effectLst/>
                          <a:latin typeface="Gill Sans MT"/>
                          <a:ea typeface="+mn-ea"/>
                          <a:cs typeface="+mn-cs"/>
                        </a:rPr>
                        <a:t>big ideas that are presented within a story/ play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Non-naturalism: </a:t>
                      </a:r>
                      <a:r>
                        <a:rPr lang="en-GB" sz="1200" kern="1200" dirty="0">
                          <a:solidFill>
                            <a:schemeClr val="dk1"/>
                          </a:solidFill>
                          <a:effectLst/>
                          <a:latin typeface="Gill Sans MT"/>
                          <a:ea typeface="+mn-ea"/>
                          <a:cs typeface="+mn-cs"/>
                        </a:rPr>
                        <a:t>techniques</a:t>
                      </a:r>
                      <a:r>
                        <a:rPr lang="en-GB" sz="1200" kern="1200" baseline="0" dirty="0">
                          <a:solidFill>
                            <a:schemeClr val="dk1"/>
                          </a:solidFill>
                          <a:effectLst/>
                          <a:latin typeface="Gill Sans MT"/>
                          <a:ea typeface="+mn-ea"/>
                          <a:cs typeface="+mn-cs"/>
                        </a:rPr>
                        <a:t> used in Drama that are unrealistic. E.g. still image/ mime/ thought-tracking</a:t>
                      </a:r>
                      <a:endParaRPr lang="en-GB" sz="1200"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Narration:</a:t>
                      </a:r>
                      <a:r>
                        <a:rPr lang="en-GB" sz="1200" kern="1200" dirty="0">
                          <a:solidFill>
                            <a:schemeClr val="dk1"/>
                          </a:solidFill>
                          <a:effectLst/>
                          <a:latin typeface="Gill Sans MT"/>
                          <a:ea typeface="+mn-ea"/>
                          <a:cs typeface="+mn-cs"/>
                        </a:rPr>
                        <a:t> a spoken commentary to the audience about the play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Sustain Character: </a:t>
                      </a:r>
                      <a:r>
                        <a:rPr lang="en-GB" sz="1200" kern="1200" dirty="0">
                          <a:solidFill>
                            <a:schemeClr val="dk1"/>
                          </a:solidFill>
                          <a:effectLst/>
                          <a:latin typeface="Gill Sans MT"/>
                          <a:ea typeface="+mn-ea"/>
                          <a:cs typeface="+mn-cs"/>
                        </a:rPr>
                        <a:t>the ability to stay</a:t>
                      </a:r>
                      <a:r>
                        <a:rPr lang="en-GB" sz="1200" kern="1200" baseline="0" dirty="0">
                          <a:solidFill>
                            <a:schemeClr val="dk1"/>
                          </a:solidFill>
                          <a:effectLst/>
                          <a:latin typeface="Gill Sans MT"/>
                          <a:ea typeface="+mn-ea"/>
                          <a:cs typeface="+mn-cs"/>
                        </a:rPr>
                        <a:t> in character (no </a:t>
                      </a:r>
                      <a:r>
                        <a:rPr lang="en-GB" sz="1200" kern="1200" baseline="0" dirty="0" err="1">
                          <a:solidFill>
                            <a:schemeClr val="dk1"/>
                          </a:solidFill>
                          <a:effectLst/>
                          <a:latin typeface="Gill Sans MT"/>
                          <a:ea typeface="+mn-ea"/>
                          <a:cs typeface="+mn-cs"/>
                        </a:rPr>
                        <a:t>corpsing</a:t>
                      </a:r>
                      <a:r>
                        <a:rPr lang="en-GB" sz="1200" kern="1200" baseline="0" dirty="0">
                          <a:solidFill>
                            <a:schemeClr val="dk1"/>
                          </a:solidFill>
                          <a:effectLst/>
                          <a:latin typeface="Gill Sans M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baseline="0" dirty="0">
                          <a:solidFill>
                            <a:schemeClr val="dk1"/>
                          </a:solidFill>
                          <a:effectLst/>
                          <a:latin typeface="Gill Sans MT"/>
                          <a:ea typeface="+mn-ea"/>
                          <a:cs typeface="+mn-cs"/>
                        </a:rPr>
                        <a:t>Unison: </a:t>
                      </a:r>
                      <a:r>
                        <a:rPr lang="en-GB" sz="1200" b="0" kern="1200" baseline="0" dirty="0">
                          <a:solidFill>
                            <a:schemeClr val="dk1"/>
                          </a:solidFill>
                          <a:effectLst/>
                          <a:latin typeface="Gill Sans MT"/>
                          <a:ea typeface="+mn-ea"/>
                          <a:cs typeface="+mn-cs"/>
                        </a:rPr>
                        <a:t>Speaking or moving at exactly the same time as one or more actors.</a:t>
                      </a:r>
                      <a:endParaRPr lang="en-GB" sz="1200" b="1" kern="1200" dirty="0">
                        <a:solidFill>
                          <a:schemeClr val="dk1"/>
                        </a:solidFill>
                        <a:effectLst/>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dk1"/>
                          </a:solidFill>
                          <a:effectLst/>
                          <a:latin typeface="Gill Sans MT"/>
                          <a:ea typeface="+mn-ea"/>
                          <a:cs typeface="+mn-cs"/>
                        </a:rPr>
                        <a:t>Physical Theatre: </a:t>
                      </a:r>
                      <a:r>
                        <a:rPr lang="en-GB" sz="1200" kern="1200" dirty="0">
                          <a:solidFill>
                            <a:schemeClr val="dk1"/>
                          </a:solidFill>
                          <a:effectLst/>
                          <a:latin typeface="Gill Sans MT"/>
                          <a:ea typeface="+mn-ea"/>
                          <a:cs typeface="+mn-cs"/>
                        </a:rPr>
                        <a:t>Using your body to tell a story rather than words/ Creating objects on stage using your body</a:t>
                      </a:r>
                    </a:p>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r h="2706751">
                <a:tc vMerge="1">
                  <a:txBody>
                    <a:bodyPr/>
                    <a:lstStyle/>
                    <a:p>
                      <a:endParaRPr lang="en-GB"/>
                    </a:p>
                  </a:txBody>
                  <a:tcPr/>
                </a:tc>
                <a:tc>
                  <a:txBody>
                    <a:bodyPr/>
                    <a:lstStyle/>
                    <a:p>
                      <a:endParaRPr lang="en-GB"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526632698"/>
                  </a:ext>
                </a:extLst>
              </a:tr>
            </a:tbl>
          </a:graphicData>
        </a:graphic>
      </p:graphicFrame>
      <p:pic>
        <p:nvPicPr>
          <p:cNvPr id="3" name="Picture 2"/>
          <p:cNvPicPr>
            <a:picLocks noChangeAspect="1"/>
          </p:cNvPicPr>
          <p:nvPr/>
        </p:nvPicPr>
        <p:blipFill>
          <a:blip r:embed="rId2"/>
          <a:stretch>
            <a:fillRect/>
          </a:stretch>
        </p:blipFill>
        <p:spPr>
          <a:xfrm>
            <a:off x="6705205" y="561703"/>
            <a:ext cx="2163837" cy="1730580"/>
          </a:xfrm>
          <a:prstGeom prst="rect">
            <a:avLst/>
          </a:prstGeom>
        </p:spPr>
      </p:pic>
      <p:pic>
        <p:nvPicPr>
          <p:cNvPr id="4" name="Picture 3"/>
          <p:cNvPicPr>
            <a:picLocks noChangeAspect="1"/>
          </p:cNvPicPr>
          <p:nvPr/>
        </p:nvPicPr>
        <p:blipFill>
          <a:blip r:embed="rId3"/>
          <a:stretch>
            <a:fillRect/>
          </a:stretch>
        </p:blipFill>
        <p:spPr>
          <a:xfrm>
            <a:off x="6705205" y="2292283"/>
            <a:ext cx="2114246" cy="1803746"/>
          </a:xfrm>
          <a:prstGeom prst="rect">
            <a:avLst/>
          </a:prstGeom>
        </p:spPr>
      </p:pic>
      <p:pic>
        <p:nvPicPr>
          <p:cNvPr id="5" name="Picture 4"/>
          <p:cNvPicPr>
            <a:picLocks noChangeAspect="1"/>
          </p:cNvPicPr>
          <p:nvPr/>
        </p:nvPicPr>
        <p:blipFill>
          <a:blip r:embed="rId4"/>
          <a:stretch>
            <a:fillRect/>
          </a:stretch>
        </p:blipFill>
        <p:spPr>
          <a:xfrm>
            <a:off x="6705205" y="4096029"/>
            <a:ext cx="2114246" cy="1941446"/>
          </a:xfrm>
          <a:prstGeom prst="rect">
            <a:avLst/>
          </a:prstGeom>
        </p:spPr>
      </p:pic>
      <p:pic>
        <p:nvPicPr>
          <p:cNvPr id="6" name="Picture 5"/>
          <p:cNvPicPr>
            <a:picLocks noChangeAspect="1"/>
          </p:cNvPicPr>
          <p:nvPr/>
        </p:nvPicPr>
        <p:blipFill>
          <a:blip r:embed="rId5"/>
          <a:stretch>
            <a:fillRect/>
          </a:stretch>
        </p:blipFill>
        <p:spPr>
          <a:xfrm>
            <a:off x="9448602" y="4506683"/>
            <a:ext cx="2114246" cy="2142311"/>
          </a:xfrm>
          <a:prstGeom prst="rect">
            <a:avLst/>
          </a:prstGeom>
        </p:spPr>
      </p:pic>
      <p:sp>
        <p:nvSpPr>
          <p:cNvPr id="7" name="TextBox 6"/>
          <p:cNvSpPr txBox="1"/>
          <p:nvPr/>
        </p:nvSpPr>
        <p:spPr>
          <a:xfrm>
            <a:off x="8869042" y="688626"/>
            <a:ext cx="3109598" cy="3416320"/>
          </a:xfrm>
          <a:prstGeom prst="rect">
            <a:avLst/>
          </a:prstGeom>
          <a:noFill/>
        </p:spPr>
        <p:txBody>
          <a:bodyPr wrap="square" lIns="91440" tIns="45720" rIns="91440" bIns="45720" rtlCol="0" anchor="t">
            <a:spAutoFit/>
          </a:bodyPr>
          <a:lstStyle/>
          <a:p>
            <a:r>
              <a:rPr lang="en-GB" sz="1200" b="1" dirty="0">
                <a:latin typeface="Gill Sans MT"/>
              </a:rPr>
              <a:t>Remember: </a:t>
            </a:r>
          </a:p>
          <a:p>
            <a:endParaRPr lang="en-GB" sz="1200" b="1" dirty="0">
              <a:latin typeface="Gill Sans MT"/>
            </a:endParaRPr>
          </a:p>
          <a:p>
            <a:pPr marL="171450" indent="-171450">
              <a:buFont typeface="Arial" panose="020B0604020202020204" pitchFamily="34" charset="0"/>
              <a:buChar char="•"/>
            </a:pPr>
            <a:r>
              <a:rPr lang="en-GB" sz="1200" dirty="0">
                <a:latin typeface="Gill Sans MT"/>
              </a:rPr>
              <a:t>When blocking your performances, you must be mindful never to show your back to the audience for longer than necessary.</a:t>
            </a:r>
          </a:p>
          <a:p>
            <a:pPr marL="171450" indent="-171450">
              <a:buFont typeface="Arial" panose="020B0604020202020204" pitchFamily="34" charset="0"/>
              <a:buChar char="•"/>
            </a:pPr>
            <a:endParaRPr lang="en-GB" sz="1200" dirty="0">
              <a:latin typeface="Gill Sans MT"/>
            </a:endParaRPr>
          </a:p>
          <a:p>
            <a:pPr marL="171450" indent="-171450">
              <a:buFont typeface="Arial" panose="020B0604020202020204" pitchFamily="34" charset="0"/>
              <a:buChar char="•"/>
            </a:pPr>
            <a:r>
              <a:rPr lang="en-GB" sz="1200" dirty="0">
                <a:latin typeface="Gill Sans MT"/>
              </a:rPr>
              <a:t>Before you begin your rehearsal, pick and agree on where your audience will be.</a:t>
            </a:r>
          </a:p>
          <a:p>
            <a:pPr marL="171450" indent="-171450">
              <a:buFont typeface="Arial" panose="020B0604020202020204" pitchFamily="34" charset="0"/>
              <a:buChar char="•"/>
            </a:pPr>
            <a:endParaRPr lang="en-GB" sz="1200" dirty="0">
              <a:latin typeface="Gill Sans MT"/>
            </a:endParaRPr>
          </a:p>
          <a:p>
            <a:pPr marL="171450" indent="-171450">
              <a:buFont typeface="Arial" panose="020B0604020202020204" pitchFamily="34" charset="0"/>
              <a:buChar char="•"/>
            </a:pPr>
            <a:r>
              <a:rPr lang="en-GB" sz="1200" dirty="0">
                <a:latin typeface="Gill Sans MT"/>
              </a:rPr>
              <a:t>Use diagonal positioning when speaking to another character on stage so that the audience can still see your facial expressions clearly. </a:t>
            </a:r>
          </a:p>
          <a:p>
            <a:pPr marL="171450" indent="-171450">
              <a:buFont typeface="Arial" panose="020B0604020202020204" pitchFamily="34" charset="0"/>
              <a:buChar char="•"/>
            </a:pPr>
            <a:endParaRPr lang="en-GB" sz="1200" dirty="0">
              <a:latin typeface="Gill Sans MT"/>
            </a:endParaRPr>
          </a:p>
          <a:p>
            <a:pPr marL="171450" indent="-171450">
              <a:buFont typeface="Arial" panose="020B0604020202020204" pitchFamily="34" charset="0"/>
              <a:buChar char="•"/>
            </a:pPr>
            <a:r>
              <a:rPr lang="en-GB" sz="1200" dirty="0">
                <a:latin typeface="Gill Sans MT"/>
              </a:rPr>
              <a:t>Aim to face the audience as much as possible – this means that the audience gets the most out of your vocal projection and will be able to hear you clearly at all times</a:t>
            </a:r>
            <a:r>
              <a:rPr lang="en-GB" sz="1200" dirty="0"/>
              <a:t>.</a:t>
            </a:r>
          </a:p>
        </p:txBody>
      </p:sp>
      <p:pic>
        <p:nvPicPr>
          <p:cNvPr id="8" name="Picture 7"/>
          <p:cNvPicPr>
            <a:picLocks noChangeAspect="1"/>
          </p:cNvPicPr>
          <p:nvPr/>
        </p:nvPicPr>
        <p:blipFill>
          <a:blip r:embed="rId6"/>
          <a:stretch>
            <a:fillRect/>
          </a:stretch>
        </p:blipFill>
        <p:spPr>
          <a:xfrm>
            <a:off x="2497540" y="4104946"/>
            <a:ext cx="4158074" cy="2352166"/>
          </a:xfrm>
          <a:prstGeom prst="rect">
            <a:avLst/>
          </a:prstGeom>
        </p:spPr>
      </p:pic>
    </p:spTree>
    <p:extLst>
      <p:ext uri="{BB962C8B-B14F-4D97-AF65-F5344CB8AC3E}">
        <p14:creationId xmlns:p14="http://schemas.microsoft.com/office/powerpoint/2010/main" val="1093329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42620518"/>
              </p:ext>
            </p:extLst>
          </p:nvPr>
        </p:nvGraphicFramePr>
        <p:xfrm>
          <a:off x="0" y="1"/>
          <a:ext cx="12192001" cy="6959254"/>
        </p:xfrm>
        <a:graphic>
          <a:graphicData uri="http://schemas.openxmlformats.org/drawingml/2006/table">
            <a:tbl>
              <a:tblPr firstRow="1" bandRow="1">
                <a:tableStyleId>{5C22544A-7EE6-4342-B048-85BDC9FD1C3A}</a:tableStyleId>
              </a:tblPr>
              <a:tblGrid>
                <a:gridCol w="3304674">
                  <a:extLst>
                    <a:ext uri="{9D8B030D-6E8A-4147-A177-3AD203B41FA5}">
                      <a16:colId xmlns:a16="http://schemas.microsoft.com/office/drawing/2014/main" val="1435947075"/>
                    </a:ext>
                  </a:extLst>
                </a:gridCol>
                <a:gridCol w="3357384">
                  <a:extLst>
                    <a:ext uri="{9D8B030D-6E8A-4147-A177-3AD203B41FA5}">
                      <a16:colId xmlns:a16="http://schemas.microsoft.com/office/drawing/2014/main" val="3169240771"/>
                    </a:ext>
                  </a:extLst>
                </a:gridCol>
                <a:gridCol w="5529943">
                  <a:extLst>
                    <a:ext uri="{9D8B030D-6E8A-4147-A177-3AD203B41FA5}">
                      <a16:colId xmlns:a16="http://schemas.microsoft.com/office/drawing/2014/main" val="1332567638"/>
                    </a:ext>
                  </a:extLst>
                </a:gridCol>
              </a:tblGrid>
              <a:tr h="345094">
                <a:tc gridSpan="2">
                  <a:txBody>
                    <a:bodyPr/>
                    <a:lstStyle/>
                    <a:p>
                      <a:pPr algn="ctr"/>
                      <a:r>
                        <a:rPr lang="en-GB" sz="1600" b="0" dirty="0">
                          <a:solidFill>
                            <a:schemeClr val="tx1"/>
                          </a:solidFill>
                          <a:latin typeface="Gill Sans MT"/>
                        </a:rPr>
                        <a:t>Y7 Drama - </a:t>
                      </a:r>
                      <a:r>
                        <a:rPr lang="en-GB" sz="1600" b="0" i="0" u="none" strike="noStrike" noProof="0">
                          <a:solidFill>
                            <a:schemeClr val="tx1"/>
                          </a:solidFill>
                          <a:latin typeface="Gill Sans MT"/>
                        </a:rPr>
                        <a:t>Introduction to Shakespeare -HT6 - </a:t>
                      </a:r>
                      <a:r>
                        <a:rPr lang="en-GB" sz="1600" b="0" dirty="0">
                          <a:solidFill>
                            <a:schemeClr val="tx1"/>
                          </a:solidFill>
                          <a:latin typeface="Gill Sans MT"/>
                        </a:rPr>
                        <a:t>Knowledge Organiser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GB"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lvl="0" algn="l">
                        <a:lnSpc>
                          <a:spcPct val="100000"/>
                        </a:lnSpc>
                        <a:spcBef>
                          <a:spcPts val="0"/>
                        </a:spcBef>
                        <a:spcAft>
                          <a:spcPts val="0"/>
                        </a:spcAft>
                        <a:buNone/>
                      </a:pPr>
                      <a:r>
                        <a:rPr lang="en-GB" sz="1250" b="1" dirty="0">
                          <a:solidFill>
                            <a:schemeClr val="tx1"/>
                          </a:solidFill>
                          <a:latin typeface="Gill Sans MT"/>
                        </a:rPr>
                        <a:t>Plot Summary</a:t>
                      </a:r>
                    </a:p>
                    <a:p>
                      <a:pPr lvl="0" algn="l">
                        <a:lnSpc>
                          <a:spcPct val="100000"/>
                        </a:lnSpc>
                        <a:spcBef>
                          <a:spcPts val="0"/>
                        </a:spcBef>
                        <a:spcAft>
                          <a:spcPts val="0"/>
                        </a:spcAft>
                        <a:buNone/>
                      </a:pPr>
                      <a:endParaRPr lang="en-GB" sz="1250" b="1" i="0" u="none" strike="noStrike" kern="1200" baseline="0" noProof="0" dirty="0">
                        <a:solidFill>
                          <a:schemeClr val="tx1"/>
                        </a:solidFill>
                        <a:effectLst/>
                        <a:latin typeface="Gill Sans MT"/>
                      </a:endParaRPr>
                    </a:p>
                    <a:p>
                      <a:pPr lvl="0" algn="l">
                        <a:lnSpc>
                          <a:spcPct val="100000"/>
                        </a:lnSpc>
                        <a:spcBef>
                          <a:spcPts val="0"/>
                        </a:spcBef>
                        <a:spcAft>
                          <a:spcPts val="0"/>
                        </a:spcAft>
                        <a:buNone/>
                      </a:pPr>
                      <a:r>
                        <a:rPr lang="en-GB" sz="1250" b="1" i="0" u="none" strike="noStrike" kern="1200" baseline="0" noProof="0" dirty="0">
                          <a:solidFill>
                            <a:schemeClr val="tx1"/>
                          </a:solidFill>
                          <a:effectLst/>
                          <a:latin typeface="Gill Sans MT"/>
                        </a:rPr>
                        <a:t>Much Ado About Nothing</a:t>
                      </a:r>
                      <a:br>
                        <a:rPr lang="en-GB" sz="1250" b="1" i="0" u="none" strike="noStrike" kern="1200" baseline="0" noProof="0" dirty="0">
                          <a:solidFill>
                            <a:srgbClr val="000000"/>
                          </a:solidFill>
                          <a:effectLst/>
                          <a:latin typeface="Gill Sans MT"/>
                        </a:rPr>
                      </a:br>
                      <a:r>
                        <a:rPr lang="en-GB" sz="1250" b="1" i="0" u="none" strike="noStrike" kern="1200" baseline="0" noProof="0" dirty="0">
                          <a:solidFill>
                            <a:schemeClr val="tx1"/>
                          </a:solidFill>
                          <a:effectLst/>
                          <a:latin typeface="Gill Sans MT"/>
                        </a:rPr>
                        <a:t> </a:t>
                      </a:r>
                      <a:r>
                        <a:rPr lang="en-GB" sz="1250" b="0" i="0" u="none" strike="noStrike" kern="1200" baseline="0" noProof="0" dirty="0">
                          <a:solidFill>
                            <a:schemeClr val="tx1"/>
                          </a:solidFill>
                          <a:effectLst/>
                          <a:latin typeface="Gill Sans MT"/>
                        </a:rPr>
                        <a:t>Two pairs of lovers, Beatrice and Benedick, and Hero and Claudio, face misunderstandings and trickery. Through gossip and disguise, love is tested—but in the end, the truth wins out and love prevails.</a:t>
                      </a:r>
                      <a:endParaRPr lang="en-GB" sz="1250" b="0">
                        <a:latin typeface="Gill Sans MT"/>
                      </a:endParaRPr>
                    </a:p>
                    <a:p>
                      <a:pPr lvl="0" algn="l">
                        <a:lnSpc>
                          <a:spcPct val="100000"/>
                        </a:lnSpc>
                        <a:spcBef>
                          <a:spcPts val="0"/>
                        </a:spcBef>
                        <a:spcAft>
                          <a:spcPts val="0"/>
                        </a:spcAft>
                        <a:buNone/>
                      </a:pPr>
                      <a:r>
                        <a:rPr lang="en-GB" sz="1250" b="1" i="0" u="none" strike="noStrike" kern="1200" baseline="0" noProof="0" dirty="0">
                          <a:solidFill>
                            <a:schemeClr val="tx1"/>
                          </a:solidFill>
                          <a:effectLst/>
                          <a:latin typeface="Gill Sans MT"/>
                        </a:rPr>
                        <a:t>A Comedy of Errors</a:t>
                      </a:r>
                      <a:br>
                        <a:rPr lang="en-GB" sz="1250" b="1" i="0" u="none" strike="noStrike" kern="1200" baseline="0" noProof="0" dirty="0">
                          <a:solidFill>
                            <a:srgbClr val="000000"/>
                          </a:solidFill>
                          <a:effectLst/>
                          <a:latin typeface="Gill Sans MT"/>
                        </a:rPr>
                      </a:br>
                      <a:r>
                        <a:rPr lang="en-GB" sz="1250" b="0" i="0" u="none" strike="noStrike" kern="1200" baseline="0" noProof="0" dirty="0">
                          <a:solidFill>
                            <a:schemeClr val="tx1"/>
                          </a:solidFill>
                          <a:effectLst/>
                          <a:latin typeface="Gill Sans MT"/>
                        </a:rPr>
                        <a:t> Two sets of identical twins separated at birth cause chaos when they unknowingly arrive in the same town. Mistaken identities, slapstick misunderstandings, and wild confusion lead to a joyful reunion.</a:t>
                      </a:r>
                      <a:endParaRPr lang="en-GB" sz="1250" b="0">
                        <a:latin typeface="Gill Sans MT"/>
                      </a:endParaRPr>
                    </a:p>
                    <a:p>
                      <a:pPr lvl="0" algn="l">
                        <a:lnSpc>
                          <a:spcPct val="100000"/>
                        </a:lnSpc>
                        <a:spcBef>
                          <a:spcPts val="0"/>
                        </a:spcBef>
                        <a:spcAft>
                          <a:spcPts val="0"/>
                        </a:spcAft>
                        <a:buNone/>
                      </a:pPr>
                      <a:r>
                        <a:rPr lang="en-GB" sz="1250" b="1" i="0" u="none" strike="noStrike" kern="1200" baseline="0" noProof="0" dirty="0">
                          <a:solidFill>
                            <a:schemeClr val="tx1"/>
                          </a:solidFill>
                          <a:effectLst/>
                          <a:latin typeface="Gill Sans MT"/>
                        </a:rPr>
                        <a:t>Romeo and Juliet</a:t>
                      </a:r>
                      <a:br>
                        <a:rPr lang="en-GB" sz="1250" b="1" i="0" u="none" strike="noStrike" kern="1200" baseline="0" noProof="0" dirty="0">
                          <a:solidFill>
                            <a:srgbClr val="000000"/>
                          </a:solidFill>
                          <a:effectLst/>
                          <a:latin typeface="Gill Sans MT"/>
                        </a:rPr>
                      </a:br>
                      <a:r>
                        <a:rPr lang="en-GB" sz="1250" b="1" i="0" u="none" strike="noStrike" kern="1200" baseline="0" noProof="0" dirty="0">
                          <a:solidFill>
                            <a:schemeClr val="tx1"/>
                          </a:solidFill>
                          <a:effectLst/>
                          <a:latin typeface="Gill Sans MT"/>
                        </a:rPr>
                        <a:t> </a:t>
                      </a:r>
                      <a:r>
                        <a:rPr lang="en-GB" sz="1250" b="0" i="0" u="none" strike="noStrike" kern="1200" baseline="0" noProof="0" dirty="0">
                          <a:solidFill>
                            <a:schemeClr val="tx1"/>
                          </a:solidFill>
                          <a:effectLst/>
                          <a:latin typeface="Gill Sans MT"/>
                        </a:rPr>
                        <a:t>Two young lovers from feuding families fall in love and secretly marry. Miscommunication and fate lead to a tragic end, highlighting the destructive nature of hatred and impulsive decisions.</a:t>
                      </a:r>
                      <a:endParaRPr lang="en-GB" sz="1250" b="0">
                        <a:latin typeface="Gill Sans MT"/>
                      </a:endParaRPr>
                    </a:p>
                    <a:p>
                      <a:pPr lvl="0" algn="l">
                        <a:lnSpc>
                          <a:spcPct val="100000"/>
                        </a:lnSpc>
                        <a:spcBef>
                          <a:spcPts val="0"/>
                        </a:spcBef>
                        <a:spcAft>
                          <a:spcPts val="0"/>
                        </a:spcAft>
                        <a:buNone/>
                      </a:pPr>
                      <a:r>
                        <a:rPr lang="en-GB" sz="1250" b="1" i="0" u="none" strike="noStrike" kern="1200" baseline="0" noProof="0" dirty="0">
                          <a:solidFill>
                            <a:schemeClr val="tx1"/>
                          </a:solidFill>
                          <a:effectLst/>
                          <a:latin typeface="Gill Sans MT"/>
                        </a:rPr>
                        <a:t>Richard II</a:t>
                      </a:r>
                      <a:br>
                        <a:rPr lang="en-GB" sz="1250" b="1" i="0" u="none" strike="noStrike" kern="1200" baseline="0" noProof="0" dirty="0">
                          <a:solidFill>
                            <a:srgbClr val="000000"/>
                          </a:solidFill>
                          <a:effectLst/>
                          <a:latin typeface="Gill Sans MT"/>
                        </a:rPr>
                      </a:br>
                      <a:r>
                        <a:rPr lang="en-GB" sz="1250" b="0" i="0" u="none" strike="noStrike" kern="1200" baseline="0" noProof="0" dirty="0">
                          <a:solidFill>
                            <a:schemeClr val="tx1"/>
                          </a:solidFill>
                          <a:effectLst/>
                          <a:latin typeface="Gill Sans MT"/>
                        </a:rPr>
                        <a:t> A king loses the loyalty of his people through poor leadership. His cousin, Bolingbroke, overthrows him, marking the fall of Richard and a shift in power. A historical play about authority, betrayal, and downfall.</a:t>
                      </a:r>
                      <a:endParaRPr lang="en-GB" sz="1250" b="0">
                        <a:latin typeface="Gill Sans MT"/>
                      </a:endParaRPr>
                    </a:p>
                    <a:p>
                      <a:pPr lvl="0">
                        <a:buNone/>
                      </a:pPr>
                      <a:endParaRPr lang="en-GB" sz="1250" b="1" u="sng" kern="1200" baseline="0" dirty="0">
                        <a:solidFill>
                          <a:schemeClr val="tx1"/>
                        </a:solidFill>
                        <a:effectLst/>
                        <a:latin typeface="Gill Sans MT"/>
                        <a:ea typeface="+mn-ea"/>
                        <a:cs typeface="+mn-cs"/>
                      </a:endParaRPr>
                    </a:p>
                    <a:p>
                      <a:r>
                        <a:rPr lang="en-GB" sz="1250" b="1" dirty="0">
                          <a:solidFill>
                            <a:schemeClr val="tx1"/>
                          </a:solidFill>
                          <a:effectLst/>
                          <a:latin typeface="Gill Sans MT"/>
                          <a:ea typeface="Calibri"/>
                          <a:cs typeface="Times New Roman"/>
                        </a:rPr>
                        <a:t>Scheme Of Work</a:t>
                      </a:r>
                    </a:p>
                    <a:p>
                      <a:pPr lvl="0" algn="l">
                        <a:lnSpc>
                          <a:spcPct val="100000"/>
                        </a:lnSpc>
                        <a:spcBef>
                          <a:spcPts val="0"/>
                        </a:spcBef>
                        <a:spcAft>
                          <a:spcPts val="0"/>
                        </a:spcAft>
                        <a:buNone/>
                      </a:pPr>
                      <a:r>
                        <a:rPr lang="en-GB" sz="1250" b="1" dirty="0">
                          <a:latin typeface="Gill Sans MT"/>
                        </a:rPr>
                        <a:t>Structure of the Unit</a:t>
                      </a:r>
                      <a:endParaRPr lang="en-GB" sz="1250">
                        <a:latin typeface="Gill Sans MT"/>
                      </a:endParaRPr>
                    </a:p>
                    <a:p>
                      <a:pPr lvl="0" algn="l">
                        <a:lnSpc>
                          <a:spcPct val="100000"/>
                        </a:lnSpc>
                        <a:spcBef>
                          <a:spcPts val="0"/>
                        </a:spcBef>
                        <a:spcAft>
                          <a:spcPts val="0"/>
                        </a:spcAft>
                        <a:buNone/>
                      </a:pPr>
                      <a:r>
                        <a:rPr lang="en-GB" sz="1250" b="1" i="0" u="none" strike="noStrike" kern="1200" noProof="0" dirty="0">
                          <a:solidFill>
                            <a:schemeClr val="tx1"/>
                          </a:solidFill>
                          <a:effectLst/>
                          <a:latin typeface="Gill Sans MT"/>
                        </a:rPr>
                        <a:t>Lessons 1–4</a:t>
                      </a:r>
                      <a:r>
                        <a:rPr lang="en-GB" sz="1250" b="0" i="0" u="none" strike="noStrike" kern="1200" noProof="0" dirty="0">
                          <a:solidFill>
                            <a:schemeClr val="tx1"/>
                          </a:solidFill>
                          <a:effectLst/>
                          <a:latin typeface="Gill Sans MT"/>
                        </a:rPr>
                        <a:t>:</a:t>
                      </a:r>
                      <a:br>
                        <a:rPr lang="en-GB" sz="1250" b="0" i="0" u="none" strike="noStrike" kern="1200" noProof="0" dirty="0">
                          <a:solidFill>
                            <a:srgbClr val="000000"/>
                          </a:solidFill>
                          <a:effectLst/>
                          <a:latin typeface="Gill Sans MT"/>
                        </a:rPr>
                      </a:br>
                      <a:r>
                        <a:rPr lang="en-GB" sz="1250" b="0" i="0" u="none" strike="noStrike" kern="1200" noProof="0" dirty="0">
                          <a:solidFill>
                            <a:schemeClr val="tx1"/>
                          </a:solidFill>
                          <a:effectLst/>
                          <a:latin typeface="Gill Sans MT"/>
                        </a:rPr>
                        <a:t> Exploring key scenes and characters from:</a:t>
                      </a:r>
                      <a:endParaRPr lang="en-GB" sz="1250">
                        <a:latin typeface="Gill Sans MT"/>
                      </a:endParaRPr>
                    </a:p>
                    <a:p>
                      <a:pPr marL="285750" lvl="0" indent="-285750" algn="l">
                        <a:lnSpc>
                          <a:spcPct val="100000"/>
                        </a:lnSpc>
                        <a:spcBef>
                          <a:spcPts val="0"/>
                        </a:spcBef>
                        <a:spcAft>
                          <a:spcPts val="0"/>
                        </a:spcAft>
                        <a:buFont typeface="Arial"/>
                        <a:buChar char="•"/>
                      </a:pPr>
                      <a:r>
                        <a:rPr lang="en-GB" sz="1250" b="0" i="1" u="none" strike="noStrike" kern="1200" noProof="0" dirty="0">
                          <a:solidFill>
                            <a:schemeClr val="tx1"/>
                          </a:solidFill>
                          <a:effectLst/>
                          <a:latin typeface="Gill Sans MT"/>
                        </a:rPr>
                        <a:t>Much Ado About Nothing</a:t>
                      </a:r>
                      <a:r>
                        <a:rPr lang="en-GB" sz="1250" b="0" i="0" u="none" strike="noStrike" kern="1200" noProof="0" dirty="0">
                          <a:solidFill>
                            <a:schemeClr val="tx1"/>
                          </a:solidFill>
                          <a:effectLst/>
                          <a:latin typeface="Gill Sans MT"/>
                        </a:rPr>
                        <a:t> (comedy and wit)</a:t>
                      </a:r>
                      <a:endParaRPr lang="en-GB" sz="1250">
                        <a:latin typeface="Gill Sans MT"/>
                      </a:endParaRPr>
                    </a:p>
                    <a:p>
                      <a:pPr marL="285750" lvl="0" indent="-285750" algn="l">
                        <a:lnSpc>
                          <a:spcPct val="100000"/>
                        </a:lnSpc>
                        <a:spcBef>
                          <a:spcPts val="0"/>
                        </a:spcBef>
                        <a:spcAft>
                          <a:spcPts val="0"/>
                        </a:spcAft>
                        <a:buFont typeface="Arial"/>
                        <a:buChar char="•"/>
                      </a:pPr>
                      <a:r>
                        <a:rPr lang="en-GB" sz="1250" b="0" i="1" u="none" strike="noStrike" kern="1200" noProof="0" dirty="0">
                          <a:solidFill>
                            <a:schemeClr val="tx1"/>
                          </a:solidFill>
                          <a:effectLst/>
                          <a:latin typeface="Gill Sans MT"/>
                        </a:rPr>
                        <a:t>A Comedy of Errors</a:t>
                      </a:r>
                      <a:r>
                        <a:rPr lang="en-GB" sz="1250" b="0" i="0" u="none" strike="noStrike" kern="1200" noProof="0" dirty="0">
                          <a:solidFill>
                            <a:schemeClr val="tx1"/>
                          </a:solidFill>
                          <a:effectLst/>
                          <a:latin typeface="Gill Sans MT"/>
                        </a:rPr>
                        <a:t> (slapstick and farce)</a:t>
                      </a:r>
                      <a:endParaRPr lang="en-GB" sz="1250">
                        <a:latin typeface="Gill Sans MT"/>
                      </a:endParaRPr>
                    </a:p>
                    <a:p>
                      <a:pPr marL="285750" lvl="0" indent="-285750" algn="l">
                        <a:lnSpc>
                          <a:spcPct val="100000"/>
                        </a:lnSpc>
                        <a:spcBef>
                          <a:spcPts val="0"/>
                        </a:spcBef>
                        <a:spcAft>
                          <a:spcPts val="0"/>
                        </a:spcAft>
                        <a:buFont typeface="Arial"/>
                        <a:buChar char="•"/>
                      </a:pPr>
                      <a:r>
                        <a:rPr lang="en-GB" sz="1250" b="0" i="1" u="none" strike="noStrike" kern="1200" noProof="0" dirty="0">
                          <a:solidFill>
                            <a:schemeClr val="tx1"/>
                          </a:solidFill>
                          <a:effectLst/>
                          <a:latin typeface="Gill Sans MT"/>
                        </a:rPr>
                        <a:t>Romeo and Juliet</a:t>
                      </a:r>
                      <a:r>
                        <a:rPr lang="en-GB" sz="1250" b="0" i="0" u="none" strike="noStrike" kern="1200" noProof="0" dirty="0">
                          <a:solidFill>
                            <a:schemeClr val="tx1"/>
                          </a:solidFill>
                          <a:effectLst/>
                          <a:latin typeface="Gill Sans MT"/>
                        </a:rPr>
                        <a:t> (tragedy and language)</a:t>
                      </a:r>
                      <a:endParaRPr lang="en-GB" sz="1250">
                        <a:latin typeface="Gill Sans MT"/>
                      </a:endParaRPr>
                    </a:p>
                    <a:p>
                      <a:pPr marL="285750" lvl="0" indent="-285750" algn="l">
                        <a:lnSpc>
                          <a:spcPct val="100000"/>
                        </a:lnSpc>
                        <a:spcBef>
                          <a:spcPts val="0"/>
                        </a:spcBef>
                        <a:spcAft>
                          <a:spcPts val="0"/>
                        </a:spcAft>
                        <a:buFont typeface="Arial"/>
                        <a:buChar char="•"/>
                      </a:pPr>
                      <a:r>
                        <a:rPr lang="en-GB" sz="1250" b="0" i="1" u="none" strike="noStrike" kern="1200" noProof="0" dirty="0">
                          <a:solidFill>
                            <a:schemeClr val="tx1"/>
                          </a:solidFill>
                          <a:effectLst/>
                          <a:latin typeface="Gill Sans MT"/>
                        </a:rPr>
                        <a:t>Richard II</a:t>
                      </a:r>
                      <a:r>
                        <a:rPr lang="en-GB" sz="1250" b="0" i="0" u="none" strike="noStrike" kern="1200" noProof="0" dirty="0">
                          <a:solidFill>
                            <a:schemeClr val="tx1"/>
                          </a:solidFill>
                          <a:effectLst/>
                          <a:latin typeface="Gill Sans MT"/>
                        </a:rPr>
                        <a:t> (context and power dynamics)</a:t>
                      </a:r>
                      <a:endParaRPr lang="en-GB" sz="1250">
                        <a:latin typeface="Gill Sans MT"/>
                      </a:endParaRPr>
                    </a:p>
                    <a:p>
                      <a:pPr lvl="0" indent="0" algn="l">
                        <a:lnSpc>
                          <a:spcPct val="100000"/>
                        </a:lnSpc>
                        <a:spcBef>
                          <a:spcPts val="0"/>
                        </a:spcBef>
                        <a:spcAft>
                          <a:spcPts val="0"/>
                        </a:spcAft>
                        <a:buNone/>
                      </a:pPr>
                      <a:r>
                        <a:rPr lang="en-GB" sz="1250" b="1" i="0" u="none" strike="noStrike" kern="1200" noProof="0" dirty="0">
                          <a:solidFill>
                            <a:schemeClr val="tx1"/>
                          </a:solidFill>
                          <a:effectLst/>
                          <a:latin typeface="Gill Sans MT"/>
                        </a:rPr>
                        <a:t>Lessons 5–8</a:t>
                      </a:r>
                      <a:r>
                        <a:rPr lang="en-GB" sz="1250" b="0" i="0" u="none" strike="noStrike" kern="1200" noProof="0" dirty="0">
                          <a:solidFill>
                            <a:schemeClr val="tx1"/>
                          </a:solidFill>
                          <a:effectLst/>
                          <a:latin typeface="Gill Sans MT"/>
                        </a:rPr>
                        <a:t>:</a:t>
                      </a:r>
                      <a:br>
                        <a:rPr lang="en-GB" sz="1250" b="0" i="0" u="none" strike="noStrike" kern="1200" noProof="0" dirty="0">
                          <a:solidFill>
                            <a:srgbClr val="000000"/>
                          </a:solidFill>
                          <a:effectLst/>
                          <a:latin typeface="Gill Sans MT"/>
                        </a:rPr>
                      </a:br>
                      <a:r>
                        <a:rPr lang="en-GB" sz="1250" b="0" i="0" u="none" strike="noStrike" kern="1200" noProof="0" dirty="0">
                          <a:solidFill>
                            <a:schemeClr val="tx1"/>
                          </a:solidFill>
                          <a:effectLst/>
                          <a:latin typeface="Gill Sans MT"/>
                        </a:rPr>
                        <a:t> Creating and rehearsing the </a:t>
                      </a:r>
                      <a:r>
                        <a:rPr lang="en-GB" sz="1250" b="1" i="0" u="none" strike="noStrike" kern="1200" noProof="0" dirty="0">
                          <a:solidFill>
                            <a:schemeClr val="tx1"/>
                          </a:solidFill>
                          <a:effectLst/>
                          <a:latin typeface="Gill Sans MT"/>
                        </a:rPr>
                        <a:t>final scene of </a:t>
                      </a:r>
                      <a:r>
                        <a:rPr lang="en-GB" sz="1250" b="1" i="1" u="none" strike="noStrike" kern="1200" noProof="0" dirty="0">
                          <a:solidFill>
                            <a:schemeClr val="tx1"/>
                          </a:solidFill>
                          <a:effectLst/>
                          <a:latin typeface="Gill Sans MT"/>
                        </a:rPr>
                        <a:t>A Comedy of Errors</a:t>
                      </a:r>
                      <a:endParaRPr lang="en-GB" sz="1250">
                        <a:latin typeface="Gill Sans MT"/>
                      </a:endParaRPr>
                    </a:p>
                    <a:p>
                      <a:pPr marL="285750" lvl="0" indent="-285750" algn="l">
                        <a:lnSpc>
                          <a:spcPct val="100000"/>
                        </a:lnSpc>
                        <a:spcBef>
                          <a:spcPts val="0"/>
                        </a:spcBef>
                        <a:spcAft>
                          <a:spcPts val="0"/>
                        </a:spcAft>
                        <a:buFont typeface="Arial"/>
                        <a:buChar char="•"/>
                      </a:pPr>
                      <a:r>
                        <a:rPr lang="en-GB" sz="1250" b="0" i="0" u="none" strike="noStrike" kern="1200" noProof="0" dirty="0">
                          <a:solidFill>
                            <a:schemeClr val="tx1"/>
                          </a:solidFill>
                          <a:effectLst/>
                          <a:latin typeface="Gill Sans MT"/>
                        </a:rPr>
                        <a:t>Ensemble performance</a:t>
                      </a:r>
                      <a:endParaRPr lang="en-GB" sz="1250">
                        <a:latin typeface="Gill Sans MT"/>
                      </a:endParaRPr>
                    </a:p>
                    <a:p>
                      <a:pPr marL="285750" lvl="0" indent="-285750" algn="l">
                        <a:lnSpc>
                          <a:spcPct val="100000"/>
                        </a:lnSpc>
                        <a:spcBef>
                          <a:spcPts val="0"/>
                        </a:spcBef>
                        <a:spcAft>
                          <a:spcPts val="0"/>
                        </a:spcAft>
                        <a:buFont typeface="Arial"/>
                        <a:buChar char="•"/>
                      </a:pPr>
                      <a:r>
                        <a:rPr lang="en-GB" sz="1250" b="0" i="0" u="none" strike="noStrike" kern="1200" noProof="0" dirty="0">
                          <a:solidFill>
                            <a:schemeClr val="tx1"/>
                          </a:solidFill>
                          <a:effectLst/>
                          <a:latin typeface="Gill Sans MT"/>
                        </a:rPr>
                        <a:t>Use of slapstick and comedic timing</a:t>
                      </a:r>
                      <a:endParaRPr lang="en-GB" sz="1250">
                        <a:latin typeface="Gill Sans MT"/>
                      </a:endParaRPr>
                    </a:p>
                    <a:p>
                      <a:pPr marL="285750" lvl="0" indent="-285750" algn="l">
                        <a:lnSpc>
                          <a:spcPct val="100000"/>
                        </a:lnSpc>
                        <a:spcBef>
                          <a:spcPts val="0"/>
                        </a:spcBef>
                        <a:spcAft>
                          <a:spcPts val="0"/>
                        </a:spcAft>
                        <a:buFont typeface="Arial"/>
                        <a:buChar char="•"/>
                      </a:pPr>
                      <a:r>
                        <a:rPr lang="en-GB" sz="1250" b="0" i="0" u="none" strike="noStrike" kern="1200" noProof="0" dirty="0">
                          <a:solidFill>
                            <a:schemeClr val="tx1"/>
                          </a:solidFill>
                          <a:effectLst/>
                          <a:latin typeface="Gill Sans MT"/>
                        </a:rPr>
                        <a:t>Practicing Shakespearean speech</a:t>
                      </a:r>
                      <a:endParaRPr lang="en-GB" sz="1250">
                        <a:latin typeface="Gill Sans MT"/>
                      </a:endParaRPr>
                    </a:p>
                    <a:p>
                      <a:pPr marL="285750" lvl="0" indent="-285750" algn="l">
                        <a:lnSpc>
                          <a:spcPct val="100000"/>
                        </a:lnSpc>
                        <a:spcBef>
                          <a:spcPts val="0"/>
                        </a:spcBef>
                        <a:spcAft>
                          <a:spcPts val="0"/>
                        </a:spcAft>
                        <a:buFont typeface="Arial"/>
                        <a:buChar char="•"/>
                      </a:pPr>
                      <a:r>
                        <a:rPr lang="en-GB" sz="1250" b="0" i="0" u="none" strike="noStrike" kern="1200" noProof="0" dirty="0">
                          <a:solidFill>
                            <a:schemeClr val="tx1"/>
                          </a:solidFill>
                          <a:effectLst/>
                          <a:latin typeface="Gill Sans MT"/>
                        </a:rPr>
                        <a:t>Collaborative devising and rehearsal process</a:t>
                      </a:r>
                      <a:endParaRPr lang="en-GB" sz="1250">
                        <a:latin typeface="Gill Sans MT"/>
                      </a:endParaRPr>
                    </a:p>
                    <a:p>
                      <a:pPr lvl="0">
                        <a:buNone/>
                      </a:pPr>
                      <a:endParaRPr lang="en-GB" sz="1200" b="1" kern="1200" dirty="0">
                        <a:solidFill>
                          <a:schemeClr val="tx1"/>
                        </a:solidFill>
                        <a:effectLst/>
                        <a:latin typeface="Gill Sans M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1250227"/>
                  </a:ext>
                </a:extLst>
              </a:tr>
              <a:tr h="6481307">
                <a:tc>
                  <a:txBody>
                    <a:bodyPr/>
                    <a:lstStyle/>
                    <a:p>
                      <a:pPr>
                        <a:lnSpc>
                          <a:spcPct val="100000"/>
                        </a:lnSpc>
                      </a:pPr>
                      <a:endParaRPr lang="en-US" sz="1200" b="0" i="0" u="none" strike="noStrike" kern="1200" noProof="0" dirty="0">
                        <a:solidFill>
                          <a:schemeClr val="dk1"/>
                        </a:solidFill>
                        <a:effectLst/>
                        <a:latin typeface="Gill Sans MT"/>
                      </a:endParaRPr>
                    </a:p>
                    <a:p>
                      <a:pPr lvl="0">
                        <a:lnSpc>
                          <a:spcPct val="100000"/>
                        </a:lnSpc>
                        <a:buNone/>
                      </a:pPr>
                      <a:r>
                        <a:rPr lang="en-US" sz="1800" b="1" i="0" u="none" strike="noStrike" kern="1200" noProof="0" dirty="0">
                          <a:solidFill>
                            <a:schemeClr val="dk1"/>
                          </a:solidFill>
                          <a:effectLst/>
                          <a:latin typeface="Gill Sans MT"/>
                        </a:rPr>
                        <a:t>Key Techniques:</a:t>
                      </a:r>
                    </a:p>
                    <a:p>
                      <a:pPr lvl="0">
                        <a:lnSpc>
                          <a:spcPct val="100000"/>
                        </a:lnSpc>
                        <a:buNone/>
                      </a:pPr>
                      <a:r>
                        <a:rPr lang="en-US" sz="1800" b="0" i="0" u="none" strike="noStrike" kern="1200" noProof="0" dirty="0">
                          <a:solidFill>
                            <a:schemeClr val="dk1"/>
                          </a:solidFill>
                          <a:effectLst/>
                          <a:latin typeface="Gill Sans MT"/>
                        </a:rPr>
                        <a:t>Context: Understanding the historical and social background of Shakespeare’s time, including Elizabethan society, theatre conventions, and gender roles.</a:t>
                      </a:r>
                      <a:br>
                        <a:rPr lang="en-US" sz="1800" b="0" i="0" u="none" strike="noStrike" kern="1200" noProof="0" dirty="0">
                          <a:solidFill>
                            <a:srgbClr val="000000"/>
                          </a:solidFill>
                          <a:effectLst/>
                          <a:latin typeface="Gill Sans MT"/>
                        </a:rPr>
                      </a:br>
                      <a:r>
                        <a:rPr lang="en-US" sz="1800" b="0" i="0" u="none" strike="noStrike" kern="1200" noProof="0" dirty="0">
                          <a:solidFill>
                            <a:schemeClr val="dk1"/>
                          </a:solidFill>
                          <a:effectLst/>
                          <a:latin typeface="Gill Sans MT"/>
                        </a:rPr>
                        <a:t> </a:t>
                      </a:r>
                      <a:br>
                        <a:rPr lang="en-US" sz="1800" b="0" i="0" u="none" strike="noStrike" kern="1200" noProof="0" dirty="0">
                          <a:solidFill>
                            <a:srgbClr val="000000"/>
                          </a:solidFill>
                          <a:effectLst/>
                          <a:latin typeface="Gill Sans MT"/>
                        </a:rPr>
                      </a:br>
                      <a:r>
                        <a:rPr lang="en-US" sz="1800" b="0" i="0" u="none" strike="noStrike" kern="1200" noProof="0" dirty="0">
                          <a:solidFill>
                            <a:schemeClr val="dk1"/>
                          </a:solidFill>
                          <a:effectLst/>
                          <a:latin typeface="Gill Sans MT"/>
                        </a:rPr>
                        <a:t>Slapstick Comedy: A style of physical comedy characterized by exaggerated movements, mistakes, and humorous violence (e.g., falls, chases, and confusion).</a:t>
                      </a:r>
                      <a:br>
                        <a:rPr lang="en-US" sz="1800" b="0" i="0" u="none" strike="noStrike" kern="1200" noProof="0" dirty="0">
                          <a:solidFill>
                            <a:srgbClr val="000000"/>
                          </a:solidFill>
                          <a:effectLst/>
                          <a:latin typeface="Gill Sans MT"/>
                        </a:rPr>
                      </a:br>
                      <a:r>
                        <a:rPr lang="en-US" sz="1800" b="0" i="0" u="none" strike="noStrike" kern="1200" noProof="0" dirty="0">
                          <a:solidFill>
                            <a:schemeClr val="dk1"/>
                          </a:solidFill>
                          <a:effectLst/>
                          <a:latin typeface="Gill Sans MT"/>
                        </a:rPr>
                        <a:t> </a:t>
                      </a:r>
                      <a:br>
                        <a:rPr lang="en-US" sz="1800" b="0" i="0" u="none" strike="noStrike" kern="1200" noProof="0" dirty="0">
                          <a:solidFill>
                            <a:srgbClr val="000000"/>
                          </a:solidFill>
                          <a:effectLst/>
                          <a:latin typeface="Gill Sans MT"/>
                        </a:rPr>
                      </a:br>
                      <a:r>
                        <a:rPr lang="en-US" sz="1800" b="0" i="0" u="none" strike="noStrike" kern="1200" noProof="0" dirty="0">
                          <a:solidFill>
                            <a:schemeClr val="dk1"/>
                          </a:solidFill>
                          <a:effectLst/>
                          <a:latin typeface="Gill Sans MT"/>
                        </a:rPr>
                        <a:t>Shakespearian Language: Exploring the rhythm (iambic pentameter), poetic devices (metaphor, pun), and unfamiliar vocabulary found in Shakespeare’s plays</a:t>
                      </a:r>
                      <a:endParaRPr lang="en-US" sz="1800" b="1" u="sng">
                        <a:effectLst/>
                        <a:latin typeface="Gill Sans MT"/>
                        <a:ea typeface="Calibri"/>
                        <a:cs typeface="Calibri"/>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GB" sz="1600" b="1" dirty="0">
                          <a:latin typeface="Gill Sans MT"/>
                        </a:rPr>
                        <a:t>Key Vocabulary</a:t>
                      </a:r>
                      <a:endParaRPr lang="en-US"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Comedy</a:t>
                      </a:r>
                      <a:r>
                        <a:rPr lang="en-GB" sz="1600" b="0" i="0" u="none" strike="noStrike" noProof="0" dirty="0">
                          <a:solidFill>
                            <a:schemeClr val="tx1"/>
                          </a:solidFill>
                          <a:latin typeface="Gill Sans MT"/>
                        </a:rPr>
                        <a:t>: A type of play designed to make the audience laugh, often ending happily.</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Tragedy</a:t>
                      </a:r>
                      <a:r>
                        <a:rPr lang="en-GB" sz="1600" b="0" i="0" u="none" strike="noStrike" noProof="0" dirty="0">
                          <a:solidFill>
                            <a:schemeClr val="tx1"/>
                          </a:solidFill>
                          <a:latin typeface="Gill Sans MT"/>
                        </a:rPr>
                        <a:t>: A serious play with themes of conflict and downfall, often ending in death or separation.</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Prose and Verse</a:t>
                      </a:r>
                      <a:r>
                        <a:rPr lang="en-GB" sz="1600" b="0" i="0" u="none" strike="noStrike" noProof="0" dirty="0">
                          <a:solidFill>
                            <a:schemeClr val="tx1"/>
                          </a:solidFill>
                          <a:latin typeface="Gill Sans MT"/>
                        </a:rPr>
                        <a:t>: The two forms of speech in Shakespeare's writing—prose is ordinary language, verse is structured and rhythmic.</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Iambic Pentameter</a:t>
                      </a:r>
                      <a:r>
                        <a:rPr lang="en-GB" sz="1600" b="0" i="0" u="none" strike="noStrike" noProof="0" dirty="0">
                          <a:solidFill>
                            <a:schemeClr val="tx1"/>
                          </a:solidFill>
                          <a:latin typeface="Gill Sans MT"/>
                        </a:rPr>
                        <a:t>: A poetic rhythm with five beats per line, often used by noble characters.</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Pun</a:t>
                      </a:r>
                      <a:r>
                        <a:rPr lang="en-GB" sz="1600" b="0" i="0" u="none" strike="noStrike" noProof="0">
                          <a:solidFill>
                            <a:schemeClr val="tx1"/>
                          </a:solidFill>
                          <a:latin typeface="Gill Sans MT"/>
                        </a:rPr>
                        <a:t>:  A play on words, often used </a:t>
                      </a:r>
                      <a:r>
                        <a:rPr lang="en-GB" sz="1600" b="0" i="0" u="none" strike="noStrike" noProof="0" dirty="0">
                          <a:solidFill>
                            <a:schemeClr val="tx1"/>
                          </a:solidFill>
                          <a:latin typeface="Gill Sans MT"/>
                        </a:rPr>
                        <a:t>for humorous or witty effect.</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Dramatic Irony</a:t>
                      </a:r>
                      <a:r>
                        <a:rPr lang="en-GB" sz="1600" b="0" i="0" u="none" strike="noStrike" noProof="0">
                          <a:solidFill>
                            <a:schemeClr val="tx1"/>
                          </a:solidFill>
                          <a:latin typeface="Gill Sans MT"/>
                        </a:rPr>
                        <a:t>:  When the </a:t>
                      </a:r>
                      <a:r>
                        <a:rPr lang="en-GB" sz="1600" b="0" i="0" u="none" strike="noStrike" noProof="0" dirty="0">
                          <a:solidFill>
                            <a:schemeClr val="tx1"/>
                          </a:solidFill>
                          <a:latin typeface="Gill Sans MT"/>
                        </a:rPr>
                        <a:t>audience knows more than the characters on stage.</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Blocking</a:t>
                      </a:r>
                      <a:r>
                        <a:rPr lang="en-GB" sz="1600" b="0" i="0" u="none" strike="noStrike" noProof="0">
                          <a:solidFill>
                            <a:schemeClr val="tx1"/>
                          </a:solidFill>
                          <a:latin typeface="Gill Sans MT"/>
                        </a:rPr>
                        <a:t>:  The precise staging of </a:t>
                      </a:r>
                      <a:r>
                        <a:rPr lang="en-GB" sz="1600" b="0" i="0" u="none" strike="noStrike" noProof="0" dirty="0">
                          <a:solidFill>
                            <a:schemeClr val="tx1"/>
                          </a:solidFill>
                          <a:latin typeface="Gill Sans MT"/>
                        </a:rPr>
                        <a:t>actors in a performance.</a:t>
                      </a:r>
                      <a:endParaRPr lang="en-GB" sz="1600">
                        <a:latin typeface="Gill Sans MT"/>
                      </a:endParaRPr>
                    </a:p>
                    <a:p>
                      <a:pPr marL="285750" lvl="0" indent="-285750" algn="l">
                        <a:lnSpc>
                          <a:spcPct val="100000"/>
                        </a:lnSpc>
                        <a:spcBef>
                          <a:spcPts val="0"/>
                        </a:spcBef>
                        <a:spcAft>
                          <a:spcPts val="0"/>
                        </a:spcAft>
                        <a:buFont typeface="Arial"/>
                        <a:buChar char="•"/>
                      </a:pPr>
                      <a:r>
                        <a:rPr lang="en-GB" sz="1600" b="1" i="0" u="none" strike="noStrike" noProof="0" dirty="0">
                          <a:solidFill>
                            <a:schemeClr val="tx1"/>
                          </a:solidFill>
                          <a:latin typeface="Gill Sans MT"/>
                        </a:rPr>
                        <a:t>Status</a:t>
                      </a:r>
                      <a:r>
                        <a:rPr lang="en-GB" sz="1600" b="0" i="0" u="none" strike="noStrike" noProof="0" dirty="0">
                          <a:solidFill>
                            <a:schemeClr val="tx1"/>
                          </a:solidFill>
                          <a:latin typeface="Gill Sans MT"/>
                        </a:rPr>
                        <a:t>: The relative social or power position between characters.</a:t>
                      </a:r>
                      <a:endParaRPr lang="en-GB" sz="1600">
                        <a:latin typeface="Gill Sans MT"/>
                      </a:endParaRPr>
                    </a:p>
                    <a:p>
                      <a:pPr lvl="0">
                        <a:buNone/>
                      </a:pPr>
                      <a:endParaRPr lang="en-GB" sz="1200" b="0" u="none" dirty="0">
                        <a:solidFill>
                          <a:schemeClr val="tx1"/>
                        </a:solidFill>
                        <a:latin typeface="Gill Sans M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4218796646"/>
                  </a:ext>
                </a:extLst>
              </a:tr>
            </a:tbl>
          </a:graphicData>
        </a:graphic>
      </p:graphicFrame>
    </p:spTree>
    <p:extLst>
      <p:ext uri="{BB962C8B-B14F-4D97-AF65-F5344CB8AC3E}">
        <p14:creationId xmlns:p14="http://schemas.microsoft.com/office/powerpoint/2010/main" val="126144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CB0092A580C54CB42417607B585DEF" ma:contentTypeVersion="18" ma:contentTypeDescription="Create a new document." ma:contentTypeScope="" ma:versionID="bd0540bee774e121d4e560c6b5f56d28">
  <xsd:schema xmlns:xsd="http://www.w3.org/2001/XMLSchema" xmlns:xs="http://www.w3.org/2001/XMLSchema" xmlns:p="http://schemas.microsoft.com/office/2006/metadata/properties" xmlns:ns2="2de0c8cb-dcfa-47c1-9663-efdf8a52ffd3" xmlns:ns3="edd0a7cf-e1a5-4121-81f2-52b09736f6fa" targetNamespace="http://schemas.microsoft.com/office/2006/metadata/properties" ma:root="true" ma:fieldsID="cbe333991e0318af5be7385ea3cc7c6e" ns2:_="" ns3:_="">
    <xsd:import namespace="2de0c8cb-dcfa-47c1-9663-efdf8a52ffd3"/>
    <xsd:import namespace="edd0a7cf-e1a5-4121-81f2-52b09736f6f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element ref="ns2: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e0c8cb-dcfa-47c1-9663-efdf8a52ff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449cd6a-d180-499f-81d4-cddb7215bc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P" ma:index="22" nillable="true" ma:displayName="P" ma:list="UserInfo" ma:SharePointGroup="0" ma:internalName="P">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dd0a7cf-e1a5-4121-81f2-52b09736f6f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bd22e93-d5c7-48a4-872e-7dbdaeb545fd}" ma:internalName="TaxCatchAll" ma:showField="CatchAllData" ma:web="edd0a7cf-e1a5-4121-81f2-52b09736f6f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de0c8cb-dcfa-47c1-9663-efdf8a52ffd3">
      <Terms xmlns="http://schemas.microsoft.com/office/infopath/2007/PartnerControls"/>
    </lcf76f155ced4ddcb4097134ff3c332f>
    <TaxCatchAll xmlns="edd0a7cf-e1a5-4121-81f2-52b09736f6fa" xsi:nil="true"/>
    <P xmlns="2de0c8cb-dcfa-47c1-9663-efdf8a52ffd3">
      <UserInfo>
        <DisplayName/>
        <AccountId xsi:nil="true"/>
        <AccountType/>
      </UserInfo>
    </P>
  </documentManagement>
</p:properties>
</file>

<file path=customXml/itemProps1.xml><?xml version="1.0" encoding="utf-8"?>
<ds:datastoreItem xmlns:ds="http://schemas.openxmlformats.org/officeDocument/2006/customXml" ds:itemID="{45717579-34C1-40BC-AB36-45AF13E8E702}">
  <ds:schemaRefs>
    <ds:schemaRef ds:uri="http://schemas.microsoft.com/sharepoint/v3/contenttype/forms"/>
  </ds:schemaRefs>
</ds:datastoreItem>
</file>

<file path=customXml/itemProps2.xml><?xml version="1.0" encoding="utf-8"?>
<ds:datastoreItem xmlns:ds="http://schemas.openxmlformats.org/officeDocument/2006/customXml" ds:itemID="{93969F41-8057-46F1-A35D-3B6B45410A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e0c8cb-dcfa-47c1-9663-efdf8a52ffd3"/>
    <ds:schemaRef ds:uri="edd0a7cf-e1a5-4121-81f2-52b09736f6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0D9C24-BEC9-469C-A697-580DE6439458}">
  <ds:schemaRefs>
    <ds:schemaRef ds:uri="http://schemas.microsoft.com/office/2006/metadata/properties"/>
    <ds:schemaRef ds:uri="http://schemas.microsoft.com/office/infopath/2007/PartnerControls"/>
    <ds:schemaRef ds:uri="2de0c8cb-dcfa-47c1-9663-efdf8a52ffd3"/>
    <ds:schemaRef ds:uri="edd0a7cf-e1a5-4121-81f2-52b09736f6fa"/>
  </ds:schemaRefs>
</ds:datastoreItem>
</file>

<file path=docProps/app.xml><?xml version="1.0" encoding="utf-8"?>
<Properties xmlns="http://schemas.openxmlformats.org/officeDocument/2006/extended-properties" xmlns:vt="http://schemas.openxmlformats.org/officeDocument/2006/docPropsVTypes">
  <TotalTime>4</TotalTime>
  <Words>3135</Words>
  <Application>Microsoft Office PowerPoint</Application>
  <PresentationFormat>Widescreen</PresentationFormat>
  <Paragraphs>189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zphilippou</dc:creator>
  <cp:lastModifiedBy>zphilippou</cp:lastModifiedBy>
  <cp:revision>62</cp:revision>
  <dcterms:created xsi:type="dcterms:W3CDTF">2024-01-28T19:40:34Z</dcterms:created>
  <dcterms:modified xsi:type="dcterms:W3CDTF">2026-07-13T08:55:09Z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0x01010070CB0092A580C54CB42417607B585DEF</vt:lpwstr>
  </property>
  <property fmtid="{D5CDD505-2E9C-101B-9397-08002B2CF9AE}" pid="3" name="MediaServiceImageTags">
    <vt:lpwstr/>
  </property>
</Properties>
</file>