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50" d="100"/>
          <a:sy n="50" d="100"/>
        </p:scale>
        <p:origin x="1862" y="8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7A056C4-F49D-4135-8955-95E0C4697FCC}" type="datetimeFigureOut">
              <a:rPr lang="en-GB" smtClean="0"/>
              <a:t>24/01/2024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15D310-F39E-480D-8B08-F2FB87CDE89D}" type="slidenum">
              <a:rPr lang="en-GB" smtClean="0"/>
              <a:t>‹#›</a:t>
            </a:fld>
            <a:endParaRPr lang="en-GB"/>
          </a:p>
        </p:txBody>
      </p:sp>
    </p:spTree>
    <p:extLst>
      <p:ext uri="{BB962C8B-B14F-4D97-AF65-F5344CB8AC3E}">
        <p14:creationId xmlns:p14="http://schemas.microsoft.com/office/powerpoint/2010/main" val="4218261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7A056C4-F49D-4135-8955-95E0C4697FCC}" type="datetimeFigureOut">
              <a:rPr lang="en-GB" smtClean="0"/>
              <a:t>24/01/2024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15D310-F39E-480D-8B08-F2FB87CDE89D}" type="slidenum">
              <a:rPr lang="en-GB" smtClean="0"/>
              <a:t>‹#›</a:t>
            </a:fld>
            <a:endParaRPr lang="en-GB"/>
          </a:p>
        </p:txBody>
      </p:sp>
    </p:spTree>
    <p:extLst>
      <p:ext uri="{BB962C8B-B14F-4D97-AF65-F5344CB8AC3E}">
        <p14:creationId xmlns:p14="http://schemas.microsoft.com/office/powerpoint/2010/main" val="1723670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7A056C4-F49D-4135-8955-95E0C4697FCC}" type="datetimeFigureOut">
              <a:rPr lang="en-GB" smtClean="0"/>
              <a:t>24/01/2024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15D310-F39E-480D-8B08-F2FB87CDE89D}" type="slidenum">
              <a:rPr lang="en-GB" smtClean="0"/>
              <a:t>‹#›</a:t>
            </a:fld>
            <a:endParaRPr lang="en-GB"/>
          </a:p>
        </p:txBody>
      </p:sp>
    </p:spTree>
    <p:extLst>
      <p:ext uri="{BB962C8B-B14F-4D97-AF65-F5344CB8AC3E}">
        <p14:creationId xmlns:p14="http://schemas.microsoft.com/office/powerpoint/2010/main" val="283564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7A056C4-F49D-4135-8955-95E0C4697FCC}" type="datetimeFigureOut">
              <a:rPr lang="en-GB" smtClean="0"/>
              <a:t>24/01/2024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15D310-F39E-480D-8B08-F2FB87CDE89D}" type="slidenum">
              <a:rPr lang="en-GB" smtClean="0"/>
              <a:t>‹#›</a:t>
            </a:fld>
            <a:endParaRPr lang="en-GB"/>
          </a:p>
        </p:txBody>
      </p:sp>
    </p:spTree>
    <p:extLst>
      <p:ext uri="{BB962C8B-B14F-4D97-AF65-F5344CB8AC3E}">
        <p14:creationId xmlns:p14="http://schemas.microsoft.com/office/powerpoint/2010/main" val="433186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7A056C4-F49D-4135-8955-95E0C4697FCC}" type="datetimeFigureOut">
              <a:rPr lang="en-GB" smtClean="0"/>
              <a:t>24/01/2024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15D310-F39E-480D-8B08-F2FB87CDE89D}" type="slidenum">
              <a:rPr lang="en-GB" smtClean="0"/>
              <a:t>‹#›</a:t>
            </a:fld>
            <a:endParaRPr lang="en-GB"/>
          </a:p>
        </p:txBody>
      </p:sp>
    </p:spTree>
    <p:extLst>
      <p:ext uri="{BB962C8B-B14F-4D97-AF65-F5344CB8AC3E}">
        <p14:creationId xmlns:p14="http://schemas.microsoft.com/office/powerpoint/2010/main" val="97450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7A056C4-F49D-4135-8955-95E0C4697FCC}" type="datetimeFigureOut">
              <a:rPr lang="en-GB" smtClean="0"/>
              <a:t>24/01/2024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15D310-F39E-480D-8B08-F2FB87CDE89D}" type="slidenum">
              <a:rPr lang="en-GB" smtClean="0"/>
              <a:t>‹#›</a:t>
            </a:fld>
            <a:endParaRPr lang="en-GB"/>
          </a:p>
        </p:txBody>
      </p:sp>
    </p:spTree>
    <p:extLst>
      <p:ext uri="{BB962C8B-B14F-4D97-AF65-F5344CB8AC3E}">
        <p14:creationId xmlns:p14="http://schemas.microsoft.com/office/powerpoint/2010/main" val="1335508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7A056C4-F49D-4135-8955-95E0C4697FCC}" type="datetimeFigureOut">
              <a:rPr lang="en-GB" smtClean="0"/>
              <a:t>24/01/2024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915D310-F39E-480D-8B08-F2FB87CDE89D}" type="slidenum">
              <a:rPr lang="en-GB" smtClean="0"/>
              <a:t>‹#›</a:t>
            </a:fld>
            <a:endParaRPr lang="en-GB"/>
          </a:p>
        </p:txBody>
      </p:sp>
    </p:spTree>
    <p:extLst>
      <p:ext uri="{BB962C8B-B14F-4D97-AF65-F5344CB8AC3E}">
        <p14:creationId xmlns:p14="http://schemas.microsoft.com/office/powerpoint/2010/main" val="3205514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7A056C4-F49D-4135-8955-95E0C4697FCC}" type="datetimeFigureOut">
              <a:rPr lang="en-GB" smtClean="0"/>
              <a:t>24/01/2024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915D310-F39E-480D-8B08-F2FB87CDE89D}" type="slidenum">
              <a:rPr lang="en-GB" smtClean="0"/>
              <a:t>‹#›</a:t>
            </a:fld>
            <a:endParaRPr lang="en-GB"/>
          </a:p>
        </p:txBody>
      </p:sp>
    </p:spTree>
    <p:extLst>
      <p:ext uri="{BB962C8B-B14F-4D97-AF65-F5344CB8AC3E}">
        <p14:creationId xmlns:p14="http://schemas.microsoft.com/office/powerpoint/2010/main" val="2693161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A056C4-F49D-4135-8955-95E0C4697FCC}" type="datetimeFigureOut">
              <a:rPr lang="en-GB" smtClean="0"/>
              <a:t>24/01/2024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915D310-F39E-480D-8B08-F2FB87CDE89D}" type="slidenum">
              <a:rPr lang="en-GB" smtClean="0"/>
              <a:t>‹#›</a:t>
            </a:fld>
            <a:endParaRPr lang="en-GB"/>
          </a:p>
        </p:txBody>
      </p:sp>
    </p:spTree>
    <p:extLst>
      <p:ext uri="{BB962C8B-B14F-4D97-AF65-F5344CB8AC3E}">
        <p14:creationId xmlns:p14="http://schemas.microsoft.com/office/powerpoint/2010/main" val="2095009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7A056C4-F49D-4135-8955-95E0C4697FCC}" type="datetimeFigureOut">
              <a:rPr lang="en-GB" smtClean="0"/>
              <a:t>24/01/2024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15D310-F39E-480D-8B08-F2FB87CDE89D}" type="slidenum">
              <a:rPr lang="en-GB" smtClean="0"/>
              <a:t>‹#›</a:t>
            </a:fld>
            <a:endParaRPr lang="en-GB"/>
          </a:p>
        </p:txBody>
      </p:sp>
    </p:spTree>
    <p:extLst>
      <p:ext uri="{BB962C8B-B14F-4D97-AF65-F5344CB8AC3E}">
        <p14:creationId xmlns:p14="http://schemas.microsoft.com/office/powerpoint/2010/main" val="720176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7A056C4-F49D-4135-8955-95E0C4697FCC}" type="datetimeFigureOut">
              <a:rPr lang="en-GB" smtClean="0"/>
              <a:t>24/01/2024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15D310-F39E-480D-8B08-F2FB87CDE89D}" type="slidenum">
              <a:rPr lang="en-GB" smtClean="0"/>
              <a:t>‹#›</a:t>
            </a:fld>
            <a:endParaRPr lang="en-GB"/>
          </a:p>
        </p:txBody>
      </p:sp>
    </p:spTree>
    <p:extLst>
      <p:ext uri="{BB962C8B-B14F-4D97-AF65-F5344CB8AC3E}">
        <p14:creationId xmlns:p14="http://schemas.microsoft.com/office/powerpoint/2010/main" val="845887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A056C4-F49D-4135-8955-95E0C4697FCC}" type="datetimeFigureOut">
              <a:rPr lang="en-GB" smtClean="0"/>
              <a:t>24/01/2024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15D310-F39E-480D-8B08-F2FB87CDE89D}" type="slidenum">
              <a:rPr lang="en-GB" smtClean="0"/>
              <a:t>‹#›</a:t>
            </a:fld>
            <a:endParaRPr lang="en-GB"/>
          </a:p>
        </p:txBody>
      </p:sp>
    </p:spTree>
    <p:extLst>
      <p:ext uri="{BB962C8B-B14F-4D97-AF65-F5344CB8AC3E}">
        <p14:creationId xmlns:p14="http://schemas.microsoft.com/office/powerpoint/2010/main" val="25243723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png"/><Relationship Id="rId12"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png"/><Relationship Id="rId15" Type="http://schemas.openxmlformats.org/officeDocument/2006/relationships/image" Target="../media/image15.jpeg"/><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jpeg"/></Relationships>
</file>

<file path=ppt/slides/_rels/slide3.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7.png"/><Relationship Id="rId3" Type="http://schemas.openxmlformats.org/officeDocument/2006/relationships/image" Target="../media/image17.jpeg"/><Relationship Id="rId7" Type="http://schemas.openxmlformats.org/officeDocument/2006/relationships/image" Target="../media/image21.jpeg"/><Relationship Id="rId12" Type="http://schemas.openxmlformats.org/officeDocument/2006/relationships/image" Target="../media/image26.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jpeg"/><Relationship Id="rId5" Type="http://schemas.openxmlformats.org/officeDocument/2006/relationships/image" Target="../media/image19.gif"/><Relationship Id="rId15" Type="http://schemas.openxmlformats.org/officeDocument/2006/relationships/image" Target="../media/image29.png"/><Relationship Id="rId10" Type="http://schemas.openxmlformats.org/officeDocument/2006/relationships/image" Target="../media/image24.jpeg"/><Relationship Id="rId4" Type="http://schemas.openxmlformats.org/officeDocument/2006/relationships/image" Target="../media/image18.png"/><Relationship Id="rId9" Type="http://schemas.openxmlformats.org/officeDocument/2006/relationships/image" Target="../media/image23.jpeg"/><Relationship Id="rId14" Type="http://schemas.openxmlformats.org/officeDocument/2006/relationships/image" Target="../media/image28.jpeg"/></Relationships>
</file>

<file path=ppt/slides/_rels/slide4.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pn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jpeg"/><Relationship Id="rId10" Type="http://schemas.openxmlformats.org/officeDocument/2006/relationships/image" Target="../media/image38.png"/><Relationship Id="rId4" Type="http://schemas.openxmlformats.org/officeDocument/2006/relationships/image" Target="../media/image32.jpeg"/><Relationship Id="rId9" Type="http://schemas.openxmlformats.org/officeDocument/2006/relationships/image" Target="../media/image3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2986" t="25062" r="22917" b="9877"/>
          <a:stretch/>
        </p:blipFill>
        <p:spPr>
          <a:xfrm>
            <a:off x="139700" y="406400"/>
            <a:ext cx="11925300" cy="6273800"/>
          </a:xfrm>
          <a:prstGeom prst="rect">
            <a:avLst/>
          </a:prstGeom>
        </p:spPr>
      </p:pic>
      <p:sp>
        <p:nvSpPr>
          <p:cNvPr id="5" name="TextBox 4"/>
          <p:cNvSpPr txBox="1"/>
          <p:nvPr/>
        </p:nvSpPr>
        <p:spPr>
          <a:xfrm>
            <a:off x="261257" y="160338"/>
            <a:ext cx="6368143" cy="646331"/>
          </a:xfrm>
          <a:prstGeom prst="rect">
            <a:avLst/>
          </a:prstGeom>
          <a:solidFill>
            <a:schemeClr val="bg1"/>
          </a:solidFill>
          <a:ln>
            <a:solidFill>
              <a:schemeClr val="tx1"/>
            </a:solidFill>
          </a:ln>
        </p:spPr>
        <p:txBody>
          <a:bodyPr wrap="square" rtlCol="0">
            <a:spAutoFit/>
          </a:bodyPr>
          <a:lstStyle/>
          <a:p>
            <a:pPr>
              <a:spcAft>
                <a:spcPts val="0"/>
              </a:spcAft>
            </a:pPr>
            <a:r>
              <a:rPr lang="en-GB" b="1" dirty="0">
                <a:latin typeface="Calibri" panose="020F0502020204030204" pitchFamily="34" charset="0"/>
                <a:ea typeface="Calibri" panose="020F0502020204030204" pitchFamily="34" charset="0"/>
                <a:cs typeface="Arial" panose="020B0604020202020204" pitchFamily="34" charset="0"/>
              </a:rPr>
              <a:t>Design and Technology Knowledge organiser</a:t>
            </a:r>
            <a:endParaRPr lang="en-GB" sz="900" dirty="0" smtClean="0">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en-GB" b="1" dirty="0">
                <a:latin typeface="Calibri" panose="020F0502020204030204" pitchFamily="34" charset="0"/>
                <a:ea typeface="Calibri" panose="020F0502020204030204" pitchFamily="34" charset="0"/>
                <a:cs typeface="Arial" panose="020B0604020202020204" pitchFamily="34" charset="0"/>
              </a:rPr>
              <a:t>Year </a:t>
            </a:r>
            <a:r>
              <a:rPr lang="en-GB" b="1" dirty="0" smtClean="0">
                <a:latin typeface="Calibri" panose="020F0502020204030204" pitchFamily="34" charset="0"/>
                <a:ea typeface="Calibri" panose="020F0502020204030204" pitchFamily="34" charset="0"/>
                <a:cs typeface="Arial" panose="020B0604020202020204" pitchFamily="34" charset="0"/>
              </a:rPr>
              <a:t>9 Food: </a:t>
            </a:r>
            <a:r>
              <a:rPr lang="en-GB" b="1" dirty="0"/>
              <a:t>Food provenance, food choice &amp; diet related disease</a:t>
            </a:r>
            <a:endParaRPr lang="en-GB" sz="9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2025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347662" y="235775"/>
            <a:ext cx="4321985" cy="682456"/>
          </a:xfrm>
          <a:prstGeom prst="rect">
            <a:avLst/>
          </a:prstGeom>
          <a:solidFill>
            <a:srgbClr val="FFFFFF"/>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dirty="0" smtClean="0">
                <a:ln>
                  <a:noFill/>
                </a:ln>
                <a:solidFill>
                  <a:srgbClr val="000000"/>
                </a:solidFill>
                <a:effectLst/>
                <a:latin typeface="Calibri" panose="020F0502020204030204" pitchFamily="34" charset="0"/>
              </a:rPr>
              <a:t>Design &amp; Technology Knowledge Organiser </a:t>
            </a:r>
            <a:br>
              <a:rPr kumimoji="0" lang="en-GB" altLang="en-US" sz="1600" b="1" i="0" u="none" strike="noStrike" cap="none" normalizeH="0" baseline="0" dirty="0" smtClean="0">
                <a:ln>
                  <a:noFill/>
                </a:ln>
                <a:solidFill>
                  <a:srgbClr val="000000"/>
                </a:solidFill>
                <a:effectLst/>
                <a:latin typeface="Calibri" panose="020F0502020204030204" pitchFamily="34" charset="0"/>
              </a:rPr>
            </a:br>
            <a:r>
              <a:rPr kumimoji="0" lang="en-GB" altLang="en-US" sz="1600" b="1" i="0" u="none" strike="noStrike" cap="none" normalizeH="0" baseline="0" dirty="0" smtClean="0">
                <a:ln>
                  <a:noFill/>
                </a:ln>
                <a:solidFill>
                  <a:srgbClr val="000000"/>
                </a:solidFill>
                <a:effectLst/>
                <a:latin typeface="Calibri" panose="020F0502020204030204" pitchFamily="34" charset="0"/>
              </a:rPr>
              <a:t>Y9 Product Development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 name="Text Box 4"/>
          <p:cNvSpPr txBox="1">
            <a:spLocks noChangeArrowheads="1"/>
          </p:cNvSpPr>
          <p:nvPr/>
        </p:nvSpPr>
        <p:spPr bwMode="auto">
          <a:xfrm>
            <a:off x="5105289" y="4787350"/>
            <a:ext cx="3219709" cy="1836123"/>
          </a:xfrm>
          <a:prstGeom prst="rect">
            <a:avLst/>
          </a:prstGeom>
          <a:solidFill>
            <a:srgbClr val="FFFFFF"/>
          </a:solidFill>
          <a:ln w="31750" algn="ctr">
            <a:solidFill>
              <a:srgbClr val="5B9BD5"/>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1" i="0" u="sng" strike="noStrike" cap="none" normalizeH="0" baseline="0" dirty="0" smtClean="0">
                <a:ln>
                  <a:noFill/>
                </a:ln>
                <a:solidFill>
                  <a:srgbClr val="2D4E6B"/>
                </a:solidFill>
                <a:effectLst/>
                <a:latin typeface="Calibri" panose="020F0502020204030204" pitchFamily="34" charset="0"/>
              </a:rPr>
              <a:t>Thermoplastics</a:t>
            </a:r>
            <a:r>
              <a:rPr kumimoji="0" lang="en-GB" altLang="en-US" sz="1400" b="1" i="0" u="none" strike="noStrike" cap="none" normalizeH="0" baseline="0" dirty="0" smtClean="0">
                <a:ln>
                  <a:noFill/>
                </a:ln>
                <a:solidFill>
                  <a:srgbClr val="2D4E6B"/>
                </a:solidFill>
                <a:effectLst/>
                <a:latin typeface="Calibri" panose="020F0502020204030204" pitchFamily="34" charset="0"/>
              </a:rPr>
              <a:t> </a:t>
            </a:r>
            <a:r>
              <a:rPr kumimoji="0" lang="en-GB" altLang="en-US" sz="1400" b="0" i="0" u="none" strike="noStrike" cap="none" normalizeH="0" baseline="0" dirty="0" smtClean="0">
                <a:ln>
                  <a:noFill/>
                </a:ln>
                <a:solidFill>
                  <a:srgbClr val="2D4E6B"/>
                </a:solidFill>
                <a:effectLst/>
                <a:latin typeface="Calibri" panose="020F0502020204030204" pitchFamily="34" charset="0"/>
              </a:rPr>
              <a:t>are flexible when heated, can be re-shaped, ‘magic memory, good for recycling: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rgbClr val="2D4E6B"/>
                </a:solidFill>
                <a:effectLst/>
                <a:latin typeface="Calibri" panose="020F0502020204030204" pitchFamily="34" charset="0"/>
              </a:rPr>
              <a:t>High Density Polyethylene—HDPE</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rgbClr val="2D4E6B"/>
                </a:solidFill>
                <a:effectLst/>
                <a:latin typeface="Calibri" panose="020F0502020204030204" pitchFamily="34" charset="0"/>
              </a:rPr>
              <a:t>Low Density polyethylene—LDPE</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rgbClr val="2D4E6B"/>
                </a:solidFill>
                <a:effectLst/>
                <a:latin typeface="Calibri" panose="020F0502020204030204" pitchFamily="34" charset="0"/>
              </a:rPr>
              <a:t>Polypropylene—PP</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rgbClr val="2D4E6B"/>
                </a:solidFill>
                <a:effectLst/>
                <a:latin typeface="Calibri" panose="020F0502020204030204" pitchFamily="34" charset="0"/>
              </a:rPr>
              <a:t>High Impact Polystyrene—HIPS </a:t>
            </a:r>
            <a:endParaRPr kumimoji="0" lang="en-US" altLang="en-US" sz="1400" b="0" i="0" u="none" strike="noStrike" cap="none" normalizeH="0" baseline="0" dirty="0" smtClean="0">
              <a:ln>
                <a:noFill/>
              </a:ln>
              <a:solidFill>
                <a:schemeClr val="tx1"/>
              </a:solidFill>
              <a:effectLst/>
              <a:latin typeface="Arial" panose="020B0604020202020204" pitchFamily="34" charset="0"/>
            </a:endParaRPr>
          </a:p>
        </p:txBody>
      </p:sp>
      <p:sp>
        <p:nvSpPr>
          <p:cNvPr id="5" name="Text Box 5"/>
          <p:cNvSpPr txBox="1">
            <a:spLocks noChangeArrowheads="1"/>
          </p:cNvSpPr>
          <p:nvPr/>
        </p:nvSpPr>
        <p:spPr bwMode="auto">
          <a:xfrm>
            <a:off x="8483968" y="4787350"/>
            <a:ext cx="3086785" cy="1836123"/>
          </a:xfrm>
          <a:prstGeom prst="rect">
            <a:avLst/>
          </a:prstGeom>
          <a:solidFill>
            <a:srgbClr val="FFFFFF"/>
          </a:solidFill>
          <a:ln w="31750" algn="ctr">
            <a:solidFill>
              <a:srgbClr val="ED7D31"/>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1" i="0" u="sng" strike="noStrike" cap="none" normalizeH="0" baseline="0" dirty="0" smtClean="0">
                <a:ln>
                  <a:noFill/>
                </a:ln>
                <a:solidFill>
                  <a:srgbClr val="FF0000"/>
                </a:solidFill>
                <a:effectLst/>
                <a:latin typeface="Calibri" panose="020F0502020204030204" pitchFamily="34" charset="0"/>
              </a:rPr>
              <a:t>Thermoset Plastics </a:t>
            </a:r>
            <a:r>
              <a:rPr kumimoji="0" lang="en-GB" altLang="en-US" sz="1400" b="0" i="0" u="none" strike="noStrike" cap="none" normalizeH="0" baseline="0" dirty="0" smtClean="0">
                <a:ln>
                  <a:noFill/>
                </a:ln>
                <a:solidFill>
                  <a:srgbClr val="FF0000"/>
                </a:solidFill>
                <a:effectLst/>
                <a:latin typeface="Calibri" panose="020F0502020204030204" pitchFamily="34" charset="0"/>
              </a:rPr>
              <a:t>are rigid, more heat resistant, once set in shape they cannot be reformed (like concrete):</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rgbClr val="FF0000"/>
                </a:solidFill>
                <a:effectLst/>
                <a:latin typeface="Calibri" panose="020F0502020204030204" pitchFamily="34" charset="0"/>
              </a:rPr>
              <a:t>Epoxy Resin—ER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rgbClr val="FF0000"/>
                </a:solidFill>
                <a:effectLst/>
                <a:latin typeface="Calibri" panose="020F0502020204030204" pitchFamily="34" charset="0"/>
              </a:rPr>
              <a:t>Melamine Formaldehyde—MF</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rgbClr val="FF0000"/>
                </a:solidFill>
                <a:effectLst/>
                <a:latin typeface="Calibri" panose="020F0502020204030204" pitchFamily="34" charset="0"/>
              </a:rPr>
              <a:t>Urea Formaldehyde—UF</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rgbClr val="FF0000"/>
                </a:solidFill>
                <a:effectLst/>
                <a:latin typeface="Calibri" panose="020F0502020204030204" pitchFamily="34" charset="0"/>
              </a:rPr>
              <a:t>Phenol Formaldehyde—PF</a:t>
            </a:r>
            <a:endParaRPr kumimoji="0" lang="en-US" altLang="en-US" sz="1400" b="0" i="0" u="none" strike="noStrike" cap="none" normalizeH="0" baseline="0" dirty="0" smtClean="0">
              <a:ln>
                <a:noFill/>
              </a:ln>
              <a:solidFill>
                <a:schemeClr val="tx1"/>
              </a:solidFill>
              <a:effectLst/>
              <a:latin typeface="Arial" panose="020B0604020202020204" pitchFamily="34" charset="0"/>
            </a:endParaRPr>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9341" y="3343156"/>
            <a:ext cx="1001312" cy="9013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1" name="Picture 7" descr="avnir, Life Cycle Assessment Platforme"/>
          <p:cNvPicPr>
            <a:picLocks noChangeAspect="1" noChangeArrowheads="1"/>
          </p:cNvPicPr>
          <p:nvPr/>
        </p:nvPicPr>
        <p:blipFill>
          <a:blip r:embed="rId3" cstate="print">
            <a:extLst>
              <a:ext uri="{28A0092B-C50C-407E-A947-70E740481C1C}">
                <a14:useLocalDpi xmlns:a14="http://schemas.microsoft.com/office/drawing/2010/main" val="0"/>
              </a:ext>
            </a:extLst>
          </a:blip>
          <a:srcRect t="2969" b="3371"/>
          <a:stretch>
            <a:fillRect/>
          </a:stretch>
        </p:blipFill>
        <p:spPr bwMode="auto">
          <a:xfrm>
            <a:off x="4767734" y="2837176"/>
            <a:ext cx="2600812" cy="1798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32" name="Picture 8" descr="Reduce, Reuse, Recycle are Tried and True… But Now Add Rethink, Refuse and  Repair. - My Prince George N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2049" y="1258491"/>
            <a:ext cx="2225974" cy="1595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 name="Text Box 9"/>
          <p:cNvSpPr txBox="1">
            <a:spLocks noChangeArrowheads="1"/>
          </p:cNvSpPr>
          <p:nvPr/>
        </p:nvSpPr>
        <p:spPr bwMode="auto">
          <a:xfrm>
            <a:off x="347662" y="904110"/>
            <a:ext cx="4161531" cy="2403030"/>
          </a:xfrm>
          <a:prstGeom prst="rect">
            <a:avLst/>
          </a:prstGeom>
          <a:solidFill>
            <a:srgbClr val="FFFFFF"/>
          </a:solidFill>
          <a:ln w="317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1" i="0" u="sng" strike="noStrike" cap="none" normalizeH="0" baseline="0" dirty="0" smtClean="0">
                <a:ln>
                  <a:noFill/>
                </a:ln>
                <a:solidFill>
                  <a:srgbClr val="000000"/>
                </a:solidFill>
                <a:effectLst/>
                <a:latin typeface="Calibri" panose="020F0502020204030204" pitchFamily="34" charset="0"/>
              </a:rPr>
              <a:t>Modelling—Key Terms:</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smtClean="0">
                <a:ln>
                  <a:noFill/>
                </a:ln>
                <a:solidFill>
                  <a:srgbClr val="000000"/>
                </a:solidFill>
                <a:effectLst/>
                <a:latin typeface="Calibri" panose="020F0502020204030204" pitchFamily="34" charset="0"/>
              </a:rPr>
              <a:t>Mock Up</a:t>
            </a:r>
            <a:r>
              <a:rPr kumimoji="0" lang="en-GB" altLang="en-US" sz="1400" b="0" i="0" u="none" strike="noStrike" cap="none" normalizeH="0" baseline="0" dirty="0" smtClean="0">
                <a:ln>
                  <a:noFill/>
                </a:ln>
                <a:solidFill>
                  <a:srgbClr val="000000"/>
                </a:solidFill>
                <a:effectLst/>
                <a:latin typeface="Calibri" panose="020F0502020204030204" pitchFamily="34" charset="0"/>
              </a:rPr>
              <a:t>—put together quickly and simply to test a design idea</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smtClean="0">
                <a:ln>
                  <a:noFill/>
                </a:ln>
                <a:solidFill>
                  <a:srgbClr val="000000"/>
                </a:solidFill>
                <a:effectLst/>
                <a:latin typeface="Calibri" panose="020F0502020204030204" pitchFamily="34" charset="0"/>
              </a:rPr>
              <a:t>Model</a:t>
            </a:r>
            <a:r>
              <a:rPr kumimoji="0" lang="en-GB" altLang="en-US" sz="1400" b="0" i="0" u="none" strike="noStrike" cap="none" normalizeH="0" baseline="0" dirty="0" smtClean="0">
                <a:ln>
                  <a:noFill/>
                </a:ln>
                <a:solidFill>
                  <a:srgbClr val="000000"/>
                </a:solidFill>
                <a:effectLst/>
                <a:latin typeface="Calibri" panose="020F0502020204030204" pitchFamily="34" charset="0"/>
              </a:rPr>
              <a:t>—an accurate copy of a product, sometimes on a smaller scale</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smtClean="0">
                <a:ln>
                  <a:noFill/>
                </a:ln>
                <a:solidFill>
                  <a:srgbClr val="000000"/>
                </a:solidFill>
                <a:effectLst/>
                <a:latin typeface="Calibri" panose="020F0502020204030204" pitchFamily="34" charset="0"/>
              </a:rPr>
              <a:t>Prototype</a:t>
            </a:r>
            <a:r>
              <a:rPr kumimoji="0" lang="en-GB" altLang="en-US" sz="1400" b="0" i="0" u="none" strike="noStrike" cap="none" normalizeH="0" baseline="0" dirty="0" smtClean="0">
                <a:ln>
                  <a:noFill/>
                </a:ln>
                <a:solidFill>
                  <a:srgbClr val="000000"/>
                </a:solidFill>
                <a:effectLst/>
                <a:latin typeface="Calibri" panose="020F0502020204030204" pitchFamily="34" charset="0"/>
              </a:rPr>
              <a:t>—a real size, working model of a product made to demonstrate a design</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smtClean="0">
                <a:ln>
                  <a:noFill/>
                </a:ln>
                <a:solidFill>
                  <a:srgbClr val="000000"/>
                </a:solidFill>
                <a:effectLst/>
                <a:latin typeface="Calibri" panose="020F0502020204030204" pitchFamily="34" charset="0"/>
              </a:rPr>
              <a:t>Modelling materials might include: </a:t>
            </a:r>
            <a:r>
              <a:rPr kumimoji="0" lang="en-GB" altLang="en-US" sz="1400" b="0" i="0" u="none" strike="noStrike" cap="none" normalizeH="0" baseline="0" dirty="0" smtClean="0">
                <a:ln>
                  <a:noFill/>
                </a:ln>
                <a:solidFill>
                  <a:srgbClr val="000000"/>
                </a:solidFill>
                <a:effectLst/>
                <a:latin typeface="Calibri" panose="020F0502020204030204" pitchFamily="34" charset="0"/>
              </a:rPr>
              <a:t>card, foam board, corrugated board, plywood, MDF, dowel, clay, Plasticine, polymorph, Styrofoam, Lego, K’nex, etc</a:t>
            </a:r>
            <a:r>
              <a:rPr kumimoji="0" lang="en-GB" altLang="en-US" sz="1200" b="0" i="0" u="none" strike="noStrike" cap="none" normalizeH="0" baseline="0" dirty="0" smtClean="0">
                <a:ln>
                  <a:noFill/>
                </a:ln>
                <a:solidFill>
                  <a:srgbClr val="000000"/>
                </a:solidFill>
                <a:effectLst/>
                <a:latin typeface="Calibri" panose="020F0502020204030204" pitchFamily="34" charset="0"/>
              </a:rPr>
              <a: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034" name="Picture 10"/>
          <p:cNvPicPr>
            <a:picLocks noChangeAspect="1" noChangeArrowheads="1"/>
          </p:cNvPicPr>
          <p:nvPr/>
        </p:nvPicPr>
        <p:blipFill>
          <a:blip r:embed="rId5">
            <a:extLst>
              <a:ext uri="{28A0092B-C50C-407E-A947-70E740481C1C}">
                <a14:useLocalDpi xmlns:a14="http://schemas.microsoft.com/office/drawing/2010/main" val="0"/>
              </a:ext>
            </a:extLst>
          </a:blip>
          <a:srcRect l="8902" r="10092"/>
          <a:stretch>
            <a:fillRect/>
          </a:stretch>
        </p:blipFill>
        <p:spPr bwMode="auto">
          <a:xfrm>
            <a:off x="3916392" y="4257446"/>
            <a:ext cx="1083230" cy="23846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5"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7662" y="4257446"/>
            <a:ext cx="3492867" cy="23846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6"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35734" y="3376999"/>
            <a:ext cx="972393" cy="86749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7"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908" y="3343156"/>
            <a:ext cx="841173" cy="87351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8" name="Pictur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50012" y="3420948"/>
            <a:ext cx="985721" cy="77248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9" name="Picture 15" descr="Standard Steel Scriber - cooksongold.com"/>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10800000">
            <a:off x="6491048" y="276742"/>
            <a:ext cx="1012651" cy="627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40" name="Picture 16" descr="Priory 44 Square Head Centre Punch 5/32 in PRI44532: Amazon.co.uk: DIY &amp;  Tools"/>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584439" y="352019"/>
            <a:ext cx="1041133" cy="552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41" name="Picture 17" descr="Chain Drilli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669647" y="235775"/>
            <a:ext cx="1733029" cy="951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7" name="Text Box 18"/>
          <p:cNvSpPr txBox="1">
            <a:spLocks noChangeArrowheads="1"/>
          </p:cNvSpPr>
          <p:nvPr/>
        </p:nvSpPr>
        <p:spPr bwMode="auto">
          <a:xfrm>
            <a:off x="7368546" y="3736155"/>
            <a:ext cx="4202208" cy="89363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rgbClr val="000000"/>
                </a:solidFill>
                <a:effectLst/>
                <a:latin typeface="Calibri" panose="020F0502020204030204" pitchFamily="34" charset="0"/>
              </a:rPr>
              <a:t>A </a:t>
            </a:r>
            <a:r>
              <a:rPr kumimoji="0" lang="en-GB" altLang="en-US" sz="1400" b="1" i="0" u="none" strike="noStrike" cap="none" normalizeH="0" baseline="0" dirty="0" smtClean="0">
                <a:ln>
                  <a:noFill/>
                </a:ln>
                <a:solidFill>
                  <a:srgbClr val="000000"/>
                </a:solidFill>
                <a:effectLst/>
                <a:latin typeface="Calibri" panose="020F0502020204030204" pitchFamily="34" charset="0"/>
              </a:rPr>
              <a:t>logo is a graphic mark</a:t>
            </a:r>
            <a:r>
              <a:rPr kumimoji="0" lang="en-GB" altLang="en-US" sz="1400" b="0" i="0" u="none" strike="noStrike" cap="none" normalizeH="0" baseline="0" dirty="0" smtClean="0">
                <a:ln>
                  <a:noFill/>
                </a:ln>
                <a:solidFill>
                  <a:srgbClr val="000000"/>
                </a:solidFill>
                <a:effectLst/>
                <a:latin typeface="Calibri" panose="020F0502020204030204" pitchFamily="34" charset="0"/>
              </a:rPr>
              <a:t>, emblem, or symbol used to aid and promote public identification and recognition. It may be of an abstract or figurative design or to include the text of the name that it represents as in a wordmark </a:t>
            </a:r>
            <a:endParaRPr kumimoji="0" lang="en-US" altLang="en-US" sz="1400" b="0" i="0" u="none" strike="noStrike" cap="none" normalizeH="0" baseline="0" dirty="0" smtClean="0">
              <a:ln>
                <a:noFill/>
              </a:ln>
              <a:solidFill>
                <a:schemeClr val="tx1"/>
              </a:solidFill>
              <a:effectLst/>
              <a:latin typeface="Arial" panose="020B0604020202020204" pitchFamily="34" charset="0"/>
            </a:endParaRPr>
          </a:p>
        </p:txBody>
      </p:sp>
      <p:pic>
        <p:nvPicPr>
          <p:cNvPr id="1043" name="Picture 19" descr="What Is a Logo? Just the Beating Heart of Your Brand, That's All. |  Entrepreneur"/>
          <p:cNvPicPr>
            <a:picLocks noChangeAspect="1" noChangeArrowheads="1"/>
          </p:cNvPicPr>
          <p:nvPr/>
        </p:nvPicPr>
        <p:blipFill>
          <a:blip r:embed="rId13" cstate="print">
            <a:extLst>
              <a:ext uri="{28A0092B-C50C-407E-A947-70E740481C1C}">
                <a14:useLocalDpi xmlns:a14="http://schemas.microsoft.com/office/drawing/2010/main" val="0"/>
              </a:ext>
            </a:extLst>
          </a:blip>
          <a:srcRect t="37215"/>
          <a:stretch>
            <a:fillRect/>
          </a:stretch>
        </p:blipFill>
        <p:spPr bwMode="auto">
          <a:xfrm>
            <a:off x="7503700" y="2467500"/>
            <a:ext cx="4150608" cy="1268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44" name="Picture 20" descr="Files are made of"/>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636816" y="959658"/>
            <a:ext cx="2564589" cy="1568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8" name="Text Box 21"/>
          <p:cNvSpPr txBox="1">
            <a:spLocks noChangeArrowheads="1"/>
          </p:cNvSpPr>
          <p:nvPr/>
        </p:nvSpPr>
        <p:spPr bwMode="auto">
          <a:xfrm>
            <a:off x="4844450" y="235775"/>
            <a:ext cx="1283637" cy="30586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1" i="0" u="none" strike="noStrike" cap="none" normalizeH="0" baseline="0" smtClean="0">
                <a:ln>
                  <a:noFill/>
                </a:ln>
                <a:solidFill>
                  <a:srgbClr val="FFFFFF"/>
                </a:solidFill>
                <a:effectLst/>
                <a:latin typeface="Calibri" panose="020F0502020204030204" pitchFamily="34" charset="0"/>
              </a:rPr>
              <a:t>Chain drilling</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 name="Text Box 22"/>
          <p:cNvSpPr txBox="1">
            <a:spLocks noChangeArrowheads="1"/>
          </p:cNvSpPr>
          <p:nvPr/>
        </p:nvSpPr>
        <p:spPr bwMode="auto">
          <a:xfrm>
            <a:off x="6572421" y="256166"/>
            <a:ext cx="1012019" cy="2854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smtClean="0">
                <a:ln>
                  <a:noFill/>
                </a:ln>
                <a:solidFill>
                  <a:srgbClr val="000000"/>
                </a:solidFill>
                <a:effectLst/>
                <a:latin typeface="Calibri" panose="020F0502020204030204" pitchFamily="34" charset="0"/>
              </a:rPr>
              <a:t>Scribe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 name="Text Box 23"/>
          <p:cNvSpPr txBox="1">
            <a:spLocks noChangeArrowheads="1"/>
          </p:cNvSpPr>
          <p:nvPr/>
        </p:nvSpPr>
        <p:spPr bwMode="auto">
          <a:xfrm>
            <a:off x="8127595" y="674183"/>
            <a:ext cx="1073810" cy="2854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smtClean="0">
                <a:ln>
                  <a:noFill/>
                </a:ln>
                <a:solidFill>
                  <a:srgbClr val="000000"/>
                </a:solidFill>
                <a:effectLst/>
                <a:latin typeface="Calibri" panose="020F0502020204030204" pitchFamily="34" charset="0"/>
              </a:rPr>
              <a:t>Centre punch</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1048" name="Picture 24" descr="Gelatin Waterproof Abrasive Paper, GSM: 80 - 12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5400000">
            <a:off x="9808298" y="41122"/>
            <a:ext cx="2007245" cy="2429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11" name="Text Box 25"/>
          <p:cNvSpPr txBox="1">
            <a:spLocks noChangeArrowheads="1"/>
          </p:cNvSpPr>
          <p:nvPr/>
        </p:nvSpPr>
        <p:spPr bwMode="auto">
          <a:xfrm>
            <a:off x="9201405" y="235775"/>
            <a:ext cx="2687414" cy="217688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1" i="0" u="none" strike="noStrike" cap="none" normalizeH="0" baseline="0" smtClean="0">
                <a:ln>
                  <a:noFill/>
                </a:ln>
                <a:solidFill>
                  <a:srgbClr val="000000"/>
                </a:solidFill>
                <a:effectLst/>
                <a:latin typeface="Calibri" panose="020F0502020204030204" pitchFamily="34" charset="0"/>
              </a:rPr>
              <a:t>Abrasive papers</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smtClean="0">
                <a:ln>
                  <a:noFill/>
                </a:ln>
                <a:solidFill>
                  <a:srgbClr val="000000"/>
                </a:solidFill>
                <a:effectLst/>
                <a:latin typeface="Calibri" panose="020F0502020204030204" pitchFamily="34" charset="0"/>
              </a:rPr>
              <a:t>Glass paper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000" b="0" i="0" u="none" strike="noStrike" cap="none" normalizeH="0" baseline="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000" b="0" i="0" u="none" strike="noStrike" cap="none" normalizeH="0" baseline="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000" b="0" i="0" u="none" strike="noStrike" cap="none" normalizeH="0" baseline="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smtClean="0">
                <a:ln>
                  <a:noFill/>
                </a:ln>
                <a:solidFill>
                  <a:srgbClr val="000000"/>
                </a:solidFill>
                <a:effectLst/>
                <a:latin typeface="Calibri" panose="020F0502020204030204" pitchFamily="34" charset="0"/>
              </a:rPr>
              <a:t>Wet and Dry</a:t>
            </a:r>
            <a:br>
              <a:rPr kumimoji="0" lang="en-GB" altLang="en-US" sz="1000" b="0" i="0" u="none" strike="noStrike" cap="none" normalizeH="0" baseline="0" smtClean="0">
                <a:ln>
                  <a:noFill/>
                </a:ln>
                <a:solidFill>
                  <a:srgbClr val="000000"/>
                </a:solidFill>
                <a:effectLst/>
                <a:latin typeface="Calibri" panose="020F0502020204030204" pitchFamily="34" charset="0"/>
              </a:rPr>
            </a:br>
            <a:r>
              <a:rPr kumimoji="0" lang="en-GB" altLang="en-US" sz="1000" b="0" i="0" u="none" strike="noStrike" cap="none" normalizeH="0" baseline="0" smtClean="0">
                <a:ln>
                  <a:noFill/>
                </a:ln>
                <a:solidFill>
                  <a:srgbClr val="000000"/>
                </a:solidFill>
                <a:effectLst/>
                <a:latin typeface="Calibri" panose="020F0502020204030204" pitchFamily="34" charset="0"/>
              </a:rPr>
              <a:t>Paper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000" b="0" i="0" u="none" strike="noStrike" cap="none" normalizeH="0" baseline="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smtClean="0">
                <a:ln>
                  <a:noFill/>
                </a:ln>
                <a:solidFill>
                  <a:srgbClr val="000000"/>
                </a:solidFill>
                <a:effectLst/>
                <a:latin typeface="Calibri" panose="020F0502020204030204" pitchFamily="34" charset="0"/>
              </a:rPr>
              <a:t>Emery cloth</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2" name="Rectangle 26"/>
          <p:cNvSpPr>
            <a:spLocks noChangeArrowheads="1"/>
          </p:cNvSpPr>
          <p:nvPr/>
        </p:nvSpPr>
        <p:spPr bwMode="auto">
          <a:xfrm>
            <a:off x="9164377" y="223837"/>
            <a:ext cx="2489930" cy="2120671"/>
          </a:xfrm>
          <a:prstGeom prst="rect">
            <a:avLst/>
          </a:prstGeom>
          <a:noFill/>
          <a:ln w="25400" algn="ctr">
            <a:solidFill>
              <a:srgbClr val="000000"/>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13" name="Rectangle 27"/>
          <p:cNvSpPr>
            <a:spLocks noChangeArrowheads="1"/>
          </p:cNvSpPr>
          <p:nvPr/>
        </p:nvSpPr>
        <p:spPr bwMode="auto">
          <a:xfrm>
            <a:off x="7744973" y="1039479"/>
            <a:ext cx="536905" cy="117249"/>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14" name="Rectangle 28"/>
          <p:cNvSpPr>
            <a:spLocks noChangeArrowheads="1"/>
          </p:cNvSpPr>
          <p:nvPr/>
        </p:nvSpPr>
        <p:spPr bwMode="auto">
          <a:xfrm>
            <a:off x="7590690" y="1345345"/>
            <a:ext cx="536905" cy="117249"/>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15" name="Rectangle 29"/>
          <p:cNvSpPr>
            <a:spLocks noChangeArrowheads="1"/>
          </p:cNvSpPr>
          <p:nvPr/>
        </p:nvSpPr>
        <p:spPr bwMode="auto">
          <a:xfrm>
            <a:off x="7584439" y="1590038"/>
            <a:ext cx="536905" cy="117249"/>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16" name="Rectangle 30"/>
          <p:cNvSpPr>
            <a:spLocks noChangeArrowheads="1"/>
          </p:cNvSpPr>
          <p:nvPr/>
        </p:nvSpPr>
        <p:spPr bwMode="auto">
          <a:xfrm>
            <a:off x="7430235" y="1809242"/>
            <a:ext cx="536905" cy="117249"/>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17" name="Rectangle 31"/>
          <p:cNvSpPr>
            <a:spLocks noChangeArrowheads="1"/>
          </p:cNvSpPr>
          <p:nvPr/>
        </p:nvSpPr>
        <p:spPr bwMode="auto">
          <a:xfrm>
            <a:off x="7646231" y="2115108"/>
            <a:ext cx="536905" cy="117249"/>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18" name="Text Box 32"/>
          <p:cNvSpPr txBox="1">
            <a:spLocks noChangeArrowheads="1"/>
          </p:cNvSpPr>
          <p:nvPr/>
        </p:nvSpPr>
        <p:spPr bwMode="auto">
          <a:xfrm>
            <a:off x="10676352" y="252479"/>
            <a:ext cx="366994" cy="21727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1" i="1" u="none" strike="noStrike" cap="none" normalizeH="0" baseline="0" smtClean="0">
                <a:ln>
                  <a:noFill/>
                </a:ln>
                <a:solidFill>
                  <a:srgbClr val="FFFFFF"/>
                </a:solidFill>
                <a:effectLst/>
                <a:latin typeface="Calibri" panose="020F0502020204030204" pitchFamily="34" charset="0"/>
              </a:rPr>
              <a:t>80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9" name="Text Box 33"/>
          <p:cNvSpPr txBox="1">
            <a:spLocks noChangeArrowheads="1"/>
          </p:cNvSpPr>
          <p:nvPr/>
        </p:nvSpPr>
        <p:spPr bwMode="auto">
          <a:xfrm>
            <a:off x="10639324" y="1442202"/>
            <a:ext cx="484249" cy="23766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1" i="1" u="none" strike="noStrike" cap="none" normalizeH="0" baseline="0" smtClean="0">
                <a:ln>
                  <a:noFill/>
                </a:ln>
                <a:solidFill>
                  <a:srgbClr val="FFFFFF"/>
                </a:solidFill>
                <a:effectLst/>
                <a:latin typeface="Calibri" panose="020F0502020204030204" pitchFamily="34" charset="0"/>
              </a:rPr>
              <a:t>240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0" name="Text Box 34"/>
          <p:cNvSpPr txBox="1">
            <a:spLocks noChangeArrowheads="1"/>
          </p:cNvSpPr>
          <p:nvPr/>
        </p:nvSpPr>
        <p:spPr bwMode="auto">
          <a:xfrm>
            <a:off x="11018620" y="1996273"/>
            <a:ext cx="552133" cy="23608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1" i="1" u="none" strike="noStrike" cap="none" normalizeH="0" baseline="0" smtClean="0">
                <a:ln>
                  <a:noFill/>
                </a:ln>
                <a:solidFill>
                  <a:srgbClr val="FFFFFF"/>
                </a:solidFill>
                <a:effectLst/>
                <a:latin typeface="Calibri" panose="020F0502020204030204" pitchFamily="34" charset="0"/>
              </a:rPr>
              <a:t>4000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5" name="TextBox 34"/>
          <p:cNvSpPr txBox="1"/>
          <p:nvPr/>
        </p:nvSpPr>
        <p:spPr>
          <a:xfrm>
            <a:off x="169969" y="200875"/>
            <a:ext cx="4439969" cy="646331"/>
          </a:xfrm>
          <a:prstGeom prst="rect">
            <a:avLst/>
          </a:prstGeom>
          <a:solidFill>
            <a:schemeClr val="bg1"/>
          </a:solidFill>
          <a:ln>
            <a:solidFill>
              <a:schemeClr val="tx1"/>
            </a:solidFill>
          </a:ln>
        </p:spPr>
        <p:txBody>
          <a:bodyPr wrap="square" rtlCol="0">
            <a:spAutoFit/>
          </a:bodyPr>
          <a:lstStyle/>
          <a:p>
            <a:pPr>
              <a:spcAft>
                <a:spcPts val="0"/>
              </a:spcAft>
            </a:pPr>
            <a:r>
              <a:rPr lang="en-GB" b="1" dirty="0">
                <a:latin typeface="Calibri" panose="020F0502020204030204" pitchFamily="34" charset="0"/>
                <a:ea typeface="Calibri" panose="020F0502020204030204" pitchFamily="34" charset="0"/>
                <a:cs typeface="Arial" panose="020B0604020202020204" pitchFamily="34" charset="0"/>
              </a:rPr>
              <a:t>Design and Technology Knowledge organiser</a:t>
            </a:r>
            <a:endParaRPr lang="en-GB" sz="900" dirty="0" smtClean="0">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en-GB" b="1" dirty="0">
                <a:latin typeface="Calibri" panose="020F0502020204030204" pitchFamily="34" charset="0"/>
                <a:ea typeface="Calibri" panose="020F0502020204030204" pitchFamily="34" charset="0"/>
                <a:cs typeface="Arial" panose="020B0604020202020204" pitchFamily="34" charset="0"/>
              </a:rPr>
              <a:t>Year </a:t>
            </a:r>
            <a:r>
              <a:rPr lang="en-GB" b="1" dirty="0" smtClean="0">
                <a:latin typeface="Calibri" panose="020F0502020204030204" pitchFamily="34" charset="0"/>
                <a:ea typeface="Calibri" panose="020F0502020204030204" pitchFamily="34" charset="0"/>
                <a:cs typeface="Arial" panose="020B0604020202020204" pitchFamily="34" charset="0"/>
              </a:rPr>
              <a:t>9 Design: </a:t>
            </a:r>
            <a:r>
              <a:rPr lang="en-GB" b="1" dirty="0" smtClean="0"/>
              <a:t>Sustainability &amp; polymers</a:t>
            </a:r>
            <a:endParaRPr lang="en-GB" sz="9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69352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re are 2 classification of wood joints: 1.Permanent 2.Temporary. - ppt  download"/>
          <p:cNvPicPr>
            <a:picLocks noChangeAspect="1" noChangeArrowheads="1"/>
          </p:cNvPicPr>
          <p:nvPr/>
        </p:nvPicPr>
        <p:blipFill>
          <a:blip r:embed="rId2">
            <a:extLst>
              <a:ext uri="{28A0092B-C50C-407E-A947-70E740481C1C}">
                <a14:useLocalDpi xmlns:a14="http://schemas.microsoft.com/office/drawing/2010/main" val="0"/>
              </a:ext>
            </a:extLst>
          </a:blip>
          <a:srcRect b="8015"/>
          <a:stretch>
            <a:fillRect/>
          </a:stretch>
        </p:blipFill>
        <p:spPr bwMode="auto">
          <a:xfrm>
            <a:off x="96837" y="534498"/>
            <a:ext cx="5563330" cy="2012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2052" name="Picture 4" descr="Best CAD Software For All Levels in 2023 - 3Dnativ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71698" y="3560188"/>
            <a:ext cx="4235248" cy="1881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2053" name="Picture 5" descr="Workshop Safety Poster Pack Hand Tools | Teaching Resourc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23959" y="266699"/>
            <a:ext cx="3139441" cy="3484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2054" name="Picture 6" descr="Light Dependent Resistors"/>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42587" y="312565"/>
            <a:ext cx="2601839" cy="1540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2055" name="Picture 7" descr="LDR Circuit Diagram"/>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45611" y="1833547"/>
            <a:ext cx="2583109" cy="1452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3" name="Text Box 8"/>
          <p:cNvSpPr txBox="1">
            <a:spLocks noChangeArrowheads="1"/>
          </p:cNvSpPr>
          <p:nvPr/>
        </p:nvSpPr>
        <p:spPr bwMode="auto">
          <a:xfrm rot="5400000">
            <a:off x="7560973" y="1134446"/>
            <a:ext cx="2087651" cy="35215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smtClean="0">
                <a:ln>
                  <a:noFill/>
                </a:ln>
                <a:solidFill>
                  <a:srgbClr val="000000"/>
                </a:solidFill>
                <a:effectLst/>
                <a:latin typeface="Calibri" panose="020F0502020204030204" pitchFamily="34" charset="0"/>
              </a:rPr>
              <a:t>Light sensitive LED circuit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 name="Text Box 9"/>
          <p:cNvSpPr txBox="1">
            <a:spLocks noChangeArrowheads="1"/>
          </p:cNvSpPr>
          <p:nvPr/>
        </p:nvSpPr>
        <p:spPr bwMode="auto">
          <a:xfrm>
            <a:off x="3118269" y="1022751"/>
            <a:ext cx="3163793" cy="32550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smtClean="0">
                <a:ln>
                  <a:noFill/>
                </a:ln>
                <a:solidFill>
                  <a:srgbClr val="000000"/>
                </a:solidFill>
                <a:effectLst/>
                <a:latin typeface="Calibri" panose="020F0502020204030204" pitchFamily="34" charset="0"/>
              </a:rPr>
              <a:t>Wood joints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2058" name="Picture 10" descr="Isometric &amp; Oblique Projection || तिर्यक एवं सममितीय प्रक्षेप (3D Object  Construction &amp; Differencе) - YouTube"/>
          <p:cNvPicPr>
            <a:picLocks noChangeAspect="1" noChangeArrowheads="1"/>
          </p:cNvPicPr>
          <p:nvPr/>
        </p:nvPicPr>
        <p:blipFill>
          <a:blip r:embed="rId7">
            <a:extLst>
              <a:ext uri="{28A0092B-C50C-407E-A947-70E740481C1C}">
                <a14:useLocalDpi xmlns:a14="http://schemas.microsoft.com/office/drawing/2010/main" val="0"/>
              </a:ext>
            </a:extLst>
          </a:blip>
          <a:srcRect t="9424"/>
          <a:stretch>
            <a:fillRect/>
          </a:stretch>
        </p:blipFill>
        <p:spPr bwMode="auto">
          <a:xfrm>
            <a:off x="171765" y="3211013"/>
            <a:ext cx="5488402" cy="192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2059" name="Picture 11" descr="Squares | FINE TOOL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1736" y="2508224"/>
            <a:ext cx="1560354" cy="864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2060" name="Picture 12" descr="12&quot; Steel Rule – Kitronik Ltd"/>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887593" y="2520060"/>
            <a:ext cx="1668998" cy="825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2061" name="Picture 13" descr="Staedtler Noris 120 2B Pencil (Pack of 12) 120-2B"/>
          <p:cNvPicPr>
            <a:picLocks noChangeAspect="1" noChangeArrowheads="1"/>
          </p:cNvPicPr>
          <p:nvPr/>
        </p:nvPicPr>
        <p:blipFill>
          <a:blip r:embed="rId10" cstate="print">
            <a:extLst>
              <a:ext uri="{28A0092B-C50C-407E-A947-70E740481C1C}">
                <a14:useLocalDpi xmlns:a14="http://schemas.microsoft.com/office/drawing/2010/main" val="0"/>
              </a:ext>
            </a:extLst>
          </a:blip>
          <a:srcRect t="19240" b="20189"/>
          <a:stretch>
            <a:fillRect/>
          </a:stretch>
        </p:blipFill>
        <p:spPr bwMode="auto">
          <a:xfrm>
            <a:off x="3751402" y="2508224"/>
            <a:ext cx="1620297" cy="77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5" name="Text Box 14"/>
          <p:cNvSpPr txBox="1">
            <a:spLocks noChangeArrowheads="1"/>
          </p:cNvSpPr>
          <p:nvPr/>
        </p:nvSpPr>
        <p:spPr bwMode="auto">
          <a:xfrm>
            <a:off x="96837" y="2546692"/>
            <a:ext cx="1116413" cy="24116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rgbClr val="000000"/>
                </a:solidFill>
                <a:effectLst/>
                <a:latin typeface="Calibri" panose="020F0502020204030204" pitchFamily="34" charset="0"/>
              </a:rPr>
              <a:t>Try square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 name="Text Box 15"/>
          <p:cNvSpPr txBox="1">
            <a:spLocks noChangeArrowheads="1"/>
          </p:cNvSpPr>
          <p:nvPr/>
        </p:nvSpPr>
        <p:spPr bwMode="auto">
          <a:xfrm>
            <a:off x="1887593" y="2570365"/>
            <a:ext cx="1114538" cy="2396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rgbClr val="000000"/>
                </a:solidFill>
                <a:effectLst/>
                <a:latin typeface="Calibri" panose="020F0502020204030204" pitchFamily="34" charset="0"/>
              </a:rPr>
              <a:t>Steel rule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 name="Text Box 16"/>
          <p:cNvSpPr txBox="1">
            <a:spLocks noChangeArrowheads="1"/>
          </p:cNvSpPr>
          <p:nvPr/>
        </p:nvSpPr>
        <p:spPr bwMode="auto">
          <a:xfrm>
            <a:off x="3751402" y="2570365"/>
            <a:ext cx="1114540" cy="2396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rgbClr val="000000"/>
                </a:solidFill>
                <a:effectLst/>
                <a:latin typeface="Calibri" panose="020F0502020204030204" pitchFamily="34" charset="0"/>
              </a:rPr>
              <a:t>Sharp pencil</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2065" name="Picture 17" descr="Introduction of CAM (Computer Aided Manufacturing) | CAD CAM Tutorials |  Chapter 05 - YouTube"/>
          <p:cNvPicPr>
            <a:picLocks noChangeAspect="1" noChangeArrowheads="1"/>
          </p:cNvPicPr>
          <p:nvPr/>
        </p:nvPicPr>
        <p:blipFill>
          <a:blip r:embed="rId11" cstate="print">
            <a:extLst>
              <a:ext uri="{28A0092B-C50C-407E-A947-70E740481C1C}">
                <a14:useLocalDpi xmlns:a14="http://schemas.microsoft.com/office/drawing/2010/main" val="0"/>
              </a:ext>
            </a:extLst>
          </a:blip>
          <a:srcRect l="9081" r="7545" b="21304"/>
          <a:stretch>
            <a:fillRect/>
          </a:stretch>
        </p:blipFill>
        <p:spPr bwMode="auto">
          <a:xfrm>
            <a:off x="9606946" y="3782121"/>
            <a:ext cx="2277781" cy="95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2066" name="Picture 18" descr="Wood Laser Cutter - Engraving &amp; Cutting Machines For Wood | Wood Laser  Engraver - CTR Lasers"/>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460838" y="4791177"/>
            <a:ext cx="2502562" cy="1586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8" name="Text Box 19"/>
          <p:cNvSpPr txBox="1">
            <a:spLocks noChangeArrowheads="1"/>
          </p:cNvSpPr>
          <p:nvPr/>
        </p:nvSpPr>
        <p:spPr bwMode="auto">
          <a:xfrm>
            <a:off x="9479570" y="6415729"/>
            <a:ext cx="2405156" cy="22637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rgbClr val="000000"/>
                </a:solidFill>
                <a:effectLst/>
                <a:latin typeface="Calibri" panose="020F0502020204030204" pitchFamily="34" charset="0"/>
              </a:rPr>
              <a:t>Laser cutter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2068" name="Picture 20" descr="FlashForge Creator Pro 2 - 3DJake UK"/>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982629" y="4979080"/>
            <a:ext cx="2892182" cy="1510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9" name="Text Box 21"/>
          <p:cNvSpPr txBox="1">
            <a:spLocks noChangeArrowheads="1"/>
          </p:cNvSpPr>
          <p:nvPr/>
        </p:nvSpPr>
        <p:spPr bwMode="auto">
          <a:xfrm>
            <a:off x="7310434" y="6415729"/>
            <a:ext cx="2405156" cy="22637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rgbClr val="000000"/>
                </a:solidFill>
                <a:effectLst/>
                <a:latin typeface="Calibri" panose="020F0502020204030204" pitchFamily="34" charset="0"/>
              </a:rPr>
              <a:t>3D printer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2070" name="Picture 22" descr="CAD Courses (CAD Design) | reed.co.uk"/>
          <p:cNvPicPr>
            <a:picLocks noChangeAspect="1" noChangeArrowheads="1"/>
          </p:cNvPicPr>
          <p:nvPr/>
        </p:nvPicPr>
        <p:blipFill>
          <a:blip r:embed="rId14" cstate="print">
            <a:extLst>
              <a:ext uri="{28A0092B-C50C-407E-A947-70E740481C1C}">
                <a14:useLocalDpi xmlns:a14="http://schemas.microsoft.com/office/drawing/2010/main" val="0"/>
              </a:ext>
            </a:extLst>
          </a:blip>
          <a:srcRect b="22061"/>
          <a:stretch>
            <a:fillRect/>
          </a:stretch>
        </p:blipFill>
        <p:spPr bwMode="auto">
          <a:xfrm>
            <a:off x="5648928" y="5400754"/>
            <a:ext cx="1886286" cy="1034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10" name="Rectangle 17"/>
          <p:cNvSpPr>
            <a:spLocks noChangeArrowheads="1"/>
          </p:cNvSpPr>
          <p:nvPr/>
        </p:nvSpPr>
        <p:spPr bwMode="auto">
          <a:xfrm>
            <a:off x="227960" y="5036784"/>
            <a:ext cx="5351660" cy="1605316"/>
          </a:xfrm>
          <a:prstGeom prst="rect">
            <a:avLst/>
          </a:prstGeom>
          <a:noFill/>
          <a:ln w="12700" algn="ctr">
            <a:solidFill>
              <a:srgbClr val="1F4D78"/>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GB"/>
          </a:p>
        </p:txBody>
      </p:sp>
      <p:pic>
        <p:nvPicPr>
          <p:cNvPr id="2072" name="Picture 2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56917" y="6016249"/>
            <a:ext cx="4120985" cy="58442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1" name="Text Box 25"/>
          <p:cNvSpPr txBox="1">
            <a:spLocks noChangeArrowheads="1"/>
          </p:cNvSpPr>
          <p:nvPr/>
        </p:nvSpPr>
        <p:spPr bwMode="auto">
          <a:xfrm>
            <a:off x="362829" y="5084129"/>
            <a:ext cx="5115640" cy="93211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smtClean="0">
                <a:ln>
                  <a:noFill/>
                </a:ln>
                <a:solidFill>
                  <a:srgbClr val="000000"/>
                </a:solidFill>
                <a:effectLst/>
                <a:latin typeface="Calibri" panose="020F0502020204030204" pitchFamily="34" charset="0"/>
              </a:rPr>
              <a:t>An iconic design is usually a design that is ‘ground breaking’ and one that sets new standards in its field.</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smtClean="0">
                <a:ln>
                  <a:noFill/>
                </a:ln>
                <a:solidFill>
                  <a:srgbClr val="000000"/>
                </a:solidFill>
                <a:effectLst/>
                <a:latin typeface="Calibri" panose="020F0502020204030204" pitchFamily="34" charset="0"/>
              </a:rPr>
              <a:t>It is a design that other designers and manufacturers follow, as it becomes a bench mark for other similar products.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 name="TextBox 26"/>
          <p:cNvSpPr txBox="1"/>
          <p:nvPr/>
        </p:nvSpPr>
        <p:spPr>
          <a:xfrm>
            <a:off x="171765" y="101223"/>
            <a:ext cx="5673846" cy="646331"/>
          </a:xfrm>
          <a:prstGeom prst="rect">
            <a:avLst/>
          </a:prstGeom>
          <a:solidFill>
            <a:schemeClr val="bg1"/>
          </a:solidFill>
          <a:ln>
            <a:solidFill>
              <a:schemeClr val="tx1"/>
            </a:solidFill>
          </a:ln>
        </p:spPr>
        <p:txBody>
          <a:bodyPr wrap="square" rtlCol="0">
            <a:spAutoFit/>
          </a:bodyPr>
          <a:lstStyle/>
          <a:p>
            <a:pPr>
              <a:spcAft>
                <a:spcPts val="0"/>
              </a:spcAft>
            </a:pPr>
            <a:r>
              <a:rPr lang="en-GB" b="1" dirty="0">
                <a:latin typeface="Calibri" panose="020F0502020204030204" pitchFamily="34" charset="0"/>
                <a:ea typeface="Calibri" panose="020F0502020204030204" pitchFamily="34" charset="0"/>
                <a:cs typeface="Arial" panose="020B0604020202020204" pitchFamily="34" charset="0"/>
              </a:rPr>
              <a:t>Design and Technology Knowledge organiser</a:t>
            </a:r>
            <a:endParaRPr lang="en-GB" sz="900" dirty="0" smtClean="0">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en-GB" b="1" dirty="0">
                <a:latin typeface="Calibri" panose="020F0502020204030204" pitchFamily="34" charset="0"/>
                <a:ea typeface="Calibri" panose="020F0502020204030204" pitchFamily="34" charset="0"/>
                <a:cs typeface="Arial" panose="020B0604020202020204" pitchFamily="34" charset="0"/>
              </a:rPr>
              <a:t>Year </a:t>
            </a:r>
            <a:r>
              <a:rPr lang="en-GB" b="1" dirty="0" smtClean="0">
                <a:latin typeface="Calibri" panose="020F0502020204030204" pitchFamily="34" charset="0"/>
                <a:ea typeface="Calibri" panose="020F0502020204030204" pitchFamily="34" charset="0"/>
                <a:cs typeface="Arial" panose="020B0604020202020204" pitchFamily="34" charset="0"/>
              </a:rPr>
              <a:t>9 Technology: </a:t>
            </a:r>
            <a:r>
              <a:rPr lang="en-GB" b="1" dirty="0" smtClean="0"/>
              <a:t>CAD &amp; Study of design eras        </a:t>
            </a:r>
            <a:r>
              <a:rPr lang="en-GB" sz="1000" b="1" dirty="0" smtClean="0"/>
              <a:t>page 1</a:t>
            </a:r>
            <a:endParaRPr lang="en-GB" sz="9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56684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53813075" y="53368575"/>
            <a:ext cx="5027613" cy="3446463"/>
          </a:xfrm>
          <a:prstGeom prst="rect">
            <a:avLst/>
          </a:prstGeom>
          <a:solidFill>
            <a:srgbClr val="FFFFFF"/>
          </a:solidFill>
          <a:ln w="12700" algn="ctr">
            <a:solidFill>
              <a:srgbClr val="5B9BD5"/>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sng" strike="noStrike" cap="none" normalizeH="0" baseline="0" smtClean="0">
                <a:ln>
                  <a:noFill/>
                </a:ln>
                <a:solidFill>
                  <a:srgbClr val="000000"/>
                </a:solidFill>
                <a:effectLst/>
                <a:latin typeface="Calibri" panose="020F0502020204030204" pitchFamily="34" charset="0"/>
              </a:rPr>
              <a:t>Key Words and their definitions: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smtClean="0">
                <a:ln>
                  <a:noFill/>
                </a:ln>
                <a:solidFill>
                  <a:srgbClr val="000000"/>
                </a:solidFill>
                <a:effectLst/>
                <a:latin typeface="Calibri" panose="020F0502020204030204" pitchFamily="34" charset="0"/>
              </a:rPr>
              <a:t>Characteristic:</a:t>
            </a:r>
            <a:r>
              <a:rPr kumimoji="0" lang="en-GB" altLang="en-US" sz="1200" b="0" i="0" u="none" strike="noStrike" cap="none" normalizeH="0" baseline="0" smtClean="0">
                <a:ln>
                  <a:noFill/>
                </a:ln>
                <a:solidFill>
                  <a:srgbClr val="000000"/>
                </a:solidFill>
                <a:effectLst/>
                <a:latin typeface="Calibri" panose="020F0502020204030204" pitchFamily="34" charset="0"/>
              </a:rPr>
              <a:t>     a typical or noticeable feature of something that is easily recognisable</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smtClean="0">
                <a:ln>
                  <a:noFill/>
                </a:ln>
                <a:solidFill>
                  <a:srgbClr val="000000"/>
                </a:solidFill>
                <a:effectLst/>
                <a:latin typeface="Calibri" panose="020F0502020204030204" pitchFamily="34" charset="0"/>
              </a:rPr>
              <a:t>Iconic: </a:t>
            </a:r>
            <a:r>
              <a:rPr kumimoji="0" lang="en-GB" altLang="en-US" sz="1200" b="0" i="0" u="none" strike="noStrike" cap="none" normalizeH="0" baseline="0" smtClean="0">
                <a:ln>
                  <a:noFill/>
                </a:ln>
                <a:solidFill>
                  <a:srgbClr val="000000"/>
                </a:solidFill>
                <a:effectLst/>
                <a:latin typeface="Calibri" panose="020F0502020204030204" pitchFamily="34" charset="0"/>
              </a:rPr>
              <a:t>                  very famous or popular ‘It was an iconic design’</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smtClean="0">
                <a:ln>
                  <a:noFill/>
                </a:ln>
                <a:solidFill>
                  <a:srgbClr val="000000"/>
                </a:solidFill>
                <a:effectLst/>
                <a:latin typeface="Calibri" panose="020F0502020204030204" pitchFamily="34" charset="0"/>
              </a:rPr>
              <a:t>Influence:</a:t>
            </a:r>
            <a:r>
              <a:rPr kumimoji="0" lang="en-GB" altLang="en-US" sz="1200" b="0" i="0" u="none" strike="noStrike" cap="none" normalizeH="0" baseline="0" smtClean="0">
                <a:ln>
                  <a:noFill/>
                </a:ln>
                <a:solidFill>
                  <a:srgbClr val="000000"/>
                </a:solidFill>
                <a:effectLst/>
                <a:latin typeface="Calibri" panose="020F0502020204030204" pitchFamily="34" charset="0"/>
              </a:rPr>
              <a:t>             the ability to have an effect on something ‘he used Pop Art 			to influence the 	design’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smtClean="0">
                <a:ln>
                  <a:noFill/>
                </a:ln>
                <a:solidFill>
                  <a:srgbClr val="000000"/>
                </a:solidFill>
                <a:effectLst/>
                <a:latin typeface="Calibri" panose="020F0502020204030204" pitchFamily="34" charset="0"/>
              </a:rPr>
              <a:t>Oblique:</a:t>
            </a:r>
            <a:r>
              <a:rPr kumimoji="0" lang="en-GB" altLang="en-US" sz="1200" b="0" i="0" u="none" strike="noStrike" cap="none" normalizeH="0" baseline="0" smtClean="0">
                <a:ln>
                  <a:noFill/>
                </a:ln>
                <a:solidFill>
                  <a:srgbClr val="000000"/>
                </a:solidFill>
                <a:effectLst/>
                <a:latin typeface="Calibri" panose="020F0502020204030204" pitchFamily="34" charset="0"/>
              </a:rPr>
              <a:t>               a type of drawing to show 2D objects as 3D objects</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smtClean="0">
                <a:ln>
                  <a:noFill/>
                </a:ln>
                <a:solidFill>
                  <a:srgbClr val="000000"/>
                </a:solidFill>
                <a:effectLst/>
                <a:latin typeface="Calibri" panose="020F0502020204030204" pitchFamily="34" charset="0"/>
              </a:rPr>
              <a:t>Incorporate:</a:t>
            </a:r>
            <a:r>
              <a:rPr kumimoji="0" lang="en-GB" altLang="en-US" sz="1200" b="0" i="0" u="none" strike="noStrike" cap="none" normalizeH="0" baseline="0" smtClean="0">
                <a:ln>
                  <a:noFill/>
                </a:ln>
                <a:solidFill>
                  <a:srgbClr val="000000"/>
                </a:solidFill>
                <a:effectLst/>
                <a:latin typeface="Calibri" panose="020F0502020204030204" pitchFamily="34" charset="0"/>
              </a:rPr>
              <a:t>        to combine or join together ‘She incorporated Art Deco </a:t>
            </a:r>
            <a:br>
              <a:rPr kumimoji="0" lang="en-GB" altLang="en-US" sz="1200" b="0" i="0" u="none" strike="noStrike" cap="none" normalizeH="0" baseline="0" smtClean="0">
                <a:ln>
                  <a:noFill/>
                </a:ln>
                <a:solidFill>
                  <a:srgbClr val="000000"/>
                </a:solidFill>
                <a:effectLst/>
                <a:latin typeface="Calibri" panose="020F0502020204030204" pitchFamily="34" charset="0"/>
              </a:rPr>
            </a:br>
            <a:r>
              <a:rPr kumimoji="0" lang="en-GB" altLang="en-US" sz="1200" b="0" i="0" u="none" strike="noStrike" cap="none" normalizeH="0" baseline="0" smtClean="0">
                <a:ln>
                  <a:noFill/>
                </a:ln>
                <a:solidFill>
                  <a:srgbClr val="000000"/>
                </a:solidFill>
                <a:effectLst/>
                <a:latin typeface="Calibri" panose="020F0502020204030204" pitchFamily="34" charset="0"/>
              </a:rPr>
              <a:t>			features into the design’</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smtClean="0">
                <a:ln>
                  <a:noFill/>
                </a:ln>
                <a:solidFill>
                  <a:srgbClr val="000000"/>
                </a:solidFill>
                <a:effectLst/>
                <a:latin typeface="Calibri" panose="020F0502020204030204" pitchFamily="34" charset="0"/>
              </a:rPr>
              <a:t>Isometric:</a:t>
            </a:r>
            <a:r>
              <a:rPr kumimoji="0" lang="en-GB" altLang="en-US" sz="1200" b="0" i="0" u="none" strike="noStrike" cap="none" normalizeH="0" baseline="0" smtClean="0">
                <a:ln>
                  <a:noFill/>
                </a:ln>
                <a:solidFill>
                  <a:srgbClr val="000000"/>
                </a:solidFill>
                <a:effectLst/>
                <a:latin typeface="Calibri" panose="020F0502020204030204" pitchFamily="34" charset="0"/>
              </a:rPr>
              <a:t>             a drawing of a 3D shape on a 2D surface where horizontal			lines are at 30* </a:t>
            </a:r>
            <a:br>
              <a:rPr kumimoji="0" lang="en-GB" altLang="en-US" sz="1200" b="0" i="0" u="none" strike="noStrike" cap="none" normalizeH="0" baseline="0" smtClean="0">
                <a:ln>
                  <a:noFill/>
                </a:ln>
                <a:solidFill>
                  <a:srgbClr val="000000"/>
                </a:solidFill>
                <a:effectLst/>
                <a:latin typeface="Calibri" panose="020F0502020204030204" pitchFamily="34" charset="0"/>
              </a:rPr>
            </a:br>
            <a:r>
              <a:rPr kumimoji="0" lang="en-GB" altLang="en-US" sz="1200" b="1" i="0" u="none" strike="noStrike" cap="none" normalizeH="0" baseline="0" smtClean="0">
                <a:ln>
                  <a:noFill/>
                </a:ln>
                <a:solidFill>
                  <a:srgbClr val="000000"/>
                </a:solidFill>
                <a:effectLst/>
                <a:latin typeface="Calibri" panose="020F0502020204030204" pitchFamily="34" charset="0"/>
              </a:rPr>
              <a:t>Nouveau:              </a:t>
            </a:r>
            <a:r>
              <a:rPr kumimoji="0" lang="en-GB" altLang="en-US" sz="1200" b="0" i="0" u="none" strike="noStrike" cap="none" normalizeH="0" baseline="0" smtClean="0">
                <a:ln>
                  <a:noFill/>
                </a:ln>
                <a:solidFill>
                  <a:srgbClr val="000000"/>
                </a:solidFill>
                <a:effectLst/>
                <a:latin typeface="Calibri" panose="020F0502020204030204" pitchFamily="34" charset="0"/>
              </a:rPr>
              <a:t>a French word for New.  ‘We are looking at the </a:t>
            </a:r>
            <a:br>
              <a:rPr kumimoji="0" lang="en-GB" altLang="en-US" sz="1200" b="0" i="0" u="none" strike="noStrike" cap="none" normalizeH="0" baseline="0" smtClean="0">
                <a:ln>
                  <a:noFill/>
                </a:ln>
                <a:solidFill>
                  <a:srgbClr val="000000"/>
                </a:solidFill>
                <a:effectLst/>
                <a:latin typeface="Calibri" panose="020F0502020204030204" pitchFamily="34" charset="0"/>
              </a:rPr>
            </a:br>
            <a:r>
              <a:rPr kumimoji="0" lang="en-GB" altLang="en-US" sz="1200" b="0" i="0" u="none" strike="noStrike" cap="none" normalizeH="0" baseline="0" smtClean="0">
                <a:ln>
                  <a:noFill/>
                </a:ln>
                <a:solidFill>
                  <a:srgbClr val="000000"/>
                </a:solidFill>
                <a:effectLst/>
                <a:latin typeface="Calibri" panose="020F0502020204030204" pitchFamily="34" charset="0"/>
              </a:rPr>
              <a:t>			Art Nouveau design movement</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smtClean="0">
                <a:ln>
                  <a:noFill/>
                </a:ln>
                <a:solidFill>
                  <a:srgbClr val="000000"/>
                </a:solidFill>
                <a:effectLst/>
                <a:latin typeface="Calibri" panose="020F0502020204030204" pitchFamily="34" charset="0"/>
              </a:rPr>
              <a:t>Elaborate:             </a:t>
            </a:r>
            <a:r>
              <a:rPr kumimoji="0" lang="en-GB" altLang="en-US" sz="1200" b="0" i="0" u="none" strike="noStrike" cap="none" normalizeH="0" baseline="0" smtClean="0">
                <a:ln>
                  <a:noFill/>
                </a:ln>
                <a:solidFill>
                  <a:srgbClr val="000000"/>
                </a:solidFill>
                <a:effectLst/>
                <a:latin typeface="Calibri" panose="020F0502020204030204" pitchFamily="34" charset="0"/>
              </a:rPr>
              <a:t>detailed, beautiful and complicated ‘Art Nouveau is </a:t>
            </a:r>
            <a:br>
              <a:rPr kumimoji="0" lang="en-GB" altLang="en-US" sz="1200" b="0" i="0" u="none" strike="noStrike" cap="none" normalizeH="0" baseline="0" smtClean="0">
                <a:ln>
                  <a:noFill/>
                </a:ln>
                <a:solidFill>
                  <a:srgbClr val="000000"/>
                </a:solidFill>
                <a:effectLst/>
                <a:latin typeface="Calibri" panose="020F0502020204030204" pitchFamily="34" charset="0"/>
              </a:rPr>
            </a:br>
            <a:r>
              <a:rPr kumimoji="0" lang="en-GB" altLang="en-US" sz="1200" b="0" i="0" u="none" strike="noStrike" cap="none" normalizeH="0" baseline="0" smtClean="0">
                <a:ln>
                  <a:noFill/>
                </a:ln>
                <a:solidFill>
                  <a:srgbClr val="000000"/>
                </a:solidFill>
                <a:effectLst/>
                <a:latin typeface="Calibri" panose="020F0502020204030204" pitchFamily="34" charset="0"/>
              </a:rPr>
              <a:t>			elaborately decorated’</a:t>
            </a:r>
            <a:r>
              <a:rPr kumimoji="0" lang="en-GB" altLang="en-US" sz="1200" b="1"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 name="Text Box 3"/>
          <p:cNvSpPr txBox="1">
            <a:spLocks noChangeArrowheads="1"/>
          </p:cNvSpPr>
          <p:nvPr/>
        </p:nvSpPr>
        <p:spPr bwMode="auto">
          <a:xfrm>
            <a:off x="53800375" y="56943625"/>
            <a:ext cx="2362200" cy="3206750"/>
          </a:xfrm>
          <a:prstGeom prst="rect">
            <a:avLst/>
          </a:prstGeom>
          <a:solidFill>
            <a:srgbClr val="FFFFFF"/>
          </a:solidFill>
          <a:ln w="12700" algn="ctr">
            <a:solidFill>
              <a:srgbClr val="5B9BD5"/>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smtClean="0">
                <a:ln>
                  <a:noFill/>
                </a:ln>
                <a:solidFill>
                  <a:srgbClr val="000000"/>
                </a:solidFill>
                <a:effectLst/>
                <a:latin typeface="Calibri" panose="020F0502020204030204" pitchFamily="34" charset="0"/>
              </a:rPr>
              <a:t>Art Nouveau                    1870-1920</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rgbClr val="000000"/>
                </a:solidFill>
                <a:effectLst/>
                <a:latin typeface="Calibri" panose="020F0502020204030204" pitchFamily="34" charset="0"/>
              </a:rPr>
              <a:t>Art Nouveau was the dominant style until the 1920s for the rich not the working class.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smtClean="0">
                <a:ln>
                  <a:noFill/>
                </a:ln>
                <a:solidFill>
                  <a:srgbClr val="000000"/>
                </a:solidFill>
                <a:effectLst/>
                <a:latin typeface="Calibri" panose="020F0502020204030204" pitchFamily="34" charset="0"/>
              </a:rPr>
              <a:t>￼</a:t>
            </a:r>
            <a:endParaRPr kumimoji="0" lang="en-GB" altLang="en-US" sz="1200" b="0" i="0" u="none" strike="noStrike" cap="none" normalizeH="0" baseline="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rgbClr val="000000"/>
                </a:solidFill>
                <a:effectLst/>
                <a:latin typeface="Calibri" panose="020F0502020204030204" pitchFamily="34" charset="0"/>
              </a:rPr>
              <a:t>Examples of Art Nouveau include highly skilful jewellery, elaborate interior design and wrought iron scroll work.</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 name="Text Box 4"/>
          <p:cNvSpPr txBox="1">
            <a:spLocks noChangeArrowheads="1"/>
          </p:cNvSpPr>
          <p:nvPr/>
        </p:nvSpPr>
        <p:spPr bwMode="auto">
          <a:xfrm>
            <a:off x="56208613" y="56943625"/>
            <a:ext cx="2632075" cy="3214688"/>
          </a:xfrm>
          <a:prstGeom prst="rect">
            <a:avLst/>
          </a:prstGeom>
          <a:solidFill>
            <a:srgbClr val="FFFFFF"/>
          </a:solidFill>
          <a:ln w="12700" algn="ctr">
            <a:solidFill>
              <a:srgbClr val="5B9BD5"/>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smtClean="0">
                <a:ln>
                  <a:noFill/>
                </a:ln>
                <a:solidFill>
                  <a:srgbClr val="000000"/>
                </a:solidFill>
                <a:effectLst/>
                <a:latin typeface="Calibri" panose="020F0502020204030204" pitchFamily="34" charset="0"/>
              </a:rPr>
              <a:t>Pop Art                                     1960-Now</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rgbClr val="000000"/>
                </a:solidFill>
                <a:effectLst/>
                <a:latin typeface="Calibri" panose="020F0502020204030204" pitchFamily="34" charset="0"/>
              </a:rPr>
              <a:t>Pop Art uses images from popular </a:t>
            </a:r>
            <a:br>
              <a:rPr kumimoji="0" lang="en-GB" altLang="en-US" sz="1200" b="0" i="0" u="none" strike="noStrike" cap="none" normalizeH="0" baseline="0" smtClean="0">
                <a:ln>
                  <a:noFill/>
                </a:ln>
                <a:solidFill>
                  <a:srgbClr val="000000"/>
                </a:solidFill>
                <a:effectLst/>
                <a:latin typeface="Calibri" panose="020F0502020204030204" pitchFamily="34" charset="0"/>
              </a:rPr>
            </a:br>
            <a:r>
              <a:rPr kumimoji="0" lang="en-GB" altLang="en-US" sz="1200" b="0" i="0" u="none" strike="noStrike" cap="none" normalizeH="0" baseline="0" smtClean="0">
                <a:ln>
                  <a:noFill/>
                </a:ln>
                <a:solidFill>
                  <a:srgbClr val="000000"/>
                </a:solidFill>
                <a:effectLst/>
                <a:latin typeface="Calibri" panose="020F0502020204030204" pitchFamily="34" charset="0"/>
              </a:rPr>
              <a:t>culture, adverts and consumer products as its trademark.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smtClean="0">
                <a:ln>
                  <a:noFill/>
                </a:ln>
                <a:solidFill>
                  <a:srgbClr val="000000"/>
                </a:solidFill>
                <a:effectLst/>
                <a:latin typeface="Calibri" panose="020F0502020204030204" pitchFamily="34" charset="0"/>
              </a:rPr>
              <a:t>￼</a:t>
            </a:r>
            <a:r>
              <a:rPr kumimoji="0" lang="en-GB" altLang="en-US" sz="1200" b="0" i="0" u="none" strike="noStrike" cap="none" normalizeH="0" baseline="0" smtClean="0">
                <a:ln>
                  <a:noFill/>
                </a:ln>
                <a:solidFill>
                  <a:srgbClr val="000000"/>
                </a:solidFill>
                <a:effectLst/>
                <a:latin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rgbClr val="000000"/>
                </a:solidFill>
                <a:effectLst/>
                <a:latin typeface="Calibri" panose="020F0502020204030204" pitchFamily="34" charset="0"/>
              </a:rPr>
              <a:t>Soup cans, Cola bottles and comic strips are replicated using bold and </a:t>
            </a:r>
            <a:br>
              <a:rPr kumimoji="0" lang="en-GB" altLang="en-US" sz="1200" b="0" i="0" u="none" strike="noStrike" cap="none" normalizeH="0" baseline="0" smtClean="0">
                <a:ln>
                  <a:noFill/>
                </a:ln>
                <a:solidFill>
                  <a:srgbClr val="000000"/>
                </a:solidFill>
                <a:effectLst/>
                <a:latin typeface="Calibri" panose="020F0502020204030204" pitchFamily="34" charset="0"/>
              </a:rPr>
            </a:br>
            <a:r>
              <a:rPr kumimoji="0" lang="en-GB" altLang="en-US" sz="1200" b="0" i="0" u="none" strike="noStrike" cap="none" normalizeH="0" baseline="0" smtClean="0">
                <a:ln>
                  <a:noFill/>
                </a:ln>
                <a:solidFill>
                  <a:srgbClr val="000000"/>
                </a:solidFill>
                <a:effectLst/>
                <a:latin typeface="Calibri" panose="020F0502020204030204" pitchFamily="34" charset="0"/>
              </a:rPr>
              <a:t>distinctive colours, dots and bold lines.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 name="Text Box 5"/>
          <p:cNvSpPr txBox="1">
            <a:spLocks noChangeArrowheads="1"/>
          </p:cNvSpPr>
          <p:nvPr/>
        </p:nvSpPr>
        <p:spPr bwMode="auto">
          <a:xfrm>
            <a:off x="58932763" y="53368575"/>
            <a:ext cx="2411412" cy="3206750"/>
          </a:xfrm>
          <a:prstGeom prst="rect">
            <a:avLst/>
          </a:prstGeom>
          <a:solidFill>
            <a:srgbClr val="FFFFFF"/>
          </a:solidFill>
          <a:ln w="12700" algn="ctr">
            <a:solidFill>
              <a:srgbClr val="5B9BD5"/>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smtClean="0">
                <a:ln>
                  <a:noFill/>
                </a:ln>
                <a:solidFill>
                  <a:srgbClr val="000000"/>
                </a:solidFill>
                <a:effectLst/>
                <a:latin typeface="Calibri" panose="020F0502020204030204" pitchFamily="34" charset="0"/>
              </a:rPr>
              <a:t>Art Deco                            1924-1940</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rgbClr val="000000"/>
                </a:solidFill>
                <a:effectLst/>
                <a:latin typeface="Calibri" panose="020F0502020204030204" pitchFamily="34" charset="0"/>
              </a:rPr>
              <a:t>Art Deco is usually associated with the architecture of the 1930s.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rgbClr val="000000"/>
                </a:solidFill>
                <a:effectLst/>
                <a:latin typeface="Calibri" panose="020F050202020403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rgbClr val="000000"/>
                </a:solidFill>
                <a:effectLst/>
                <a:latin typeface="Calibri" panose="020F0502020204030204" pitchFamily="34" charset="0"/>
              </a:rPr>
              <a:t>Its style relies on bold designs, clear lines and vibrant colours and geometric patterns.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 name="Text Box 6"/>
          <p:cNvSpPr txBox="1">
            <a:spLocks noChangeArrowheads="1"/>
          </p:cNvSpPr>
          <p:nvPr/>
        </p:nvSpPr>
        <p:spPr bwMode="auto">
          <a:xfrm>
            <a:off x="58932763" y="56943625"/>
            <a:ext cx="2384425" cy="3221038"/>
          </a:xfrm>
          <a:prstGeom prst="rect">
            <a:avLst/>
          </a:prstGeom>
          <a:solidFill>
            <a:srgbClr val="FFFFFF"/>
          </a:solidFill>
          <a:ln w="12700" algn="ctr">
            <a:solidFill>
              <a:srgbClr val="5B9BD5"/>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smtClean="0">
                <a:ln>
                  <a:noFill/>
                </a:ln>
                <a:solidFill>
                  <a:srgbClr val="000000"/>
                </a:solidFill>
                <a:effectLst/>
                <a:latin typeface="Calibri" panose="020F0502020204030204" pitchFamily="34" charset="0"/>
              </a:rPr>
              <a:t>Memphis                          1980-Now</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rgbClr val="000000"/>
                </a:solidFill>
                <a:effectLst/>
                <a:latin typeface="Calibri" panose="020F0502020204030204" pitchFamily="34" charset="0"/>
              </a:rPr>
              <a:t>The Memphis design style began in the 1980s and is characterised by its use of colourful, abstract </a:t>
            </a:r>
            <a:br>
              <a:rPr kumimoji="0" lang="en-GB" altLang="en-US" sz="1200" b="0" i="0" u="none" strike="noStrike" cap="none" normalizeH="0" baseline="0" smtClean="0">
                <a:ln>
                  <a:noFill/>
                </a:ln>
                <a:solidFill>
                  <a:srgbClr val="000000"/>
                </a:solidFill>
                <a:effectLst/>
                <a:latin typeface="Calibri" panose="020F0502020204030204" pitchFamily="34" charset="0"/>
              </a:rPr>
            </a:br>
            <a:r>
              <a:rPr kumimoji="0" lang="en-GB" altLang="en-US" sz="1200" b="0" i="0" u="none" strike="noStrike" cap="none" normalizeH="0" baseline="0" smtClean="0">
                <a:ln>
                  <a:noFill/>
                </a:ln>
                <a:solidFill>
                  <a:srgbClr val="000000"/>
                </a:solidFill>
                <a:effectLst/>
                <a:latin typeface="Calibri" panose="020F0502020204030204" pitchFamily="34" charset="0"/>
              </a:rPr>
              <a:t>decoration and asymmetrical shapes.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rgbClr val="000000"/>
                </a:solidFill>
                <a:effectLst/>
                <a:latin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3079" name="Picture 2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511950" y="58158063"/>
            <a:ext cx="1141413"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080"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9917013" y="58680350"/>
            <a:ext cx="1189037"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081"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31188" y="58674000"/>
            <a:ext cx="730250" cy="113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082"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85288" y="54419500"/>
            <a:ext cx="1163637"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083" name="Picture 21"/>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782913" y="-53346350"/>
            <a:ext cx="830263" cy="14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084" name="Picture 19"/>
          <p:cNvPicPr>
            <a:picLocks noGrp="1"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782913" y="-53346350"/>
            <a:ext cx="96202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085" name="Picture 7"/>
          <p:cNvPicPr>
            <a:picLocks noGrp="1"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782913" y="-53346350"/>
            <a:ext cx="2117725"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 name="Text Box 2"/>
          <p:cNvSpPr txBox="1">
            <a:spLocks noChangeArrowheads="1"/>
          </p:cNvSpPr>
          <p:nvPr/>
        </p:nvSpPr>
        <p:spPr bwMode="auto">
          <a:xfrm>
            <a:off x="53965475" y="53520975"/>
            <a:ext cx="5027613" cy="3446463"/>
          </a:xfrm>
          <a:prstGeom prst="rect">
            <a:avLst/>
          </a:prstGeom>
          <a:solidFill>
            <a:srgbClr val="FFFFFF"/>
          </a:solidFill>
          <a:ln w="12700" algn="ctr">
            <a:solidFill>
              <a:srgbClr val="5B9BD5"/>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sng" strike="noStrike" cap="none" normalizeH="0" baseline="0" smtClean="0">
                <a:ln>
                  <a:noFill/>
                </a:ln>
                <a:solidFill>
                  <a:srgbClr val="000000"/>
                </a:solidFill>
                <a:effectLst/>
                <a:latin typeface="Calibri" panose="020F0502020204030204" pitchFamily="34" charset="0"/>
              </a:rPr>
              <a:t>Key Words and their definitions: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smtClean="0">
                <a:ln>
                  <a:noFill/>
                </a:ln>
                <a:solidFill>
                  <a:srgbClr val="000000"/>
                </a:solidFill>
                <a:effectLst/>
                <a:latin typeface="Calibri" panose="020F0502020204030204" pitchFamily="34" charset="0"/>
              </a:rPr>
              <a:t>Characteristic:</a:t>
            </a:r>
            <a:r>
              <a:rPr kumimoji="0" lang="en-GB" altLang="en-US" sz="1200" b="0" i="0" u="none" strike="noStrike" cap="none" normalizeH="0" baseline="0" smtClean="0">
                <a:ln>
                  <a:noFill/>
                </a:ln>
                <a:solidFill>
                  <a:srgbClr val="000000"/>
                </a:solidFill>
                <a:effectLst/>
                <a:latin typeface="Calibri" panose="020F0502020204030204" pitchFamily="34" charset="0"/>
              </a:rPr>
              <a:t>     a typical or noticeable feature of something that is easily recognisable</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smtClean="0">
                <a:ln>
                  <a:noFill/>
                </a:ln>
                <a:solidFill>
                  <a:srgbClr val="000000"/>
                </a:solidFill>
                <a:effectLst/>
                <a:latin typeface="Calibri" panose="020F0502020204030204" pitchFamily="34" charset="0"/>
              </a:rPr>
              <a:t>Iconic: </a:t>
            </a:r>
            <a:r>
              <a:rPr kumimoji="0" lang="en-GB" altLang="en-US" sz="1200" b="0" i="0" u="none" strike="noStrike" cap="none" normalizeH="0" baseline="0" smtClean="0">
                <a:ln>
                  <a:noFill/>
                </a:ln>
                <a:solidFill>
                  <a:srgbClr val="000000"/>
                </a:solidFill>
                <a:effectLst/>
                <a:latin typeface="Calibri" panose="020F0502020204030204" pitchFamily="34" charset="0"/>
              </a:rPr>
              <a:t>                  very famous or popular ‘It was an iconic design’</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smtClean="0">
                <a:ln>
                  <a:noFill/>
                </a:ln>
                <a:solidFill>
                  <a:srgbClr val="000000"/>
                </a:solidFill>
                <a:effectLst/>
                <a:latin typeface="Calibri" panose="020F0502020204030204" pitchFamily="34" charset="0"/>
              </a:rPr>
              <a:t>Influence:</a:t>
            </a:r>
            <a:r>
              <a:rPr kumimoji="0" lang="en-GB" altLang="en-US" sz="1200" b="0" i="0" u="none" strike="noStrike" cap="none" normalizeH="0" baseline="0" smtClean="0">
                <a:ln>
                  <a:noFill/>
                </a:ln>
                <a:solidFill>
                  <a:srgbClr val="000000"/>
                </a:solidFill>
                <a:effectLst/>
                <a:latin typeface="Calibri" panose="020F0502020204030204" pitchFamily="34" charset="0"/>
              </a:rPr>
              <a:t>             the ability to have an effect on something ‘he used Pop Art 			to influence the 	design’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smtClean="0">
                <a:ln>
                  <a:noFill/>
                </a:ln>
                <a:solidFill>
                  <a:srgbClr val="000000"/>
                </a:solidFill>
                <a:effectLst/>
                <a:latin typeface="Calibri" panose="020F0502020204030204" pitchFamily="34" charset="0"/>
              </a:rPr>
              <a:t>Oblique:</a:t>
            </a:r>
            <a:r>
              <a:rPr kumimoji="0" lang="en-GB" altLang="en-US" sz="1200" b="0" i="0" u="none" strike="noStrike" cap="none" normalizeH="0" baseline="0" smtClean="0">
                <a:ln>
                  <a:noFill/>
                </a:ln>
                <a:solidFill>
                  <a:srgbClr val="000000"/>
                </a:solidFill>
                <a:effectLst/>
                <a:latin typeface="Calibri" panose="020F0502020204030204" pitchFamily="34" charset="0"/>
              </a:rPr>
              <a:t>               a type of drawing to show 2D objects as 3D objects</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smtClean="0">
                <a:ln>
                  <a:noFill/>
                </a:ln>
                <a:solidFill>
                  <a:srgbClr val="000000"/>
                </a:solidFill>
                <a:effectLst/>
                <a:latin typeface="Calibri" panose="020F0502020204030204" pitchFamily="34" charset="0"/>
              </a:rPr>
              <a:t>Incorporate:</a:t>
            </a:r>
            <a:r>
              <a:rPr kumimoji="0" lang="en-GB" altLang="en-US" sz="1200" b="0" i="0" u="none" strike="noStrike" cap="none" normalizeH="0" baseline="0" smtClean="0">
                <a:ln>
                  <a:noFill/>
                </a:ln>
                <a:solidFill>
                  <a:srgbClr val="000000"/>
                </a:solidFill>
                <a:effectLst/>
                <a:latin typeface="Calibri" panose="020F0502020204030204" pitchFamily="34" charset="0"/>
              </a:rPr>
              <a:t>        to combine or join together ‘She incorporated Art Deco </a:t>
            </a:r>
            <a:br>
              <a:rPr kumimoji="0" lang="en-GB" altLang="en-US" sz="1200" b="0" i="0" u="none" strike="noStrike" cap="none" normalizeH="0" baseline="0" smtClean="0">
                <a:ln>
                  <a:noFill/>
                </a:ln>
                <a:solidFill>
                  <a:srgbClr val="000000"/>
                </a:solidFill>
                <a:effectLst/>
                <a:latin typeface="Calibri" panose="020F0502020204030204" pitchFamily="34" charset="0"/>
              </a:rPr>
            </a:br>
            <a:r>
              <a:rPr kumimoji="0" lang="en-GB" altLang="en-US" sz="1200" b="0" i="0" u="none" strike="noStrike" cap="none" normalizeH="0" baseline="0" smtClean="0">
                <a:ln>
                  <a:noFill/>
                </a:ln>
                <a:solidFill>
                  <a:srgbClr val="000000"/>
                </a:solidFill>
                <a:effectLst/>
                <a:latin typeface="Calibri" panose="020F0502020204030204" pitchFamily="34" charset="0"/>
              </a:rPr>
              <a:t>			features into the design’</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smtClean="0">
                <a:ln>
                  <a:noFill/>
                </a:ln>
                <a:solidFill>
                  <a:srgbClr val="000000"/>
                </a:solidFill>
                <a:effectLst/>
                <a:latin typeface="Calibri" panose="020F0502020204030204" pitchFamily="34" charset="0"/>
              </a:rPr>
              <a:t>Isometric:</a:t>
            </a:r>
            <a:r>
              <a:rPr kumimoji="0" lang="en-GB" altLang="en-US" sz="1200" b="0" i="0" u="none" strike="noStrike" cap="none" normalizeH="0" baseline="0" smtClean="0">
                <a:ln>
                  <a:noFill/>
                </a:ln>
                <a:solidFill>
                  <a:srgbClr val="000000"/>
                </a:solidFill>
                <a:effectLst/>
                <a:latin typeface="Calibri" panose="020F0502020204030204" pitchFamily="34" charset="0"/>
              </a:rPr>
              <a:t>             a drawing of a 3D shape on a 2D surface where horizontal			lines are at 30* </a:t>
            </a:r>
            <a:br>
              <a:rPr kumimoji="0" lang="en-GB" altLang="en-US" sz="1200" b="0" i="0" u="none" strike="noStrike" cap="none" normalizeH="0" baseline="0" smtClean="0">
                <a:ln>
                  <a:noFill/>
                </a:ln>
                <a:solidFill>
                  <a:srgbClr val="000000"/>
                </a:solidFill>
                <a:effectLst/>
                <a:latin typeface="Calibri" panose="020F0502020204030204" pitchFamily="34" charset="0"/>
              </a:rPr>
            </a:br>
            <a:r>
              <a:rPr kumimoji="0" lang="en-GB" altLang="en-US" sz="1200" b="1" i="0" u="none" strike="noStrike" cap="none" normalizeH="0" baseline="0" smtClean="0">
                <a:ln>
                  <a:noFill/>
                </a:ln>
                <a:solidFill>
                  <a:srgbClr val="000000"/>
                </a:solidFill>
                <a:effectLst/>
                <a:latin typeface="Calibri" panose="020F0502020204030204" pitchFamily="34" charset="0"/>
              </a:rPr>
              <a:t>Nouveau:              </a:t>
            </a:r>
            <a:r>
              <a:rPr kumimoji="0" lang="en-GB" altLang="en-US" sz="1200" b="0" i="0" u="none" strike="noStrike" cap="none" normalizeH="0" baseline="0" smtClean="0">
                <a:ln>
                  <a:noFill/>
                </a:ln>
                <a:solidFill>
                  <a:srgbClr val="000000"/>
                </a:solidFill>
                <a:effectLst/>
                <a:latin typeface="Calibri" panose="020F0502020204030204" pitchFamily="34" charset="0"/>
              </a:rPr>
              <a:t>a French word for New.  ‘We are looking at the </a:t>
            </a:r>
            <a:br>
              <a:rPr kumimoji="0" lang="en-GB" altLang="en-US" sz="1200" b="0" i="0" u="none" strike="noStrike" cap="none" normalizeH="0" baseline="0" smtClean="0">
                <a:ln>
                  <a:noFill/>
                </a:ln>
                <a:solidFill>
                  <a:srgbClr val="000000"/>
                </a:solidFill>
                <a:effectLst/>
                <a:latin typeface="Calibri" panose="020F0502020204030204" pitchFamily="34" charset="0"/>
              </a:rPr>
            </a:br>
            <a:r>
              <a:rPr kumimoji="0" lang="en-GB" altLang="en-US" sz="1200" b="0" i="0" u="none" strike="noStrike" cap="none" normalizeH="0" baseline="0" smtClean="0">
                <a:ln>
                  <a:noFill/>
                </a:ln>
                <a:solidFill>
                  <a:srgbClr val="000000"/>
                </a:solidFill>
                <a:effectLst/>
                <a:latin typeface="Calibri" panose="020F0502020204030204" pitchFamily="34" charset="0"/>
              </a:rPr>
              <a:t>			Art Nouveau design movement</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smtClean="0">
                <a:ln>
                  <a:noFill/>
                </a:ln>
                <a:solidFill>
                  <a:srgbClr val="000000"/>
                </a:solidFill>
                <a:effectLst/>
                <a:latin typeface="Calibri" panose="020F0502020204030204" pitchFamily="34" charset="0"/>
              </a:rPr>
              <a:t>Elaborate:             </a:t>
            </a:r>
            <a:r>
              <a:rPr kumimoji="0" lang="en-GB" altLang="en-US" sz="1200" b="0" i="0" u="none" strike="noStrike" cap="none" normalizeH="0" baseline="0" smtClean="0">
                <a:ln>
                  <a:noFill/>
                </a:ln>
                <a:solidFill>
                  <a:srgbClr val="000000"/>
                </a:solidFill>
                <a:effectLst/>
                <a:latin typeface="Calibri" panose="020F0502020204030204" pitchFamily="34" charset="0"/>
              </a:rPr>
              <a:t>detailed, beautiful and complicated ‘Art Nouveau is </a:t>
            </a:r>
            <a:br>
              <a:rPr kumimoji="0" lang="en-GB" altLang="en-US" sz="1200" b="0" i="0" u="none" strike="noStrike" cap="none" normalizeH="0" baseline="0" smtClean="0">
                <a:ln>
                  <a:noFill/>
                </a:ln>
                <a:solidFill>
                  <a:srgbClr val="000000"/>
                </a:solidFill>
                <a:effectLst/>
                <a:latin typeface="Calibri" panose="020F0502020204030204" pitchFamily="34" charset="0"/>
              </a:rPr>
            </a:br>
            <a:r>
              <a:rPr kumimoji="0" lang="en-GB" altLang="en-US" sz="1200" b="0" i="0" u="none" strike="noStrike" cap="none" normalizeH="0" baseline="0" smtClean="0">
                <a:ln>
                  <a:noFill/>
                </a:ln>
                <a:solidFill>
                  <a:srgbClr val="000000"/>
                </a:solidFill>
                <a:effectLst/>
                <a:latin typeface="Calibri" panose="020F0502020204030204" pitchFamily="34" charset="0"/>
              </a:rPr>
              <a:t>			elaborately decorated’</a:t>
            </a:r>
            <a:r>
              <a:rPr kumimoji="0" lang="en-GB" altLang="en-US" sz="1200" b="1"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 name="Text Box 3"/>
          <p:cNvSpPr txBox="1">
            <a:spLocks noChangeArrowheads="1"/>
          </p:cNvSpPr>
          <p:nvPr/>
        </p:nvSpPr>
        <p:spPr bwMode="auto">
          <a:xfrm>
            <a:off x="53952775" y="57096025"/>
            <a:ext cx="2362200" cy="3206750"/>
          </a:xfrm>
          <a:prstGeom prst="rect">
            <a:avLst/>
          </a:prstGeom>
          <a:solidFill>
            <a:srgbClr val="FFFFFF"/>
          </a:solidFill>
          <a:ln w="12700" algn="ctr">
            <a:solidFill>
              <a:srgbClr val="5B9BD5"/>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smtClean="0">
                <a:ln>
                  <a:noFill/>
                </a:ln>
                <a:solidFill>
                  <a:srgbClr val="000000"/>
                </a:solidFill>
                <a:effectLst/>
                <a:latin typeface="Calibri" panose="020F0502020204030204" pitchFamily="34" charset="0"/>
              </a:rPr>
              <a:t>Art Nouveau                    1870-1920</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rgbClr val="000000"/>
                </a:solidFill>
                <a:effectLst/>
                <a:latin typeface="Calibri" panose="020F0502020204030204" pitchFamily="34" charset="0"/>
              </a:rPr>
              <a:t>Art Nouveau was the dominant style until the 1920s for the rich not the working class.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smtClean="0">
                <a:ln>
                  <a:noFill/>
                </a:ln>
                <a:solidFill>
                  <a:srgbClr val="000000"/>
                </a:solidFill>
                <a:effectLst/>
                <a:latin typeface="Calibri" panose="020F0502020204030204" pitchFamily="34" charset="0"/>
              </a:rPr>
              <a:t>￼</a:t>
            </a:r>
            <a:endParaRPr kumimoji="0" lang="en-GB" altLang="en-US" sz="1200" b="0" i="0" u="none" strike="noStrike" cap="none" normalizeH="0" baseline="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rgbClr val="000000"/>
                </a:solidFill>
                <a:effectLst/>
                <a:latin typeface="Calibri" panose="020F0502020204030204" pitchFamily="34" charset="0"/>
              </a:rPr>
              <a:t>Examples of Art Nouveau include highly skilful jewellery, elaborate interior design and wrought iron scroll work.</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 name="Text Box 4"/>
          <p:cNvSpPr txBox="1">
            <a:spLocks noChangeArrowheads="1"/>
          </p:cNvSpPr>
          <p:nvPr/>
        </p:nvSpPr>
        <p:spPr bwMode="auto">
          <a:xfrm>
            <a:off x="56361013" y="57096025"/>
            <a:ext cx="2632075" cy="3214688"/>
          </a:xfrm>
          <a:prstGeom prst="rect">
            <a:avLst/>
          </a:prstGeom>
          <a:solidFill>
            <a:srgbClr val="FFFFFF"/>
          </a:solidFill>
          <a:ln w="12700" algn="ctr">
            <a:solidFill>
              <a:srgbClr val="5B9BD5"/>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smtClean="0">
                <a:ln>
                  <a:noFill/>
                </a:ln>
                <a:solidFill>
                  <a:srgbClr val="000000"/>
                </a:solidFill>
                <a:effectLst/>
                <a:latin typeface="Calibri" panose="020F0502020204030204" pitchFamily="34" charset="0"/>
              </a:rPr>
              <a:t>Pop Art                                     1960-Now</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rgbClr val="000000"/>
                </a:solidFill>
                <a:effectLst/>
                <a:latin typeface="Calibri" panose="020F0502020204030204" pitchFamily="34" charset="0"/>
              </a:rPr>
              <a:t>Pop Art uses images from popular </a:t>
            </a:r>
            <a:br>
              <a:rPr kumimoji="0" lang="en-GB" altLang="en-US" sz="1200" b="0" i="0" u="none" strike="noStrike" cap="none" normalizeH="0" baseline="0" smtClean="0">
                <a:ln>
                  <a:noFill/>
                </a:ln>
                <a:solidFill>
                  <a:srgbClr val="000000"/>
                </a:solidFill>
                <a:effectLst/>
                <a:latin typeface="Calibri" panose="020F0502020204030204" pitchFamily="34" charset="0"/>
              </a:rPr>
            </a:br>
            <a:r>
              <a:rPr kumimoji="0" lang="en-GB" altLang="en-US" sz="1200" b="0" i="0" u="none" strike="noStrike" cap="none" normalizeH="0" baseline="0" smtClean="0">
                <a:ln>
                  <a:noFill/>
                </a:ln>
                <a:solidFill>
                  <a:srgbClr val="000000"/>
                </a:solidFill>
                <a:effectLst/>
                <a:latin typeface="Calibri" panose="020F0502020204030204" pitchFamily="34" charset="0"/>
              </a:rPr>
              <a:t>culture, adverts and consumer products as its trademark.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smtClean="0">
                <a:ln>
                  <a:noFill/>
                </a:ln>
                <a:solidFill>
                  <a:srgbClr val="000000"/>
                </a:solidFill>
                <a:effectLst/>
                <a:latin typeface="Calibri" panose="020F0502020204030204" pitchFamily="34" charset="0"/>
              </a:rPr>
              <a:t>￼</a:t>
            </a:r>
            <a:r>
              <a:rPr kumimoji="0" lang="en-GB" altLang="en-US" sz="1200" b="0" i="0" u="none" strike="noStrike" cap="none" normalizeH="0" baseline="0" smtClean="0">
                <a:ln>
                  <a:noFill/>
                </a:ln>
                <a:solidFill>
                  <a:srgbClr val="000000"/>
                </a:solidFill>
                <a:effectLst/>
                <a:latin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rgbClr val="000000"/>
                </a:solidFill>
                <a:effectLst/>
                <a:latin typeface="Calibri" panose="020F0502020204030204" pitchFamily="34" charset="0"/>
              </a:rPr>
              <a:t>Soup cans, Cola bottles and comic strips are replicated using bold and </a:t>
            </a:r>
            <a:br>
              <a:rPr kumimoji="0" lang="en-GB" altLang="en-US" sz="1200" b="0" i="0" u="none" strike="noStrike" cap="none" normalizeH="0" baseline="0" smtClean="0">
                <a:ln>
                  <a:noFill/>
                </a:ln>
                <a:solidFill>
                  <a:srgbClr val="000000"/>
                </a:solidFill>
                <a:effectLst/>
                <a:latin typeface="Calibri" panose="020F0502020204030204" pitchFamily="34" charset="0"/>
              </a:rPr>
            </a:br>
            <a:r>
              <a:rPr kumimoji="0" lang="en-GB" altLang="en-US" sz="1200" b="0" i="0" u="none" strike="noStrike" cap="none" normalizeH="0" baseline="0" smtClean="0">
                <a:ln>
                  <a:noFill/>
                </a:ln>
                <a:solidFill>
                  <a:srgbClr val="000000"/>
                </a:solidFill>
                <a:effectLst/>
                <a:latin typeface="Calibri" panose="020F0502020204030204" pitchFamily="34" charset="0"/>
              </a:rPr>
              <a:t>distinctive colours, dots and bold lines.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 name="Text Box 5"/>
          <p:cNvSpPr txBox="1">
            <a:spLocks noChangeArrowheads="1"/>
          </p:cNvSpPr>
          <p:nvPr/>
        </p:nvSpPr>
        <p:spPr bwMode="auto">
          <a:xfrm>
            <a:off x="59085163" y="53520975"/>
            <a:ext cx="2411412" cy="3206750"/>
          </a:xfrm>
          <a:prstGeom prst="rect">
            <a:avLst/>
          </a:prstGeom>
          <a:solidFill>
            <a:srgbClr val="FFFFFF"/>
          </a:solidFill>
          <a:ln w="12700" algn="ctr">
            <a:solidFill>
              <a:srgbClr val="5B9BD5"/>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smtClean="0">
                <a:ln>
                  <a:noFill/>
                </a:ln>
                <a:solidFill>
                  <a:srgbClr val="000000"/>
                </a:solidFill>
                <a:effectLst/>
                <a:latin typeface="Calibri" panose="020F0502020204030204" pitchFamily="34" charset="0"/>
              </a:rPr>
              <a:t>Art Deco                            1924-1940</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rgbClr val="000000"/>
                </a:solidFill>
                <a:effectLst/>
                <a:latin typeface="Calibri" panose="020F0502020204030204" pitchFamily="34" charset="0"/>
              </a:rPr>
              <a:t>Art Deco is usually associated with the architecture of the 1930s.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rgbClr val="000000"/>
                </a:solidFill>
                <a:effectLst/>
                <a:latin typeface="Calibri" panose="020F050202020403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rgbClr val="000000"/>
                </a:solidFill>
                <a:effectLst/>
                <a:latin typeface="Calibri" panose="020F0502020204030204" pitchFamily="34" charset="0"/>
              </a:rPr>
              <a:t>Its style relies on bold designs, clear lines and vibrant colours and geometric patterns.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 name="Text Box 6"/>
          <p:cNvSpPr txBox="1">
            <a:spLocks noChangeArrowheads="1"/>
          </p:cNvSpPr>
          <p:nvPr/>
        </p:nvSpPr>
        <p:spPr bwMode="auto">
          <a:xfrm>
            <a:off x="59085163" y="57096025"/>
            <a:ext cx="2384425" cy="3221038"/>
          </a:xfrm>
          <a:prstGeom prst="rect">
            <a:avLst/>
          </a:prstGeom>
          <a:solidFill>
            <a:srgbClr val="FFFFFF"/>
          </a:solidFill>
          <a:ln w="12700" algn="ctr">
            <a:solidFill>
              <a:srgbClr val="5B9BD5"/>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smtClean="0">
                <a:ln>
                  <a:noFill/>
                </a:ln>
                <a:solidFill>
                  <a:srgbClr val="000000"/>
                </a:solidFill>
                <a:effectLst/>
                <a:latin typeface="Calibri" panose="020F0502020204030204" pitchFamily="34" charset="0"/>
              </a:rPr>
              <a:t>Memphis                          1980-Now</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rgbClr val="000000"/>
                </a:solidFill>
                <a:effectLst/>
                <a:latin typeface="Calibri" panose="020F0502020204030204" pitchFamily="34" charset="0"/>
              </a:rPr>
              <a:t>The Memphis design style began in the 1980s and is characterised by its use of colourful, abstract </a:t>
            </a:r>
            <a:br>
              <a:rPr kumimoji="0" lang="en-GB" altLang="en-US" sz="1200" b="0" i="0" u="none" strike="noStrike" cap="none" normalizeH="0" baseline="0" smtClean="0">
                <a:ln>
                  <a:noFill/>
                </a:ln>
                <a:solidFill>
                  <a:srgbClr val="000000"/>
                </a:solidFill>
                <a:effectLst/>
                <a:latin typeface="Calibri" panose="020F0502020204030204" pitchFamily="34" charset="0"/>
              </a:rPr>
            </a:br>
            <a:r>
              <a:rPr kumimoji="0" lang="en-GB" altLang="en-US" sz="1200" b="0" i="0" u="none" strike="noStrike" cap="none" normalizeH="0" baseline="0" smtClean="0">
                <a:ln>
                  <a:noFill/>
                </a:ln>
                <a:solidFill>
                  <a:srgbClr val="000000"/>
                </a:solidFill>
                <a:effectLst/>
                <a:latin typeface="Calibri" panose="020F0502020204030204" pitchFamily="34" charset="0"/>
              </a:rPr>
              <a:t>decoration and asymmetrical shapes.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rgbClr val="000000"/>
                </a:solidFill>
                <a:effectLst/>
                <a:latin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3091" name="Picture 2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664350" y="58310463"/>
            <a:ext cx="1141413"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092"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0069413" y="58832750"/>
            <a:ext cx="1189037"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093"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83588" y="58826400"/>
            <a:ext cx="730250" cy="113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094"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237688" y="54571900"/>
            <a:ext cx="1163637"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095" name="Picture 21"/>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630513" y="-53193950"/>
            <a:ext cx="830263" cy="14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096" name="Picture 19"/>
          <p:cNvPicPr>
            <a:picLocks noGrp="1"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630513" y="-53193950"/>
            <a:ext cx="96202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097" name="Picture 7"/>
          <p:cNvPicPr>
            <a:picLocks noGrp="1"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630513" y="-53193950"/>
            <a:ext cx="2117725"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12" name="Group 26"/>
          <p:cNvGrpSpPr>
            <a:grpSpLocks/>
          </p:cNvGrpSpPr>
          <p:nvPr/>
        </p:nvGrpSpPr>
        <p:grpSpPr bwMode="auto">
          <a:xfrm>
            <a:off x="54105175" y="53673375"/>
            <a:ext cx="7543800" cy="6796088"/>
            <a:chOff x="107625079" y="106758060"/>
            <a:chExt cx="7542881" cy="6795441"/>
          </a:xfrm>
        </p:grpSpPr>
        <p:sp>
          <p:nvSpPr>
            <p:cNvPr id="13" name="Text Box 2"/>
            <p:cNvSpPr txBox="1">
              <a:spLocks noChangeArrowheads="1"/>
            </p:cNvSpPr>
            <p:nvPr/>
          </p:nvSpPr>
          <p:spPr bwMode="auto">
            <a:xfrm>
              <a:off x="107636490" y="106758060"/>
              <a:ext cx="5028544" cy="3445717"/>
            </a:xfrm>
            <a:prstGeom prst="rect">
              <a:avLst/>
            </a:prstGeom>
            <a:solidFill>
              <a:srgbClr val="FFFFFF"/>
            </a:solidFill>
            <a:ln w="12700" algn="ctr">
              <a:solidFill>
                <a:srgbClr val="5B9BD5"/>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sng" strike="noStrike" cap="none" normalizeH="0" baseline="0" smtClean="0">
                  <a:ln>
                    <a:noFill/>
                  </a:ln>
                  <a:solidFill>
                    <a:srgbClr val="000000"/>
                  </a:solidFill>
                  <a:effectLst/>
                  <a:latin typeface="Calibri" panose="020F0502020204030204" pitchFamily="34" charset="0"/>
                </a:rPr>
                <a:t>Key Words and their definitions: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smtClean="0">
                  <a:ln>
                    <a:noFill/>
                  </a:ln>
                  <a:solidFill>
                    <a:srgbClr val="000000"/>
                  </a:solidFill>
                  <a:effectLst/>
                  <a:latin typeface="Calibri" panose="020F0502020204030204" pitchFamily="34" charset="0"/>
                </a:rPr>
                <a:t>Characteristic:</a:t>
              </a:r>
              <a:r>
                <a:rPr kumimoji="0" lang="en-GB" altLang="en-US" sz="1200" b="0" i="0" u="none" strike="noStrike" cap="none" normalizeH="0" baseline="0" smtClean="0">
                  <a:ln>
                    <a:noFill/>
                  </a:ln>
                  <a:solidFill>
                    <a:srgbClr val="000000"/>
                  </a:solidFill>
                  <a:effectLst/>
                  <a:latin typeface="Calibri" panose="020F0502020204030204" pitchFamily="34" charset="0"/>
                </a:rPr>
                <a:t>     a typical or noticeable feature of something that is easily recognisable</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smtClean="0">
                  <a:ln>
                    <a:noFill/>
                  </a:ln>
                  <a:solidFill>
                    <a:srgbClr val="000000"/>
                  </a:solidFill>
                  <a:effectLst/>
                  <a:latin typeface="Calibri" panose="020F0502020204030204" pitchFamily="34" charset="0"/>
                </a:rPr>
                <a:t>Iconic: </a:t>
              </a:r>
              <a:r>
                <a:rPr kumimoji="0" lang="en-GB" altLang="en-US" sz="1200" b="0" i="0" u="none" strike="noStrike" cap="none" normalizeH="0" baseline="0" smtClean="0">
                  <a:ln>
                    <a:noFill/>
                  </a:ln>
                  <a:solidFill>
                    <a:srgbClr val="000000"/>
                  </a:solidFill>
                  <a:effectLst/>
                  <a:latin typeface="Calibri" panose="020F0502020204030204" pitchFamily="34" charset="0"/>
                </a:rPr>
                <a:t>                  very famous or popular ‘It was an iconic design’</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smtClean="0">
                  <a:ln>
                    <a:noFill/>
                  </a:ln>
                  <a:solidFill>
                    <a:srgbClr val="000000"/>
                  </a:solidFill>
                  <a:effectLst/>
                  <a:latin typeface="Calibri" panose="020F0502020204030204" pitchFamily="34" charset="0"/>
                </a:rPr>
                <a:t>Influence:</a:t>
              </a:r>
              <a:r>
                <a:rPr kumimoji="0" lang="en-GB" altLang="en-US" sz="1200" b="0" i="0" u="none" strike="noStrike" cap="none" normalizeH="0" baseline="0" smtClean="0">
                  <a:ln>
                    <a:noFill/>
                  </a:ln>
                  <a:solidFill>
                    <a:srgbClr val="000000"/>
                  </a:solidFill>
                  <a:effectLst/>
                  <a:latin typeface="Calibri" panose="020F0502020204030204" pitchFamily="34" charset="0"/>
                </a:rPr>
                <a:t>             the ability to have an effect on something ‘he used Pop Art 			to influence the 	design’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smtClean="0">
                  <a:ln>
                    <a:noFill/>
                  </a:ln>
                  <a:solidFill>
                    <a:srgbClr val="000000"/>
                  </a:solidFill>
                  <a:effectLst/>
                  <a:latin typeface="Calibri" panose="020F0502020204030204" pitchFamily="34" charset="0"/>
                </a:rPr>
                <a:t>Oblique:</a:t>
              </a:r>
              <a:r>
                <a:rPr kumimoji="0" lang="en-GB" altLang="en-US" sz="1200" b="0" i="0" u="none" strike="noStrike" cap="none" normalizeH="0" baseline="0" smtClean="0">
                  <a:ln>
                    <a:noFill/>
                  </a:ln>
                  <a:solidFill>
                    <a:srgbClr val="000000"/>
                  </a:solidFill>
                  <a:effectLst/>
                  <a:latin typeface="Calibri" panose="020F0502020204030204" pitchFamily="34" charset="0"/>
                </a:rPr>
                <a:t>               a type of drawing to show 2D objects as 3D objects</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smtClean="0">
                  <a:ln>
                    <a:noFill/>
                  </a:ln>
                  <a:solidFill>
                    <a:srgbClr val="000000"/>
                  </a:solidFill>
                  <a:effectLst/>
                  <a:latin typeface="Calibri" panose="020F0502020204030204" pitchFamily="34" charset="0"/>
                </a:rPr>
                <a:t>Incorporate:</a:t>
              </a:r>
              <a:r>
                <a:rPr kumimoji="0" lang="en-GB" altLang="en-US" sz="1200" b="0" i="0" u="none" strike="noStrike" cap="none" normalizeH="0" baseline="0" smtClean="0">
                  <a:ln>
                    <a:noFill/>
                  </a:ln>
                  <a:solidFill>
                    <a:srgbClr val="000000"/>
                  </a:solidFill>
                  <a:effectLst/>
                  <a:latin typeface="Calibri" panose="020F0502020204030204" pitchFamily="34" charset="0"/>
                </a:rPr>
                <a:t>        to combine or join together ‘She incorporated Art Deco </a:t>
              </a:r>
              <a:br>
                <a:rPr kumimoji="0" lang="en-GB" altLang="en-US" sz="1200" b="0" i="0" u="none" strike="noStrike" cap="none" normalizeH="0" baseline="0" smtClean="0">
                  <a:ln>
                    <a:noFill/>
                  </a:ln>
                  <a:solidFill>
                    <a:srgbClr val="000000"/>
                  </a:solidFill>
                  <a:effectLst/>
                  <a:latin typeface="Calibri" panose="020F0502020204030204" pitchFamily="34" charset="0"/>
                </a:rPr>
              </a:br>
              <a:r>
                <a:rPr kumimoji="0" lang="en-GB" altLang="en-US" sz="1200" b="0" i="0" u="none" strike="noStrike" cap="none" normalizeH="0" baseline="0" smtClean="0">
                  <a:ln>
                    <a:noFill/>
                  </a:ln>
                  <a:solidFill>
                    <a:srgbClr val="000000"/>
                  </a:solidFill>
                  <a:effectLst/>
                  <a:latin typeface="Calibri" panose="020F0502020204030204" pitchFamily="34" charset="0"/>
                </a:rPr>
                <a:t>			features into the design’</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smtClean="0">
                  <a:ln>
                    <a:noFill/>
                  </a:ln>
                  <a:solidFill>
                    <a:srgbClr val="000000"/>
                  </a:solidFill>
                  <a:effectLst/>
                  <a:latin typeface="Calibri" panose="020F0502020204030204" pitchFamily="34" charset="0"/>
                </a:rPr>
                <a:t>Isometric:</a:t>
              </a:r>
              <a:r>
                <a:rPr kumimoji="0" lang="en-GB" altLang="en-US" sz="1200" b="0" i="0" u="none" strike="noStrike" cap="none" normalizeH="0" baseline="0" smtClean="0">
                  <a:ln>
                    <a:noFill/>
                  </a:ln>
                  <a:solidFill>
                    <a:srgbClr val="000000"/>
                  </a:solidFill>
                  <a:effectLst/>
                  <a:latin typeface="Calibri" panose="020F0502020204030204" pitchFamily="34" charset="0"/>
                </a:rPr>
                <a:t>             a drawing of a 3D shape on a 2D surface where horizontal			lines are at 30* </a:t>
              </a:r>
              <a:br>
                <a:rPr kumimoji="0" lang="en-GB" altLang="en-US" sz="1200" b="0" i="0" u="none" strike="noStrike" cap="none" normalizeH="0" baseline="0" smtClean="0">
                  <a:ln>
                    <a:noFill/>
                  </a:ln>
                  <a:solidFill>
                    <a:srgbClr val="000000"/>
                  </a:solidFill>
                  <a:effectLst/>
                  <a:latin typeface="Calibri" panose="020F0502020204030204" pitchFamily="34" charset="0"/>
                </a:rPr>
              </a:br>
              <a:r>
                <a:rPr kumimoji="0" lang="en-GB" altLang="en-US" sz="1200" b="1" i="0" u="none" strike="noStrike" cap="none" normalizeH="0" baseline="0" smtClean="0">
                  <a:ln>
                    <a:noFill/>
                  </a:ln>
                  <a:solidFill>
                    <a:srgbClr val="000000"/>
                  </a:solidFill>
                  <a:effectLst/>
                  <a:latin typeface="Calibri" panose="020F0502020204030204" pitchFamily="34" charset="0"/>
                </a:rPr>
                <a:t>Nouveau:              </a:t>
              </a:r>
              <a:r>
                <a:rPr kumimoji="0" lang="en-GB" altLang="en-US" sz="1200" b="0" i="0" u="none" strike="noStrike" cap="none" normalizeH="0" baseline="0" smtClean="0">
                  <a:ln>
                    <a:noFill/>
                  </a:ln>
                  <a:solidFill>
                    <a:srgbClr val="000000"/>
                  </a:solidFill>
                  <a:effectLst/>
                  <a:latin typeface="Calibri" panose="020F0502020204030204" pitchFamily="34" charset="0"/>
                </a:rPr>
                <a:t>a French word for New.  ‘We are looking at the </a:t>
              </a:r>
              <a:br>
                <a:rPr kumimoji="0" lang="en-GB" altLang="en-US" sz="1200" b="0" i="0" u="none" strike="noStrike" cap="none" normalizeH="0" baseline="0" smtClean="0">
                  <a:ln>
                    <a:noFill/>
                  </a:ln>
                  <a:solidFill>
                    <a:srgbClr val="000000"/>
                  </a:solidFill>
                  <a:effectLst/>
                  <a:latin typeface="Calibri" panose="020F0502020204030204" pitchFamily="34" charset="0"/>
                </a:rPr>
              </a:br>
              <a:r>
                <a:rPr kumimoji="0" lang="en-GB" altLang="en-US" sz="1200" b="0" i="0" u="none" strike="noStrike" cap="none" normalizeH="0" baseline="0" smtClean="0">
                  <a:ln>
                    <a:noFill/>
                  </a:ln>
                  <a:solidFill>
                    <a:srgbClr val="000000"/>
                  </a:solidFill>
                  <a:effectLst/>
                  <a:latin typeface="Calibri" panose="020F0502020204030204" pitchFamily="34" charset="0"/>
                </a:rPr>
                <a:t>			Art Nouveau design movement</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smtClean="0">
                  <a:ln>
                    <a:noFill/>
                  </a:ln>
                  <a:solidFill>
                    <a:srgbClr val="000000"/>
                  </a:solidFill>
                  <a:effectLst/>
                  <a:latin typeface="Calibri" panose="020F0502020204030204" pitchFamily="34" charset="0"/>
                </a:rPr>
                <a:t>Elaborate:             </a:t>
              </a:r>
              <a:r>
                <a:rPr kumimoji="0" lang="en-GB" altLang="en-US" sz="1200" b="0" i="0" u="none" strike="noStrike" cap="none" normalizeH="0" baseline="0" smtClean="0">
                  <a:ln>
                    <a:noFill/>
                  </a:ln>
                  <a:solidFill>
                    <a:srgbClr val="000000"/>
                  </a:solidFill>
                  <a:effectLst/>
                  <a:latin typeface="Calibri" panose="020F0502020204030204" pitchFamily="34" charset="0"/>
                </a:rPr>
                <a:t>detailed, beautiful and complicated ‘Art Nouveau is </a:t>
              </a:r>
              <a:br>
                <a:rPr kumimoji="0" lang="en-GB" altLang="en-US" sz="1200" b="0" i="0" u="none" strike="noStrike" cap="none" normalizeH="0" baseline="0" smtClean="0">
                  <a:ln>
                    <a:noFill/>
                  </a:ln>
                  <a:solidFill>
                    <a:srgbClr val="000000"/>
                  </a:solidFill>
                  <a:effectLst/>
                  <a:latin typeface="Calibri" panose="020F0502020204030204" pitchFamily="34" charset="0"/>
                </a:rPr>
              </a:br>
              <a:r>
                <a:rPr kumimoji="0" lang="en-GB" altLang="en-US" sz="1200" b="0" i="0" u="none" strike="noStrike" cap="none" normalizeH="0" baseline="0" smtClean="0">
                  <a:ln>
                    <a:noFill/>
                  </a:ln>
                  <a:solidFill>
                    <a:srgbClr val="000000"/>
                  </a:solidFill>
                  <a:effectLst/>
                  <a:latin typeface="Calibri" panose="020F0502020204030204" pitchFamily="34" charset="0"/>
                </a:rPr>
                <a:t>			elaborately decorated’</a:t>
              </a:r>
              <a:r>
                <a:rPr kumimoji="0" lang="en-GB" altLang="en-US" sz="1200" b="1"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 name="Text Box 3"/>
            <p:cNvSpPr txBox="1">
              <a:spLocks noChangeArrowheads="1"/>
            </p:cNvSpPr>
            <p:nvPr/>
          </p:nvSpPr>
          <p:spPr bwMode="auto">
            <a:xfrm>
              <a:off x="107625079" y="110333416"/>
              <a:ext cx="2362200" cy="3206750"/>
            </a:xfrm>
            <a:prstGeom prst="rect">
              <a:avLst/>
            </a:prstGeom>
            <a:solidFill>
              <a:srgbClr val="FFFFFF"/>
            </a:solidFill>
            <a:ln w="12700" algn="ctr">
              <a:solidFill>
                <a:srgbClr val="5B9BD5"/>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smtClean="0">
                  <a:ln>
                    <a:noFill/>
                  </a:ln>
                  <a:solidFill>
                    <a:srgbClr val="000000"/>
                  </a:solidFill>
                  <a:effectLst/>
                  <a:latin typeface="Calibri" panose="020F0502020204030204" pitchFamily="34" charset="0"/>
                </a:rPr>
                <a:t>Art Nouveau                    1870-1920</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rgbClr val="000000"/>
                  </a:solidFill>
                  <a:effectLst/>
                  <a:latin typeface="Calibri" panose="020F0502020204030204" pitchFamily="34" charset="0"/>
                </a:rPr>
                <a:t>Art Nouveau was the dominant style until the 1920s for the rich not the working class.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smtClean="0">
                  <a:ln>
                    <a:noFill/>
                  </a:ln>
                  <a:solidFill>
                    <a:srgbClr val="000000"/>
                  </a:solidFill>
                  <a:effectLst/>
                  <a:latin typeface="Calibri" panose="020F0502020204030204" pitchFamily="34" charset="0"/>
                </a:rPr>
                <a:t>￼</a:t>
              </a:r>
              <a:endParaRPr kumimoji="0" lang="en-GB" altLang="en-US" sz="1200" b="0" i="0" u="none" strike="noStrike" cap="none" normalizeH="0" baseline="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rgbClr val="000000"/>
                  </a:solidFill>
                  <a:effectLst/>
                  <a:latin typeface="Calibri" panose="020F0502020204030204" pitchFamily="34" charset="0"/>
                </a:rPr>
                <a:t>Examples of Art Nouveau include highly skilful jewellery, elaborate interior design and wrought iron scroll work.</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5" name="Text Box 4"/>
            <p:cNvSpPr txBox="1">
              <a:spLocks noChangeArrowheads="1"/>
            </p:cNvSpPr>
            <p:nvPr/>
          </p:nvSpPr>
          <p:spPr bwMode="auto">
            <a:xfrm>
              <a:off x="110032959" y="110333416"/>
              <a:ext cx="2632075" cy="3213735"/>
            </a:xfrm>
            <a:prstGeom prst="rect">
              <a:avLst/>
            </a:prstGeom>
            <a:solidFill>
              <a:srgbClr val="FFFFFF"/>
            </a:solidFill>
            <a:ln w="12700" algn="ctr">
              <a:solidFill>
                <a:srgbClr val="5B9BD5"/>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smtClean="0">
                  <a:ln>
                    <a:noFill/>
                  </a:ln>
                  <a:solidFill>
                    <a:srgbClr val="000000"/>
                  </a:solidFill>
                  <a:effectLst/>
                  <a:latin typeface="Calibri" panose="020F0502020204030204" pitchFamily="34" charset="0"/>
                </a:rPr>
                <a:t>Pop Art                                     1960-Now</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rgbClr val="000000"/>
                  </a:solidFill>
                  <a:effectLst/>
                  <a:latin typeface="Calibri" panose="020F0502020204030204" pitchFamily="34" charset="0"/>
                </a:rPr>
                <a:t>Pop Art uses images from popular </a:t>
              </a:r>
              <a:br>
                <a:rPr kumimoji="0" lang="en-GB" altLang="en-US" sz="1200" b="0" i="0" u="none" strike="noStrike" cap="none" normalizeH="0" baseline="0" smtClean="0">
                  <a:ln>
                    <a:noFill/>
                  </a:ln>
                  <a:solidFill>
                    <a:srgbClr val="000000"/>
                  </a:solidFill>
                  <a:effectLst/>
                  <a:latin typeface="Calibri" panose="020F0502020204030204" pitchFamily="34" charset="0"/>
                </a:rPr>
              </a:br>
              <a:r>
                <a:rPr kumimoji="0" lang="en-GB" altLang="en-US" sz="1200" b="0" i="0" u="none" strike="noStrike" cap="none" normalizeH="0" baseline="0" smtClean="0">
                  <a:ln>
                    <a:noFill/>
                  </a:ln>
                  <a:solidFill>
                    <a:srgbClr val="000000"/>
                  </a:solidFill>
                  <a:effectLst/>
                  <a:latin typeface="Calibri" panose="020F0502020204030204" pitchFamily="34" charset="0"/>
                </a:rPr>
                <a:t>culture, adverts and consumer products as its trademark.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smtClean="0">
                  <a:ln>
                    <a:noFill/>
                  </a:ln>
                  <a:solidFill>
                    <a:srgbClr val="000000"/>
                  </a:solidFill>
                  <a:effectLst/>
                  <a:latin typeface="Calibri" panose="020F0502020204030204" pitchFamily="34" charset="0"/>
                </a:rPr>
                <a:t>￼</a:t>
              </a:r>
              <a:r>
                <a:rPr kumimoji="0" lang="en-GB" altLang="en-US" sz="1200" b="0" i="0" u="none" strike="noStrike" cap="none" normalizeH="0" baseline="0" smtClean="0">
                  <a:ln>
                    <a:noFill/>
                  </a:ln>
                  <a:solidFill>
                    <a:srgbClr val="000000"/>
                  </a:solidFill>
                  <a:effectLst/>
                  <a:latin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rgbClr val="000000"/>
                  </a:solidFill>
                  <a:effectLst/>
                  <a:latin typeface="Calibri" panose="020F0502020204030204" pitchFamily="34" charset="0"/>
                </a:rPr>
                <a:t>Soup cans, Cola bottles and comic strips are replicated using bold and </a:t>
              </a:r>
              <a:br>
                <a:rPr kumimoji="0" lang="en-GB" altLang="en-US" sz="1200" b="0" i="0" u="none" strike="noStrike" cap="none" normalizeH="0" baseline="0" smtClean="0">
                  <a:ln>
                    <a:noFill/>
                  </a:ln>
                  <a:solidFill>
                    <a:srgbClr val="000000"/>
                  </a:solidFill>
                  <a:effectLst/>
                  <a:latin typeface="Calibri" panose="020F0502020204030204" pitchFamily="34" charset="0"/>
                </a:rPr>
              </a:br>
              <a:r>
                <a:rPr kumimoji="0" lang="en-GB" altLang="en-US" sz="1200" b="0" i="0" u="none" strike="noStrike" cap="none" normalizeH="0" baseline="0" smtClean="0">
                  <a:ln>
                    <a:noFill/>
                  </a:ln>
                  <a:solidFill>
                    <a:srgbClr val="000000"/>
                  </a:solidFill>
                  <a:effectLst/>
                  <a:latin typeface="Calibri" panose="020F0502020204030204" pitchFamily="34" charset="0"/>
                </a:rPr>
                <a:t>distinctive colours, dots and bold lines.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6" name="Text Box 5"/>
            <p:cNvSpPr txBox="1">
              <a:spLocks noChangeArrowheads="1"/>
            </p:cNvSpPr>
            <p:nvPr/>
          </p:nvSpPr>
          <p:spPr bwMode="auto">
            <a:xfrm>
              <a:off x="112757500" y="106758060"/>
              <a:ext cx="2410460" cy="3206750"/>
            </a:xfrm>
            <a:prstGeom prst="rect">
              <a:avLst/>
            </a:prstGeom>
            <a:solidFill>
              <a:srgbClr val="FFFFFF"/>
            </a:solidFill>
            <a:ln w="12700" algn="ctr">
              <a:solidFill>
                <a:srgbClr val="5B9BD5"/>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smtClean="0">
                  <a:ln>
                    <a:noFill/>
                  </a:ln>
                  <a:solidFill>
                    <a:srgbClr val="000000"/>
                  </a:solidFill>
                  <a:effectLst/>
                  <a:latin typeface="Calibri" panose="020F0502020204030204" pitchFamily="34" charset="0"/>
                </a:rPr>
                <a:t>Art Deco                            1924-1940</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rgbClr val="000000"/>
                  </a:solidFill>
                  <a:effectLst/>
                  <a:latin typeface="Calibri" panose="020F0502020204030204" pitchFamily="34" charset="0"/>
                </a:rPr>
                <a:t>Art Deco is usually associated with the architecture of the 1930s.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rgbClr val="000000"/>
                  </a:solidFill>
                  <a:effectLst/>
                  <a:latin typeface="Calibri" panose="020F050202020403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rgbClr val="000000"/>
                  </a:solidFill>
                  <a:effectLst/>
                  <a:latin typeface="Calibri" panose="020F0502020204030204" pitchFamily="34" charset="0"/>
                </a:rPr>
                <a:t>Its style relies on bold designs, clear lines and vibrant colours and geometric patterns.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7" name="Text Box 6"/>
            <p:cNvSpPr txBox="1">
              <a:spLocks noChangeArrowheads="1"/>
            </p:cNvSpPr>
            <p:nvPr/>
          </p:nvSpPr>
          <p:spPr bwMode="auto">
            <a:xfrm>
              <a:off x="112757500" y="110333416"/>
              <a:ext cx="2383155" cy="3220085"/>
            </a:xfrm>
            <a:prstGeom prst="rect">
              <a:avLst/>
            </a:prstGeom>
            <a:solidFill>
              <a:srgbClr val="FFFFFF"/>
            </a:solidFill>
            <a:ln w="12700" algn="ctr">
              <a:solidFill>
                <a:srgbClr val="5B9BD5"/>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smtClean="0">
                  <a:ln>
                    <a:noFill/>
                  </a:ln>
                  <a:solidFill>
                    <a:srgbClr val="000000"/>
                  </a:solidFill>
                  <a:effectLst/>
                  <a:latin typeface="Calibri" panose="020F0502020204030204" pitchFamily="34" charset="0"/>
                </a:rPr>
                <a:t>Memphis                          1980-Now</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rgbClr val="000000"/>
                  </a:solidFill>
                  <a:effectLst/>
                  <a:latin typeface="Calibri" panose="020F0502020204030204" pitchFamily="34" charset="0"/>
                </a:rPr>
                <a:t>The Memphis design style began in the 1980s and is characterised by its use of colourful, abstract </a:t>
              </a:r>
              <a:br>
                <a:rPr kumimoji="0" lang="en-GB" altLang="en-US" sz="1200" b="0" i="0" u="none" strike="noStrike" cap="none" normalizeH="0" baseline="0" smtClean="0">
                  <a:ln>
                    <a:noFill/>
                  </a:ln>
                  <a:solidFill>
                    <a:srgbClr val="000000"/>
                  </a:solidFill>
                  <a:effectLst/>
                  <a:latin typeface="Calibri" panose="020F0502020204030204" pitchFamily="34" charset="0"/>
                </a:rPr>
              </a:br>
              <a:r>
                <a:rPr kumimoji="0" lang="en-GB" altLang="en-US" sz="1200" b="0" i="0" u="none" strike="noStrike" cap="none" normalizeH="0" baseline="0" smtClean="0">
                  <a:ln>
                    <a:noFill/>
                  </a:ln>
                  <a:solidFill>
                    <a:srgbClr val="000000"/>
                  </a:solidFill>
                  <a:effectLst/>
                  <a:latin typeface="Calibri" panose="020F0502020204030204" pitchFamily="34" charset="0"/>
                </a:rPr>
                <a:t>decoration and asymmetrical shapes.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rgbClr val="000000"/>
                  </a:solidFill>
                  <a:effectLst/>
                  <a:latin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3104" name="Picture 2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1335675" y="111547913"/>
              <a:ext cx="1142572" cy="76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105"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13741316" y="112068818"/>
              <a:ext cx="1188720" cy="108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106"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854730" y="112062882"/>
              <a:ext cx="731520" cy="1135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107"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909581" y="107808289"/>
              <a:ext cx="1162800" cy="1317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pic>
        <p:nvPicPr>
          <p:cNvPr id="3108" name="Picture 21"/>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478113" y="-53041550"/>
            <a:ext cx="830263" cy="14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109" name="Picture 19"/>
          <p:cNvPicPr>
            <a:picLocks noGrp="1"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478113" y="-53041550"/>
            <a:ext cx="96202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110" name="Picture 7"/>
          <p:cNvPicPr>
            <a:picLocks noGrp="1"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478113" y="-53041550"/>
            <a:ext cx="2117725"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18" name="Group 39"/>
          <p:cNvGrpSpPr>
            <a:grpSpLocks/>
          </p:cNvGrpSpPr>
          <p:nvPr/>
        </p:nvGrpSpPr>
        <p:grpSpPr bwMode="auto">
          <a:xfrm>
            <a:off x="54257575" y="53825775"/>
            <a:ext cx="7543800" cy="6796088"/>
            <a:chOff x="107625079" y="106758060"/>
            <a:chExt cx="7542881" cy="6795441"/>
          </a:xfrm>
        </p:grpSpPr>
        <p:sp>
          <p:nvSpPr>
            <p:cNvPr id="19" name="Text Box 2"/>
            <p:cNvSpPr txBox="1">
              <a:spLocks noChangeArrowheads="1"/>
            </p:cNvSpPr>
            <p:nvPr/>
          </p:nvSpPr>
          <p:spPr bwMode="auto">
            <a:xfrm>
              <a:off x="107636490" y="106758060"/>
              <a:ext cx="5028544" cy="3445717"/>
            </a:xfrm>
            <a:prstGeom prst="rect">
              <a:avLst/>
            </a:prstGeom>
            <a:solidFill>
              <a:srgbClr val="FFFFFF"/>
            </a:solidFill>
            <a:ln w="12700" algn="ctr">
              <a:solidFill>
                <a:srgbClr val="5B9BD5"/>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sng" strike="noStrike" cap="none" normalizeH="0" baseline="0" smtClean="0">
                  <a:ln>
                    <a:noFill/>
                  </a:ln>
                  <a:solidFill>
                    <a:srgbClr val="000000"/>
                  </a:solidFill>
                  <a:effectLst/>
                  <a:latin typeface="Calibri" panose="020F0502020204030204" pitchFamily="34" charset="0"/>
                </a:rPr>
                <a:t>Key Words and their definitions: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smtClean="0">
                  <a:ln>
                    <a:noFill/>
                  </a:ln>
                  <a:solidFill>
                    <a:srgbClr val="000000"/>
                  </a:solidFill>
                  <a:effectLst/>
                  <a:latin typeface="Calibri" panose="020F0502020204030204" pitchFamily="34" charset="0"/>
                </a:rPr>
                <a:t>Characteristic:</a:t>
              </a:r>
              <a:r>
                <a:rPr kumimoji="0" lang="en-GB" altLang="en-US" sz="1200" b="0" i="0" u="none" strike="noStrike" cap="none" normalizeH="0" baseline="0" smtClean="0">
                  <a:ln>
                    <a:noFill/>
                  </a:ln>
                  <a:solidFill>
                    <a:srgbClr val="000000"/>
                  </a:solidFill>
                  <a:effectLst/>
                  <a:latin typeface="Calibri" panose="020F0502020204030204" pitchFamily="34" charset="0"/>
                </a:rPr>
                <a:t>     a typical or noticeable feature of something that is easily recognisable</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smtClean="0">
                  <a:ln>
                    <a:noFill/>
                  </a:ln>
                  <a:solidFill>
                    <a:srgbClr val="000000"/>
                  </a:solidFill>
                  <a:effectLst/>
                  <a:latin typeface="Calibri" panose="020F0502020204030204" pitchFamily="34" charset="0"/>
                </a:rPr>
                <a:t>Iconic: </a:t>
              </a:r>
              <a:r>
                <a:rPr kumimoji="0" lang="en-GB" altLang="en-US" sz="1200" b="0" i="0" u="none" strike="noStrike" cap="none" normalizeH="0" baseline="0" smtClean="0">
                  <a:ln>
                    <a:noFill/>
                  </a:ln>
                  <a:solidFill>
                    <a:srgbClr val="000000"/>
                  </a:solidFill>
                  <a:effectLst/>
                  <a:latin typeface="Calibri" panose="020F0502020204030204" pitchFamily="34" charset="0"/>
                </a:rPr>
                <a:t>                  very famous or popular ‘It was an iconic design’</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smtClean="0">
                  <a:ln>
                    <a:noFill/>
                  </a:ln>
                  <a:solidFill>
                    <a:srgbClr val="000000"/>
                  </a:solidFill>
                  <a:effectLst/>
                  <a:latin typeface="Calibri" panose="020F0502020204030204" pitchFamily="34" charset="0"/>
                </a:rPr>
                <a:t>Influence:</a:t>
              </a:r>
              <a:r>
                <a:rPr kumimoji="0" lang="en-GB" altLang="en-US" sz="1200" b="0" i="0" u="none" strike="noStrike" cap="none" normalizeH="0" baseline="0" smtClean="0">
                  <a:ln>
                    <a:noFill/>
                  </a:ln>
                  <a:solidFill>
                    <a:srgbClr val="000000"/>
                  </a:solidFill>
                  <a:effectLst/>
                  <a:latin typeface="Calibri" panose="020F0502020204030204" pitchFamily="34" charset="0"/>
                </a:rPr>
                <a:t>             the ability to have an effect on something ‘he used Pop Art 			to influence the 	design’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smtClean="0">
                  <a:ln>
                    <a:noFill/>
                  </a:ln>
                  <a:solidFill>
                    <a:srgbClr val="000000"/>
                  </a:solidFill>
                  <a:effectLst/>
                  <a:latin typeface="Calibri" panose="020F0502020204030204" pitchFamily="34" charset="0"/>
                </a:rPr>
                <a:t>Oblique:</a:t>
              </a:r>
              <a:r>
                <a:rPr kumimoji="0" lang="en-GB" altLang="en-US" sz="1200" b="0" i="0" u="none" strike="noStrike" cap="none" normalizeH="0" baseline="0" smtClean="0">
                  <a:ln>
                    <a:noFill/>
                  </a:ln>
                  <a:solidFill>
                    <a:srgbClr val="000000"/>
                  </a:solidFill>
                  <a:effectLst/>
                  <a:latin typeface="Calibri" panose="020F0502020204030204" pitchFamily="34" charset="0"/>
                </a:rPr>
                <a:t>               a type of drawing to show 2D objects as 3D objects</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smtClean="0">
                  <a:ln>
                    <a:noFill/>
                  </a:ln>
                  <a:solidFill>
                    <a:srgbClr val="000000"/>
                  </a:solidFill>
                  <a:effectLst/>
                  <a:latin typeface="Calibri" panose="020F0502020204030204" pitchFamily="34" charset="0"/>
                </a:rPr>
                <a:t>Incorporate:</a:t>
              </a:r>
              <a:r>
                <a:rPr kumimoji="0" lang="en-GB" altLang="en-US" sz="1200" b="0" i="0" u="none" strike="noStrike" cap="none" normalizeH="0" baseline="0" smtClean="0">
                  <a:ln>
                    <a:noFill/>
                  </a:ln>
                  <a:solidFill>
                    <a:srgbClr val="000000"/>
                  </a:solidFill>
                  <a:effectLst/>
                  <a:latin typeface="Calibri" panose="020F0502020204030204" pitchFamily="34" charset="0"/>
                </a:rPr>
                <a:t>        to combine or join together ‘She incorporated Art Deco </a:t>
              </a:r>
              <a:br>
                <a:rPr kumimoji="0" lang="en-GB" altLang="en-US" sz="1200" b="0" i="0" u="none" strike="noStrike" cap="none" normalizeH="0" baseline="0" smtClean="0">
                  <a:ln>
                    <a:noFill/>
                  </a:ln>
                  <a:solidFill>
                    <a:srgbClr val="000000"/>
                  </a:solidFill>
                  <a:effectLst/>
                  <a:latin typeface="Calibri" panose="020F0502020204030204" pitchFamily="34" charset="0"/>
                </a:rPr>
              </a:br>
              <a:r>
                <a:rPr kumimoji="0" lang="en-GB" altLang="en-US" sz="1200" b="0" i="0" u="none" strike="noStrike" cap="none" normalizeH="0" baseline="0" smtClean="0">
                  <a:ln>
                    <a:noFill/>
                  </a:ln>
                  <a:solidFill>
                    <a:srgbClr val="000000"/>
                  </a:solidFill>
                  <a:effectLst/>
                  <a:latin typeface="Calibri" panose="020F0502020204030204" pitchFamily="34" charset="0"/>
                </a:rPr>
                <a:t>			features into the design’</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smtClean="0">
                  <a:ln>
                    <a:noFill/>
                  </a:ln>
                  <a:solidFill>
                    <a:srgbClr val="000000"/>
                  </a:solidFill>
                  <a:effectLst/>
                  <a:latin typeface="Calibri" panose="020F0502020204030204" pitchFamily="34" charset="0"/>
                </a:rPr>
                <a:t>Isometric:</a:t>
              </a:r>
              <a:r>
                <a:rPr kumimoji="0" lang="en-GB" altLang="en-US" sz="1200" b="0" i="0" u="none" strike="noStrike" cap="none" normalizeH="0" baseline="0" smtClean="0">
                  <a:ln>
                    <a:noFill/>
                  </a:ln>
                  <a:solidFill>
                    <a:srgbClr val="000000"/>
                  </a:solidFill>
                  <a:effectLst/>
                  <a:latin typeface="Calibri" panose="020F0502020204030204" pitchFamily="34" charset="0"/>
                </a:rPr>
                <a:t>             a drawing of a 3D shape on a 2D surface where horizontal			lines are at 30* </a:t>
              </a:r>
              <a:br>
                <a:rPr kumimoji="0" lang="en-GB" altLang="en-US" sz="1200" b="0" i="0" u="none" strike="noStrike" cap="none" normalizeH="0" baseline="0" smtClean="0">
                  <a:ln>
                    <a:noFill/>
                  </a:ln>
                  <a:solidFill>
                    <a:srgbClr val="000000"/>
                  </a:solidFill>
                  <a:effectLst/>
                  <a:latin typeface="Calibri" panose="020F0502020204030204" pitchFamily="34" charset="0"/>
                </a:rPr>
              </a:br>
              <a:r>
                <a:rPr kumimoji="0" lang="en-GB" altLang="en-US" sz="1200" b="1" i="0" u="none" strike="noStrike" cap="none" normalizeH="0" baseline="0" smtClean="0">
                  <a:ln>
                    <a:noFill/>
                  </a:ln>
                  <a:solidFill>
                    <a:srgbClr val="000000"/>
                  </a:solidFill>
                  <a:effectLst/>
                  <a:latin typeface="Calibri" panose="020F0502020204030204" pitchFamily="34" charset="0"/>
                </a:rPr>
                <a:t>Nouveau:              </a:t>
              </a:r>
              <a:r>
                <a:rPr kumimoji="0" lang="en-GB" altLang="en-US" sz="1200" b="0" i="0" u="none" strike="noStrike" cap="none" normalizeH="0" baseline="0" smtClean="0">
                  <a:ln>
                    <a:noFill/>
                  </a:ln>
                  <a:solidFill>
                    <a:srgbClr val="000000"/>
                  </a:solidFill>
                  <a:effectLst/>
                  <a:latin typeface="Calibri" panose="020F0502020204030204" pitchFamily="34" charset="0"/>
                </a:rPr>
                <a:t>a French word for New.  ‘We are looking at the </a:t>
              </a:r>
              <a:br>
                <a:rPr kumimoji="0" lang="en-GB" altLang="en-US" sz="1200" b="0" i="0" u="none" strike="noStrike" cap="none" normalizeH="0" baseline="0" smtClean="0">
                  <a:ln>
                    <a:noFill/>
                  </a:ln>
                  <a:solidFill>
                    <a:srgbClr val="000000"/>
                  </a:solidFill>
                  <a:effectLst/>
                  <a:latin typeface="Calibri" panose="020F0502020204030204" pitchFamily="34" charset="0"/>
                </a:rPr>
              </a:br>
              <a:r>
                <a:rPr kumimoji="0" lang="en-GB" altLang="en-US" sz="1200" b="0" i="0" u="none" strike="noStrike" cap="none" normalizeH="0" baseline="0" smtClean="0">
                  <a:ln>
                    <a:noFill/>
                  </a:ln>
                  <a:solidFill>
                    <a:srgbClr val="000000"/>
                  </a:solidFill>
                  <a:effectLst/>
                  <a:latin typeface="Calibri" panose="020F0502020204030204" pitchFamily="34" charset="0"/>
                </a:rPr>
                <a:t>			Art Nouveau design movement</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smtClean="0">
                  <a:ln>
                    <a:noFill/>
                  </a:ln>
                  <a:solidFill>
                    <a:srgbClr val="000000"/>
                  </a:solidFill>
                  <a:effectLst/>
                  <a:latin typeface="Calibri" panose="020F0502020204030204" pitchFamily="34" charset="0"/>
                </a:rPr>
                <a:t>Elaborate:             </a:t>
              </a:r>
              <a:r>
                <a:rPr kumimoji="0" lang="en-GB" altLang="en-US" sz="1200" b="0" i="0" u="none" strike="noStrike" cap="none" normalizeH="0" baseline="0" smtClean="0">
                  <a:ln>
                    <a:noFill/>
                  </a:ln>
                  <a:solidFill>
                    <a:srgbClr val="000000"/>
                  </a:solidFill>
                  <a:effectLst/>
                  <a:latin typeface="Calibri" panose="020F0502020204030204" pitchFamily="34" charset="0"/>
                </a:rPr>
                <a:t>detailed, beautiful and complicated ‘Art Nouveau is </a:t>
              </a:r>
              <a:br>
                <a:rPr kumimoji="0" lang="en-GB" altLang="en-US" sz="1200" b="0" i="0" u="none" strike="noStrike" cap="none" normalizeH="0" baseline="0" smtClean="0">
                  <a:ln>
                    <a:noFill/>
                  </a:ln>
                  <a:solidFill>
                    <a:srgbClr val="000000"/>
                  </a:solidFill>
                  <a:effectLst/>
                  <a:latin typeface="Calibri" panose="020F0502020204030204" pitchFamily="34" charset="0"/>
                </a:rPr>
              </a:br>
              <a:r>
                <a:rPr kumimoji="0" lang="en-GB" altLang="en-US" sz="1200" b="0" i="0" u="none" strike="noStrike" cap="none" normalizeH="0" baseline="0" smtClean="0">
                  <a:ln>
                    <a:noFill/>
                  </a:ln>
                  <a:solidFill>
                    <a:srgbClr val="000000"/>
                  </a:solidFill>
                  <a:effectLst/>
                  <a:latin typeface="Calibri" panose="020F0502020204030204" pitchFamily="34" charset="0"/>
                </a:rPr>
                <a:t>			elaborately decorated’</a:t>
              </a:r>
              <a:r>
                <a:rPr kumimoji="0" lang="en-GB" altLang="en-US" sz="1200" b="1"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0" name="Text Box 3"/>
            <p:cNvSpPr txBox="1">
              <a:spLocks noChangeArrowheads="1"/>
            </p:cNvSpPr>
            <p:nvPr/>
          </p:nvSpPr>
          <p:spPr bwMode="auto">
            <a:xfrm>
              <a:off x="107625079" y="110333416"/>
              <a:ext cx="2362200" cy="3206750"/>
            </a:xfrm>
            <a:prstGeom prst="rect">
              <a:avLst/>
            </a:prstGeom>
            <a:solidFill>
              <a:srgbClr val="FFFFFF"/>
            </a:solidFill>
            <a:ln w="12700" algn="ctr">
              <a:solidFill>
                <a:srgbClr val="5B9BD5"/>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smtClean="0">
                  <a:ln>
                    <a:noFill/>
                  </a:ln>
                  <a:solidFill>
                    <a:srgbClr val="000000"/>
                  </a:solidFill>
                  <a:effectLst/>
                  <a:latin typeface="Calibri" panose="020F0502020204030204" pitchFamily="34" charset="0"/>
                </a:rPr>
                <a:t>Art Nouveau                    1870-1920</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rgbClr val="000000"/>
                  </a:solidFill>
                  <a:effectLst/>
                  <a:latin typeface="Calibri" panose="020F0502020204030204" pitchFamily="34" charset="0"/>
                </a:rPr>
                <a:t>Art Nouveau was the dominant style until the 1920s for the rich not the working class.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smtClean="0">
                  <a:ln>
                    <a:noFill/>
                  </a:ln>
                  <a:solidFill>
                    <a:srgbClr val="000000"/>
                  </a:solidFill>
                  <a:effectLst/>
                  <a:latin typeface="Calibri" panose="020F0502020204030204" pitchFamily="34" charset="0"/>
                </a:rPr>
                <a:t>￼</a:t>
              </a:r>
              <a:endParaRPr kumimoji="0" lang="en-GB" altLang="en-US" sz="1200" b="0" i="0" u="none" strike="noStrike" cap="none" normalizeH="0" baseline="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rgbClr val="000000"/>
                  </a:solidFill>
                  <a:effectLst/>
                  <a:latin typeface="Calibri" panose="020F0502020204030204" pitchFamily="34" charset="0"/>
                </a:rPr>
                <a:t>Examples of Art Nouveau include highly skilful jewellery, elaborate interior design and wrought iron scroll work.</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1" name="Text Box 4"/>
            <p:cNvSpPr txBox="1">
              <a:spLocks noChangeArrowheads="1"/>
            </p:cNvSpPr>
            <p:nvPr/>
          </p:nvSpPr>
          <p:spPr bwMode="auto">
            <a:xfrm>
              <a:off x="110032959" y="110333416"/>
              <a:ext cx="2632075" cy="3213735"/>
            </a:xfrm>
            <a:prstGeom prst="rect">
              <a:avLst/>
            </a:prstGeom>
            <a:solidFill>
              <a:srgbClr val="FFFFFF"/>
            </a:solidFill>
            <a:ln w="12700" algn="ctr">
              <a:solidFill>
                <a:srgbClr val="5B9BD5"/>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smtClean="0">
                  <a:ln>
                    <a:noFill/>
                  </a:ln>
                  <a:solidFill>
                    <a:srgbClr val="000000"/>
                  </a:solidFill>
                  <a:effectLst/>
                  <a:latin typeface="Calibri" panose="020F0502020204030204" pitchFamily="34" charset="0"/>
                </a:rPr>
                <a:t>Pop Art                                     1960-Now</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rgbClr val="000000"/>
                  </a:solidFill>
                  <a:effectLst/>
                  <a:latin typeface="Calibri" panose="020F0502020204030204" pitchFamily="34" charset="0"/>
                </a:rPr>
                <a:t>Pop Art uses images from popular </a:t>
              </a:r>
              <a:br>
                <a:rPr kumimoji="0" lang="en-GB" altLang="en-US" sz="1200" b="0" i="0" u="none" strike="noStrike" cap="none" normalizeH="0" baseline="0" smtClean="0">
                  <a:ln>
                    <a:noFill/>
                  </a:ln>
                  <a:solidFill>
                    <a:srgbClr val="000000"/>
                  </a:solidFill>
                  <a:effectLst/>
                  <a:latin typeface="Calibri" panose="020F0502020204030204" pitchFamily="34" charset="0"/>
                </a:rPr>
              </a:br>
              <a:r>
                <a:rPr kumimoji="0" lang="en-GB" altLang="en-US" sz="1200" b="0" i="0" u="none" strike="noStrike" cap="none" normalizeH="0" baseline="0" smtClean="0">
                  <a:ln>
                    <a:noFill/>
                  </a:ln>
                  <a:solidFill>
                    <a:srgbClr val="000000"/>
                  </a:solidFill>
                  <a:effectLst/>
                  <a:latin typeface="Calibri" panose="020F0502020204030204" pitchFamily="34" charset="0"/>
                </a:rPr>
                <a:t>culture, adverts and consumer products as its trademark.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smtClean="0">
                  <a:ln>
                    <a:noFill/>
                  </a:ln>
                  <a:solidFill>
                    <a:srgbClr val="000000"/>
                  </a:solidFill>
                  <a:effectLst/>
                  <a:latin typeface="Calibri" panose="020F0502020204030204" pitchFamily="34" charset="0"/>
                </a:rPr>
                <a:t>￼</a:t>
              </a:r>
              <a:r>
                <a:rPr kumimoji="0" lang="en-GB" altLang="en-US" sz="1200" b="0" i="0" u="none" strike="noStrike" cap="none" normalizeH="0" baseline="0" smtClean="0">
                  <a:ln>
                    <a:noFill/>
                  </a:ln>
                  <a:solidFill>
                    <a:srgbClr val="000000"/>
                  </a:solidFill>
                  <a:effectLst/>
                  <a:latin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rgbClr val="000000"/>
                  </a:solidFill>
                  <a:effectLst/>
                  <a:latin typeface="Calibri" panose="020F0502020204030204" pitchFamily="34" charset="0"/>
                </a:rPr>
                <a:t>Soup cans, Cola bottles and comic strips are replicated using bold and </a:t>
              </a:r>
              <a:br>
                <a:rPr kumimoji="0" lang="en-GB" altLang="en-US" sz="1200" b="0" i="0" u="none" strike="noStrike" cap="none" normalizeH="0" baseline="0" smtClean="0">
                  <a:ln>
                    <a:noFill/>
                  </a:ln>
                  <a:solidFill>
                    <a:srgbClr val="000000"/>
                  </a:solidFill>
                  <a:effectLst/>
                  <a:latin typeface="Calibri" panose="020F0502020204030204" pitchFamily="34" charset="0"/>
                </a:rPr>
              </a:br>
              <a:r>
                <a:rPr kumimoji="0" lang="en-GB" altLang="en-US" sz="1200" b="0" i="0" u="none" strike="noStrike" cap="none" normalizeH="0" baseline="0" smtClean="0">
                  <a:ln>
                    <a:noFill/>
                  </a:ln>
                  <a:solidFill>
                    <a:srgbClr val="000000"/>
                  </a:solidFill>
                  <a:effectLst/>
                  <a:latin typeface="Calibri" panose="020F0502020204030204" pitchFamily="34" charset="0"/>
                </a:rPr>
                <a:t>distinctive colours, dots and bold lines.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2" name="Text Box 5"/>
            <p:cNvSpPr txBox="1">
              <a:spLocks noChangeArrowheads="1"/>
            </p:cNvSpPr>
            <p:nvPr/>
          </p:nvSpPr>
          <p:spPr bwMode="auto">
            <a:xfrm>
              <a:off x="112757500" y="106758060"/>
              <a:ext cx="2410460" cy="3206750"/>
            </a:xfrm>
            <a:prstGeom prst="rect">
              <a:avLst/>
            </a:prstGeom>
            <a:solidFill>
              <a:srgbClr val="FFFFFF"/>
            </a:solidFill>
            <a:ln w="12700" algn="ctr">
              <a:solidFill>
                <a:srgbClr val="5B9BD5"/>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smtClean="0">
                  <a:ln>
                    <a:noFill/>
                  </a:ln>
                  <a:solidFill>
                    <a:srgbClr val="000000"/>
                  </a:solidFill>
                  <a:effectLst/>
                  <a:latin typeface="Calibri" panose="020F0502020204030204" pitchFamily="34" charset="0"/>
                </a:rPr>
                <a:t>Art Deco                            1924-1940</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rgbClr val="000000"/>
                  </a:solidFill>
                  <a:effectLst/>
                  <a:latin typeface="Calibri" panose="020F0502020204030204" pitchFamily="34" charset="0"/>
                </a:rPr>
                <a:t>Art Deco is usually associated with the architecture of the 1930s.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rgbClr val="000000"/>
                  </a:solidFill>
                  <a:effectLst/>
                  <a:latin typeface="Calibri" panose="020F050202020403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rgbClr val="000000"/>
                  </a:solidFill>
                  <a:effectLst/>
                  <a:latin typeface="Calibri" panose="020F0502020204030204" pitchFamily="34" charset="0"/>
                </a:rPr>
                <a:t>Its style relies on bold designs, clear lines and vibrant colours and geometric patterns.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3" name="Text Box 6"/>
            <p:cNvSpPr txBox="1">
              <a:spLocks noChangeArrowheads="1"/>
            </p:cNvSpPr>
            <p:nvPr/>
          </p:nvSpPr>
          <p:spPr bwMode="auto">
            <a:xfrm>
              <a:off x="112757500" y="110333416"/>
              <a:ext cx="2383155" cy="3220085"/>
            </a:xfrm>
            <a:prstGeom prst="rect">
              <a:avLst/>
            </a:prstGeom>
            <a:solidFill>
              <a:srgbClr val="FFFFFF"/>
            </a:solidFill>
            <a:ln w="12700" algn="ctr">
              <a:solidFill>
                <a:srgbClr val="5B9BD5"/>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smtClean="0">
                  <a:ln>
                    <a:noFill/>
                  </a:ln>
                  <a:solidFill>
                    <a:srgbClr val="000000"/>
                  </a:solidFill>
                  <a:effectLst/>
                  <a:latin typeface="Calibri" panose="020F0502020204030204" pitchFamily="34" charset="0"/>
                </a:rPr>
                <a:t>Memphis                          1980-Now</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rgbClr val="000000"/>
                  </a:solidFill>
                  <a:effectLst/>
                  <a:latin typeface="Calibri" panose="020F0502020204030204" pitchFamily="34" charset="0"/>
                </a:rPr>
                <a:t>The Memphis design style began in the 1980s and is characterised by its use of colourful, abstract </a:t>
              </a:r>
              <a:br>
                <a:rPr kumimoji="0" lang="en-GB" altLang="en-US" sz="1200" b="0" i="0" u="none" strike="noStrike" cap="none" normalizeH="0" baseline="0" smtClean="0">
                  <a:ln>
                    <a:noFill/>
                  </a:ln>
                  <a:solidFill>
                    <a:srgbClr val="000000"/>
                  </a:solidFill>
                  <a:effectLst/>
                  <a:latin typeface="Calibri" panose="020F0502020204030204" pitchFamily="34" charset="0"/>
                </a:rPr>
              </a:br>
              <a:r>
                <a:rPr kumimoji="0" lang="en-GB" altLang="en-US" sz="1200" b="0" i="0" u="none" strike="noStrike" cap="none" normalizeH="0" baseline="0" smtClean="0">
                  <a:ln>
                    <a:noFill/>
                  </a:ln>
                  <a:solidFill>
                    <a:srgbClr val="000000"/>
                  </a:solidFill>
                  <a:effectLst/>
                  <a:latin typeface="Calibri" panose="020F0502020204030204" pitchFamily="34" charset="0"/>
                </a:rPr>
                <a:t>decoration and asymmetrical shapes.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rgbClr val="000000"/>
                  </a:solidFill>
                  <a:effectLst/>
                  <a:latin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3117" name="Picture 2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1335675" y="111547913"/>
              <a:ext cx="1142572" cy="76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118"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13741316" y="112068818"/>
              <a:ext cx="1188720" cy="108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119"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854730" y="112062882"/>
              <a:ext cx="731520" cy="1135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120"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909581" y="107808289"/>
              <a:ext cx="1162800" cy="1317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pic>
        <p:nvPicPr>
          <p:cNvPr id="3121" name="Picture 21"/>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25713" y="-52889150"/>
            <a:ext cx="830263" cy="14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122" name="Picture 19"/>
          <p:cNvPicPr>
            <a:picLocks noGrp="1"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325713" y="-52889150"/>
            <a:ext cx="96202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123" name="Picture 7"/>
          <p:cNvPicPr>
            <a:picLocks noGrp="1"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325713" y="-52889150"/>
            <a:ext cx="2117725"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24" name="Group 52"/>
          <p:cNvGrpSpPr>
            <a:grpSpLocks/>
          </p:cNvGrpSpPr>
          <p:nvPr/>
        </p:nvGrpSpPr>
        <p:grpSpPr bwMode="auto">
          <a:xfrm>
            <a:off x="54409975" y="53978175"/>
            <a:ext cx="7543800" cy="6796088"/>
            <a:chOff x="107625079" y="106758060"/>
            <a:chExt cx="7542881" cy="6795441"/>
          </a:xfrm>
        </p:grpSpPr>
        <p:sp>
          <p:nvSpPr>
            <p:cNvPr id="25" name="Text Box 2"/>
            <p:cNvSpPr txBox="1">
              <a:spLocks noChangeArrowheads="1"/>
            </p:cNvSpPr>
            <p:nvPr/>
          </p:nvSpPr>
          <p:spPr bwMode="auto">
            <a:xfrm>
              <a:off x="107636490" y="106758060"/>
              <a:ext cx="5028544" cy="3445717"/>
            </a:xfrm>
            <a:prstGeom prst="rect">
              <a:avLst/>
            </a:prstGeom>
            <a:solidFill>
              <a:srgbClr val="FFFFFF"/>
            </a:solidFill>
            <a:ln w="12700" algn="ctr">
              <a:solidFill>
                <a:srgbClr val="5B9BD5"/>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sng" strike="noStrike" cap="none" normalizeH="0" baseline="0" smtClean="0">
                  <a:ln>
                    <a:noFill/>
                  </a:ln>
                  <a:solidFill>
                    <a:srgbClr val="000000"/>
                  </a:solidFill>
                  <a:effectLst/>
                  <a:latin typeface="Calibri" panose="020F0502020204030204" pitchFamily="34" charset="0"/>
                </a:rPr>
                <a:t>Key Words and their definitions: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smtClean="0">
                  <a:ln>
                    <a:noFill/>
                  </a:ln>
                  <a:solidFill>
                    <a:srgbClr val="000000"/>
                  </a:solidFill>
                  <a:effectLst/>
                  <a:latin typeface="Calibri" panose="020F0502020204030204" pitchFamily="34" charset="0"/>
                </a:rPr>
                <a:t>Characteristic:</a:t>
              </a:r>
              <a:r>
                <a:rPr kumimoji="0" lang="en-GB" altLang="en-US" sz="1200" b="0" i="0" u="none" strike="noStrike" cap="none" normalizeH="0" baseline="0" smtClean="0">
                  <a:ln>
                    <a:noFill/>
                  </a:ln>
                  <a:solidFill>
                    <a:srgbClr val="000000"/>
                  </a:solidFill>
                  <a:effectLst/>
                  <a:latin typeface="Calibri" panose="020F0502020204030204" pitchFamily="34" charset="0"/>
                </a:rPr>
                <a:t>     a typical or noticeable feature of something that is easily recognisable</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smtClean="0">
                  <a:ln>
                    <a:noFill/>
                  </a:ln>
                  <a:solidFill>
                    <a:srgbClr val="000000"/>
                  </a:solidFill>
                  <a:effectLst/>
                  <a:latin typeface="Calibri" panose="020F0502020204030204" pitchFamily="34" charset="0"/>
                </a:rPr>
                <a:t>Iconic: </a:t>
              </a:r>
              <a:r>
                <a:rPr kumimoji="0" lang="en-GB" altLang="en-US" sz="1200" b="0" i="0" u="none" strike="noStrike" cap="none" normalizeH="0" baseline="0" smtClean="0">
                  <a:ln>
                    <a:noFill/>
                  </a:ln>
                  <a:solidFill>
                    <a:srgbClr val="000000"/>
                  </a:solidFill>
                  <a:effectLst/>
                  <a:latin typeface="Calibri" panose="020F0502020204030204" pitchFamily="34" charset="0"/>
                </a:rPr>
                <a:t>                  very famous or popular ‘It was an iconic design’</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smtClean="0">
                  <a:ln>
                    <a:noFill/>
                  </a:ln>
                  <a:solidFill>
                    <a:srgbClr val="000000"/>
                  </a:solidFill>
                  <a:effectLst/>
                  <a:latin typeface="Calibri" panose="020F0502020204030204" pitchFamily="34" charset="0"/>
                </a:rPr>
                <a:t>Influence:</a:t>
              </a:r>
              <a:r>
                <a:rPr kumimoji="0" lang="en-GB" altLang="en-US" sz="1200" b="0" i="0" u="none" strike="noStrike" cap="none" normalizeH="0" baseline="0" smtClean="0">
                  <a:ln>
                    <a:noFill/>
                  </a:ln>
                  <a:solidFill>
                    <a:srgbClr val="000000"/>
                  </a:solidFill>
                  <a:effectLst/>
                  <a:latin typeface="Calibri" panose="020F0502020204030204" pitchFamily="34" charset="0"/>
                </a:rPr>
                <a:t>             the ability to have an effect on something ‘he used Pop Art 			to influence the 	design’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smtClean="0">
                  <a:ln>
                    <a:noFill/>
                  </a:ln>
                  <a:solidFill>
                    <a:srgbClr val="000000"/>
                  </a:solidFill>
                  <a:effectLst/>
                  <a:latin typeface="Calibri" panose="020F0502020204030204" pitchFamily="34" charset="0"/>
                </a:rPr>
                <a:t>Oblique:</a:t>
              </a:r>
              <a:r>
                <a:rPr kumimoji="0" lang="en-GB" altLang="en-US" sz="1200" b="0" i="0" u="none" strike="noStrike" cap="none" normalizeH="0" baseline="0" smtClean="0">
                  <a:ln>
                    <a:noFill/>
                  </a:ln>
                  <a:solidFill>
                    <a:srgbClr val="000000"/>
                  </a:solidFill>
                  <a:effectLst/>
                  <a:latin typeface="Calibri" panose="020F0502020204030204" pitchFamily="34" charset="0"/>
                </a:rPr>
                <a:t>               a type of drawing to show 2D objects as 3D objects</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smtClean="0">
                  <a:ln>
                    <a:noFill/>
                  </a:ln>
                  <a:solidFill>
                    <a:srgbClr val="000000"/>
                  </a:solidFill>
                  <a:effectLst/>
                  <a:latin typeface="Calibri" panose="020F0502020204030204" pitchFamily="34" charset="0"/>
                </a:rPr>
                <a:t>Incorporate:</a:t>
              </a:r>
              <a:r>
                <a:rPr kumimoji="0" lang="en-GB" altLang="en-US" sz="1200" b="0" i="0" u="none" strike="noStrike" cap="none" normalizeH="0" baseline="0" smtClean="0">
                  <a:ln>
                    <a:noFill/>
                  </a:ln>
                  <a:solidFill>
                    <a:srgbClr val="000000"/>
                  </a:solidFill>
                  <a:effectLst/>
                  <a:latin typeface="Calibri" panose="020F0502020204030204" pitchFamily="34" charset="0"/>
                </a:rPr>
                <a:t>        to combine or join together ‘She incorporated Art Deco </a:t>
              </a:r>
              <a:br>
                <a:rPr kumimoji="0" lang="en-GB" altLang="en-US" sz="1200" b="0" i="0" u="none" strike="noStrike" cap="none" normalizeH="0" baseline="0" smtClean="0">
                  <a:ln>
                    <a:noFill/>
                  </a:ln>
                  <a:solidFill>
                    <a:srgbClr val="000000"/>
                  </a:solidFill>
                  <a:effectLst/>
                  <a:latin typeface="Calibri" panose="020F0502020204030204" pitchFamily="34" charset="0"/>
                </a:rPr>
              </a:br>
              <a:r>
                <a:rPr kumimoji="0" lang="en-GB" altLang="en-US" sz="1200" b="0" i="0" u="none" strike="noStrike" cap="none" normalizeH="0" baseline="0" smtClean="0">
                  <a:ln>
                    <a:noFill/>
                  </a:ln>
                  <a:solidFill>
                    <a:srgbClr val="000000"/>
                  </a:solidFill>
                  <a:effectLst/>
                  <a:latin typeface="Calibri" panose="020F0502020204030204" pitchFamily="34" charset="0"/>
                </a:rPr>
                <a:t>			features into the design’</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smtClean="0">
                  <a:ln>
                    <a:noFill/>
                  </a:ln>
                  <a:solidFill>
                    <a:srgbClr val="000000"/>
                  </a:solidFill>
                  <a:effectLst/>
                  <a:latin typeface="Calibri" panose="020F0502020204030204" pitchFamily="34" charset="0"/>
                </a:rPr>
                <a:t>Isometric:</a:t>
              </a:r>
              <a:r>
                <a:rPr kumimoji="0" lang="en-GB" altLang="en-US" sz="1200" b="0" i="0" u="none" strike="noStrike" cap="none" normalizeH="0" baseline="0" smtClean="0">
                  <a:ln>
                    <a:noFill/>
                  </a:ln>
                  <a:solidFill>
                    <a:srgbClr val="000000"/>
                  </a:solidFill>
                  <a:effectLst/>
                  <a:latin typeface="Calibri" panose="020F0502020204030204" pitchFamily="34" charset="0"/>
                </a:rPr>
                <a:t>             a drawing of a 3D shape on a 2D surface where horizontal			lines are at 30* </a:t>
              </a:r>
              <a:br>
                <a:rPr kumimoji="0" lang="en-GB" altLang="en-US" sz="1200" b="0" i="0" u="none" strike="noStrike" cap="none" normalizeH="0" baseline="0" smtClean="0">
                  <a:ln>
                    <a:noFill/>
                  </a:ln>
                  <a:solidFill>
                    <a:srgbClr val="000000"/>
                  </a:solidFill>
                  <a:effectLst/>
                  <a:latin typeface="Calibri" panose="020F0502020204030204" pitchFamily="34" charset="0"/>
                </a:rPr>
              </a:br>
              <a:r>
                <a:rPr kumimoji="0" lang="en-GB" altLang="en-US" sz="1200" b="1" i="0" u="none" strike="noStrike" cap="none" normalizeH="0" baseline="0" smtClean="0">
                  <a:ln>
                    <a:noFill/>
                  </a:ln>
                  <a:solidFill>
                    <a:srgbClr val="000000"/>
                  </a:solidFill>
                  <a:effectLst/>
                  <a:latin typeface="Calibri" panose="020F0502020204030204" pitchFamily="34" charset="0"/>
                </a:rPr>
                <a:t>Nouveau:              </a:t>
              </a:r>
              <a:r>
                <a:rPr kumimoji="0" lang="en-GB" altLang="en-US" sz="1200" b="0" i="0" u="none" strike="noStrike" cap="none" normalizeH="0" baseline="0" smtClean="0">
                  <a:ln>
                    <a:noFill/>
                  </a:ln>
                  <a:solidFill>
                    <a:srgbClr val="000000"/>
                  </a:solidFill>
                  <a:effectLst/>
                  <a:latin typeface="Calibri" panose="020F0502020204030204" pitchFamily="34" charset="0"/>
                </a:rPr>
                <a:t>a French word for New.  ‘We are looking at the </a:t>
              </a:r>
              <a:br>
                <a:rPr kumimoji="0" lang="en-GB" altLang="en-US" sz="1200" b="0" i="0" u="none" strike="noStrike" cap="none" normalizeH="0" baseline="0" smtClean="0">
                  <a:ln>
                    <a:noFill/>
                  </a:ln>
                  <a:solidFill>
                    <a:srgbClr val="000000"/>
                  </a:solidFill>
                  <a:effectLst/>
                  <a:latin typeface="Calibri" panose="020F0502020204030204" pitchFamily="34" charset="0"/>
                </a:rPr>
              </a:br>
              <a:r>
                <a:rPr kumimoji="0" lang="en-GB" altLang="en-US" sz="1200" b="0" i="0" u="none" strike="noStrike" cap="none" normalizeH="0" baseline="0" smtClean="0">
                  <a:ln>
                    <a:noFill/>
                  </a:ln>
                  <a:solidFill>
                    <a:srgbClr val="000000"/>
                  </a:solidFill>
                  <a:effectLst/>
                  <a:latin typeface="Calibri" panose="020F0502020204030204" pitchFamily="34" charset="0"/>
                </a:rPr>
                <a:t>			Art Nouveau design movement</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smtClean="0">
                  <a:ln>
                    <a:noFill/>
                  </a:ln>
                  <a:solidFill>
                    <a:srgbClr val="000000"/>
                  </a:solidFill>
                  <a:effectLst/>
                  <a:latin typeface="Calibri" panose="020F0502020204030204" pitchFamily="34" charset="0"/>
                </a:rPr>
                <a:t>Elaborate:             </a:t>
              </a:r>
              <a:r>
                <a:rPr kumimoji="0" lang="en-GB" altLang="en-US" sz="1200" b="0" i="0" u="none" strike="noStrike" cap="none" normalizeH="0" baseline="0" smtClean="0">
                  <a:ln>
                    <a:noFill/>
                  </a:ln>
                  <a:solidFill>
                    <a:srgbClr val="000000"/>
                  </a:solidFill>
                  <a:effectLst/>
                  <a:latin typeface="Calibri" panose="020F0502020204030204" pitchFamily="34" charset="0"/>
                </a:rPr>
                <a:t>detailed, beautiful and complicated ‘Art Nouveau is </a:t>
              </a:r>
              <a:br>
                <a:rPr kumimoji="0" lang="en-GB" altLang="en-US" sz="1200" b="0" i="0" u="none" strike="noStrike" cap="none" normalizeH="0" baseline="0" smtClean="0">
                  <a:ln>
                    <a:noFill/>
                  </a:ln>
                  <a:solidFill>
                    <a:srgbClr val="000000"/>
                  </a:solidFill>
                  <a:effectLst/>
                  <a:latin typeface="Calibri" panose="020F0502020204030204" pitchFamily="34" charset="0"/>
                </a:rPr>
              </a:br>
              <a:r>
                <a:rPr kumimoji="0" lang="en-GB" altLang="en-US" sz="1200" b="0" i="0" u="none" strike="noStrike" cap="none" normalizeH="0" baseline="0" smtClean="0">
                  <a:ln>
                    <a:noFill/>
                  </a:ln>
                  <a:solidFill>
                    <a:srgbClr val="000000"/>
                  </a:solidFill>
                  <a:effectLst/>
                  <a:latin typeface="Calibri" panose="020F0502020204030204" pitchFamily="34" charset="0"/>
                </a:rPr>
                <a:t>			elaborately decorated’</a:t>
              </a:r>
              <a:r>
                <a:rPr kumimoji="0" lang="en-GB" altLang="en-US" sz="1200" b="1"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6" name="Text Box 3"/>
            <p:cNvSpPr txBox="1">
              <a:spLocks noChangeArrowheads="1"/>
            </p:cNvSpPr>
            <p:nvPr/>
          </p:nvSpPr>
          <p:spPr bwMode="auto">
            <a:xfrm>
              <a:off x="107625079" y="110333416"/>
              <a:ext cx="2362200" cy="3206750"/>
            </a:xfrm>
            <a:prstGeom prst="rect">
              <a:avLst/>
            </a:prstGeom>
            <a:solidFill>
              <a:srgbClr val="FFFFFF"/>
            </a:solidFill>
            <a:ln w="12700" algn="ctr">
              <a:solidFill>
                <a:srgbClr val="5B9BD5"/>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smtClean="0">
                  <a:ln>
                    <a:noFill/>
                  </a:ln>
                  <a:solidFill>
                    <a:srgbClr val="000000"/>
                  </a:solidFill>
                  <a:effectLst/>
                  <a:latin typeface="Calibri" panose="020F0502020204030204" pitchFamily="34" charset="0"/>
                </a:rPr>
                <a:t>Art Nouveau                    1870-1920</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rgbClr val="000000"/>
                  </a:solidFill>
                  <a:effectLst/>
                  <a:latin typeface="Calibri" panose="020F0502020204030204" pitchFamily="34" charset="0"/>
                </a:rPr>
                <a:t>Art Nouveau was the dominant style until the 1920s for the rich not the working class.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smtClean="0">
                  <a:ln>
                    <a:noFill/>
                  </a:ln>
                  <a:solidFill>
                    <a:srgbClr val="000000"/>
                  </a:solidFill>
                  <a:effectLst/>
                  <a:latin typeface="Calibri" panose="020F0502020204030204" pitchFamily="34" charset="0"/>
                </a:rPr>
                <a:t>￼</a:t>
              </a:r>
              <a:endParaRPr kumimoji="0" lang="en-GB" altLang="en-US" sz="1200" b="0" i="0" u="none" strike="noStrike" cap="none" normalizeH="0" baseline="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rgbClr val="000000"/>
                  </a:solidFill>
                  <a:effectLst/>
                  <a:latin typeface="Calibri" panose="020F0502020204030204" pitchFamily="34" charset="0"/>
                </a:rPr>
                <a:t>Examples of Art Nouveau include highly skilful jewellery, elaborate interior design and wrought iron scroll work.</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 name="Text Box 4"/>
            <p:cNvSpPr txBox="1">
              <a:spLocks noChangeArrowheads="1"/>
            </p:cNvSpPr>
            <p:nvPr/>
          </p:nvSpPr>
          <p:spPr bwMode="auto">
            <a:xfrm>
              <a:off x="110032959" y="110333416"/>
              <a:ext cx="2632075" cy="3213735"/>
            </a:xfrm>
            <a:prstGeom prst="rect">
              <a:avLst/>
            </a:prstGeom>
            <a:solidFill>
              <a:srgbClr val="FFFFFF"/>
            </a:solidFill>
            <a:ln w="12700" algn="ctr">
              <a:solidFill>
                <a:srgbClr val="5B9BD5"/>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smtClean="0">
                  <a:ln>
                    <a:noFill/>
                  </a:ln>
                  <a:solidFill>
                    <a:srgbClr val="000000"/>
                  </a:solidFill>
                  <a:effectLst/>
                  <a:latin typeface="Calibri" panose="020F0502020204030204" pitchFamily="34" charset="0"/>
                </a:rPr>
                <a:t>Pop Art                                     1960-Now</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rgbClr val="000000"/>
                  </a:solidFill>
                  <a:effectLst/>
                  <a:latin typeface="Calibri" panose="020F0502020204030204" pitchFamily="34" charset="0"/>
                </a:rPr>
                <a:t>Pop Art uses images from popular </a:t>
              </a:r>
              <a:br>
                <a:rPr kumimoji="0" lang="en-GB" altLang="en-US" sz="1200" b="0" i="0" u="none" strike="noStrike" cap="none" normalizeH="0" baseline="0" smtClean="0">
                  <a:ln>
                    <a:noFill/>
                  </a:ln>
                  <a:solidFill>
                    <a:srgbClr val="000000"/>
                  </a:solidFill>
                  <a:effectLst/>
                  <a:latin typeface="Calibri" panose="020F0502020204030204" pitchFamily="34" charset="0"/>
                </a:rPr>
              </a:br>
              <a:r>
                <a:rPr kumimoji="0" lang="en-GB" altLang="en-US" sz="1200" b="0" i="0" u="none" strike="noStrike" cap="none" normalizeH="0" baseline="0" smtClean="0">
                  <a:ln>
                    <a:noFill/>
                  </a:ln>
                  <a:solidFill>
                    <a:srgbClr val="000000"/>
                  </a:solidFill>
                  <a:effectLst/>
                  <a:latin typeface="Calibri" panose="020F0502020204030204" pitchFamily="34" charset="0"/>
                </a:rPr>
                <a:t>culture, adverts and consumer products as its trademark.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smtClean="0">
                  <a:ln>
                    <a:noFill/>
                  </a:ln>
                  <a:solidFill>
                    <a:srgbClr val="000000"/>
                  </a:solidFill>
                  <a:effectLst/>
                  <a:latin typeface="Calibri" panose="020F0502020204030204" pitchFamily="34" charset="0"/>
                </a:rPr>
                <a:t>￼</a:t>
              </a:r>
              <a:r>
                <a:rPr kumimoji="0" lang="en-GB" altLang="en-US" sz="1200" b="0" i="0" u="none" strike="noStrike" cap="none" normalizeH="0" baseline="0" smtClean="0">
                  <a:ln>
                    <a:noFill/>
                  </a:ln>
                  <a:solidFill>
                    <a:srgbClr val="000000"/>
                  </a:solidFill>
                  <a:effectLst/>
                  <a:latin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rgbClr val="000000"/>
                  </a:solidFill>
                  <a:effectLst/>
                  <a:latin typeface="Calibri" panose="020F0502020204030204" pitchFamily="34" charset="0"/>
                </a:rPr>
                <a:t>Soup cans, Cola bottles and comic strips are replicated using bold and </a:t>
              </a:r>
              <a:br>
                <a:rPr kumimoji="0" lang="en-GB" altLang="en-US" sz="1200" b="0" i="0" u="none" strike="noStrike" cap="none" normalizeH="0" baseline="0" smtClean="0">
                  <a:ln>
                    <a:noFill/>
                  </a:ln>
                  <a:solidFill>
                    <a:srgbClr val="000000"/>
                  </a:solidFill>
                  <a:effectLst/>
                  <a:latin typeface="Calibri" panose="020F0502020204030204" pitchFamily="34" charset="0"/>
                </a:rPr>
              </a:br>
              <a:r>
                <a:rPr kumimoji="0" lang="en-GB" altLang="en-US" sz="1200" b="0" i="0" u="none" strike="noStrike" cap="none" normalizeH="0" baseline="0" smtClean="0">
                  <a:ln>
                    <a:noFill/>
                  </a:ln>
                  <a:solidFill>
                    <a:srgbClr val="000000"/>
                  </a:solidFill>
                  <a:effectLst/>
                  <a:latin typeface="Calibri" panose="020F0502020204030204" pitchFamily="34" charset="0"/>
                </a:rPr>
                <a:t>distinctive colours, dots and bold lines.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8" name="Text Box 5"/>
            <p:cNvSpPr txBox="1">
              <a:spLocks noChangeArrowheads="1"/>
            </p:cNvSpPr>
            <p:nvPr/>
          </p:nvSpPr>
          <p:spPr bwMode="auto">
            <a:xfrm>
              <a:off x="112757500" y="106758060"/>
              <a:ext cx="2410460" cy="3206750"/>
            </a:xfrm>
            <a:prstGeom prst="rect">
              <a:avLst/>
            </a:prstGeom>
            <a:solidFill>
              <a:srgbClr val="FFFFFF"/>
            </a:solidFill>
            <a:ln w="12700" algn="ctr">
              <a:solidFill>
                <a:srgbClr val="5B9BD5"/>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smtClean="0">
                  <a:ln>
                    <a:noFill/>
                  </a:ln>
                  <a:solidFill>
                    <a:srgbClr val="000000"/>
                  </a:solidFill>
                  <a:effectLst/>
                  <a:latin typeface="Calibri" panose="020F0502020204030204" pitchFamily="34" charset="0"/>
                </a:rPr>
                <a:t>Art Deco                            1924-1940</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rgbClr val="000000"/>
                  </a:solidFill>
                  <a:effectLst/>
                  <a:latin typeface="Calibri" panose="020F0502020204030204" pitchFamily="34" charset="0"/>
                </a:rPr>
                <a:t>Art Deco is usually associated with the architecture of the 1930s.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rgbClr val="000000"/>
                  </a:solidFill>
                  <a:effectLst/>
                  <a:latin typeface="Calibri" panose="020F050202020403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rgbClr val="000000"/>
                  </a:solidFill>
                  <a:effectLst/>
                  <a:latin typeface="Calibri" panose="020F0502020204030204" pitchFamily="34" charset="0"/>
                </a:rPr>
                <a:t>Its style relies on bold designs, clear lines and vibrant colours and geometric patterns.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9" name="Text Box 6"/>
            <p:cNvSpPr txBox="1">
              <a:spLocks noChangeArrowheads="1"/>
            </p:cNvSpPr>
            <p:nvPr/>
          </p:nvSpPr>
          <p:spPr bwMode="auto">
            <a:xfrm>
              <a:off x="112757500" y="110333416"/>
              <a:ext cx="2383155" cy="3220085"/>
            </a:xfrm>
            <a:prstGeom prst="rect">
              <a:avLst/>
            </a:prstGeom>
            <a:solidFill>
              <a:srgbClr val="FFFFFF"/>
            </a:solidFill>
            <a:ln w="12700" algn="ctr">
              <a:solidFill>
                <a:srgbClr val="5B9BD5"/>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smtClean="0">
                  <a:ln>
                    <a:noFill/>
                  </a:ln>
                  <a:solidFill>
                    <a:srgbClr val="000000"/>
                  </a:solidFill>
                  <a:effectLst/>
                  <a:latin typeface="Calibri" panose="020F0502020204030204" pitchFamily="34" charset="0"/>
                </a:rPr>
                <a:t>Memphis                          1980-Now</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rgbClr val="000000"/>
                  </a:solidFill>
                  <a:effectLst/>
                  <a:latin typeface="Calibri" panose="020F0502020204030204" pitchFamily="34" charset="0"/>
                </a:rPr>
                <a:t>The Memphis design style began in the 1980s and is characterised by its use of colourful, abstract </a:t>
              </a:r>
              <a:br>
                <a:rPr kumimoji="0" lang="en-GB" altLang="en-US" sz="1200" b="0" i="0" u="none" strike="noStrike" cap="none" normalizeH="0" baseline="0" smtClean="0">
                  <a:ln>
                    <a:noFill/>
                  </a:ln>
                  <a:solidFill>
                    <a:srgbClr val="000000"/>
                  </a:solidFill>
                  <a:effectLst/>
                  <a:latin typeface="Calibri" panose="020F0502020204030204" pitchFamily="34" charset="0"/>
                </a:rPr>
              </a:br>
              <a:r>
                <a:rPr kumimoji="0" lang="en-GB" altLang="en-US" sz="1200" b="0" i="0" u="none" strike="noStrike" cap="none" normalizeH="0" baseline="0" smtClean="0">
                  <a:ln>
                    <a:noFill/>
                  </a:ln>
                  <a:solidFill>
                    <a:srgbClr val="000000"/>
                  </a:solidFill>
                  <a:effectLst/>
                  <a:latin typeface="Calibri" panose="020F0502020204030204" pitchFamily="34" charset="0"/>
                </a:rPr>
                <a:t>decoration and asymmetrical shapes.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rgbClr val="000000"/>
                  </a:solidFill>
                  <a:effectLst/>
                  <a:latin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3130" name="Picture 2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1335675" y="111547913"/>
              <a:ext cx="1142572" cy="76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131"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13741316" y="112068818"/>
              <a:ext cx="1188720" cy="108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132"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854730" y="112062882"/>
              <a:ext cx="731520" cy="1135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133"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909581" y="107808289"/>
              <a:ext cx="1162800" cy="1317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pic>
        <p:nvPicPr>
          <p:cNvPr id="3134" name="Picture 21"/>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173313" y="-52736750"/>
            <a:ext cx="830263" cy="14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135" name="Picture 19"/>
          <p:cNvPicPr>
            <a:picLocks noGrp="1"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173313" y="-52736750"/>
            <a:ext cx="96202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136" name="Picture 7"/>
          <p:cNvPicPr>
            <a:picLocks noGrp="1"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173313" y="-52736750"/>
            <a:ext cx="2117725"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5" name="Text Box 5"/>
          <p:cNvSpPr txBox="1">
            <a:spLocks noChangeArrowheads="1"/>
          </p:cNvSpPr>
          <p:nvPr/>
        </p:nvSpPr>
        <p:spPr bwMode="auto">
          <a:xfrm>
            <a:off x="56365775" y="53368575"/>
            <a:ext cx="2411413" cy="3206750"/>
          </a:xfrm>
          <a:prstGeom prst="rect">
            <a:avLst/>
          </a:prstGeom>
          <a:solidFill>
            <a:srgbClr val="FFFFFF"/>
          </a:solidFill>
          <a:ln w="12700" algn="ctr">
            <a:solidFill>
              <a:srgbClr val="5B9BD5"/>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smtClean="0">
                <a:ln>
                  <a:noFill/>
                </a:ln>
                <a:solidFill>
                  <a:srgbClr val="000000"/>
                </a:solidFill>
                <a:effectLst/>
                <a:latin typeface="Calibri" panose="020F0502020204030204" pitchFamily="34" charset="0"/>
              </a:rPr>
              <a:t>Art Deco                            1924-1940</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rgbClr val="000000"/>
                </a:solidFill>
                <a:effectLst/>
                <a:latin typeface="Calibri" panose="020F0502020204030204" pitchFamily="34" charset="0"/>
              </a:rPr>
              <a:t>Art Deco is usually associated with the architecture of the 1930s.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rgbClr val="000000"/>
                </a:solidFill>
                <a:effectLst/>
                <a:latin typeface="Calibri" panose="020F050202020403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rgbClr val="000000"/>
                </a:solidFill>
                <a:effectLst/>
                <a:latin typeface="Calibri" panose="020F0502020204030204" pitchFamily="34" charset="0"/>
              </a:rPr>
              <a:t>Its style relies on bold designs, clear lines and vibrant colours and geometric patterns.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3147"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518300" y="54419500"/>
            <a:ext cx="1163638"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148" name="Picture 21"/>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49900" y="-53346350"/>
            <a:ext cx="830262" cy="14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6" name="Picture 35"/>
          <p:cNvPicPr>
            <a:picLocks noChangeAspect="1"/>
          </p:cNvPicPr>
          <p:nvPr/>
        </p:nvPicPr>
        <p:blipFill rotWithShape="1">
          <a:blip r:embed="rId10"/>
          <a:srcRect l="35015" t="27481" r="23917" b="10890"/>
          <a:stretch/>
        </p:blipFill>
        <p:spPr>
          <a:xfrm>
            <a:off x="2042160" y="340965"/>
            <a:ext cx="9845040" cy="5927566"/>
          </a:xfrm>
          <a:prstGeom prst="rect">
            <a:avLst/>
          </a:prstGeom>
        </p:spPr>
      </p:pic>
      <p:sp>
        <p:nvSpPr>
          <p:cNvPr id="78" name="TextBox 77"/>
          <p:cNvSpPr txBox="1"/>
          <p:nvPr/>
        </p:nvSpPr>
        <p:spPr>
          <a:xfrm rot="16200000">
            <a:off x="-2041318" y="2981583"/>
            <a:ext cx="5673846" cy="646331"/>
          </a:xfrm>
          <a:prstGeom prst="rect">
            <a:avLst/>
          </a:prstGeom>
          <a:solidFill>
            <a:schemeClr val="bg1"/>
          </a:solidFill>
          <a:ln>
            <a:solidFill>
              <a:schemeClr val="tx1"/>
            </a:solidFill>
          </a:ln>
        </p:spPr>
        <p:txBody>
          <a:bodyPr wrap="square" rtlCol="0">
            <a:spAutoFit/>
          </a:bodyPr>
          <a:lstStyle/>
          <a:p>
            <a:pPr>
              <a:spcAft>
                <a:spcPts val="0"/>
              </a:spcAft>
            </a:pPr>
            <a:r>
              <a:rPr lang="en-GB" b="1" dirty="0">
                <a:latin typeface="Calibri" panose="020F0502020204030204" pitchFamily="34" charset="0"/>
                <a:ea typeface="Calibri" panose="020F0502020204030204" pitchFamily="34" charset="0"/>
                <a:cs typeface="Arial" panose="020B0604020202020204" pitchFamily="34" charset="0"/>
              </a:rPr>
              <a:t>Design and Technology Knowledge organiser</a:t>
            </a:r>
            <a:endParaRPr lang="en-GB" sz="900" dirty="0" smtClean="0">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en-GB" b="1" dirty="0">
                <a:latin typeface="Calibri" panose="020F0502020204030204" pitchFamily="34" charset="0"/>
                <a:ea typeface="Calibri" panose="020F0502020204030204" pitchFamily="34" charset="0"/>
                <a:cs typeface="Arial" panose="020B0604020202020204" pitchFamily="34" charset="0"/>
              </a:rPr>
              <a:t>Year </a:t>
            </a:r>
            <a:r>
              <a:rPr lang="en-GB" b="1" dirty="0" smtClean="0">
                <a:latin typeface="Calibri" panose="020F0502020204030204" pitchFamily="34" charset="0"/>
                <a:ea typeface="Calibri" panose="020F0502020204030204" pitchFamily="34" charset="0"/>
                <a:cs typeface="Arial" panose="020B0604020202020204" pitchFamily="34" charset="0"/>
              </a:rPr>
              <a:t>9 Technology: </a:t>
            </a:r>
            <a:r>
              <a:rPr lang="en-GB" b="1" dirty="0" smtClean="0"/>
              <a:t>CAD &amp; Study of design eras        </a:t>
            </a:r>
            <a:r>
              <a:rPr lang="en-GB" sz="1000" b="1" dirty="0" smtClean="0"/>
              <a:t>page 2</a:t>
            </a:r>
            <a:endParaRPr lang="en-GB" sz="9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629798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1835</Words>
  <Application>Microsoft Office PowerPoint</Application>
  <PresentationFormat>Widescreen</PresentationFormat>
  <Paragraphs>223</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Rhiannon Pearson</dc:creator>
  <cp:lastModifiedBy>Rhiannon Pearson</cp:lastModifiedBy>
  <cp:revision>3</cp:revision>
  <dcterms:created xsi:type="dcterms:W3CDTF">2024-01-24T20:34:40Z</dcterms:created>
  <dcterms:modified xsi:type="dcterms:W3CDTF">2024-01-24T20:55:38Z</dcterms:modified>
</cp:coreProperties>
</file>