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62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0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6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2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5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9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25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7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6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3B5C-FB8B-4A89-B377-AE283EACFCA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097D-A30F-43C2-B4B0-4188C8423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53" t="24796" r="22831" b="9870"/>
          <a:stretch/>
        </p:blipFill>
        <p:spPr>
          <a:xfrm>
            <a:off x="304801" y="457200"/>
            <a:ext cx="11719560" cy="6065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46149"/>
            <a:ext cx="653795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and Technology Knowledge organiser</a:t>
            </a:r>
            <a:endParaRPr lang="en-GB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Food: </a:t>
            </a:r>
            <a:r>
              <a:rPr lang="en-GB" b="1" dirty="0"/>
              <a:t>Nutrients, origin &amp; function of ingredients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1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5400000">
            <a:off x="2652631" y="-1995567"/>
            <a:ext cx="6416040" cy="11016775"/>
            <a:chOff x="-1168400" y="-1360488"/>
            <a:chExt cx="7027863" cy="9747251"/>
          </a:xfrm>
        </p:grpSpPr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-1168400" y="5667375"/>
              <a:ext cx="3071813" cy="271938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Mater</a:t>
              </a: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ial </a:t>
              </a:r>
              <a:r>
                <a:rPr kumimoji="0" lang="en-GB" altLang="en-US" sz="12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PHYSICAL</a:t>
              </a: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properties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Absorbency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 ability to take on/attract another element such as water, heat or light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Density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mass of a material per unit of volume/how compact it is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Fusibility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ability of a material to combine with another material when heated into a liquid, and then cooling as one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Electrical Conductivity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ability to conduct electricity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Thermal Conductivity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ability of a material to conduct heat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9813" y="-1231900"/>
              <a:ext cx="2516188" cy="166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1930400" y="5667375"/>
              <a:ext cx="3848100" cy="271938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Material </a:t>
              </a:r>
              <a:r>
                <a:rPr kumimoji="0" lang="en-GB" altLang="en-US" sz="1200" b="1" i="0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WORKING</a:t>
              </a: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properties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Strength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ability to withstand force without breaking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Elasticity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ability to stretch and return to their original shape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Ductility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ability to be drawn or stretched out onto a thin strand without snapping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Malleability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ability to be deformed and to remain in that shape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Hardness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ability to withstand scratching or denting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Toughness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ability to withstand breaking or snapping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0" name="Picture 6" descr="Standard Steel Scriber - cooksongold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0" y="1914525"/>
              <a:ext cx="121920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778250" y="-1360488"/>
              <a:ext cx="1981200" cy="3432176"/>
              <a:chOff x="111672060" y="105592418"/>
              <a:chExt cx="1828800" cy="3431939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679680" y="106282543"/>
                <a:ext cx="1821180" cy="1965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111672060" y="105592418"/>
                <a:ext cx="1759527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1200" b="1" i="0" u="sng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Ergonomics: </a:t>
                </a:r>
                <a:r>
                  <a:rPr kumimoji="0" lang="en-GB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human factors that affect the design of products or places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111672060" y="108248503"/>
                <a:ext cx="1828800" cy="7758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en-US" sz="1200" b="1" i="0" u="sng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Anthropometrics: </a:t>
                </a:r>
                <a:r>
                  <a:rPr kumimoji="0" lang="en-GB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is the study of average human measurements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9813" y="530225"/>
              <a:ext cx="2695576" cy="1954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-792163" y="2574925"/>
              <a:ext cx="2722563" cy="66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Countersink Head Riveting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7" name="Picture 13" descr="Buy Ritu Pointed Knife 8&quot; 3 Rivet Handle, J-54 Online at Low Prices in  India - Amazon.i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6" t="10361" r="5940" b="18651"/>
            <a:stretch>
              <a:fillRect/>
            </a:stretch>
          </p:blipFill>
          <p:spPr bwMode="auto">
            <a:xfrm>
              <a:off x="176213" y="2922588"/>
              <a:ext cx="147161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 descr="Vices | R.D. Barret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00" y="3502025"/>
              <a:ext cx="1527175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 descr="Faithfull Ball Pein Hammer 3.Lb: Amazon.co.uk: DIY &amp; Tool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45" b="55162"/>
            <a:stretch>
              <a:fillRect/>
            </a:stretch>
          </p:blipFill>
          <p:spPr bwMode="auto">
            <a:xfrm>
              <a:off x="4337050" y="3330575"/>
              <a:ext cx="1270000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 descr="Countersunk Head Solid Rivets DIN 66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9813" y="3033713"/>
              <a:ext cx="1081088" cy="86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 descr="Countersink 12 x 38mm | Drill Bits | Screwfix.com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050" y="4591050"/>
              <a:ext cx="84455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 descr="STAHLWILLE 12200 HAND VICE 145mm | PrimeTool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075" y="3502025"/>
              <a:ext cx="1212850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 descr="16-Speed Premier Floor Pillar Drill 1610mm Ht | PDM210F | 1 year Warranty |  Seale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8" r="28168"/>
            <a:stretch>
              <a:fillRect/>
            </a:stretch>
          </p:blipFill>
          <p:spPr bwMode="auto">
            <a:xfrm>
              <a:off x="1874838" y="-1243013"/>
              <a:ext cx="1400175" cy="306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2216150" y="1787525"/>
              <a:ext cx="1598613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Pillar Drill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064125" y="2667000"/>
              <a:ext cx="795338" cy="25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Scribe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4030663" y="5334000"/>
              <a:ext cx="1828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Countersink Bit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4268788" y="4216400"/>
              <a:ext cx="1590675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Ball Pein Hammer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960438" y="4429125"/>
              <a:ext cx="1828800" cy="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Machine Vice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2930525" y="4303713"/>
              <a:ext cx="88423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Hand Vice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-792163" y="4216400"/>
              <a:ext cx="1828801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Round Head Rivets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51" name="Picture 27" descr="Spot GB867 86 Semi round Head Aluminum Rivet Solid Rivet Round Cap  Percussive Aluminum Rivet M3 M6 100PCS|Screws| - AliExpres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3" y="4757738"/>
              <a:ext cx="1223962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8" descr="What is the Riveting Process and How Does It Work? – 3D Inside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8400" y="4591050"/>
              <a:ext cx="1296988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00" y="2195513"/>
              <a:ext cx="2857500" cy="104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54" name="Picture 30" descr="Priory 44 Square Head Centre Punch 5/32 in PRI44532: Amazon.co.uk: DIY &amp;  Tool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00" y="4794250"/>
              <a:ext cx="1316038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2706688" y="5164138"/>
              <a:ext cx="1406525" cy="27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Centre Punch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 rot="5400000">
            <a:off x="8581460" y="3074436"/>
            <a:ext cx="618560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and Technology Knowledge organiser</a:t>
            </a:r>
            <a:endParaRPr lang="en-GB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Design: Metals &amp; Ergonomics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3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19" y="914143"/>
            <a:ext cx="6095999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100" b="0" i="0" dirty="0" smtClean="0">
                <a:solidFill>
                  <a:srgbClr val="111111"/>
                </a:solidFill>
                <a:effectLst/>
              </a:rPr>
              <a:t>A </a:t>
            </a:r>
            <a:r>
              <a:rPr lang="en-GB" sz="1100" b="1" i="0" u="sng" dirty="0" smtClean="0">
                <a:solidFill>
                  <a:srgbClr val="111111"/>
                </a:solidFill>
                <a:effectLst/>
              </a:rPr>
              <a:t>floor plan </a:t>
            </a:r>
            <a:r>
              <a:rPr lang="en-GB" sz="1100" b="0" i="0" dirty="0" smtClean="0">
                <a:solidFill>
                  <a:srgbClr val="111111"/>
                </a:solidFill>
                <a:effectLst/>
              </a:rPr>
              <a:t>is like a </a:t>
            </a:r>
            <a:r>
              <a:rPr lang="en-GB" sz="1100" i="0" dirty="0" smtClean="0">
                <a:solidFill>
                  <a:srgbClr val="111111"/>
                </a:solidFill>
                <a:effectLst/>
              </a:rPr>
              <a:t>map in pictures of a floor in a building</a:t>
            </a:r>
            <a:r>
              <a:rPr lang="en-GB" sz="1100" b="0" i="0" dirty="0" smtClean="0">
                <a:solidFill>
                  <a:srgbClr val="111111"/>
                </a:solidFill>
                <a:effectLst/>
              </a:rPr>
              <a:t>. It helps architects and designers understand how the space inside a house or office looks and how everything is arranged and flows. It is a to-scale drawing of a single room, one floor, or an entire building. Each wall, ceiling, and hallway is measured and then drawn to scale.</a:t>
            </a:r>
            <a:endParaRPr lang="en-GB" sz="1100" dirty="0"/>
          </a:p>
        </p:txBody>
      </p:sp>
      <p:pic>
        <p:nvPicPr>
          <p:cNvPr id="3" name="Picture 2" descr="How to create a space plan for your interior design projec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8" t="5334" b="3619"/>
          <a:stretch/>
        </p:blipFill>
        <p:spPr bwMode="auto">
          <a:xfrm>
            <a:off x="605901" y="1949238"/>
            <a:ext cx="2137212" cy="20845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19" y="4193928"/>
            <a:ext cx="609600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100" b="1" i="0" u="sng" dirty="0" smtClean="0">
                <a:solidFill>
                  <a:srgbClr val="111111"/>
                </a:solidFill>
                <a:effectLst/>
              </a:rPr>
              <a:t>Isometric drawing</a:t>
            </a:r>
            <a:r>
              <a:rPr lang="en-GB" sz="1100" b="0" i="0" dirty="0" smtClean="0">
                <a:solidFill>
                  <a:srgbClr val="111111"/>
                </a:solidFill>
                <a:effectLst/>
              </a:rPr>
              <a:t>, method of graphic representation of </a:t>
            </a:r>
            <a:r>
              <a:rPr lang="en-GB" sz="1100" i="0" dirty="0" smtClean="0">
                <a:solidFill>
                  <a:srgbClr val="111111"/>
                </a:solidFill>
                <a:effectLst/>
              </a:rPr>
              <a:t>three-dimensional objects</a:t>
            </a:r>
            <a:r>
              <a:rPr lang="en-GB" sz="1100" b="0" i="0" dirty="0" smtClean="0">
                <a:solidFill>
                  <a:srgbClr val="111111"/>
                </a:solidFill>
                <a:effectLst/>
              </a:rPr>
              <a:t>, used by engineers, technical illustrators, and architects. The technique uses a drawing grid with lines at angles of 30, 60 and 90 degrees. It is a technical drawing that required pencil and ruler and is a technique</a:t>
            </a:r>
            <a:r>
              <a:rPr lang="en-GB" sz="1100" dirty="0" smtClean="0">
                <a:solidFill>
                  <a:srgbClr val="111111"/>
                </a:solidFill>
              </a:rPr>
              <a:t> that creates drawings that can be enlarged and reduced accurately.</a:t>
            </a:r>
            <a:endParaRPr lang="en-GB" sz="1100" dirty="0"/>
          </a:p>
        </p:txBody>
      </p:sp>
      <p:pic>
        <p:nvPicPr>
          <p:cNvPr id="5" name="Picture 4" descr="Wide Angle Isometric Grid Printable Template, Isometric Printable Grid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b="8307"/>
          <a:stretch/>
        </p:blipFill>
        <p:spPr bwMode="auto">
          <a:xfrm>
            <a:off x="3014002" y="1842820"/>
            <a:ext cx="2138315" cy="2211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13020" y="897747"/>
            <a:ext cx="5568629" cy="270843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sng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b="1" u="sng" dirty="0">
              <a:solidFill>
                <a:srgbClr val="141414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Deign 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Brief / Engineering Brief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A is the statement a  gives to a designer outlining what they want their product to be like,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eg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 'Design a drinks bottle holder for use while riding a bicycle'. The designer could also produce a brief on behalf of the client, as the client might have a problem but not know how to proceed.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 smtClean="0">
              <a:solidFill>
                <a:srgbClr val="141414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141414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Design Specification</a:t>
            </a:r>
            <a:endParaRPr kumimoji="0" lang="en-US" altLang="en-U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A  is a list of criteria a product needs to address. Using the brief as a starting point for research, a specification can be written when more facts are known. Information needs to be found through research to help produce early design solutions and improvements.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If the criteria are measurable, it makes it easier to later measure how effective the design ideas are,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eg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 'How much will the design cost to produce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+mn-lt"/>
              </a:rPr>
              <a:t>?‘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141414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" name="Picture 7" descr="Zaha Hadid Modern Architecture Photos | Architectural Dig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26" y="4098087"/>
            <a:ext cx="2521103" cy="1677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All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12" y="4098087"/>
            <a:ext cx="2664018" cy="1580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'architecture de Richard Rogers - Lumières de la Vil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06" y="4578648"/>
            <a:ext cx="1414059" cy="21210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96284" y="5776075"/>
            <a:ext cx="727537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100" b="1" i="0" u="sng" dirty="0" smtClean="0">
                <a:solidFill>
                  <a:srgbClr val="111111"/>
                </a:solidFill>
                <a:effectLst/>
                <a:latin typeface="Roboto"/>
              </a:rPr>
              <a:t>Richard Rogers</a:t>
            </a:r>
            <a:endParaRPr lang="en-GB" sz="1100" dirty="0"/>
          </a:p>
        </p:txBody>
      </p:sp>
      <p:sp>
        <p:nvSpPr>
          <p:cNvPr id="11" name="Rectangle 10"/>
          <p:cNvSpPr/>
          <p:nvPr/>
        </p:nvSpPr>
        <p:spPr>
          <a:xfrm>
            <a:off x="9536527" y="4147761"/>
            <a:ext cx="580427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100" b="1" i="0" u="sng" dirty="0" smtClean="0">
                <a:solidFill>
                  <a:srgbClr val="111111"/>
                </a:solidFill>
                <a:effectLst/>
                <a:latin typeface="Roboto"/>
              </a:rPr>
              <a:t>Zara</a:t>
            </a:r>
          </a:p>
          <a:p>
            <a:r>
              <a:rPr lang="en-GB" sz="1100" b="1" u="sng" dirty="0" err="1" smtClean="0">
                <a:solidFill>
                  <a:srgbClr val="111111"/>
                </a:solidFill>
                <a:latin typeface="Roboto"/>
              </a:rPr>
              <a:t>Hadid</a:t>
            </a:r>
            <a:endParaRPr lang="en-GB" sz="1100" b="1" i="0" u="sng" dirty="0" smtClean="0">
              <a:solidFill>
                <a:srgbClr val="111111"/>
              </a:solidFill>
              <a:effectLst/>
              <a:latin typeface="Roboto"/>
            </a:endParaRPr>
          </a:p>
        </p:txBody>
      </p:sp>
      <p:pic>
        <p:nvPicPr>
          <p:cNvPr id="12" name="Picture 12" descr="Zaha Hadid Biography - Childhood, Life Achievements &amp; Time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39" y="5613359"/>
            <a:ext cx="1303653" cy="10863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A two-point perspective drawing of a simple 3D 'L' shape - the corners of the shape trace back along a horizon to two vanishing points either side of it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79" y="5062785"/>
            <a:ext cx="1633439" cy="1633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3607" y="5325507"/>
            <a:ext cx="4297125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100" b="1" u="sng" dirty="0" smtClean="0"/>
              <a:t>Perspective drawing </a:t>
            </a:r>
            <a:r>
              <a:rPr lang="en-GB" sz="1100" dirty="0" smtClean="0"/>
              <a:t>is a way of communicating design ideas in three-dimension – this technique requires a pencil and ruler and is classified as technical drawing. The drawing technique also needs 2 vanishing points and shows the object being drawn getting smaller as it goes into the distance. This is a popular drawing technique however the objects being drawn cannot be accurately enlarged or reduced.</a:t>
            </a:r>
            <a:endParaRPr lang="en-GB" sz="1100" dirty="0"/>
          </a:p>
        </p:txBody>
      </p:sp>
      <p:sp>
        <p:nvSpPr>
          <p:cNvPr id="15" name="Rectangle 14"/>
          <p:cNvSpPr/>
          <p:nvPr/>
        </p:nvSpPr>
        <p:spPr>
          <a:xfrm>
            <a:off x="6479542" y="3763041"/>
            <a:ext cx="2044698" cy="2616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100" b="1" i="0" u="sng" dirty="0" smtClean="0">
                <a:solidFill>
                  <a:srgbClr val="111111"/>
                </a:solidFill>
                <a:effectLst/>
                <a:latin typeface="Roboto"/>
              </a:rPr>
              <a:t>Inspirational Architects:</a:t>
            </a:r>
            <a:endParaRPr lang="en-GB" sz="1100" dirty="0"/>
          </a:p>
        </p:txBody>
      </p:sp>
      <p:sp>
        <p:nvSpPr>
          <p:cNvPr id="16" name="Rectangle 15"/>
          <p:cNvSpPr/>
          <p:nvPr/>
        </p:nvSpPr>
        <p:spPr>
          <a:xfrm>
            <a:off x="190719" y="158004"/>
            <a:ext cx="653795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and Technology Knowledge organiser</a:t>
            </a:r>
            <a:endParaRPr lang="en-GB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Technology: </a:t>
            </a:r>
            <a:r>
              <a:rPr lang="en-GB" b="1" dirty="0" smtClean="0"/>
              <a:t>Architecture &amp; mechanisms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578</Words>
  <Application>Microsoft Office PowerPoint</Application>
  <PresentationFormat>Widescreen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Pearson</dc:creator>
  <cp:lastModifiedBy>Rhiannon Pearson</cp:lastModifiedBy>
  <cp:revision>2</cp:revision>
  <dcterms:created xsi:type="dcterms:W3CDTF">2024-01-24T20:16:31Z</dcterms:created>
  <dcterms:modified xsi:type="dcterms:W3CDTF">2024-01-24T20:25:11Z</dcterms:modified>
</cp:coreProperties>
</file>