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0" r:id="rId4"/>
  </p:sldMasterIdLst>
  <p:notesMasterIdLst>
    <p:notesMasterId r:id="rId13"/>
  </p:notesMasterIdLst>
  <p:sldIdLst>
    <p:sldId id="256" r:id="rId5"/>
    <p:sldId id="263" r:id="rId6"/>
    <p:sldId id="274" r:id="rId7"/>
    <p:sldId id="275" r:id="rId8"/>
    <p:sldId id="286" r:id="rId9"/>
    <p:sldId id="302" r:id="rId10"/>
    <p:sldId id="317" r:id="rId11"/>
    <p:sldId id="325" r:id="rId12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 Griffiths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0D30F3-121E-5346-B736-680AD94EDFF3}" v="7" dt="2026-06-26T15:58:47.826"/>
  </p1510:revLst>
</p1510:revInfo>
</file>

<file path=ppt/tableStyles.xml><?xml version="1.0" encoding="utf-8"?>
<a:tblStyleLst xmlns:a="http://schemas.openxmlformats.org/drawingml/2006/main" def="{233DB0D1-3829-4386-BB9A-606076A0DCE9}">
  <a:tblStyle styleId="{233DB0D1-3829-4386-BB9A-606076A0DCE9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73" autoAdjust="0"/>
    <p:restoredTop sz="89681" autoAdjust="0"/>
  </p:normalViewPr>
  <p:slideViewPr>
    <p:cSldViewPr snapToGrid="0">
      <p:cViewPr varScale="1">
        <p:scale>
          <a:sx n="91" d="100"/>
          <a:sy n="91" d="100"/>
        </p:scale>
        <p:origin x="928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5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r G Griffiths" userId="31846bec-26a4-48b8-955e-9b1f2ac75211" providerId="ADAL" clId="{4A7A03AE-9618-5244-8CB5-43851FE42194}"/>
    <pc:docChg chg="modSld">
      <pc:chgData name="Mr G Griffiths" userId="31846bec-26a4-48b8-955e-9b1f2ac75211" providerId="ADAL" clId="{4A7A03AE-9618-5244-8CB5-43851FE42194}" dt="2026-06-26T15:58:47.826" v="6"/>
      <pc:docMkLst>
        <pc:docMk/>
      </pc:docMkLst>
      <pc:sldChg chg="modSp">
        <pc:chgData name="Mr G Griffiths" userId="31846bec-26a4-48b8-955e-9b1f2ac75211" providerId="ADAL" clId="{4A7A03AE-9618-5244-8CB5-43851FE42194}" dt="2026-06-26T15:58:22.024" v="0"/>
        <pc:sldMkLst>
          <pc:docMk/>
          <pc:sldMk cId="4252687618" sldId="263"/>
        </pc:sldMkLst>
        <pc:spChg chg="mod">
          <ac:chgData name="Mr G Griffiths" userId="31846bec-26a4-48b8-955e-9b1f2ac75211" providerId="ADAL" clId="{4A7A03AE-9618-5244-8CB5-43851FE42194}" dt="2026-06-26T15:58:22.024" v="0"/>
          <ac:spMkLst>
            <pc:docMk/>
            <pc:sldMk cId="4252687618" sldId="263"/>
            <ac:spMk id="3" creationId="{75B6C2BB-D249-98E1-5900-C66C1621340F}"/>
          </ac:spMkLst>
        </pc:spChg>
      </pc:sldChg>
      <pc:sldChg chg="modSp">
        <pc:chgData name="Mr G Griffiths" userId="31846bec-26a4-48b8-955e-9b1f2ac75211" providerId="ADAL" clId="{4A7A03AE-9618-5244-8CB5-43851FE42194}" dt="2026-06-26T15:58:25.228" v="1"/>
        <pc:sldMkLst>
          <pc:docMk/>
          <pc:sldMk cId="3028068390" sldId="274"/>
        </pc:sldMkLst>
        <pc:spChg chg="mod">
          <ac:chgData name="Mr G Griffiths" userId="31846bec-26a4-48b8-955e-9b1f2ac75211" providerId="ADAL" clId="{4A7A03AE-9618-5244-8CB5-43851FE42194}" dt="2026-06-26T15:58:25.228" v="1"/>
          <ac:spMkLst>
            <pc:docMk/>
            <pc:sldMk cId="3028068390" sldId="274"/>
            <ac:spMk id="5" creationId="{75B6C2BB-D249-98E1-5900-C66C1621340F}"/>
          </ac:spMkLst>
        </pc:spChg>
      </pc:sldChg>
      <pc:sldChg chg="modSp">
        <pc:chgData name="Mr G Griffiths" userId="31846bec-26a4-48b8-955e-9b1f2ac75211" providerId="ADAL" clId="{4A7A03AE-9618-5244-8CB5-43851FE42194}" dt="2026-06-26T15:58:28.652" v="2"/>
        <pc:sldMkLst>
          <pc:docMk/>
          <pc:sldMk cId="3687483230" sldId="275"/>
        </pc:sldMkLst>
        <pc:spChg chg="mod">
          <ac:chgData name="Mr G Griffiths" userId="31846bec-26a4-48b8-955e-9b1f2ac75211" providerId="ADAL" clId="{4A7A03AE-9618-5244-8CB5-43851FE42194}" dt="2026-06-26T15:58:28.652" v="2"/>
          <ac:spMkLst>
            <pc:docMk/>
            <pc:sldMk cId="3687483230" sldId="275"/>
            <ac:spMk id="3" creationId="{7DB52CF6-1AF4-08D4-5D64-9F794746C46D}"/>
          </ac:spMkLst>
        </pc:spChg>
      </pc:sldChg>
      <pc:sldChg chg="modSp">
        <pc:chgData name="Mr G Griffiths" userId="31846bec-26a4-48b8-955e-9b1f2ac75211" providerId="ADAL" clId="{4A7A03AE-9618-5244-8CB5-43851FE42194}" dt="2026-06-26T15:58:36.594" v="3"/>
        <pc:sldMkLst>
          <pc:docMk/>
          <pc:sldMk cId="1649922030" sldId="286"/>
        </pc:sldMkLst>
        <pc:spChg chg="mod">
          <ac:chgData name="Mr G Griffiths" userId="31846bec-26a4-48b8-955e-9b1f2ac75211" providerId="ADAL" clId="{4A7A03AE-9618-5244-8CB5-43851FE42194}" dt="2026-06-26T15:58:36.594" v="3"/>
          <ac:spMkLst>
            <pc:docMk/>
            <pc:sldMk cId="1649922030" sldId="286"/>
            <ac:spMk id="5" creationId="{C6D0C7A6-9895-6E5B-A005-46B3A4680722}"/>
          </ac:spMkLst>
        </pc:spChg>
      </pc:sldChg>
      <pc:sldChg chg="modSp">
        <pc:chgData name="Mr G Griffiths" userId="31846bec-26a4-48b8-955e-9b1f2ac75211" providerId="ADAL" clId="{4A7A03AE-9618-5244-8CB5-43851FE42194}" dt="2026-06-26T15:58:39.743" v="4"/>
        <pc:sldMkLst>
          <pc:docMk/>
          <pc:sldMk cId="1625148273" sldId="302"/>
        </pc:sldMkLst>
        <pc:spChg chg="mod">
          <ac:chgData name="Mr G Griffiths" userId="31846bec-26a4-48b8-955e-9b1f2ac75211" providerId="ADAL" clId="{4A7A03AE-9618-5244-8CB5-43851FE42194}" dt="2026-06-26T15:58:39.743" v="4"/>
          <ac:spMkLst>
            <pc:docMk/>
            <pc:sldMk cId="1625148273" sldId="302"/>
            <ac:spMk id="4" creationId="{748A4680-E79A-C335-031A-83E0741713A5}"/>
          </ac:spMkLst>
        </pc:spChg>
      </pc:sldChg>
      <pc:sldChg chg="modSp">
        <pc:chgData name="Mr G Griffiths" userId="31846bec-26a4-48b8-955e-9b1f2ac75211" providerId="ADAL" clId="{4A7A03AE-9618-5244-8CB5-43851FE42194}" dt="2026-06-26T15:58:44.726" v="5"/>
        <pc:sldMkLst>
          <pc:docMk/>
          <pc:sldMk cId="467304349" sldId="317"/>
        </pc:sldMkLst>
        <pc:spChg chg="mod">
          <ac:chgData name="Mr G Griffiths" userId="31846bec-26a4-48b8-955e-9b1f2ac75211" providerId="ADAL" clId="{4A7A03AE-9618-5244-8CB5-43851FE42194}" dt="2026-06-26T15:58:44.726" v="5"/>
          <ac:spMkLst>
            <pc:docMk/>
            <pc:sldMk cId="467304349" sldId="317"/>
            <ac:spMk id="9" creationId="{AF85B31D-3EA0-AB3C-3964-558BA2FF62B8}"/>
          </ac:spMkLst>
        </pc:spChg>
      </pc:sldChg>
      <pc:sldChg chg="modSp">
        <pc:chgData name="Mr G Griffiths" userId="31846bec-26a4-48b8-955e-9b1f2ac75211" providerId="ADAL" clId="{4A7A03AE-9618-5244-8CB5-43851FE42194}" dt="2026-06-26T15:58:47.826" v="6"/>
        <pc:sldMkLst>
          <pc:docMk/>
          <pc:sldMk cId="3744074158" sldId="325"/>
        </pc:sldMkLst>
        <pc:spChg chg="mod">
          <ac:chgData name="Mr G Griffiths" userId="31846bec-26a4-48b8-955e-9b1f2ac75211" providerId="ADAL" clId="{4A7A03AE-9618-5244-8CB5-43851FE42194}" dt="2026-06-26T15:58:47.826" v="6"/>
          <ac:spMkLst>
            <pc:docMk/>
            <pc:sldMk cId="3744074158" sldId="325"/>
            <ac:spMk id="7" creationId="{7EA3545A-3891-6B8C-1D97-716E6B4E856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147956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" name="Google Shape;2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646124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" name="Google Shape;2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257222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" name="Google Shape;2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513805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" name="Google Shape;2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58319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" name="Google Shape;2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578184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" name="Google Shape;2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92736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oster of a person's head with icons&#10;&#10;Description automatically generated">
            <a:extLst>
              <a:ext uri="{FF2B5EF4-FFF2-40B4-BE49-F238E27FC236}">
                <a16:creationId xmlns:a16="http://schemas.microsoft.com/office/drawing/2014/main" id="{0A4B9BB0-312C-BC04-1DD6-A1AF3E5504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7925" r="16793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userDrawn="1">
  <p:cSld name="Title and Vertical Tex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screen with a white border&#10;&#10;Description automatically generated with medium confidence">
            <a:extLst>
              <a:ext uri="{FF2B5EF4-FFF2-40B4-BE49-F238E27FC236}">
                <a16:creationId xmlns:a16="http://schemas.microsoft.com/office/drawing/2014/main" id="{7D36641B-87C0-7DC4-98B3-B79C619B2A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5585" r="16698"/>
          <a:stretch/>
        </p:blipFill>
        <p:spPr>
          <a:xfrm>
            <a:off x="0" y="0"/>
            <a:ext cx="9144000" cy="6618246"/>
          </a:xfrm>
          <a:prstGeom prst="rect">
            <a:avLst/>
          </a:prstGeom>
        </p:spPr>
      </p:pic>
      <p:sp>
        <p:nvSpPr>
          <p:cNvPr id="2" name="Google Shape;19;p3">
            <a:extLst>
              <a:ext uri="{FF2B5EF4-FFF2-40B4-BE49-F238E27FC236}">
                <a16:creationId xmlns:a16="http://schemas.microsoft.com/office/drawing/2014/main" id="{E12BD61C-35C2-44BA-0557-AE852896D2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7886" y="193613"/>
            <a:ext cx="7475845" cy="404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venir"/>
              <a:buNone/>
              <a:defRPr sz="2400" b="0" i="0">
                <a:solidFill>
                  <a:schemeClr val="lt1"/>
                </a:solidFill>
                <a:latin typeface="Gill Sans MT" panose="020B0502020104020203" pitchFamily="34" charset="0"/>
                <a:ea typeface="Gill Sans MT" panose="020B0502020104020203" pitchFamily="34" charset="0"/>
                <a:cs typeface="Gill Sans MT" panose="020B0502020104020203" pitchFamily="34" charset="0"/>
                <a:sym typeface="Aveni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tm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3417456" y="4106606"/>
            <a:ext cx="4844066" cy="2640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91440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3" name="Google Shape;33;p5"/>
          <p:cNvGraphicFramePr/>
          <p:nvPr>
            <p:extLst>
              <p:ext uri="{D42A27DB-BD31-4B8C-83A1-F6EECF244321}">
                <p14:modId xmlns:p14="http://schemas.microsoft.com/office/powerpoint/2010/main" val="2274783620"/>
              </p:ext>
            </p:extLst>
          </p:nvPr>
        </p:nvGraphicFramePr>
        <p:xfrm>
          <a:off x="4043216" y="1313315"/>
          <a:ext cx="4973025" cy="2163582"/>
        </p:xfrm>
        <a:graphic>
          <a:graphicData uri="http://schemas.openxmlformats.org/drawingml/2006/table">
            <a:tbl>
              <a:tblPr firstRow="1" firstCol="1" bandRow="1">
                <a:noFill/>
                <a:tableStyleId>{233DB0D1-3829-4386-BB9A-606076A0DCE9}</a:tableStyleId>
              </a:tblPr>
              <a:tblGrid>
                <a:gridCol w="1751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218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33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Term</a:t>
                      </a:r>
                      <a:endParaRPr dirty="0">
                        <a:solidFill>
                          <a:schemeClr val="tx1"/>
                        </a:solidFill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strike="noStrike" cap="none">
                          <a:solidFill>
                            <a:schemeClr val="dk1"/>
                          </a:solidFill>
                        </a:rPr>
                        <a:t>Definition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Cell reference</a:t>
                      </a: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How you refer</a:t>
                      </a:r>
                      <a:r>
                        <a:rPr lang="en-GB" baseline="0" dirty="0"/>
                        <a:t> to a single “box” on a spreadsheet.</a:t>
                      </a:r>
                      <a:endParaRPr lang="en-GB" dirty="0"/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All cells</a:t>
                      </a:r>
                      <a:r>
                        <a:rPr lang="en-GB" baseline="0" dirty="0"/>
                        <a:t> in a horizontal line.</a:t>
                      </a:r>
                      <a:endParaRPr lang="en-GB" dirty="0"/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Column</a:t>
                      </a: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All cells in a vertical line.</a:t>
                      </a: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strike="noStrike" cap="none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= SUM</a:t>
                      </a:r>
                      <a:endParaRPr sz="1100" u="none" strike="noStrike" cap="none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Adds a range of cells together</a:t>
                      </a: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strike="noStrike" cap="none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= AVERAGE</a:t>
                      </a:r>
                      <a:endParaRPr sz="1100" u="none" strike="noStrike" cap="none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Finds</a:t>
                      </a:r>
                      <a:r>
                        <a:rPr lang="en-GB" baseline="0" dirty="0"/>
                        <a:t> an average for a range of cells.</a:t>
                      </a:r>
                      <a:endParaRPr lang="en-GB" dirty="0"/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= MIN</a:t>
                      </a: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Returns the smallest</a:t>
                      </a:r>
                      <a:r>
                        <a:rPr lang="en-GB" baseline="0" dirty="0"/>
                        <a:t> value in a range.</a:t>
                      </a:r>
                      <a:endParaRPr lang="en-GB" dirty="0"/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= MAX</a:t>
                      </a: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Returns</a:t>
                      </a:r>
                      <a:r>
                        <a:rPr lang="en-GB" baseline="0" dirty="0"/>
                        <a:t> the highest value in a range.</a:t>
                      </a:r>
                      <a:endParaRPr lang="en-GB" dirty="0"/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= COUNT</a:t>
                      </a: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Counts cells if they meet a condition.</a:t>
                      </a: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5" name="Google Shape;35;p5"/>
          <p:cNvSpPr txBox="1"/>
          <p:nvPr/>
        </p:nvSpPr>
        <p:spPr>
          <a:xfrm>
            <a:off x="147781" y="4093370"/>
            <a:ext cx="1514763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5"/>
          <p:cNvSpPr/>
          <p:nvPr/>
        </p:nvSpPr>
        <p:spPr>
          <a:xfrm>
            <a:off x="332508" y="1002497"/>
            <a:ext cx="3029528" cy="267227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Functions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5"/>
          <p:cNvSpPr/>
          <p:nvPr/>
        </p:nvSpPr>
        <p:spPr>
          <a:xfrm>
            <a:off x="4938768" y="969839"/>
            <a:ext cx="3029528" cy="267227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Key terms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5"/>
          <p:cNvSpPr/>
          <p:nvPr/>
        </p:nvSpPr>
        <p:spPr>
          <a:xfrm>
            <a:off x="621494" y="3715665"/>
            <a:ext cx="3029528" cy="267227"/>
          </a:xfrm>
          <a:prstGeom prst="rect">
            <a:avLst/>
          </a:prstGeom>
          <a:solidFill>
            <a:srgbClr val="FF99FF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Common Functions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5"/>
          <p:cNvSpPr/>
          <p:nvPr/>
        </p:nvSpPr>
        <p:spPr>
          <a:xfrm>
            <a:off x="46180" y="898870"/>
            <a:ext cx="3842327" cy="2610969"/>
          </a:xfrm>
          <a:prstGeom prst="rect">
            <a:avLst/>
          </a:prstGeom>
          <a:noFill/>
          <a:ln w="28575" cap="flat" cmpd="sng">
            <a:solidFill>
              <a:srgbClr val="FFFF99"/>
            </a:solidFill>
            <a:prstDash val="lgDash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5"/>
          <p:cNvSpPr/>
          <p:nvPr/>
        </p:nvSpPr>
        <p:spPr>
          <a:xfrm>
            <a:off x="3976251" y="895321"/>
            <a:ext cx="5106959" cy="2610969"/>
          </a:xfrm>
          <a:prstGeom prst="rect">
            <a:avLst/>
          </a:prstGeom>
          <a:noFill/>
          <a:ln w="28575" cap="flat" cmpd="sng">
            <a:solidFill>
              <a:srgbClr val="00B0F0"/>
            </a:solidFill>
            <a:prstDash val="lgDash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5"/>
          <p:cNvSpPr/>
          <p:nvPr/>
        </p:nvSpPr>
        <p:spPr>
          <a:xfrm>
            <a:off x="4470397" y="3579703"/>
            <a:ext cx="4612813" cy="3167626"/>
          </a:xfrm>
          <a:prstGeom prst="rect">
            <a:avLst/>
          </a:prstGeom>
          <a:noFill/>
          <a:ln w="28575" cap="flat" cmpd="sng">
            <a:solidFill>
              <a:srgbClr val="99FF99"/>
            </a:solidFill>
            <a:prstDash val="lgDash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5"/>
          <p:cNvSpPr/>
          <p:nvPr/>
        </p:nvSpPr>
        <p:spPr>
          <a:xfrm>
            <a:off x="46180" y="3582539"/>
            <a:ext cx="4293435" cy="3164790"/>
          </a:xfrm>
          <a:prstGeom prst="rect">
            <a:avLst/>
          </a:prstGeom>
          <a:noFill/>
          <a:ln w="28575" cap="flat" cmpd="sng">
            <a:solidFill>
              <a:srgbClr val="FF99FF"/>
            </a:solidFill>
            <a:prstDash val="lgDash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" name="Picture 13"/>
          <p:cNvPicPr/>
          <p:nvPr/>
        </p:nvPicPr>
        <p:blipFill rotWithShape="1">
          <a:blip r:embed="rId3"/>
          <a:srcRect b="7877"/>
          <a:stretch/>
        </p:blipFill>
        <p:spPr>
          <a:xfrm>
            <a:off x="4530503" y="3974016"/>
            <a:ext cx="4270930" cy="2668279"/>
          </a:xfrm>
          <a:prstGeom prst="rect">
            <a:avLst/>
          </a:prstGeom>
        </p:spPr>
      </p:pic>
      <p:sp>
        <p:nvSpPr>
          <p:cNvPr id="41" name="Google Shape;41;p5"/>
          <p:cNvSpPr/>
          <p:nvPr/>
        </p:nvSpPr>
        <p:spPr>
          <a:xfrm>
            <a:off x="5151204" y="3702093"/>
            <a:ext cx="3029528" cy="267227"/>
          </a:xfrm>
          <a:prstGeom prst="rect">
            <a:avLst/>
          </a:prstGeom>
          <a:solidFill>
            <a:srgbClr val="99FF99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Spreadsheet Layout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Picture 14"/>
          <p:cNvPicPr/>
          <p:nvPr/>
        </p:nvPicPr>
        <p:blipFill>
          <a:blip r:embed="rId4"/>
          <a:stretch>
            <a:fillRect/>
          </a:stretch>
        </p:blipFill>
        <p:spPr>
          <a:xfrm>
            <a:off x="91200" y="1369656"/>
            <a:ext cx="3841179" cy="1831159"/>
          </a:xfrm>
          <a:prstGeom prst="rect">
            <a:avLst/>
          </a:prstGeom>
        </p:spPr>
      </p:pic>
      <p:pic>
        <p:nvPicPr>
          <p:cNvPr id="16" name="Picture 15"/>
          <p:cNvPicPr/>
          <p:nvPr/>
        </p:nvPicPr>
        <p:blipFill>
          <a:blip r:embed="rId5"/>
          <a:stretch>
            <a:fillRect/>
          </a:stretch>
        </p:blipFill>
        <p:spPr>
          <a:xfrm>
            <a:off x="332508" y="4093370"/>
            <a:ext cx="3834115" cy="228621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5B6C2BB-D249-98E1-5900-C66C16213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Year 8 Computing Half Term 1</a:t>
            </a:r>
            <a:br>
              <a:rPr lang="en-GB" b="1" dirty="0"/>
            </a:br>
            <a:r>
              <a:rPr lang="en-GB" sz="1800" dirty="0"/>
              <a:t>Spreadsheets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2687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4128"/>
            <a:ext cx="9144000" cy="5423466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75B6C2BB-D249-98E1-5900-C66C1621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886" y="193613"/>
            <a:ext cx="7475845" cy="404701"/>
          </a:xfrm>
        </p:spPr>
        <p:txBody>
          <a:bodyPr/>
          <a:lstStyle/>
          <a:p>
            <a:r>
              <a:rPr lang="en-GB" b="1" dirty="0"/>
              <a:t>Year 8 Computing Half Term 2</a:t>
            </a:r>
            <a:br>
              <a:rPr lang="en-GB" b="1" dirty="0"/>
            </a:br>
            <a:r>
              <a:rPr lang="en-GB" sz="1800" dirty="0"/>
              <a:t>Spreadsheets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8068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78C49C02-3F89-E257-F5D5-DA86B00563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3412571"/>
              </p:ext>
            </p:extLst>
          </p:nvPr>
        </p:nvGraphicFramePr>
        <p:xfrm>
          <a:off x="232305" y="979977"/>
          <a:ext cx="5849839" cy="3611880"/>
        </p:xfrm>
        <a:graphic>
          <a:graphicData uri="http://schemas.openxmlformats.org/drawingml/2006/table">
            <a:tbl>
              <a:tblPr firstRow="1" firstCol="1" bandRow="1" bandCol="1">
                <a:tableStyleId>{912C8C85-51F0-491E-9774-3900AFEF0FD7}</a:tableStyleId>
              </a:tblPr>
              <a:tblGrid>
                <a:gridCol w="1686894">
                  <a:extLst>
                    <a:ext uri="{9D8B030D-6E8A-4147-A177-3AD203B41FA5}">
                      <a16:colId xmlns:a16="http://schemas.microsoft.com/office/drawing/2014/main" val="3572450304"/>
                    </a:ext>
                  </a:extLst>
                </a:gridCol>
                <a:gridCol w="4162945">
                  <a:extLst>
                    <a:ext uri="{9D8B030D-6E8A-4147-A177-3AD203B41FA5}">
                      <a16:colId xmlns:a16="http://schemas.microsoft.com/office/drawing/2014/main" val="1200724178"/>
                    </a:ext>
                  </a:extLst>
                </a:gridCol>
              </a:tblGrid>
              <a:tr h="225854"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Key Vocabulary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4138116"/>
                  </a:ext>
                </a:extLst>
              </a:tr>
              <a:tr h="225854">
                <a:tc>
                  <a:txBody>
                    <a:bodyPr/>
                    <a:lstStyle/>
                    <a:p>
                      <a:pPr marL="63500">
                        <a:spcBef>
                          <a:spcPts val="925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</a:rPr>
                        <a:t>Active</a:t>
                      </a:r>
                      <a:r>
                        <a:rPr lang="en-US" sz="1200" b="1" spc="-75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1200" b="1" spc="-20" dirty="0">
                          <a:solidFill>
                            <a:srgbClr val="000000"/>
                          </a:solidFill>
                          <a:effectLst/>
                        </a:rPr>
                        <a:t>Cell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The </a:t>
                      </a:r>
                      <a:r>
                        <a:rPr lang="en-GB" sz="1100" b="1" dirty="0"/>
                        <a:t>cell</a:t>
                      </a:r>
                      <a:r>
                        <a:rPr lang="en-GB" sz="1100" dirty="0"/>
                        <a:t> you have selected and are currently on.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4660964"/>
                  </a:ext>
                </a:extLst>
              </a:tr>
              <a:tr h="225854">
                <a:tc>
                  <a:txBody>
                    <a:bodyPr/>
                    <a:lstStyle/>
                    <a:p>
                      <a:pPr marL="63500">
                        <a:spcBef>
                          <a:spcPts val="1055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-20" dirty="0">
                          <a:effectLst/>
                        </a:rPr>
                        <a:t>Cell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A rectangular box in a </a:t>
                      </a:r>
                      <a:r>
                        <a:rPr lang="en-GB" sz="1100" b="1" dirty="0"/>
                        <a:t>worksheet</a:t>
                      </a:r>
                      <a:r>
                        <a:rPr lang="en-GB" sz="1100" dirty="0"/>
                        <a:t> that can contain data.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8890213"/>
                  </a:ext>
                </a:extLst>
              </a:tr>
              <a:tr h="225854">
                <a:tc>
                  <a:txBody>
                    <a:bodyPr/>
                    <a:lstStyle/>
                    <a:p>
                      <a:pPr marL="63500"/>
                      <a:r>
                        <a:rPr lang="en-US" sz="1200" b="1" dirty="0">
                          <a:effectLst/>
                        </a:rPr>
                        <a:t>Cell</a:t>
                      </a:r>
                      <a:r>
                        <a:rPr lang="en-US" sz="1200" b="1" spc="-20" dirty="0">
                          <a:effectLst/>
                        </a:rPr>
                        <a:t> </a:t>
                      </a:r>
                      <a:r>
                        <a:rPr lang="en-US" sz="1200" b="1" spc="-10" dirty="0">
                          <a:effectLst/>
                        </a:rPr>
                        <a:t>Range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A collection of selected </a:t>
                      </a:r>
                      <a:r>
                        <a:rPr lang="en-GB" sz="1100" b="1" dirty="0"/>
                        <a:t>cells</a:t>
                      </a:r>
                      <a:r>
                        <a:rPr lang="en-GB" sz="1100" dirty="0"/>
                        <a:t>. For example (B2:D2).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5366797"/>
                  </a:ext>
                </a:extLst>
              </a:tr>
              <a:tr h="371995">
                <a:tc>
                  <a:txBody>
                    <a:bodyPr/>
                    <a:lstStyle/>
                    <a:p>
                      <a:pPr marL="63500" marR="55880">
                        <a:spcBef>
                          <a:spcPts val="965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-20" dirty="0">
                          <a:solidFill>
                            <a:srgbClr val="000000"/>
                          </a:solidFill>
                          <a:effectLst/>
                        </a:rPr>
                        <a:t>Cell Reference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A name given to each </a:t>
                      </a:r>
                      <a:r>
                        <a:rPr lang="en-GB" sz="1100" b="1" dirty="0"/>
                        <a:t>cell</a:t>
                      </a:r>
                      <a:r>
                        <a:rPr lang="en-GB" sz="1100" dirty="0"/>
                        <a:t> made up of the </a:t>
                      </a:r>
                      <a:r>
                        <a:rPr lang="en-GB" sz="1100" b="1" dirty="0"/>
                        <a:t>column</a:t>
                      </a:r>
                      <a:r>
                        <a:rPr lang="en-GB" sz="1100" dirty="0"/>
                        <a:t> letter and </a:t>
                      </a:r>
                      <a:r>
                        <a:rPr lang="en-GB" sz="1100" b="1" dirty="0"/>
                        <a:t>row</a:t>
                      </a:r>
                      <a:r>
                        <a:rPr lang="en-GB" sz="1100" dirty="0"/>
                        <a:t> number of that cell.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7223509"/>
                  </a:ext>
                </a:extLst>
              </a:tr>
              <a:tr h="225854">
                <a:tc>
                  <a:txBody>
                    <a:bodyPr/>
                    <a:lstStyle/>
                    <a:p>
                      <a:pPr marL="63500">
                        <a:spcBef>
                          <a:spcPts val="970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-10" dirty="0">
                          <a:effectLst/>
                        </a:rPr>
                        <a:t>Chart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A graph ‐ used to show data in a visual way.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7925657"/>
                  </a:ext>
                </a:extLst>
              </a:tr>
              <a:tr h="371995">
                <a:tc>
                  <a:txBody>
                    <a:bodyPr/>
                    <a:lstStyle/>
                    <a:p>
                      <a:pPr marL="63500">
                        <a:spcBef>
                          <a:spcPts val="970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-10" dirty="0">
                          <a:solidFill>
                            <a:srgbClr val="000000"/>
                          </a:solidFill>
                          <a:effectLst/>
                        </a:rPr>
                        <a:t>Column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A vertical collection of </a:t>
                      </a:r>
                      <a:r>
                        <a:rPr lang="en-GB" sz="1100" b="1" dirty="0"/>
                        <a:t>cells</a:t>
                      </a:r>
                      <a:r>
                        <a:rPr lang="en-GB" sz="1100" dirty="0"/>
                        <a:t>. Each column has a letter to represent it.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544494"/>
                  </a:ext>
                </a:extLst>
              </a:tr>
              <a:tr h="225854">
                <a:tc>
                  <a:txBody>
                    <a:bodyPr/>
                    <a:lstStyle/>
                    <a:p>
                      <a:pPr marL="63500">
                        <a:spcBef>
                          <a:spcPts val="975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Data</a:t>
                      </a:r>
                      <a:r>
                        <a:rPr lang="en-US" sz="1200" b="1" spc="-40" dirty="0">
                          <a:effectLst/>
                        </a:rPr>
                        <a:t> </a:t>
                      </a:r>
                      <a:r>
                        <a:rPr lang="en-US" sz="1200" b="1" spc="-20" dirty="0">
                          <a:effectLst/>
                        </a:rPr>
                        <a:t>Type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The type of value being stored in a </a:t>
                      </a:r>
                      <a:r>
                        <a:rPr lang="en-GB" sz="1100" b="1" dirty="0"/>
                        <a:t>cell</a:t>
                      </a:r>
                      <a:r>
                        <a:rPr lang="en-GB" sz="1100" b="0" dirty="0"/>
                        <a:t>.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7242118"/>
                  </a:ext>
                </a:extLst>
              </a:tr>
              <a:tr h="225854">
                <a:tc>
                  <a:txBody>
                    <a:bodyPr/>
                    <a:lstStyle/>
                    <a:p>
                      <a:pPr marL="63500">
                        <a:lnSpc>
                          <a:spcPts val="195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-10" dirty="0">
                          <a:solidFill>
                            <a:srgbClr val="000000"/>
                          </a:solidFill>
                          <a:effectLst/>
                        </a:rPr>
                        <a:t>Formatting Tools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A set of tools that allow the style of a </a:t>
                      </a:r>
                      <a:r>
                        <a:rPr lang="en-GB" sz="1100" b="1" dirty="0"/>
                        <a:t>cell</a:t>
                      </a:r>
                      <a:r>
                        <a:rPr lang="en-GB" sz="1100" dirty="0"/>
                        <a:t> to be changed.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2903742"/>
                  </a:ext>
                </a:extLst>
              </a:tr>
              <a:tr h="225854">
                <a:tc>
                  <a:txBody>
                    <a:bodyPr/>
                    <a:lstStyle/>
                    <a:p>
                      <a:pPr marL="63500">
                        <a:spcBef>
                          <a:spcPts val="975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-10" dirty="0">
                          <a:effectLst/>
                        </a:rPr>
                        <a:t>Formula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A set of instructions to be carried out.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3417080"/>
                  </a:ext>
                </a:extLst>
              </a:tr>
              <a:tr h="225854">
                <a:tc>
                  <a:txBody>
                    <a:bodyPr/>
                    <a:lstStyle/>
                    <a:p>
                      <a:pPr marL="63500">
                        <a:spcBef>
                          <a:spcPts val="975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-10" dirty="0">
                          <a:solidFill>
                            <a:srgbClr val="000000"/>
                          </a:solidFill>
                          <a:effectLst/>
                        </a:rPr>
                        <a:t>Function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A named formula built into a </a:t>
                      </a:r>
                      <a:r>
                        <a:rPr lang="en-GB" sz="1100" b="1" dirty="0"/>
                        <a:t>spreadsheet</a:t>
                      </a:r>
                      <a:r>
                        <a:rPr lang="en-GB" sz="1100" dirty="0"/>
                        <a:t> to perform a task.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1374258"/>
                  </a:ext>
                </a:extLst>
              </a:tr>
              <a:tr h="371995">
                <a:tc>
                  <a:txBody>
                    <a:bodyPr/>
                    <a:lstStyle/>
                    <a:p>
                      <a:pPr marL="63500">
                        <a:spcBef>
                          <a:spcPts val="970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-25" dirty="0">
                          <a:solidFill>
                            <a:srgbClr val="000000"/>
                          </a:solidFill>
                          <a:effectLst/>
                        </a:rPr>
                        <a:t>Row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A horizontal collection of </a:t>
                      </a:r>
                      <a:r>
                        <a:rPr lang="en-GB" sz="1100" b="1" dirty="0"/>
                        <a:t>cells</a:t>
                      </a:r>
                      <a:r>
                        <a:rPr lang="en-GB" sz="1100" dirty="0"/>
                        <a:t>. Each row has a number to represent it.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3534041"/>
                  </a:ext>
                </a:extLst>
              </a:tr>
            </a:tbl>
          </a:graphicData>
        </a:graphic>
      </p:graphicFrame>
      <p:grpSp>
        <p:nvGrpSpPr>
          <p:cNvPr id="21" name="Group 20">
            <a:extLst>
              <a:ext uri="{FF2B5EF4-FFF2-40B4-BE49-F238E27FC236}">
                <a16:creationId xmlns:a16="http://schemas.microsoft.com/office/drawing/2014/main" id="{2F933E44-ABD9-33ED-A706-6A0CF9B8D87A}"/>
              </a:ext>
            </a:extLst>
          </p:cNvPr>
          <p:cNvGrpSpPr/>
          <p:nvPr/>
        </p:nvGrpSpPr>
        <p:grpSpPr>
          <a:xfrm>
            <a:off x="242312" y="4696691"/>
            <a:ext cx="8059464" cy="1968788"/>
            <a:chOff x="114718" y="4696691"/>
            <a:chExt cx="8059464" cy="1968788"/>
          </a:xfrm>
        </p:grpSpPr>
        <p:pic>
          <p:nvPicPr>
            <p:cNvPr id="7" name="Image 42">
              <a:extLst>
                <a:ext uri="{FF2B5EF4-FFF2-40B4-BE49-F238E27FC236}">
                  <a16:creationId xmlns:a16="http://schemas.microsoft.com/office/drawing/2014/main" id="{944B2661-17D3-9BFF-9CB0-82177D5AA3A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2305" y="4924308"/>
              <a:ext cx="7836535" cy="1741170"/>
            </a:xfrm>
            <a:prstGeom prst="rect">
              <a:avLst/>
            </a:prstGeom>
          </p:spPr>
        </p:pic>
        <p:sp>
          <p:nvSpPr>
            <p:cNvPr id="9" name="Google Shape;43;p5">
              <a:extLst>
                <a:ext uri="{FF2B5EF4-FFF2-40B4-BE49-F238E27FC236}">
                  <a16:creationId xmlns:a16="http://schemas.microsoft.com/office/drawing/2014/main" id="{94364DC2-EDF5-5DF5-DAD3-5D42BEE37F73}"/>
                </a:ext>
              </a:extLst>
            </p:cNvPr>
            <p:cNvSpPr/>
            <p:nvPr/>
          </p:nvSpPr>
          <p:spPr>
            <a:xfrm>
              <a:off x="114718" y="4696691"/>
              <a:ext cx="8059464" cy="1968788"/>
            </a:xfrm>
            <a:prstGeom prst="rect">
              <a:avLst/>
            </a:prstGeom>
            <a:noFill/>
            <a:ln w="28575" cap="flat" cmpd="sng">
              <a:solidFill>
                <a:srgbClr val="00B0F0"/>
              </a:solidFill>
              <a:prstDash val="lgDash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D5B8FF6-055E-2CB4-FC1D-409D536ECE9A}"/>
                </a:ext>
              </a:extLst>
            </p:cNvPr>
            <p:cNvSpPr txBox="1"/>
            <p:nvPr/>
          </p:nvSpPr>
          <p:spPr>
            <a:xfrm>
              <a:off x="2445681" y="4793502"/>
              <a:ext cx="3397537" cy="26161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100" b="1" dirty="0"/>
                <a:t>EXAMPLE FUNCTIONS IN EXCEL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578C14A-AC20-2207-9897-024241A6B3ED}"/>
              </a:ext>
            </a:extLst>
          </p:cNvPr>
          <p:cNvGrpSpPr/>
          <p:nvPr/>
        </p:nvGrpSpPr>
        <p:grpSpPr>
          <a:xfrm>
            <a:off x="6173901" y="953396"/>
            <a:ext cx="2448000" cy="2232000"/>
            <a:chOff x="6142003" y="1181334"/>
            <a:chExt cx="2448000" cy="2232000"/>
          </a:xfrm>
        </p:grpSpPr>
        <p:pic>
          <p:nvPicPr>
            <p:cNvPr id="15" name="Image 36">
              <a:extLst>
                <a:ext uri="{FF2B5EF4-FFF2-40B4-BE49-F238E27FC236}">
                  <a16:creationId xmlns:a16="http://schemas.microsoft.com/office/drawing/2014/main" id="{15A2779F-4A1C-980B-710F-154E51BE1367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21752" y="1734797"/>
              <a:ext cx="2322376" cy="1636739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4B70399-617A-A87C-C5C8-6B630DD13CEA}"/>
                </a:ext>
              </a:extLst>
            </p:cNvPr>
            <p:cNvSpPr txBox="1"/>
            <p:nvPr/>
          </p:nvSpPr>
          <p:spPr>
            <a:xfrm>
              <a:off x="6221752" y="1262876"/>
              <a:ext cx="2322376" cy="43088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100" b="1" dirty="0"/>
                <a:t>CALCULATIONS USING BASIC FORMULAE</a:t>
              </a:r>
            </a:p>
          </p:txBody>
        </p:sp>
        <p:sp>
          <p:nvSpPr>
            <p:cNvPr id="17" name="Google Shape;43;p5">
              <a:extLst>
                <a:ext uri="{FF2B5EF4-FFF2-40B4-BE49-F238E27FC236}">
                  <a16:creationId xmlns:a16="http://schemas.microsoft.com/office/drawing/2014/main" id="{17C84D2A-A280-EBD4-F4DB-9EFABC2797AE}"/>
                </a:ext>
              </a:extLst>
            </p:cNvPr>
            <p:cNvSpPr/>
            <p:nvPr/>
          </p:nvSpPr>
          <p:spPr>
            <a:xfrm>
              <a:off x="6142003" y="1181334"/>
              <a:ext cx="2448000" cy="2232000"/>
            </a:xfrm>
            <a:prstGeom prst="rect">
              <a:avLst/>
            </a:prstGeom>
            <a:noFill/>
            <a:ln w="28575" cap="flat" cmpd="sng">
              <a:solidFill>
                <a:srgbClr val="00B0F0"/>
              </a:solidFill>
              <a:prstDash val="lgDash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0B7E1144-325C-AE3D-E7CC-42BA62EDD10C}"/>
              </a:ext>
            </a:extLst>
          </p:cNvPr>
          <p:cNvSpPr txBox="1"/>
          <p:nvPr/>
        </p:nvSpPr>
        <p:spPr>
          <a:xfrm>
            <a:off x="6247911" y="3329696"/>
            <a:ext cx="2328115" cy="2616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EXCEL DATA TYPES</a:t>
            </a:r>
          </a:p>
        </p:txBody>
      </p:sp>
      <p:sp>
        <p:nvSpPr>
          <p:cNvPr id="30" name="Google Shape;43;p5">
            <a:extLst>
              <a:ext uri="{FF2B5EF4-FFF2-40B4-BE49-F238E27FC236}">
                <a16:creationId xmlns:a16="http://schemas.microsoft.com/office/drawing/2014/main" id="{D60BD92A-CE97-2CBF-0B44-6C8CDB84B355}"/>
              </a:ext>
            </a:extLst>
          </p:cNvPr>
          <p:cNvSpPr/>
          <p:nvPr/>
        </p:nvSpPr>
        <p:spPr>
          <a:xfrm>
            <a:off x="6173901" y="3260909"/>
            <a:ext cx="2448000" cy="1260291"/>
          </a:xfrm>
          <a:prstGeom prst="rect">
            <a:avLst/>
          </a:prstGeom>
          <a:noFill/>
          <a:ln w="28575" cap="flat" cmpd="sng">
            <a:solidFill>
              <a:srgbClr val="00B0F0"/>
            </a:solidFill>
            <a:prstDash val="lgDash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DB52CF6-1AF4-08D4-5D64-9F794746C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Year 8 Computing Half Term 2</a:t>
            </a:r>
            <a:br>
              <a:rPr lang="en-GB" b="1" dirty="0"/>
            </a:br>
            <a:r>
              <a:rPr lang="en-GB" sz="1800" dirty="0"/>
              <a:t>Spreadsheets</a:t>
            </a:r>
            <a:endParaRPr lang="en-GB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61B6930-0824-649E-A801-D762CDED8273}"/>
              </a:ext>
            </a:extLst>
          </p:cNvPr>
          <p:cNvGrpSpPr/>
          <p:nvPr/>
        </p:nvGrpSpPr>
        <p:grpSpPr>
          <a:xfrm>
            <a:off x="6236712" y="3577812"/>
            <a:ext cx="2349421" cy="873538"/>
            <a:chOff x="-1873250" y="1245939"/>
            <a:chExt cx="3749186" cy="139398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C3F4B25-022C-CDA7-AE1B-BA7999AE2F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5610" r="12069" b="72459"/>
            <a:stretch/>
          </p:blipFill>
          <p:spPr>
            <a:xfrm>
              <a:off x="-1873250" y="1250381"/>
              <a:ext cx="1435100" cy="1372169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6E7BFB3-C158-9744-DC3D-62DEC79F5A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594" t="27541" r="31416" b="44917"/>
            <a:stretch/>
          </p:blipFill>
          <p:spPr>
            <a:xfrm>
              <a:off x="-438150" y="1250380"/>
              <a:ext cx="1132986" cy="1372169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A3C2D39-6598-AE85-1120-080BCD5352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054" t="54693" r="29196" b="17328"/>
            <a:stretch/>
          </p:blipFill>
          <p:spPr>
            <a:xfrm>
              <a:off x="694836" y="1245939"/>
              <a:ext cx="1181100" cy="13939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87483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3417456" y="4106606"/>
            <a:ext cx="4844066" cy="2640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914400" marR="0" lvl="0" indent="0" algn="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3" name="Google Shape;33;p5"/>
          <p:cNvGraphicFramePr/>
          <p:nvPr/>
        </p:nvGraphicFramePr>
        <p:xfrm>
          <a:off x="4043217" y="1332491"/>
          <a:ext cx="4929181" cy="2147464"/>
        </p:xfrm>
        <a:graphic>
          <a:graphicData uri="http://schemas.openxmlformats.org/drawingml/2006/table">
            <a:tbl>
              <a:tblPr firstRow="1" firstCol="1" bandRow="1">
                <a:noFill/>
                <a:tableStyleId>{233DB0D1-3829-4386-BB9A-606076A0DCE9}</a:tableStyleId>
              </a:tblPr>
              <a:tblGrid>
                <a:gridCol w="13776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15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3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dirty="0">
                          <a:solidFill>
                            <a:schemeClr val="tx1"/>
                          </a:solidFill>
                        </a:rPr>
                        <a:t>Term</a:t>
                      </a:r>
                      <a:endParaRPr sz="1050" dirty="0">
                        <a:solidFill>
                          <a:schemeClr val="tx1"/>
                        </a:solidFill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u="none" strike="noStrike" cap="none" dirty="0">
                          <a:solidFill>
                            <a:schemeClr val="dk1"/>
                          </a:solidFill>
                        </a:rPr>
                        <a:t>Definition</a:t>
                      </a:r>
                      <a:endParaRPr sz="90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3476">
                <a:tc>
                  <a:txBody>
                    <a:bodyPr/>
                    <a:lstStyle/>
                    <a:p>
                      <a:r>
                        <a:rPr lang="en-GB" sz="1050" b="1" dirty="0">
                          <a:solidFill>
                            <a:schemeClr val="tx1"/>
                          </a:solidFill>
                        </a:rPr>
                        <a:t>WWW</a:t>
                      </a: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Stands for World Wide Web and is the collection of all the web sites we can access.</a:t>
                      </a: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298">
                <a:tc>
                  <a:txBody>
                    <a:bodyPr/>
                    <a:lstStyle/>
                    <a:p>
                      <a:r>
                        <a:rPr lang="en-GB" sz="1050" b="1" dirty="0">
                          <a:solidFill>
                            <a:schemeClr val="tx1"/>
                          </a:solidFill>
                        </a:rPr>
                        <a:t>HTML</a:t>
                      </a: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Stands for Hypertext Markup Language and describe the content of a web page using tags.</a:t>
                      </a: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564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u="none" strike="noStrike" cap="none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CSS</a:t>
                      </a:r>
                      <a:endParaRPr sz="1050" b="1" u="none" strike="noStrike" cap="none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Stands for Cascading Style Sheets and is how the style of a webpage can be changed.</a:t>
                      </a: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129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u="none" strike="noStrike" cap="none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Tag</a:t>
                      </a:r>
                      <a:endParaRPr sz="1050" b="1" u="none" strike="noStrike" cap="none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An individual element that makes up part of a web page. For example &lt;H1&gt; This is a heading &lt;/H1&gt;.</a:t>
                      </a: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5649">
                <a:tc>
                  <a:txBody>
                    <a:bodyPr/>
                    <a:lstStyle/>
                    <a:p>
                      <a:r>
                        <a:rPr lang="en-GB" sz="1050" b="1" dirty="0">
                          <a:solidFill>
                            <a:schemeClr val="tx1"/>
                          </a:solidFill>
                        </a:rPr>
                        <a:t>Hyperlink</a:t>
                      </a: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A way of moving from one web page to another – these are used to navigate around a website.</a:t>
                      </a: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1298">
                <a:tc>
                  <a:txBody>
                    <a:bodyPr/>
                    <a:lstStyle/>
                    <a:p>
                      <a:r>
                        <a:rPr lang="en-GB" sz="1050" b="1" dirty="0">
                          <a:solidFill>
                            <a:schemeClr val="tx1"/>
                          </a:solidFill>
                        </a:rPr>
                        <a:t>JavaScript</a:t>
                      </a: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r>
                        <a:rPr lang="en-GB" sz="1050" dirty="0"/>
                        <a:t>The programming language commonly used alongside HTML to make a website interactive.</a:t>
                      </a: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8" name="Google Shape;38;p5"/>
          <p:cNvSpPr/>
          <p:nvPr/>
        </p:nvSpPr>
        <p:spPr>
          <a:xfrm>
            <a:off x="437669" y="961679"/>
            <a:ext cx="3029528" cy="267227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GB" sz="1800" dirty="0">
                <a:latin typeface="Calibri"/>
                <a:ea typeface="Calibri"/>
                <a:cs typeface="Calibri"/>
                <a:sym typeface="Calibri"/>
              </a:rPr>
              <a:t>World Wide Web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5"/>
          <p:cNvSpPr/>
          <p:nvPr/>
        </p:nvSpPr>
        <p:spPr>
          <a:xfrm>
            <a:off x="4938768" y="969839"/>
            <a:ext cx="3029528" cy="267227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Key terms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5"/>
          <p:cNvSpPr/>
          <p:nvPr/>
        </p:nvSpPr>
        <p:spPr>
          <a:xfrm>
            <a:off x="46180" y="898870"/>
            <a:ext cx="3842327" cy="2610969"/>
          </a:xfrm>
          <a:prstGeom prst="rect">
            <a:avLst/>
          </a:prstGeom>
          <a:solidFill>
            <a:schemeClr val="bg1"/>
          </a:solidFill>
          <a:ln w="28575" cap="flat" cmpd="sng">
            <a:solidFill>
              <a:srgbClr val="FFFF99"/>
            </a:solidFill>
            <a:prstDash val="lgDash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5"/>
          <p:cNvSpPr/>
          <p:nvPr/>
        </p:nvSpPr>
        <p:spPr>
          <a:xfrm>
            <a:off x="3976251" y="895321"/>
            <a:ext cx="5106959" cy="2610969"/>
          </a:xfrm>
          <a:prstGeom prst="rect">
            <a:avLst/>
          </a:prstGeom>
          <a:noFill/>
          <a:ln w="28575" cap="flat" cmpd="sng">
            <a:solidFill>
              <a:srgbClr val="00B0F0"/>
            </a:solidFill>
            <a:prstDash val="lgDash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5"/>
          <p:cNvSpPr/>
          <p:nvPr/>
        </p:nvSpPr>
        <p:spPr>
          <a:xfrm>
            <a:off x="4470397" y="3579703"/>
            <a:ext cx="4612813" cy="3167626"/>
          </a:xfrm>
          <a:prstGeom prst="rect">
            <a:avLst/>
          </a:prstGeom>
          <a:noFill/>
          <a:ln w="28575" cap="flat" cmpd="sng">
            <a:solidFill>
              <a:srgbClr val="99FF99"/>
            </a:solidFill>
            <a:prstDash val="lgDash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5"/>
          <p:cNvSpPr/>
          <p:nvPr/>
        </p:nvSpPr>
        <p:spPr>
          <a:xfrm>
            <a:off x="46180" y="3582539"/>
            <a:ext cx="4293435" cy="3164790"/>
          </a:xfrm>
          <a:prstGeom prst="rect">
            <a:avLst/>
          </a:prstGeom>
          <a:noFill/>
          <a:ln w="28575" cap="flat" cmpd="sng">
            <a:solidFill>
              <a:srgbClr val="FF99FF"/>
            </a:solidFill>
            <a:prstDash val="lgDash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4616336" y="4061082"/>
          <a:ext cx="4381922" cy="2628397"/>
        </p:xfrm>
        <a:graphic>
          <a:graphicData uri="http://schemas.openxmlformats.org/drawingml/2006/table">
            <a:tbl>
              <a:tblPr/>
              <a:tblGrid>
                <a:gridCol w="871040">
                  <a:extLst>
                    <a:ext uri="{9D8B030D-6E8A-4147-A177-3AD203B41FA5}">
                      <a16:colId xmlns:a16="http://schemas.microsoft.com/office/drawing/2014/main" val="3599837808"/>
                    </a:ext>
                  </a:extLst>
                </a:gridCol>
                <a:gridCol w="1993240">
                  <a:extLst>
                    <a:ext uri="{9D8B030D-6E8A-4147-A177-3AD203B41FA5}">
                      <a16:colId xmlns:a16="http://schemas.microsoft.com/office/drawing/2014/main" val="1701764408"/>
                    </a:ext>
                  </a:extLst>
                </a:gridCol>
                <a:gridCol w="1517642">
                  <a:extLst>
                    <a:ext uri="{9D8B030D-6E8A-4147-A177-3AD203B41FA5}">
                      <a16:colId xmlns:a16="http://schemas.microsoft.com/office/drawing/2014/main" val="2006388030"/>
                    </a:ext>
                  </a:extLst>
                </a:gridCol>
              </a:tblGrid>
              <a:tr h="239981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Tag</a:t>
                      </a:r>
                      <a:endParaRPr lang="en-GB" sz="600" dirty="0">
                        <a:effectLst/>
                      </a:endParaRPr>
                    </a:p>
                  </a:txBody>
                  <a:tcPr marL="53340" marR="5334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0BC5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Use</a:t>
                      </a:r>
                      <a:endParaRPr lang="en-GB" sz="600" dirty="0">
                        <a:effectLst/>
                      </a:endParaRPr>
                    </a:p>
                  </a:txBody>
                  <a:tcPr marL="53340" marR="5334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0BC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Example</a:t>
                      </a:r>
                      <a:endParaRPr lang="en-GB" sz="600" dirty="0">
                        <a:effectLst/>
                      </a:endParaRPr>
                    </a:p>
                  </a:txBody>
                  <a:tcPr marL="53340" marR="5334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0B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1020149"/>
                  </a:ext>
                </a:extLst>
              </a:tr>
              <a:tr h="193856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600" dirty="0">
                          <a:effectLst/>
                        </a:rPr>
                        <a:t>&lt;H1&gt;</a:t>
                      </a:r>
                    </a:p>
                  </a:txBody>
                  <a:tcPr marL="53340" marR="5334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760B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600" dirty="0">
                          <a:effectLst/>
                        </a:rPr>
                        <a:t>One of a few tags that can be used to create a heading – this is the largest heading you can make.</a:t>
                      </a:r>
                    </a:p>
                  </a:txBody>
                  <a:tcPr marL="53340" marR="5334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760B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600" dirty="0">
                          <a:effectLst/>
                        </a:rPr>
                        <a:t>&lt;H1&gt; This is a heading &lt;/H1&gt;</a:t>
                      </a:r>
                    </a:p>
                  </a:txBody>
                  <a:tcPr marL="53340" marR="5334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760B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8903024"/>
                  </a:ext>
                </a:extLst>
              </a:tr>
              <a:tr h="193856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600" dirty="0">
                          <a:effectLst/>
                        </a:rPr>
                        <a:t>&lt;p&gt;</a:t>
                      </a:r>
                    </a:p>
                  </a:txBody>
                  <a:tcPr marL="53340" marR="5334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760B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760B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600" dirty="0">
                          <a:effectLst/>
                        </a:rPr>
                        <a:t>The tag which is used to create a paragraph of text.</a:t>
                      </a:r>
                    </a:p>
                  </a:txBody>
                  <a:tcPr marL="53340" marR="5334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760B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760B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600" dirty="0">
                          <a:effectLst/>
                        </a:rPr>
                        <a:t>&lt;p&gt; This is a paragraph of text &lt;/p&gt;</a:t>
                      </a:r>
                    </a:p>
                  </a:txBody>
                  <a:tcPr marL="53340" marR="5334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760B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760B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1581305"/>
                  </a:ext>
                </a:extLst>
              </a:tr>
              <a:tr h="193856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600" dirty="0">
                          <a:effectLst/>
                        </a:rPr>
                        <a:t>&lt;img src&gt;</a:t>
                      </a:r>
                    </a:p>
                  </a:txBody>
                  <a:tcPr marL="53340" marR="5334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760B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760B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600" dirty="0">
                          <a:effectLst/>
                        </a:rPr>
                        <a:t>The tag which is used to add an image to a web page.</a:t>
                      </a:r>
                    </a:p>
                  </a:txBody>
                  <a:tcPr marL="53340" marR="5334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760B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760B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600" dirty="0">
                          <a:effectLst/>
                        </a:rPr>
                        <a:t>&lt;img src = "img_girl.jpg"</a:t>
                      </a:r>
                    </a:p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600" dirty="0">
                          <a:effectLst/>
                        </a:rPr>
                        <a:t>alt = "Girl in a jacket" width="500" height="600</a:t>
                      </a:r>
                    </a:p>
                  </a:txBody>
                  <a:tcPr marL="53340" marR="5334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760B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760B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82689"/>
                  </a:ext>
                </a:extLst>
              </a:tr>
              <a:tr h="193856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600" dirty="0">
                          <a:effectLst/>
                        </a:rPr>
                        <a:t>&lt;a href&gt;</a:t>
                      </a:r>
                    </a:p>
                  </a:txBody>
                  <a:tcPr marL="53340" marR="5334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760B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760B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600" dirty="0">
                          <a:effectLst/>
                        </a:rPr>
                        <a:t>The tag which is used to create a  hyperlink in a webpage.</a:t>
                      </a:r>
                    </a:p>
                  </a:txBody>
                  <a:tcPr marL="53340" marR="5334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760B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760B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600" dirty="0">
                          <a:effectLst/>
                        </a:rPr>
                        <a:t>&lt;a href="https://www.w3schools.com"&gt;</a:t>
                      </a:r>
                    </a:p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600" dirty="0">
                          <a:effectLst/>
                        </a:rPr>
                        <a:t>Visit W3Schools.com!&lt;/a&gt;</a:t>
                      </a:r>
                    </a:p>
                  </a:txBody>
                  <a:tcPr marL="53340" marR="5334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760B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760B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6556399"/>
                  </a:ext>
                </a:extLst>
              </a:tr>
              <a:tr h="193856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600" dirty="0">
                          <a:effectLst/>
                        </a:rPr>
                        <a:t>&lt;div&gt;</a:t>
                      </a:r>
                    </a:p>
                  </a:txBody>
                  <a:tcPr marL="53340" marR="5334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760B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760B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600" dirty="0">
                          <a:effectLst/>
                        </a:rPr>
                        <a:t>The tag which is used to segment a web page in to different sections to allow more sections to have different CSS added individually.</a:t>
                      </a:r>
                    </a:p>
                  </a:txBody>
                  <a:tcPr marL="53340" marR="5334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760B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760B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600" dirty="0">
                          <a:effectLst/>
                        </a:rPr>
                        <a:t>&lt;div&gt;</a:t>
                      </a:r>
                    </a:p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600" dirty="0">
                          <a:effectLst/>
                        </a:rPr>
                        <a:t>     &lt;H1&gt; This is a heading &lt;/&gt;</a:t>
                      </a:r>
                    </a:p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600" dirty="0">
                          <a:effectLst/>
                        </a:rPr>
                        <a:t>&lt;/div&gt;</a:t>
                      </a:r>
                    </a:p>
                  </a:txBody>
                  <a:tcPr marL="53340" marR="5334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760B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760B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2322550"/>
                  </a:ext>
                </a:extLst>
              </a:tr>
              <a:tr h="315017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600" dirty="0">
                          <a:effectLst/>
                        </a:rPr>
                        <a:t>&lt;head&gt;</a:t>
                      </a:r>
                    </a:p>
                  </a:txBody>
                  <a:tcPr marL="53340" marR="5334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760B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760B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600" dirty="0">
                          <a:effectLst/>
                        </a:rPr>
                        <a:t>The tag which goes at the top of the page and usually only contains meta data, the webpage title  and style tags.</a:t>
                      </a:r>
                    </a:p>
                  </a:txBody>
                  <a:tcPr marL="53340" marR="5334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760B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760B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600" dirty="0">
                          <a:effectLst/>
                        </a:rPr>
                        <a:t>&lt;head&gt;</a:t>
                      </a:r>
                    </a:p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600" dirty="0">
                          <a:effectLst/>
                        </a:rPr>
                        <a:t>     &lt;title&gt; This is the page name &lt;/&gt;</a:t>
                      </a:r>
                    </a:p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600" dirty="0">
                          <a:effectLst/>
                        </a:rPr>
                        <a:t>&lt;/head&gt;</a:t>
                      </a:r>
                    </a:p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600" dirty="0">
                        <a:effectLst/>
                      </a:endParaRPr>
                    </a:p>
                  </a:txBody>
                  <a:tcPr marL="53340" marR="5334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760B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760B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2135558"/>
                  </a:ext>
                </a:extLst>
              </a:tr>
              <a:tr h="436177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600" dirty="0">
                          <a:effectLst/>
                        </a:rPr>
                        <a:t>&lt;body&gt;</a:t>
                      </a:r>
                    </a:p>
                  </a:txBody>
                  <a:tcPr marL="53340" marR="5334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760B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760B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600" dirty="0">
                          <a:effectLst/>
                        </a:rPr>
                        <a:t>The tag which contains all the contents of an HTML document, such as headings, paragraphs, images, hyperlinks, tables, lists, etc.</a:t>
                      </a:r>
                    </a:p>
                  </a:txBody>
                  <a:tcPr marL="53340" marR="5334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760B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760B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600" dirty="0">
                          <a:effectLst/>
                        </a:rPr>
                        <a:t>&lt;body&gt;</a:t>
                      </a:r>
                      <a:br>
                        <a:rPr lang="en-GB" sz="600" dirty="0">
                          <a:effectLst/>
                        </a:rPr>
                      </a:br>
                      <a:r>
                        <a:rPr lang="en-GB" sz="600" dirty="0">
                          <a:effectLst/>
                        </a:rPr>
                        <a:t>  &lt;h1&gt;This is a heading&lt;/h1&gt;</a:t>
                      </a:r>
                      <a:br>
                        <a:rPr lang="en-GB" sz="600" dirty="0">
                          <a:effectLst/>
                        </a:rPr>
                      </a:br>
                      <a:r>
                        <a:rPr lang="en-GB" sz="600" dirty="0">
                          <a:effectLst/>
                        </a:rPr>
                        <a:t>  &lt;p&gt;This is a paragraph.&lt;/p&gt;</a:t>
                      </a:r>
                      <a:br>
                        <a:rPr lang="en-GB" sz="600" dirty="0">
                          <a:effectLst/>
                        </a:rPr>
                      </a:br>
                      <a:r>
                        <a:rPr lang="en-GB" sz="600" dirty="0">
                          <a:effectLst/>
                        </a:rPr>
                        <a:t>&lt;/body&gt;</a:t>
                      </a:r>
                    </a:p>
                  </a:txBody>
                  <a:tcPr marL="53340" marR="5334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760B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760B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437319"/>
                  </a:ext>
                </a:extLst>
              </a:tr>
            </a:tbl>
          </a:graphicData>
        </a:graphic>
      </p:graphicFrame>
      <p:sp>
        <p:nvSpPr>
          <p:cNvPr id="37" name="Google Shape;41;p5"/>
          <p:cNvSpPr/>
          <p:nvPr/>
        </p:nvSpPr>
        <p:spPr>
          <a:xfrm>
            <a:off x="5262039" y="3686779"/>
            <a:ext cx="3029528" cy="267227"/>
          </a:xfrm>
          <a:prstGeom prst="rect">
            <a:avLst/>
          </a:prstGeom>
          <a:solidFill>
            <a:srgbClr val="99FF99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Common Tags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BAE7D1-A34D-C448-82F0-982B3DF31458}"/>
              </a:ext>
            </a:extLst>
          </p:cNvPr>
          <p:cNvSpPr txBox="1"/>
          <p:nvPr/>
        </p:nvSpPr>
        <p:spPr>
          <a:xfrm>
            <a:off x="294232" y="1228906"/>
            <a:ext cx="3346222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GB" sz="1050" dirty="0"/>
              <a:t>The World Wide Web is a huge collection of websites that we can access using the Internet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GB" sz="1050" dirty="0"/>
              <a:t>Each website contains web pages which are navigated to via hyperlinks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GB" sz="1050" dirty="0"/>
              <a:t>Web pages contain different types of information including images, text and multimedia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GB" sz="1050" dirty="0"/>
          </a:p>
        </p:txBody>
      </p:sp>
      <p:pic>
        <p:nvPicPr>
          <p:cNvPr id="18" name="Picture 1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926596D-3954-214D-9CDC-D94C264D29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821" y="2227697"/>
            <a:ext cx="2205044" cy="1121950"/>
          </a:xfrm>
          <a:prstGeom prst="rect">
            <a:avLst/>
          </a:prstGeom>
        </p:spPr>
      </p:pic>
      <p:sp>
        <p:nvSpPr>
          <p:cNvPr id="41" name="Google Shape;38;p5">
            <a:extLst>
              <a:ext uri="{FF2B5EF4-FFF2-40B4-BE49-F238E27FC236}">
                <a16:creationId xmlns:a16="http://schemas.microsoft.com/office/drawing/2014/main" id="{4EF14021-226E-1542-82E7-D9F6DEC06BA7}"/>
              </a:ext>
            </a:extLst>
          </p:cNvPr>
          <p:cNvSpPr/>
          <p:nvPr/>
        </p:nvSpPr>
        <p:spPr>
          <a:xfrm>
            <a:off x="595221" y="3683004"/>
            <a:ext cx="3029528" cy="267227"/>
          </a:xfrm>
          <a:prstGeom prst="rect">
            <a:avLst/>
          </a:prstGeom>
          <a:solidFill>
            <a:srgbClr val="FF99FF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GB" sz="1800" dirty="0">
                <a:latin typeface="Calibri"/>
                <a:ea typeface="Calibri"/>
                <a:cs typeface="Calibri"/>
                <a:sym typeface="Calibri"/>
              </a:rPr>
              <a:t>HTML and CSS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6B183E9-D9FD-E441-9A16-36DF9325DBE6}"/>
              </a:ext>
            </a:extLst>
          </p:cNvPr>
          <p:cNvSpPr txBox="1"/>
          <p:nvPr/>
        </p:nvSpPr>
        <p:spPr>
          <a:xfrm>
            <a:off x="351887" y="4106606"/>
            <a:ext cx="368201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b="1" dirty="0"/>
              <a:t>H</a:t>
            </a:r>
            <a:r>
              <a:rPr lang="en-GB" dirty="0"/>
              <a:t>yper</a:t>
            </a:r>
            <a:r>
              <a:rPr lang="en-GB" b="1" dirty="0"/>
              <a:t>T</a:t>
            </a:r>
            <a:r>
              <a:rPr lang="en-GB" dirty="0"/>
              <a:t>ext </a:t>
            </a:r>
            <a:r>
              <a:rPr lang="en-GB" b="1" dirty="0"/>
              <a:t>M</a:t>
            </a:r>
            <a:r>
              <a:rPr lang="en-GB" dirty="0"/>
              <a:t>arkup </a:t>
            </a:r>
            <a:r>
              <a:rPr lang="en-GB" b="1" dirty="0"/>
              <a:t>L</a:t>
            </a:r>
            <a:r>
              <a:rPr lang="en-GB" dirty="0"/>
              <a:t>anguage is the language of the web</a:t>
            </a:r>
            <a:endParaRPr lang="en-GB" b="1" dirty="0"/>
          </a:p>
          <a:p>
            <a:r>
              <a:rPr lang="en-GB" dirty="0"/>
              <a:t>It describes the </a:t>
            </a:r>
            <a:r>
              <a:rPr lang="en-GB" b="1" dirty="0"/>
              <a:t>content</a:t>
            </a:r>
            <a:r>
              <a:rPr lang="en-GB" dirty="0"/>
              <a:t> in web pages</a:t>
            </a:r>
          </a:p>
          <a:p>
            <a:endParaRPr lang="en-GB" dirty="0"/>
          </a:p>
          <a:p>
            <a:pPr fontAlgn="base"/>
            <a:r>
              <a:rPr lang="en-GB" b="1" dirty="0"/>
              <a:t>C</a:t>
            </a:r>
            <a:r>
              <a:rPr lang="en-GB" dirty="0"/>
              <a:t>ascading </a:t>
            </a:r>
            <a:r>
              <a:rPr lang="en-GB" b="1" dirty="0"/>
              <a:t>S</a:t>
            </a:r>
            <a:r>
              <a:rPr lang="en-GB" dirty="0"/>
              <a:t>tyle </a:t>
            </a:r>
            <a:r>
              <a:rPr lang="en-GB" b="1" dirty="0"/>
              <a:t>S</a:t>
            </a:r>
            <a:r>
              <a:rPr lang="en-GB" dirty="0"/>
              <a:t>heets define the </a:t>
            </a:r>
            <a:r>
              <a:rPr lang="en-GB" b="1" dirty="0"/>
              <a:t>style</a:t>
            </a:r>
            <a:r>
              <a:rPr lang="en-GB" dirty="0"/>
              <a:t> and layout of web pages</a:t>
            </a:r>
          </a:p>
          <a:p>
            <a:r>
              <a:rPr lang="en-GB" dirty="0"/>
              <a:t>Changing the Style means changing colours, layout, font style and font size.</a:t>
            </a:r>
            <a:br>
              <a:rPr lang="en-GB" dirty="0"/>
            </a:br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6D0C7A6-9895-6E5B-A005-46B3A4680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Year 8 Computing Half Term 3</a:t>
            </a:r>
            <a:br>
              <a:rPr lang="en-GB" dirty="0"/>
            </a:br>
            <a:r>
              <a:rPr lang="en-GB" sz="1800" dirty="0"/>
              <a:t>Website Design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99220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/>
          <a:srcRect t="11068" b="13986"/>
          <a:stretch/>
        </p:blipFill>
        <p:spPr>
          <a:xfrm>
            <a:off x="2882150" y="2538046"/>
            <a:ext cx="3514277" cy="148150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558562" y="902677"/>
            <a:ext cx="4141176" cy="16353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b="1" i="1" dirty="0">
                <a:solidFill>
                  <a:schemeClr val="accent6">
                    <a:lumMod val="75000"/>
                  </a:schemeClr>
                </a:solidFill>
              </a:rPr>
              <a:t>Tags</a:t>
            </a:r>
          </a:p>
          <a:p>
            <a:r>
              <a:rPr lang="en-US" dirty="0"/>
              <a:t>HTML uses </a:t>
            </a:r>
            <a:r>
              <a:rPr lang="en-US" b="1" dirty="0"/>
              <a:t>tags</a:t>
            </a:r>
            <a:r>
              <a:rPr lang="en-US" dirty="0"/>
              <a:t> in order to structure web pages. These are created using the &lt; and &gt; symbols. Each tag has a specific job for example</a:t>
            </a:r>
          </a:p>
          <a:p>
            <a:r>
              <a:rPr lang="en-US" b="1" dirty="0"/>
              <a:t>&lt;p&gt; &lt;/p&gt; </a:t>
            </a:r>
            <a:r>
              <a:rPr lang="en-US" dirty="0"/>
              <a:t>creates a paragraph and </a:t>
            </a:r>
            <a:r>
              <a:rPr lang="en-US" b="1" dirty="0"/>
              <a:t>&lt;h1&gt; &lt;/h1&gt; </a:t>
            </a:r>
            <a:r>
              <a:rPr lang="en-US" dirty="0"/>
              <a:t>creates a heading.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343739" y="902677"/>
            <a:ext cx="2118105" cy="189034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b="1" i="1" dirty="0">
                <a:solidFill>
                  <a:srgbClr val="FF0000"/>
                </a:solidFill>
              </a:rPr>
              <a:t>What is HTML?</a:t>
            </a:r>
          </a:p>
          <a:p>
            <a:r>
              <a:rPr lang="en-US" b="1" dirty="0"/>
              <a:t>Hypertext Markup Language </a:t>
            </a:r>
            <a:r>
              <a:rPr lang="en-US" dirty="0"/>
              <a:t>is the standard markup language for documents designed to be displayed in a web browser.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6840418" y="902677"/>
            <a:ext cx="1820007" cy="311687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b="1" i="1" dirty="0">
                <a:solidFill>
                  <a:srgbClr val="00B050"/>
                </a:solidFill>
              </a:rPr>
              <a:t>What is CSS?</a:t>
            </a:r>
          </a:p>
          <a:p>
            <a:r>
              <a:rPr lang="en-US" b="1" dirty="0"/>
              <a:t>Cascading Style Sheets </a:t>
            </a:r>
            <a:r>
              <a:rPr lang="en-US" dirty="0"/>
              <a:t>is a style sheet language used for describing the presentation of a document written in a markup language such as </a:t>
            </a:r>
            <a:r>
              <a:rPr lang="en-US" b="1" dirty="0"/>
              <a:t>HTML</a:t>
            </a:r>
            <a:r>
              <a:rPr lang="en-US" dirty="0"/>
              <a:t>. </a:t>
            </a:r>
          </a:p>
          <a:p>
            <a:r>
              <a:rPr lang="en-US" b="1" i="1" dirty="0"/>
              <a:t>For example: </a:t>
            </a:r>
          </a:p>
          <a:p>
            <a:r>
              <a:rPr lang="en-US" dirty="0"/>
              <a:t>Body {</a:t>
            </a:r>
          </a:p>
          <a:p>
            <a:r>
              <a:rPr lang="en-US" dirty="0"/>
              <a:t>    background-color:</a:t>
            </a:r>
          </a:p>
          <a:p>
            <a:r>
              <a:rPr lang="en-US" dirty="0"/>
              <a:t>    lightblue;</a:t>
            </a:r>
          </a:p>
          <a:p>
            <a:r>
              <a:rPr lang="en-US" dirty="0"/>
              <a:t>}</a:t>
            </a:r>
          </a:p>
          <a:p>
            <a:endParaRPr lang="en-GB" b="1" i="1" dirty="0"/>
          </a:p>
        </p:txBody>
      </p:sp>
      <p:sp>
        <p:nvSpPr>
          <p:cNvPr id="13" name="Rectangle 12"/>
          <p:cNvSpPr/>
          <p:nvPr/>
        </p:nvSpPr>
        <p:spPr>
          <a:xfrm>
            <a:off x="343739" y="2876551"/>
            <a:ext cx="2118105" cy="38759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b="1" i="1" dirty="0">
                <a:solidFill>
                  <a:srgbClr val="7030A0"/>
                </a:solidFill>
              </a:rPr>
              <a:t>Key words</a:t>
            </a:r>
            <a:endParaRPr lang="en-GB" b="1" i="1" dirty="0">
              <a:solidFill>
                <a:srgbClr val="7030A0"/>
              </a:solidFill>
            </a:endParaRPr>
          </a:p>
        </p:txBody>
      </p:sp>
      <p:pic>
        <p:nvPicPr>
          <p:cNvPr id="19" name="Picture 18" descr="Screen Clippi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16"/>
          <a:stretch/>
        </p:blipFill>
        <p:spPr>
          <a:xfrm>
            <a:off x="3620235" y="4066440"/>
            <a:ext cx="5040190" cy="2686053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2943116" y="4066440"/>
            <a:ext cx="660888" cy="26694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HTML Document Structure</a:t>
            </a:r>
            <a:endParaRPr lang="en-GB" dirty="0"/>
          </a:p>
        </p:txBody>
      </p:sp>
      <p:sp>
        <p:nvSpPr>
          <p:cNvPr id="21" name="Rectangle 20"/>
          <p:cNvSpPr/>
          <p:nvPr/>
        </p:nvSpPr>
        <p:spPr>
          <a:xfrm>
            <a:off x="615459" y="3278798"/>
            <a:ext cx="729761" cy="343633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HTML</a:t>
            </a:r>
            <a:endParaRPr lang="en-GB" dirty="0"/>
          </a:p>
        </p:txBody>
      </p:sp>
      <p:sp>
        <p:nvSpPr>
          <p:cNvPr id="25" name="Rectangle 24"/>
          <p:cNvSpPr/>
          <p:nvPr/>
        </p:nvSpPr>
        <p:spPr>
          <a:xfrm>
            <a:off x="1485900" y="3357929"/>
            <a:ext cx="729761" cy="343633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TAG</a:t>
            </a:r>
            <a:endParaRPr lang="en-GB" dirty="0"/>
          </a:p>
        </p:txBody>
      </p:sp>
      <p:sp>
        <p:nvSpPr>
          <p:cNvPr id="26" name="Rectangle 25"/>
          <p:cNvSpPr/>
          <p:nvPr/>
        </p:nvSpPr>
        <p:spPr>
          <a:xfrm>
            <a:off x="540645" y="3838206"/>
            <a:ext cx="729761" cy="343633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CSS</a:t>
            </a:r>
            <a:endParaRPr lang="en-GB" dirty="0"/>
          </a:p>
        </p:txBody>
      </p:sp>
      <p:sp>
        <p:nvSpPr>
          <p:cNvPr id="27" name="Rectangle 26"/>
          <p:cNvSpPr/>
          <p:nvPr/>
        </p:nvSpPr>
        <p:spPr>
          <a:xfrm>
            <a:off x="1625715" y="3838206"/>
            <a:ext cx="729761" cy="343633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&lt;P&gt;</a:t>
            </a:r>
            <a:endParaRPr lang="en-GB" dirty="0"/>
          </a:p>
        </p:txBody>
      </p:sp>
      <p:sp>
        <p:nvSpPr>
          <p:cNvPr id="29" name="Rectangle 28"/>
          <p:cNvSpPr/>
          <p:nvPr/>
        </p:nvSpPr>
        <p:spPr>
          <a:xfrm>
            <a:off x="927591" y="4319584"/>
            <a:ext cx="729761" cy="343633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&lt;H1&gt;</a:t>
            </a:r>
            <a:endParaRPr lang="en-GB" dirty="0"/>
          </a:p>
        </p:txBody>
      </p:sp>
      <p:sp>
        <p:nvSpPr>
          <p:cNvPr id="30" name="Rectangle 29"/>
          <p:cNvSpPr/>
          <p:nvPr/>
        </p:nvSpPr>
        <p:spPr>
          <a:xfrm>
            <a:off x="1485899" y="4757727"/>
            <a:ext cx="891562" cy="343633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&lt;HEAD&gt;</a:t>
            </a:r>
            <a:endParaRPr lang="en-GB" dirty="0"/>
          </a:p>
        </p:txBody>
      </p:sp>
      <p:sp>
        <p:nvSpPr>
          <p:cNvPr id="31" name="Rectangle 30"/>
          <p:cNvSpPr/>
          <p:nvPr/>
        </p:nvSpPr>
        <p:spPr>
          <a:xfrm>
            <a:off x="400324" y="6278808"/>
            <a:ext cx="1028989" cy="343633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&lt;A REF&gt;</a:t>
            </a:r>
            <a:endParaRPr lang="en-GB" dirty="0"/>
          </a:p>
        </p:txBody>
      </p:sp>
      <p:sp>
        <p:nvSpPr>
          <p:cNvPr id="34" name="Rectangle 33"/>
          <p:cNvSpPr/>
          <p:nvPr/>
        </p:nvSpPr>
        <p:spPr>
          <a:xfrm>
            <a:off x="434432" y="4813783"/>
            <a:ext cx="994881" cy="343633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&lt;BODY&gt;</a:t>
            </a:r>
            <a:endParaRPr lang="en-GB" dirty="0"/>
          </a:p>
        </p:txBody>
      </p:sp>
      <p:sp>
        <p:nvSpPr>
          <p:cNvPr id="35" name="Rectangle 34"/>
          <p:cNvSpPr/>
          <p:nvPr/>
        </p:nvSpPr>
        <p:spPr>
          <a:xfrm>
            <a:off x="615459" y="5654181"/>
            <a:ext cx="1239973" cy="343633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&lt;IMG SRC&gt;</a:t>
            </a:r>
            <a:endParaRPr lang="en-GB" dirty="0"/>
          </a:p>
        </p:txBody>
      </p:sp>
      <p:sp>
        <p:nvSpPr>
          <p:cNvPr id="36" name="Rectangle 35"/>
          <p:cNvSpPr/>
          <p:nvPr/>
        </p:nvSpPr>
        <p:spPr>
          <a:xfrm>
            <a:off x="1498085" y="6087201"/>
            <a:ext cx="879376" cy="343633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&lt;TITLE&gt;</a:t>
            </a:r>
            <a:endParaRPr lang="en-GB" dirty="0"/>
          </a:p>
        </p:txBody>
      </p:sp>
      <p:sp>
        <p:nvSpPr>
          <p:cNvPr id="37" name="Rectangle 36"/>
          <p:cNvSpPr/>
          <p:nvPr/>
        </p:nvSpPr>
        <p:spPr>
          <a:xfrm>
            <a:off x="1052304" y="5227021"/>
            <a:ext cx="879376" cy="343633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&lt;HTML&gt;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48A4680-E79A-C335-031A-83E074171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Year 8 Computing Half Term 4</a:t>
            </a:r>
            <a:br>
              <a:rPr lang="en-GB" dirty="0"/>
            </a:br>
            <a:r>
              <a:rPr lang="en-GB" sz="1800" dirty="0"/>
              <a:t>HTML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5148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6714" y="773723"/>
            <a:ext cx="3437793" cy="113420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rgbClr val="FF0000"/>
                </a:solidFill>
              </a:rPr>
              <a:t>What is animation?</a:t>
            </a:r>
          </a:p>
          <a:p>
            <a:r>
              <a:rPr lang="en-US" dirty="0">
                <a:solidFill>
                  <a:schemeClr val="tx1"/>
                </a:solidFill>
              </a:rPr>
              <a:t>When we show a series of images, each slightly different from the previous one, the brain is fooled into thinking the image is moving</a:t>
            </a:r>
          </a:p>
          <a:p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04846" y="773723"/>
            <a:ext cx="5169877" cy="11342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rgbClr val="FF0000"/>
                </a:solidFill>
              </a:rPr>
              <a:t>What can animate do?</a:t>
            </a:r>
          </a:p>
          <a:p>
            <a:pPr marL="271463" lvl="0" indent="-271463" defTabSz="457200">
              <a:spcAft>
                <a:spcPts val="1400"/>
              </a:spcAft>
              <a:buClrTx/>
              <a:buFont typeface="Arial"/>
              <a:buChar char="•"/>
            </a:pPr>
            <a:r>
              <a:rPr lang="en-GB" sz="1100" kern="1200" dirty="0">
                <a:solidFill>
                  <a:prstClr val="black"/>
                </a:solidFill>
                <a:cs typeface="Arial"/>
              </a:rPr>
              <a:t>Animate, or Flash as it was formerly known, is used to create animations</a:t>
            </a:r>
          </a:p>
          <a:p>
            <a:pPr marL="271463" lvl="0" indent="-271463" defTabSz="457200">
              <a:spcAft>
                <a:spcPts val="1400"/>
              </a:spcAft>
              <a:buClrTx/>
              <a:buFont typeface="Arial"/>
              <a:buChar char="•"/>
            </a:pPr>
            <a:r>
              <a:rPr lang="en-GB" sz="1100" kern="1200" dirty="0">
                <a:solidFill>
                  <a:prstClr val="black"/>
                </a:solidFill>
                <a:cs typeface="Arial"/>
              </a:rPr>
              <a:t>These can be anything from simple web banners to cartoons – The Mr Men TV series is drawn completely in Animate, for example.</a:t>
            </a:r>
          </a:p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16162" y="1978269"/>
            <a:ext cx="2505707" cy="243546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rgbClr val="FF0000"/>
                </a:solidFill>
              </a:rPr>
              <a:t>Drawing Tools</a:t>
            </a:r>
          </a:p>
          <a:p>
            <a:r>
              <a:rPr lang="en-US" dirty="0">
                <a:solidFill>
                  <a:schemeClr val="tx1"/>
                </a:solidFill>
              </a:rPr>
              <a:t>These tools can be used to create shapes and edit </a:t>
            </a:r>
          </a:p>
          <a:p>
            <a:r>
              <a:rPr lang="en-US" dirty="0">
                <a:solidFill>
                  <a:schemeClr val="tx1"/>
                </a:solidFill>
              </a:rPr>
              <a:t>their properties. </a:t>
            </a:r>
          </a:p>
        </p:txBody>
      </p:sp>
      <p:sp>
        <p:nvSpPr>
          <p:cNvPr id="6" name="Rectangle 5"/>
          <p:cNvSpPr/>
          <p:nvPr/>
        </p:nvSpPr>
        <p:spPr>
          <a:xfrm>
            <a:off x="3604846" y="1978269"/>
            <a:ext cx="2532183" cy="243546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rgbClr val="FF0000"/>
                </a:solidFill>
              </a:rPr>
              <a:t>Vector Graphics</a:t>
            </a:r>
          </a:p>
          <a:p>
            <a:pPr marL="271463" lvl="0" indent="-271463" defTabSz="457200">
              <a:spcAft>
                <a:spcPts val="1400"/>
              </a:spcAft>
              <a:buClrTx/>
              <a:buFont typeface="Arial"/>
              <a:buChar char="•"/>
            </a:pPr>
            <a:r>
              <a:rPr lang="en-GB" sz="1200" kern="1200" dirty="0">
                <a:solidFill>
                  <a:prstClr val="black"/>
                </a:solidFill>
                <a:cs typeface="Arial"/>
              </a:rPr>
              <a:t>When you draw in Animate, you create vector art.</a:t>
            </a:r>
          </a:p>
          <a:p>
            <a:pPr marL="271463" lvl="0" indent="-271463" defTabSz="457200">
              <a:spcAft>
                <a:spcPts val="1400"/>
              </a:spcAft>
              <a:buClrTx/>
              <a:buFont typeface="Arial"/>
              <a:buChar char="•"/>
            </a:pPr>
            <a:r>
              <a:rPr lang="en-GB" sz="1200" kern="1200" dirty="0">
                <a:solidFill>
                  <a:prstClr val="black"/>
                </a:solidFill>
                <a:cs typeface="Arial"/>
              </a:rPr>
              <a:t>You can combine and subtract shapes from one and other.</a:t>
            </a:r>
          </a:p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98250" y="4521517"/>
            <a:ext cx="5183067" cy="101111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rgbClr val="FF0000"/>
                </a:solidFill>
              </a:rPr>
              <a:t>Motion Tweening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tx1"/>
                </a:solidFill>
              </a:rPr>
              <a:t>Moving a graphic from one position to another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tx1"/>
                </a:solidFill>
              </a:rPr>
              <a:t>Must use graphics converted to symbols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tx1"/>
                </a:solidFill>
              </a:rPr>
              <a:t>Adding a motion tween lets you design a path for the symbol to travel on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6714" y="1978269"/>
            <a:ext cx="3415809" cy="46775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b="1" u="sng" dirty="0">
                <a:solidFill>
                  <a:schemeClr val="tx1"/>
                </a:solidFill>
              </a:rPr>
              <a:t>Frame</a:t>
            </a:r>
          </a:p>
          <a:p>
            <a:r>
              <a:rPr lang="en-US" sz="1200" dirty="0">
                <a:solidFill>
                  <a:schemeClr val="tx1"/>
                </a:solidFill>
              </a:rPr>
              <a:t>Each image in the series of images that creates the animation.</a:t>
            </a:r>
            <a:endParaRPr lang="en-US" b="1" dirty="0">
              <a:solidFill>
                <a:schemeClr val="tx1"/>
              </a:solidFill>
            </a:endParaRPr>
          </a:p>
          <a:p>
            <a:r>
              <a:rPr lang="en-US" b="1" u="sng" dirty="0">
                <a:solidFill>
                  <a:schemeClr val="tx1"/>
                </a:solidFill>
              </a:rPr>
              <a:t>Key frame</a:t>
            </a:r>
          </a:p>
          <a:p>
            <a:r>
              <a:rPr lang="en-US" sz="1200" dirty="0">
                <a:solidFill>
                  <a:schemeClr val="tx1"/>
                </a:solidFill>
              </a:rPr>
              <a:t>Each key frame defines a change on the stage </a:t>
            </a:r>
            <a:br>
              <a:rPr lang="en-US" sz="1200" dirty="0">
                <a:solidFill>
                  <a:schemeClr val="tx1"/>
                </a:solidFill>
              </a:rPr>
            </a:br>
            <a:r>
              <a:rPr lang="en-US" sz="1200" dirty="0">
                <a:solidFill>
                  <a:schemeClr val="tx1"/>
                </a:solidFill>
              </a:rPr>
              <a:t>and when the movie is played.</a:t>
            </a:r>
            <a:endParaRPr lang="en-US" b="1" dirty="0">
              <a:solidFill>
                <a:schemeClr val="tx1"/>
              </a:solidFill>
            </a:endParaRPr>
          </a:p>
          <a:p>
            <a:r>
              <a:rPr lang="en-US" b="1" u="sng" dirty="0">
                <a:solidFill>
                  <a:schemeClr val="tx1"/>
                </a:solidFill>
              </a:rPr>
              <a:t>Timeline</a:t>
            </a:r>
          </a:p>
          <a:p>
            <a:r>
              <a:rPr lang="en-US" sz="1200" dirty="0">
                <a:solidFill>
                  <a:schemeClr val="tx1"/>
                </a:solidFill>
              </a:rPr>
              <a:t>Where you can add, remove and reorder the frames.</a:t>
            </a:r>
          </a:p>
          <a:p>
            <a:r>
              <a:rPr lang="en-US" b="1" u="sng" dirty="0">
                <a:solidFill>
                  <a:schemeClr val="tx1"/>
                </a:solidFill>
              </a:rPr>
              <a:t>Onion Skinning</a:t>
            </a:r>
          </a:p>
          <a:p>
            <a:r>
              <a:rPr lang="en-US" sz="1200" dirty="0">
                <a:solidFill>
                  <a:schemeClr val="tx1"/>
                </a:solidFill>
              </a:rPr>
              <a:t>Allows you to view the image on multiple frames at once.</a:t>
            </a:r>
            <a:endParaRPr lang="en-US" b="1" dirty="0">
              <a:solidFill>
                <a:schemeClr val="tx1"/>
              </a:solidFill>
            </a:endParaRPr>
          </a:p>
          <a:p>
            <a:r>
              <a:rPr lang="en-US" b="1" u="sng" dirty="0">
                <a:solidFill>
                  <a:schemeClr val="tx1"/>
                </a:solidFill>
              </a:rPr>
              <a:t>Frame rate</a:t>
            </a:r>
          </a:p>
          <a:p>
            <a:r>
              <a:rPr lang="en-US" sz="1200" dirty="0">
                <a:solidFill>
                  <a:schemeClr val="tx1"/>
                </a:solidFill>
              </a:rPr>
              <a:t>How quickly the animation plays through the frames, FPS means frames per second.</a:t>
            </a:r>
          </a:p>
          <a:p>
            <a:r>
              <a:rPr lang="en-US" b="1" u="sng" dirty="0">
                <a:solidFill>
                  <a:schemeClr val="tx1"/>
                </a:solidFill>
              </a:rPr>
              <a:t>Tweening</a:t>
            </a:r>
          </a:p>
          <a:p>
            <a:r>
              <a:rPr lang="en-US" sz="1200" dirty="0">
                <a:solidFill>
                  <a:schemeClr val="tx1"/>
                </a:solidFill>
              </a:rPr>
              <a:t>Stands for inbetweening and is when the computer adds in extra frames between your key frames to make the animation smooth.</a:t>
            </a:r>
          </a:p>
          <a:p>
            <a:r>
              <a:rPr lang="en-US" b="1" u="sng" dirty="0">
                <a:solidFill>
                  <a:schemeClr val="tx1"/>
                </a:solidFill>
              </a:rPr>
              <a:t>Actionscript</a:t>
            </a:r>
          </a:p>
          <a:p>
            <a:r>
              <a:rPr lang="en-US" sz="1200" dirty="0">
                <a:solidFill>
                  <a:schemeClr val="tx1"/>
                </a:solidFill>
              </a:rPr>
              <a:t>A programming language used to make an animation interactive.</a:t>
            </a:r>
          </a:p>
          <a:p>
            <a:endParaRPr lang="en-US" b="1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" name="Picture 9" descr="C:\Users\Rob\AppData\Roaming\PixelMetrics\CaptureWiz\Temp\14.png">
            <a:extLst>
              <a:ext uri="{FF2B5EF4-FFF2-40B4-BE49-F238E27FC236}">
                <a16:creationId xmlns:a16="http://schemas.microsoft.com/office/drawing/2014/main" id="{8CD5F8A0-B106-4CFE-844C-F11FA63E70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9015" y="3270838"/>
            <a:ext cx="2452854" cy="1026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67" b="36420"/>
          <a:stretch/>
        </p:blipFill>
        <p:spPr bwMode="auto">
          <a:xfrm>
            <a:off x="8259565" y="2204077"/>
            <a:ext cx="462304" cy="1031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3821857" y="3050517"/>
            <a:ext cx="2084970" cy="1266506"/>
            <a:chOff x="2123660" y="4077072"/>
            <a:chExt cx="3744520" cy="2370373"/>
          </a:xfrm>
        </p:grpSpPr>
        <p:pic>
          <p:nvPicPr>
            <p:cNvPr id="13" name="Picture 12"/>
            <p:cNvPicPr>
              <a:picLocks noChangeAspect="1" noChangeArrowheads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931" b="13169"/>
            <a:stretch/>
          </p:blipFill>
          <p:spPr bwMode="auto">
            <a:xfrm>
              <a:off x="3860694" y="4077072"/>
              <a:ext cx="2007486" cy="2226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256" b="13169"/>
            <a:stretch/>
          </p:blipFill>
          <p:spPr bwMode="auto">
            <a:xfrm>
              <a:off x="2123660" y="4221110"/>
              <a:ext cx="1637783" cy="2226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Rectangle 14"/>
          <p:cNvSpPr/>
          <p:nvPr/>
        </p:nvSpPr>
        <p:spPr>
          <a:xfrm>
            <a:off x="3598250" y="5640411"/>
            <a:ext cx="5183067" cy="101111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rgbClr val="FF0000"/>
                </a:solidFill>
              </a:rPr>
              <a:t>Shape Tweening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tx1"/>
                </a:solidFill>
              </a:rPr>
              <a:t>You can “morph” from one shape to another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tx1"/>
                </a:solidFill>
              </a:rPr>
              <a:t>Shape tweening can be used to gradually alter the form of any editable shape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tx1"/>
                </a:solidFill>
              </a:rPr>
              <a:t>You can change the shape, colour and position of the shape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F85B31D-3EA0-AB3C-3964-558BA2FF6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Year 8 Computing Half Term 5</a:t>
            </a:r>
            <a:br>
              <a:rPr lang="en-GB" dirty="0"/>
            </a:br>
            <a:r>
              <a:rPr lang="en-GB" sz="1800" dirty="0"/>
              <a:t>Animation</a:t>
            </a:r>
          </a:p>
        </p:txBody>
      </p:sp>
    </p:spTree>
    <p:extLst>
      <p:ext uri="{BB962C8B-B14F-4D97-AF65-F5344CB8AC3E}">
        <p14:creationId xmlns:p14="http://schemas.microsoft.com/office/powerpoint/2010/main" val="467304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6716" y="773723"/>
            <a:ext cx="3437793" cy="113420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b="1" dirty="0">
                <a:solidFill>
                  <a:schemeClr val="tx1"/>
                </a:solidFill>
              </a:rPr>
              <a:t>What is an app?</a:t>
            </a:r>
          </a:p>
          <a:p>
            <a:r>
              <a:rPr lang="en-US" dirty="0">
                <a:solidFill>
                  <a:schemeClr val="tx1"/>
                </a:solidFill>
              </a:rPr>
              <a:t>An application is software that a user can interact with, they come in lots of different formats – like Snapchat and BBC News!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04848" y="773723"/>
            <a:ext cx="5169877" cy="11342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b="1" dirty="0">
                <a:solidFill>
                  <a:schemeClr val="tx1"/>
                </a:solidFill>
              </a:rPr>
              <a:t>What can Appshed do?</a:t>
            </a:r>
          </a:p>
          <a:p>
            <a:r>
              <a:rPr lang="en-US" dirty="0">
                <a:solidFill>
                  <a:schemeClr val="tx1"/>
                </a:solidFill>
              </a:rPr>
              <a:t>In Appshed you can design an app that informs the user about an area of interest using links, image galleries and mapping features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6716" y="1971749"/>
            <a:ext cx="3437793" cy="179668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6443" y="3887899"/>
            <a:ext cx="3438066" cy="243546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600" b="1" dirty="0">
                <a:solidFill>
                  <a:schemeClr val="tx1"/>
                </a:solidFill>
              </a:rPr>
              <a:t>Types of menu screen</a:t>
            </a:r>
          </a:p>
          <a:p>
            <a:r>
              <a:rPr lang="en-US" dirty="0">
                <a:solidFill>
                  <a:schemeClr val="tx1"/>
                </a:solidFill>
                <a:latin typeface="+mj-lt"/>
              </a:rPr>
              <a:t>The basic screen layouts can be either a Standard Screen with a list or an Icons Screen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6" name="Picture 15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8215" y="4792147"/>
            <a:ext cx="658941" cy="1342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44548" y="4792147"/>
            <a:ext cx="652755" cy="1327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4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43158" y="2063329"/>
            <a:ext cx="747630" cy="1537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Title 1"/>
          <p:cNvSpPr>
            <a:spLocks noGrp="1"/>
          </p:cNvSpPr>
          <p:nvPr/>
        </p:nvSpPr>
        <p:spPr>
          <a:xfrm>
            <a:off x="193264" y="1997302"/>
            <a:ext cx="2149894" cy="38672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600" dirty="0"/>
              <a:t>The Home Screen</a:t>
            </a:r>
          </a:p>
        </p:txBody>
      </p:sp>
      <p:sp>
        <p:nvSpPr>
          <p:cNvPr id="9" name="Rectangle 8"/>
          <p:cNvSpPr/>
          <p:nvPr/>
        </p:nvSpPr>
        <p:spPr>
          <a:xfrm>
            <a:off x="229765" y="2384023"/>
            <a:ext cx="197310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This is the first place users will arrive after they have opened the app and is the most important screen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604848" y="1971748"/>
            <a:ext cx="5118087" cy="435161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b="1" dirty="0">
                <a:solidFill>
                  <a:schemeClr val="tx1"/>
                </a:solidFill>
              </a:rPr>
              <a:t>What is the </a:t>
            </a:r>
            <a:r>
              <a:rPr lang="en-US" b="1" dirty="0" err="1">
                <a:solidFill>
                  <a:schemeClr val="tx1"/>
                </a:solidFill>
              </a:rPr>
              <a:t>micro:bit</a:t>
            </a:r>
            <a:r>
              <a:rPr lang="en-US" b="1" dirty="0">
                <a:solidFill>
                  <a:schemeClr val="tx1"/>
                </a:solidFill>
              </a:rPr>
              <a:t>?</a:t>
            </a:r>
          </a:p>
          <a:p>
            <a:r>
              <a:rPr lang="en-GB" dirty="0">
                <a:solidFill>
                  <a:schemeClr val="tx1"/>
                </a:solidFill>
              </a:rPr>
              <a:t>The BBC </a:t>
            </a:r>
            <a:r>
              <a:rPr lang="en-GB" dirty="0" err="1">
                <a:solidFill>
                  <a:schemeClr val="tx1"/>
                </a:solidFill>
              </a:rPr>
              <a:t>micro:bit</a:t>
            </a:r>
            <a:r>
              <a:rPr lang="en-GB" dirty="0">
                <a:solidFill>
                  <a:schemeClr val="tx1"/>
                </a:solidFill>
              </a:rPr>
              <a:t> is a pocket-sized computer that introduces you to how software and hardware work together. It has an LED light display, buttons, sensors and many input/output features that, when programmed, let it interact with you and your world.</a:t>
            </a:r>
          </a:p>
          <a:p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30" name="Picture 4" descr="Overview | micro:bi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650" y="3453526"/>
            <a:ext cx="4930482" cy="2638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7EA3545A-3891-6B8C-1D97-716E6B4E8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Year 8 Computing Half Term 6</a:t>
            </a:r>
            <a:br>
              <a:rPr lang="en-GB" dirty="0"/>
            </a:br>
            <a:r>
              <a:rPr lang="en-GB" sz="1800" dirty="0" err="1"/>
              <a:t>AppShed</a:t>
            </a:r>
            <a:r>
              <a:rPr lang="en-GB" sz="1800" dirty="0"/>
              <a:t> &amp; Micro:bit</a:t>
            </a:r>
          </a:p>
        </p:txBody>
      </p:sp>
    </p:spTree>
    <p:extLst>
      <p:ext uri="{BB962C8B-B14F-4D97-AF65-F5344CB8AC3E}">
        <p14:creationId xmlns:p14="http://schemas.microsoft.com/office/powerpoint/2010/main" val="37440741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CB0092A580C54CB42417607B585DEF" ma:contentTypeVersion="18" ma:contentTypeDescription="Create a new document." ma:contentTypeScope="" ma:versionID="bd0540bee774e121d4e560c6b5f56d28">
  <xsd:schema xmlns:xsd="http://www.w3.org/2001/XMLSchema" xmlns:xs="http://www.w3.org/2001/XMLSchema" xmlns:p="http://schemas.microsoft.com/office/2006/metadata/properties" xmlns:ns2="2de0c8cb-dcfa-47c1-9663-efdf8a52ffd3" xmlns:ns3="edd0a7cf-e1a5-4121-81f2-52b09736f6fa" targetNamespace="http://schemas.microsoft.com/office/2006/metadata/properties" ma:root="true" ma:fieldsID="cbe333991e0318af5be7385ea3cc7c6e" ns2:_="" ns3:_="">
    <xsd:import namespace="2de0c8cb-dcfa-47c1-9663-efdf8a52ffd3"/>
    <xsd:import namespace="edd0a7cf-e1a5-4121-81f2-52b09736f6f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  <xsd:element ref="ns2:P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e0c8cb-dcfa-47c1-9663-efdf8a52ffd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c449cd6a-d180-499f-81d4-cddb7215bca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  <xsd:element name="P" ma:index="22" nillable="true" ma:displayName="P" ma:list="UserInfo" ma:SharePointGroup="0" ma:internalName="P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d0a7cf-e1a5-4121-81f2-52b09736f6fa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ebd22e93-d5c7-48a4-872e-7dbdaeb545fd}" ma:internalName="TaxCatchAll" ma:showField="CatchAllData" ma:web="edd0a7cf-e1a5-4121-81f2-52b09736f6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de0c8cb-dcfa-47c1-9663-efdf8a52ffd3">
      <Terms xmlns="http://schemas.microsoft.com/office/infopath/2007/PartnerControls"/>
    </lcf76f155ced4ddcb4097134ff3c332f>
    <TaxCatchAll xmlns="edd0a7cf-e1a5-4121-81f2-52b09736f6fa" xsi:nil="true"/>
    <P xmlns="2de0c8cb-dcfa-47c1-9663-efdf8a52ffd3">
      <UserInfo>
        <DisplayName/>
        <AccountId xsi:nil="true"/>
        <AccountType/>
      </UserInfo>
    </P>
  </documentManagement>
</p:properties>
</file>

<file path=customXml/itemProps1.xml><?xml version="1.0" encoding="utf-8"?>
<ds:datastoreItem xmlns:ds="http://schemas.openxmlformats.org/officeDocument/2006/customXml" ds:itemID="{DD33740D-7352-41F6-8268-9CA1E072D7E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68555DA-B564-4FD9-8E16-A93DAD2950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de0c8cb-dcfa-47c1-9663-efdf8a52ffd3"/>
    <ds:schemaRef ds:uri="edd0a7cf-e1a5-4121-81f2-52b09736f6f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969EBBC-6095-40F7-818B-D7804A3DA71D}">
  <ds:schemaRefs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2de0c8cb-dcfa-47c1-9663-efdf8a52ffd3"/>
    <ds:schemaRef ds:uri="edd0a7cf-e1a5-4121-81f2-52b09736f6fa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378</TotalTime>
  <Words>1423</Words>
  <Application>Microsoft Macintosh PowerPoint</Application>
  <PresentationFormat>On-screen Show (4:3)</PresentationFormat>
  <Paragraphs>180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Avenir</vt:lpstr>
      <vt:lpstr>Calibri</vt:lpstr>
      <vt:lpstr>Gill Sans MT</vt:lpstr>
      <vt:lpstr>Office Theme</vt:lpstr>
      <vt:lpstr>PowerPoint Presentation</vt:lpstr>
      <vt:lpstr>Year 8 Computing Half Term 1 Spreadsheets</vt:lpstr>
      <vt:lpstr>Year 8 Computing Half Term 2 Spreadsheets</vt:lpstr>
      <vt:lpstr>Year 8 Computing Half Term 2 Spreadsheets</vt:lpstr>
      <vt:lpstr>Year 8 Computing Half Term 3 Website Design</vt:lpstr>
      <vt:lpstr>Year 8 Computing Half Term 4 HTML</vt:lpstr>
      <vt:lpstr>Year 8 Computing Half Term 5 Animation</vt:lpstr>
      <vt:lpstr>Year 8 Computing Half Term 6 AppShed &amp; Micro:bit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droberts</dc:creator>
  <cp:lastModifiedBy>Glen Griffiths</cp:lastModifiedBy>
  <cp:revision>54</cp:revision>
  <dcterms:modified xsi:type="dcterms:W3CDTF">2026-06-26T15:59:02Z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0x01010070CB0092A580C54CB42417607B585DEF</vt:lpwstr>
  </property>
  <property fmtid="{D5CDD505-2E9C-101B-9397-08002B2CF9AE}" pid="3" name="MediaServiceImageTags">
    <vt:lpwstr/>
  </property>
</Properties>
</file>