
<file path=[Content_Types].xml><?xml version="1.0" encoding="utf-8"?>
<Types xmlns="http://schemas.openxmlformats.org/package/2006/content-types">
  <Default Extension="jpeg" ContentType="image/jpeg"/>
  <Default Extension="pdf" ContentType="application/pd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6"/>
  </p:notesMasterIdLst>
  <p:sldIdLst>
    <p:sldId id="262" r:id="rId2"/>
    <p:sldId id="263" r:id="rId3"/>
    <p:sldId id="261" r:id="rId4"/>
    <p:sldId id="264" r:id="rId5"/>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0" autoAdjust="0"/>
    <p:restoredTop sz="63098" autoAdjust="0"/>
  </p:normalViewPr>
  <p:slideViewPr>
    <p:cSldViewPr snapToGrid="0" snapToObjects="1">
      <p:cViewPr varScale="1">
        <p:scale>
          <a:sx n="54" d="100"/>
          <a:sy n="54" d="100"/>
        </p:scale>
        <p:origin x="494" y="53"/>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notesMaster" Target="notesMasters/notesMaster1.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1A5BAEA0-2965-4B12-BFE7-79E5BD21E59F}" type="datetimeFigureOut">
              <a:rPr lang="en-GB" smtClean="0"/>
              <a:t>24/01/2024</a:t>
            </a:fld>
            <a:endParaRPr lang="en-GB"/>
          </a:p>
        </p:txBody>
      </p:sp>
      <p:sp>
        <p:nvSpPr>
          <p:cNvPr id="4" name="Slide Image Placeholder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BF77F047-2472-4227-921D-D3E27A801B8E}" type="slidenum">
              <a:rPr lang="en-GB" smtClean="0"/>
              <a:t>‹#›</a:t>
            </a:fld>
            <a:endParaRPr lang="en-GB"/>
          </a:p>
        </p:txBody>
      </p:sp>
    </p:spTree>
    <p:extLst>
      <p:ext uri="{BB962C8B-B14F-4D97-AF65-F5344CB8AC3E}">
        <p14:creationId xmlns:p14="http://schemas.microsoft.com/office/powerpoint/2010/main" val="4268765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ART Knowledge Organisers - Year 11 – HT1</a:t>
            </a:r>
          </a:p>
        </p:txBody>
      </p:sp>
      <p:sp>
        <p:nvSpPr>
          <p:cNvPr id="4" name="Slide Number Placeholder 3"/>
          <p:cNvSpPr>
            <a:spLocks noGrp="1"/>
          </p:cNvSpPr>
          <p:nvPr>
            <p:ph type="sldNum" sz="quarter" idx="5"/>
          </p:nvPr>
        </p:nvSpPr>
        <p:spPr/>
        <p:txBody>
          <a:bodyPr/>
          <a:lstStyle/>
          <a:p>
            <a:fld id="{BF77F047-2472-4227-921D-D3E27A801B8E}" type="slidenum">
              <a:rPr lang="en-GB" smtClean="0"/>
              <a:t>1</a:t>
            </a:fld>
            <a:endParaRPr lang="en-GB"/>
          </a:p>
        </p:txBody>
      </p:sp>
    </p:spTree>
    <p:extLst>
      <p:ext uri="{BB962C8B-B14F-4D97-AF65-F5344CB8AC3E}">
        <p14:creationId xmlns:p14="http://schemas.microsoft.com/office/powerpoint/2010/main" val="38086598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ART Knowledge Organisers - Year 11 – HT2</a:t>
            </a:r>
          </a:p>
        </p:txBody>
      </p:sp>
      <p:sp>
        <p:nvSpPr>
          <p:cNvPr id="4" name="Slide Number Placeholder 3"/>
          <p:cNvSpPr>
            <a:spLocks noGrp="1"/>
          </p:cNvSpPr>
          <p:nvPr>
            <p:ph type="sldNum" sz="quarter" idx="5"/>
          </p:nvPr>
        </p:nvSpPr>
        <p:spPr/>
        <p:txBody>
          <a:bodyPr/>
          <a:lstStyle/>
          <a:p>
            <a:fld id="{BF77F047-2472-4227-921D-D3E27A801B8E}" type="slidenum">
              <a:rPr lang="en-GB" smtClean="0"/>
              <a:t>2</a:t>
            </a:fld>
            <a:endParaRPr lang="en-GB"/>
          </a:p>
        </p:txBody>
      </p:sp>
    </p:spTree>
    <p:extLst>
      <p:ext uri="{BB962C8B-B14F-4D97-AF65-F5344CB8AC3E}">
        <p14:creationId xmlns:p14="http://schemas.microsoft.com/office/powerpoint/2010/main" val="1988879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ART Knowledge Organisers - Year 11 – HT3</a:t>
            </a:r>
          </a:p>
        </p:txBody>
      </p:sp>
      <p:sp>
        <p:nvSpPr>
          <p:cNvPr id="4" name="Slide Number Placeholder 3"/>
          <p:cNvSpPr>
            <a:spLocks noGrp="1"/>
          </p:cNvSpPr>
          <p:nvPr>
            <p:ph type="sldNum" sz="quarter" idx="5"/>
          </p:nvPr>
        </p:nvSpPr>
        <p:spPr/>
        <p:txBody>
          <a:bodyPr/>
          <a:lstStyle/>
          <a:p>
            <a:fld id="{BF77F047-2472-4227-921D-D3E27A801B8E}" type="slidenum">
              <a:rPr lang="en-GB" smtClean="0"/>
              <a:t>3</a:t>
            </a:fld>
            <a:endParaRPr lang="en-GB"/>
          </a:p>
        </p:txBody>
      </p:sp>
    </p:spTree>
    <p:extLst>
      <p:ext uri="{BB962C8B-B14F-4D97-AF65-F5344CB8AC3E}">
        <p14:creationId xmlns:p14="http://schemas.microsoft.com/office/powerpoint/2010/main" val="20973946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ART Knowledge Organisers - Year 11 – HT4</a:t>
            </a:r>
          </a:p>
        </p:txBody>
      </p:sp>
      <p:sp>
        <p:nvSpPr>
          <p:cNvPr id="4" name="Slide Number Placeholder 3"/>
          <p:cNvSpPr>
            <a:spLocks noGrp="1"/>
          </p:cNvSpPr>
          <p:nvPr>
            <p:ph type="sldNum" sz="quarter" idx="5"/>
          </p:nvPr>
        </p:nvSpPr>
        <p:spPr/>
        <p:txBody>
          <a:bodyPr/>
          <a:lstStyle/>
          <a:p>
            <a:fld id="{BF77F047-2472-4227-921D-D3E27A801B8E}" type="slidenum">
              <a:rPr lang="en-GB" smtClean="0"/>
              <a:t>4</a:t>
            </a:fld>
            <a:endParaRPr lang="en-GB"/>
          </a:p>
        </p:txBody>
      </p:sp>
    </p:spTree>
    <p:extLst>
      <p:ext uri="{BB962C8B-B14F-4D97-AF65-F5344CB8AC3E}">
        <p14:creationId xmlns:p14="http://schemas.microsoft.com/office/powerpoint/2010/main" val="18292501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pd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d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9" name="Picture 8" descr="HAR 071coverHartford.pdf"/>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0" y="-106989"/>
            <a:ext cx="9144000" cy="6964989"/>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7" name="Picture 6" descr="HAR 071 inside Hartford.pdf"/>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0" y="0"/>
            <a:ext cx="9144000" cy="6599491"/>
          </a:xfrm>
          <a:prstGeom prst="rect">
            <a:avLst/>
          </a:prstGeom>
        </p:spPr>
      </p:pic>
      <p:sp>
        <p:nvSpPr>
          <p:cNvPr id="8" name="Title 1"/>
          <p:cNvSpPr>
            <a:spLocks noGrp="1"/>
          </p:cNvSpPr>
          <p:nvPr>
            <p:ph type="title"/>
          </p:nvPr>
        </p:nvSpPr>
        <p:spPr>
          <a:xfrm>
            <a:off x="1210954" y="274638"/>
            <a:ext cx="7475845" cy="404701"/>
          </a:xfrm>
        </p:spPr>
        <p:txBody>
          <a:bodyPr>
            <a:normAutofit/>
          </a:bodyPr>
          <a:lstStyle>
            <a:lvl1pPr algn="l">
              <a:defRPr sz="2400" b="0" i="0">
                <a:solidFill>
                  <a:schemeClr val="bg1"/>
                </a:solidFill>
                <a:latin typeface="Avenir Next Regular"/>
                <a:cs typeface="Avenir Next Regular"/>
              </a:defRPr>
            </a:lvl1pPr>
          </a:lstStyle>
          <a:p>
            <a:r>
              <a:rPr lang="en-GB" dirty="0"/>
              <a:t>Click to edit Master title style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02E42C-8DBD-BC43-8C92-5192EDDB1B7C}" type="datetimeFigureOut">
              <a:rPr lang="en-US" smtClean="0"/>
              <a:t>1/24/2024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C37C50-25E0-3C4C-BF55-55F786DF3DCE}"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9" r:id="rId1"/>
    <p:sldLayoutId id="2147483670"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hyperlink" Target="https://en.wikipedia.org/wiki/Wood" TargetMode="External"/><Relationship Id="rId3" Type="http://schemas.openxmlformats.org/officeDocument/2006/relationships/image" Target="../media/image10.png"/><Relationship Id="rId7" Type="http://schemas.openxmlformats.org/officeDocument/2006/relationships/hyperlink" Target="https://en.wikipedia.org/wiki/Fabric"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en.wikipedia.org/wiki/Paper" TargetMode="External"/><Relationship Id="rId11" Type="http://schemas.openxmlformats.org/officeDocument/2006/relationships/image" Target="../media/image12.png"/><Relationship Id="rId5" Type="http://schemas.openxmlformats.org/officeDocument/2006/relationships/hyperlink" Target="https://en.wikipedia.org/wiki/Printing" TargetMode="External"/><Relationship Id="rId10" Type="http://schemas.openxmlformats.org/officeDocument/2006/relationships/image" Target="../media/image11.png"/><Relationship Id="rId4" Type="http://schemas.openxmlformats.org/officeDocument/2006/relationships/hyperlink" Target="https://en.wikipedia.org/wiki/Work_of_art" TargetMode="External"/><Relationship Id="rId9" Type="http://schemas.openxmlformats.org/officeDocument/2006/relationships/hyperlink" Target="https://en.wikipedia.org/wiki/Metal"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1068" y="206544"/>
            <a:ext cx="2008901" cy="404701"/>
          </a:xfrm>
        </p:spPr>
        <p:txBody>
          <a:bodyPr>
            <a:normAutofit fontScale="90000"/>
          </a:bodyPr>
          <a:lstStyle/>
          <a:p>
            <a:r>
              <a:rPr lang="en-US" dirty="0"/>
              <a:t>GCSE Fine art </a:t>
            </a:r>
            <a:endParaRPr lang="en-GB" dirty="0"/>
          </a:p>
        </p:txBody>
      </p:sp>
      <p:pic>
        <p:nvPicPr>
          <p:cNvPr id="3" name="Picture 2"/>
          <p:cNvPicPr>
            <a:picLocks noChangeAspect="1"/>
          </p:cNvPicPr>
          <p:nvPr/>
        </p:nvPicPr>
        <p:blipFill>
          <a:blip r:embed="rId3"/>
          <a:stretch>
            <a:fillRect/>
          </a:stretch>
        </p:blipFill>
        <p:spPr>
          <a:xfrm>
            <a:off x="133250" y="972767"/>
            <a:ext cx="2240966" cy="3171251"/>
          </a:xfrm>
          <a:prstGeom prst="rect">
            <a:avLst/>
          </a:prstGeom>
        </p:spPr>
      </p:pic>
      <p:sp>
        <p:nvSpPr>
          <p:cNvPr id="4" name="Rectangle 3"/>
          <p:cNvSpPr/>
          <p:nvPr/>
        </p:nvSpPr>
        <p:spPr>
          <a:xfrm>
            <a:off x="3517790" y="0"/>
            <a:ext cx="4395755" cy="769441"/>
          </a:xfrm>
          <a:prstGeom prst="rect">
            <a:avLst/>
          </a:prstGeom>
          <a:noFill/>
        </p:spPr>
        <p:txBody>
          <a:bodyPr wrap="none" lIns="91440" tIns="45720" rIns="91440" bIns="45720">
            <a:spAutoFit/>
          </a:bodyPr>
          <a:lstStyle/>
          <a:p>
            <a:pPr algn="ctr"/>
            <a:r>
              <a:rPr lang="en-US" sz="4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Design and Media</a:t>
            </a:r>
          </a:p>
        </p:txBody>
      </p:sp>
      <p:pic>
        <p:nvPicPr>
          <p:cNvPr id="5" name="Picture 4"/>
          <p:cNvPicPr>
            <a:picLocks noChangeAspect="1"/>
          </p:cNvPicPr>
          <p:nvPr/>
        </p:nvPicPr>
        <p:blipFill>
          <a:blip r:embed="rId4"/>
          <a:stretch>
            <a:fillRect/>
          </a:stretch>
        </p:blipFill>
        <p:spPr>
          <a:xfrm>
            <a:off x="133249" y="5841738"/>
            <a:ext cx="5340559" cy="883997"/>
          </a:xfrm>
          <a:prstGeom prst="rect">
            <a:avLst/>
          </a:prstGeom>
        </p:spPr>
      </p:pic>
      <p:sp>
        <p:nvSpPr>
          <p:cNvPr id="6" name="Rectangle 5"/>
          <p:cNvSpPr/>
          <p:nvPr/>
        </p:nvSpPr>
        <p:spPr>
          <a:xfrm>
            <a:off x="2132357" y="769441"/>
            <a:ext cx="6682902" cy="1200329"/>
          </a:xfrm>
          <a:prstGeom prst="rect">
            <a:avLst/>
          </a:prstGeom>
        </p:spPr>
        <p:txBody>
          <a:bodyPr wrap="square">
            <a:spAutoFit/>
          </a:bodyPr>
          <a:lstStyle/>
          <a:p>
            <a:pPr marL="276225">
              <a:spcAft>
                <a:spcPts val="0"/>
              </a:spcAft>
            </a:pPr>
            <a:r>
              <a:rPr lang="en-GB" sz="1200" b="1" i="1" dirty="0">
                <a:latin typeface="Tahoma" panose="020B0604030504040204" pitchFamily="34" charset="0"/>
                <a:ea typeface="Times New Roman" panose="02020603050405020304" pitchFamily="18" charset="0"/>
              </a:rPr>
              <a:t>You need to develop and explore ideas using media, processes and resources, reviewing, modifying and refining work as it progresses.</a:t>
            </a:r>
            <a:endParaRPr lang="en-GB" sz="1200" dirty="0">
              <a:latin typeface="Times New Roman" panose="02020603050405020304" pitchFamily="18" charset="0"/>
              <a:ea typeface="Times New Roman" panose="02020603050405020304" pitchFamily="18" charset="0"/>
            </a:endParaRPr>
          </a:p>
          <a:p>
            <a:pPr marL="276225">
              <a:spcAft>
                <a:spcPts val="0"/>
              </a:spcAft>
            </a:pPr>
            <a:r>
              <a:rPr lang="en-GB" sz="1200" b="1" i="1" dirty="0">
                <a:latin typeface="Tahoma" panose="020B0604030504040204" pitchFamily="34" charset="0"/>
                <a:ea typeface="Times New Roman" panose="02020603050405020304" pitchFamily="18" charset="0"/>
              </a:rPr>
              <a:t> </a:t>
            </a:r>
            <a:endParaRPr lang="en-GB" sz="1200" dirty="0">
              <a:latin typeface="Times New Roman" panose="02020603050405020304" pitchFamily="18" charset="0"/>
              <a:ea typeface="Times New Roman" panose="02020603050405020304" pitchFamily="18" charset="0"/>
            </a:endParaRPr>
          </a:p>
          <a:p>
            <a:pPr marL="276225">
              <a:spcAft>
                <a:spcPts val="0"/>
              </a:spcAft>
            </a:pPr>
            <a:r>
              <a:rPr lang="en-GB" sz="1200" dirty="0">
                <a:latin typeface="Tahoma" panose="020B0604030504040204" pitchFamily="34" charset="0"/>
                <a:ea typeface="Times New Roman" panose="02020603050405020304" pitchFamily="18" charset="0"/>
              </a:rPr>
              <a:t>This assessment objective allows you to demonstrate to the examiner how creative and versatile you are. You need to start with an idea or theme and develop it, exploring lots of possible solutions using different materials and techniques and processes.</a:t>
            </a:r>
            <a:endParaRPr lang="en-GB" sz="1200" dirty="0">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a:blip r:embed="rId5"/>
          <a:stretch>
            <a:fillRect/>
          </a:stretch>
        </p:blipFill>
        <p:spPr>
          <a:xfrm>
            <a:off x="7111587" y="4680622"/>
            <a:ext cx="1945531" cy="2079392"/>
          </a:xfrm>
          <a:prstGeom prst="rect">
            <a:avLst/>
          </a:prstGeom>
        </p:spPr>
      </p:pic>
      <p:pic>
        <p:nvPicPr>
          <p:cNvPr id="9" name="Picture 8"/>
          <p:cNvPicPr>
            <a:picLocks noChangeAspect="1"/>
          </p:cNvPicPr>
          <p:nvPr/>
        </p:nvPicPr>
        <p:blipFill rotWithShape="1">
          <a:blip r:embed="rId6"/>
          <a:srcRect l="66554" t="26673" b="7901"/>
          <a:stretch/>
        </p:blipFill>
        <p:spPr>
          <a:xfrm>
            <a:off x="2533066" y="2033092"/>
            <a:ext cx="2957857" cy="3687226"/>
          </a:xfrm>
          <a:prstGeom prst="rect">
            <a:avLst/>
          </a:prstGeom>
        </p:spPr>
      </p:pic>
      <p:pic>
        <p:nvPicPr>
          <p:cNvPr id="8" name="Picture 7"/>
          <p:cNvPicPr>
            <a:picLocks noChangeAspect="1"/>
          </p:cNvPicPr>
          <p:nvPr/>
        </p:nvPicPr>
        <p:blipFill rotWithShape="1">
          <a:blip r:embed="rId7"/>
          <a:srcRect l="1754" t="2445" r="11546" b="6784"/>
          <a:stretch/>
        </p:blipFill>
        <p:spPr>
          <a:xfrm>
            <a:off x="5583676" y="2017234"/>
            <a:ext cx="3356043" cy="2457489"/>
          </a:xfrm>
          <a:prstGeom prst="rect">
            <a:avLst/>
          </a:prstGeom>
        </p:spPr>
      </p:pic>
      <p:sp>
        <p:nvSpPr>
          <p:cNvPr id="11" name="TextBox 10"/>
          <p:cNvSpPr txBox="1"/>
          <p:nvPr/>
        </p:nvSpPr>
        <p:spPr>
          <a:xfrm>
            <a:off x="52387" y="4264200"/>
            <a:ext cx="2480679" cy="1508105"/>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r>
              <a:rPr lang="en-US" b="1" dirty="0"/>
              <a:t>For every project/theme</a:t>
            </a:r>
          </a:p>
          <a:p>
            <a:r>
              <a:rPr lang="en-US" sz="1400" dirty="0"/>
              <a:t>Try out different materials and techniques.</a:t>
            </a:r>
          </a:p>
          <a:p>
            <a:r>
              <a:rPr lang="en-US" sz="1400" dirty="0"/>
              <a:t>Explore and experiment</a:t>
            </a:r>
          </a:p>
          <a:p>
            <a:r>
              <a:rPr lang="en-US" sz="1400" dirty="0"/>
              <a:t>Refine ideas and compositions</a:t>
            </a:r>
            <a:endParaRPr lang="en-GB" sz="1400" dirty="0"/>
          </a:p>
        </p:txBody>
      </p:sp>
      <p:sp>
        <p:nvSpPr>
          <p:cNvPr id="10" name="TextBox 9"/>
          <p:cNvSpPr txBox="1"/>
          <p:nvPr/>
        </p:nvSpPr>
        <p:spPr>
          <a:xfrm>
            <a:off x="5632658" y="4548865"/>
            <a:ext cx="1283813" cy="1754326"/>
          </a:xfrm>
          <a:prstGeom prst="rect">
            <a:avLst/>
          </a:prstGeom>
          <a:noFill/>
          <a:ln>
            <a:solidFill>
              <a:schemeClr val="accent1"/>
            </a:solidFill>
          </a:ln>
        </p:spPr>
        <p:txBody>
          <a:bodyPr wrap="none" rtlCol="0">
            <a:spAutoFit/>
          </a:bodyPr>
          <a:lstStyle/>
          <a:p>
            <a:r>
              <a:rPr lang="en-GB" b="1" dirty="0">
                <a:solidFill>
                  <a:srgbClr val="FF0000"/>
                </a:solidFill>
              </a:rPr>
              <a:t>Review</a:t>
            </a:r>
          </a:p>
          <a:p>
            <a:r>
              <a:rPr lang="en-GB" b="1" dirty="0">
                <a:solidFill>
                  <a:srgbClr val="FF0000"/>
                </a:solidFill>
              </a:rPr>
              <a:t>Select</a:t>
            </a:r>
          </a:p>
          <a:p>
            <a:r>
              <a:rPr lang="en-GB" b="1" dirty="0">
                <a:solidFill>
                  <a:srgbClr val="FF0000"/>
                </a:solidFill>
              </a:rPr>
              <a:t>Organise</a:t>
            </a:r>
          </a:p>
          <a:p>
            <a:r>
              <a:rPr lang="en-GB" b="1" dirty="0">
                <a:solidFill>
                  <a:srgbClr val="FF0000"/>
                </a:solidFill>
              </a:rPr>
              <a:t>Explore</a:t>
            </a:r>
          </a:p>
          <a:p>
            <a:r>
              <a:rPr lang="en-GB" b="1" dirty="0">
                <a:solidFill>
                  <a:srgbClr val="FF0000"/>
                </a:solidFill>
              </a:rPr>
              <a:t>Experiment</a:t>
            </a:r>
          </a:p>
          <a:p>
            <a:r>
              <a:rPr lang="en-GB" b="1" dirty="0">
                <a:solidFill>
                  <a:srgbClr val="FF0000"/>
                </a:solidFill>
              </a:rPr>
              <a:t>Refine</a:t>
            </a:r>
          </a:p>
        </p:txBody>
      </p:sp>
    </p:spTree>
    <p:extLst>
      <p:ext uri="{BB962C8B-B14F-4D97-AF65-F5344CB8AC3E}">
        <p14:creationId xmlns:p14="http://schemas.microsoft.com/office/powerpoint/2010/main" val="41047285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1031" y="196817"/>
            <a:ext cx="2018629" cy="404701"/>
          </a:xfrm>
        </p:spPr>
        <p:txBody>
          <a:bodyPr>
            <a:normAutofit fontScale="90000"/>
          </a:bodyPr>
          <a:lstStyle/>
          <a:p>
            <a:r>
              <a:rPr lang="en-US" dirty="0"/>
              <a:t>GCSE Fine art</a:t>
            </a:r>
            <a:endParaRPr lang="en-GB" dirty="0"/>
          </a:p>
        </p:txBody>
      </p:sp>
      <p:pic>
        <p:nvPicPr>
          <p:cNvPr id="4" name="Picture 3"/>
          <p:cNvPicPr>
            <a:picLocks noChangeAspect="1"/>
          </p:cNvPicPr>
          <p:nvPr/>
        </p:nvPicPr>
        <p:blipFill>
          <a:blip r:embed="rId3"/>
          <a:stretch>
            <a:fillRect/>
          </a:stretch>
        </p:blipFill>
        <p:spPr>
          <a:xfrm>
            <a:off x="104066" y="788140"/>
            <a:ext cx="2445755" cy="3461052"/>
          </a:xfrm>
          <a:prstGeom prst="rect">
            <a:avLst/>
          </a:prstGeom>
        </p:spPr>
      </p:pic>
      <p:sp>
        <p:nvSpPr>
          <p:cNvPr id="5" name="Rectangle 4"/>
          <p:cNvSpPr/>
          <p:nvPr/>
        </p:nvSpPr>
        <p:spPr>
          <a:xfrm>
            <a:off x="4985915" y="0"/>
            <a:ext cx="2674130" cy="769441"/>
          </a:xfrm>
          <a:prstGeom prst="rect">
            <a:avLst/>
          </a:prstGeom>
          <a:noFill/>
        </p:spPr>
        <p:txBody>
          <a:bodyPr wrap="none" lIns="91440" tIns="45720" rIns="91440" bIns="45720">
            <a:spAutoFit/>
          </a:bodyPr>
          <a:lstStyle/>
          <a:p>
            <a:pPr algn="ctr"/>
            <a:r>
              <a:rPr lang="en-US" sz="4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Final piece</a:t>
            </a:r>
          </a:p>
        </p:txBody>
      </p:sp>
      <p:sp>
        <p:nvSpPr>
          <p:cNvPr id="6" name="Rectangle 1"/>
          <p:cNvSpPr>
            <a:spLocks noChangeArrowheads="1"/>
          </p:cNvSpPr>
          <p:nvPr/>
        </p:nvSpPr>
        <p:spPr bwMode="auto">
          <a:xfrm>
            <a:off x="26245" y="5683361"/>
            <a:ext cx="3637973" cy="1169551"/>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000" b="1" i="0" u="none" strike="noStrike" cap="none" normalizeH="0" baseline="0" dirty="0">
                <a:ln>
                  <a:noFill/>
                </a:ln>
                <a:solidFill>
                  <a:schemeClr val="tx1"/>
                </a:solidFill>
                <a:effectLst/>
                <a:latin typeface="Tahoma" panose="020B0604030504040204" pitchFamily="34" charset="0"/>
                <a:ea typeface="Times New Roman" panose="02020603050405020304" pitchFamily="18" charset="0"/>
                <a:cs typeface="Tahoma" panose="020B0604030504040204" pitchFamily="34" charset="0"/>
              </a:rPr>
              <a:t>Expectations:</a:t>
            </a:r>
            <a:endParaRPr kumimoji="0" lang="en-GB" altLang="en-US" sz="1000" b="1"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altLang="en-US" sz="1000" b="0" i="0" u="none" strike="noStrike" cap="none" normalizeH="0" baseline="0" dirty="0">
                <a:ln>
                  <a:noFill/>
                </a:ln>
                <a:solidFill>
                  <a:schemeClr val="tx1"/>
                </a:solidFill>
                <a:effectLst/>
                <a:latin typeface="Tahoma" panose="020B0604030504040204" pitchFamily="34" charset="0"/>
                <a:ea typeface="Times New Roman" panose="02020603050405020304" pitchFamily="18" charset="0"/>
                <a:cs typeface="Tahoma" panose="020B0604030504040204" pitchFamily="34" charset="0"/>
              </a:rPr>
              <a:t>It is expected that you will complete quite a lot of work for this course through the homework programme, approximately two hours per week</a:t>
            </a:r>
            <a:endParaRPr kumimoji="0" lang="en-US" altLang="en-US" sz="1000" b="0" i="0" u="none" strike="noStrike" cap="none" normalizeH="0" baseline="0" dirty="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altLang="en-US" sz="1000" b="0" i="0" u="none" strike="noStrike" cap="none" normalizeH="0" baseline="0" dirty="0">
                <a:ln>
                  <a:noFill/>
                </a:ln>
                <a:solidFill>
                  <a:schemeClr val="tx1"/>
                </a:solidFill>
                <a:effectLst/>
                <a:latin typeface="Tahoma" panose="020B0604030504040204" pitchFamily="34" charset="0"/>
                <a:ea typeface="Times New Roman" panose="02020603050405020304" pitchFamily="18" charset="0"/>
                <a:cs typeface="Tahoma" panose="020B0604030504040204" pitchFamily="34" charset="0"/>
              </a:rPr>
              <a:t>It is advisable to attend GCSE Art club sessions each week</a:t>
            </a:r>
            <a:endParaRPr kumimoji="0" lang="en-US" altLang="en-US" sz="1000" b="0" i="0" u="none" strike="noStrike" cap="none" normalizeH="0" baseline="0" dirty="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altLang="en-US" sz="1000" b="0" i="0" u="none" strike="noStrike" cap="none" normalizeH="0" baseline="0" dirty="0">
                <a:ln>
                  <a:noFill/>
                </a:ln>
                <a:solidFill>
                  <a:schemeClr val="tx1"/>
                </a:solidFill>
                <a:effectLst/>
                <a:latin typeface="Tahoma" panose="020B0604030504040204" pitchFamily="34" charset="0"/>
                <a:ea typeface="Times New Roman" panose="02020603050405020304" pitchFamily="18" charset="0"/>
                <a:cs typeface="Tahoma" panose="020B0604030504040204" pitchFamily="34" charset="0"/>
              </a:rPr>
              <a:t>You will need to hand in a sketchbook as part of your </a:t>
            </a:r>
            <a:r>
              <a:rPr lang="en-GB" altLang="en-US" sz="1000" dirty="0">
                <a:latin typeface="Tahoma" panose="020B0604030504040204" pitchFamily="34" charset="0"/>
                <a:ea typeface="Times New Roman" panose="02020603050405020304" pitchFamily="18" charset="0"/>
                <a:cs typeface="Tahoma" panose="020B0604030504040204" pitchFamily="34" charset="0"/>
              </a:rPr>
              <a:t>portfolio </a:t>
            </a:r>
            <a:r>
              <a:rPr kumimoji="0" lang="en-GB" altLang="en-US" sz="1000" b="0" i="0" u="none" strike="noStrike" cap="none" normalizeH="0" baseline="0" dirty="0">
                <a:ln>
                  <a:noFill/>
                </a:ln>
                <a:solidFill>
                  <a:schemeClr val="tx1"/>
                </a:solidFill>
                <a:effectLst/>
                <a:latin typeface="Tahoma" panose="020B0604030504040204" pitchFamily="34" charset="0"/>
                <a:ea typeface="Times New Roman" panose="02020603050405020304" pitchFamily="18" charset="0"/>
                <a:cs typeface="Tahoma" panose="020B0604030504040204" pitchFamily="34" charset="0"/>
              </a:rPr>
              <a:t>component.</a:t>
            </a:r>
            <a:endParaRPr kumimoji="0" lang="en-GB" altLang="en-US" sz="1000" b="0" i="0" u="none" strike="noStrike" cap="none" normalizeH="0" baseline="0" dirty="0">
              <a:ln>
                <a:noFill/>
              </a:ln>
              <a:solidFill>
                <a:schemeClr val="tx1"/>
              </a:solidFill>
              <a:effectLst/>
            </a:endParaRPr>
          </a:p>
        </p:txBody>
      </p:sp>
      <p:sp>
        <p:nvSpPr>
          <p:cNvPr id="7" name="Rectangle 6"/>
          <p:cNvSpPr/>
          <p:nvPr/>
        </p:nvSpPr>
        <p:spPr>
          <a:xfrm>
            <a:off x="2286000" y="789138"/>
            <a:ext cx="6858000" cy="1446550"/>
          </a:xfrm>
          <a:prstGeom prst="rect">
            <a:avLst/>
          </a:prstGeom>
        </p:spPr>
        <p:txBody>
          <a:bodyPr wrap="square">
            <a:spAutoFit/>
          </a:bodyPr>
          <a:lstStyle/>
          <a:p>
            <a:pPr marL="276225">
              <a:spcAft>
                <a:spcPts val="0"/>
              </a:spcAft>
            </a:pPr>
            <a:r>
              <a:rPr lang="en-GB" sz="1100" b="1" i="1" dirty="0">
                <a:latin typeface="Tahoma" panose="020B0604030504040204" pitchFamily="34" charset="0"/>
                <a:ea typeface="Times New Roman" panose="02020603050405020304" pitchFamily="18" charset="0"/>
              </a:rPr>
              <a:t>You need to be able to present a personal response, realising intentions and making informed connections with the work of others.</a:t>
            </a:r>
            <a:endParaRPr lang="en-GB" sz="1100" dirty="0">
              <a:latin typeface="Times New Roman" panose="02020603050405020304" pitchFamily="18" charset="0"/>
              <a:ea typeface="Times New Roman" panose="02020603050405020304" pitchFamily="18" charset="0"/>
            </a:endParaRPr>
          </a:p>
          <a:p>
            <a:pPr marL="276225">
              <a:spcAft>
                <a:spcPts val="0"/>
              </a:spcAft>
            </a:pPr>
            <a:r>
              <a:rPr lang="en-GB" sz="1100" b="1" i="1" dirty="0">
                <a:latin typeface="Tahoma" panose="020B0604030504040204" pitchFamily="34" charset="0"/>
                <a:ea typeface="Times New Roman" panose="02020603050405020304" pitchFamily="18" charset="0"/>
              </a:rPr>
              <a:t> </a:t>
            </a:r>
            <a:endParaRPr lang="en-GB" sz="1100" dirty="0">
              <a:latin typeface="Times New Roman" panose="02020603050405020304" pitchFamily="18" charset="0"/>
              <a:ea typeface="Times New Roman" panose="02020603050405020304" pitchFamily="18" charset="0"/>
            </a:endParaRPr>
          </a:p>
          <a:p>
            <a:pPr marL="276225">
              <a:spcAft>
                <a:spcPts val="0"/>
              </a:spcAft>
            </a:pPr>
            <a:r>
              <a:rPr lang="en-GB" sz="1100" dirty="0">
                <a:latin typeface="Tahoma" panose="020B0604030504040204" pitchFamily="34" charset="0"/>
                <a:ea typeface="Times New Roman" panose="02020603050405020304" pitchFamily="18" charset="0"/>
              </a:rPr>
              <a:t>This final objective looks at all your work as a complete package; the examiner will view all of your preparatory work together with the final piece as an entire unit. They will be looking to see if you have successfully achieved what you set out to do. The examiner should be able to see connections between your own work and the work of the artists you have studied. Whatever you learned through artist research should be put to good practical use and clearly reflected in your own work.</a:t>
            </a:r>
            <a:endParaRPr lang="en-GB" sz="1100" dirty="0">
              <a:latin typeface="Times New Roman" panose="02020603050405020304" pitchFamily="18" charset="0"/>
              <a:ea typeface="Times New Roman" panose="02020603050405020304" pitchFamily="18" charset="0"/>
            </a:endParaRPr>
          </a:p>
        </p:txBody>
      </p:sp>
      <p:pic>
        <p:nvPicPr>
          <p:cNvPr id="8" name="Picture 7"/>
          <p:cNvPicPr>
            <a:picLocks noChangeAspect="1"/>
          </p:cNvPicPr>
          <p:nvPr/>
        </p:nvPicPr>
        <p:blipFill>
          <a:blip r:embed="rId4"/>
          <a:stretch>
            <a:fillRect/>
          </a:stretch>
        </p:blipFill>
        <p:spPr>
          <a:xfrm>
            <a:off x="7349951" y="4292579"/>
            <a:ext cx="1700931" cy="2475191"/>
          </a:xfrm>
          <a:prstGeom prst="rect">
            <a:avLst/>
          </a:prstGeom>
        </p:spPr>
      </p:pic>
      <p:pic>
        <p:nvPicPr>
          <p:cNvPr id="9" name="Picture 8"/>
          <p:cNvPicPr>
            <a:picLocks noChangeAspect="1"/>
          </p:cNvPicPr>
          <p:nvPr/>
        </p:nvPicPr>
        <p:blipFill rotWithShape="1">
          <a:blip r:embed="rId5"/>
          <a:srcRect t="7909"/>
          <a:stretch/>
        </p:blipFill>
        <p:spPr>
          <a:xfrm>
            <a:off x="3664218" y="2222747"/>
            <a:ext cx="3602344" cy="4610857"/>
          </a:xfrm>
          <a:prstGeom prst="rect">
            <a:avLst/>
          </a:prstGeom>
        </p:spPr>
      </p:pic>
      <p:sp>
        <p:nvSpPr>
          <p:cNvPr id="11" name="TextBox 10"/>
          <p:cNvSpPr txBox="1"/>
          <p:nvPr/>
        </p:nvSpPr>
        <p:spPr>
          <a:xfrm>
            <a:off x="104066" y="4304557"/>
            <a:ext cx="3560152" cy="1323439"/>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algn="ctr"/>
            <a:r>
              <a:rPr lang="en-US" sz="1600" b="1" dirty="0"/>
              <a:t>Final pieces can be in any Fine art media</a:t>
            </a:r>
          </a:p>
          <a:p>
            <a:pPr marL="285750" indent="-285750">
              <a:buFont typeface="Arial" panose="020B0604020202020204" pitchFamily="34" charset="0"/>
              <a:buChar char="•"/>
            </a:pPr>
            <a:r>
              <a:rPr lang="en-US" sz="1200" dirty="0"/>
              <a:t>Painting and drawing</a:t>
            </a:r>
          </a:p>
          <a:p>
            <a:pPr marL="285750" indent="-285750">
              <a:buFont typeface="Arial" panose="020B0604020202020204" pitchFamily="34" charset="0"/>
              <a:buChar char="•"/>
            </a:pPr>
            <a:r>
              <a:rPr lang="en-US" sz="1200" dirty="0"/>
              <a:t>Sculpture</a:t>
            </a:r>
          </a:p>
          <a:p>
            <a:pPr marL="285750" indent="-285750">
              <a:buFont typeface="Arial" panose="020B0604020202020204" pitchFamily="34" charset="0"/>
              <a:buChar char="•"/>
            </a:pPr>
            <a:r>
              <a:rPr lang="en-US" sz="1200" dirty="0"/>
              <a:t>Printmaking</a:t>
            </a:r>
          </a:p>
          <a:p>
            <a:pPr marL="285750" indent="-285750">
              <a:buFont typeface="Arial" panose="020B0604020202020204" pitchFamily="34" charset="0"/>
              <a:buChar char="•"/>
            </a:pPr>
            <a:r>
              <a:rPr lang="en-US" sz="1200" dirty="0"/>
              <a:t>Textiles/Fashion</a:t>
            </a:r>
          </a:p>
        </p:txBody>
      </p:sp>
      <p:sp>
        <p:nvSpPr>
          <p:cNvPr id="3" name="TextBox 2"/>
          <p:cNvSpPr txBox="1"/>
          <p:nvPr/>
        </p:nvSpPr>
        <p:spPr>
          <a:xfrm>
            <a:off x="7349951" y="2340803"/>
            <a:ext cx="1700931" cy="1754326"/>
          </a:xfrm>
          <a:prstGeom prst="rect">
            <a:avLst/>
          </a:prstGeom>
          <a:noFill/>
          <a:ln>
            <a:solidFill>
              <a:schemeClr val="accent1"/>
            </a:solidFill>
          </a:ln>
        </p:spPr>
        <p:txBody>
          <a:bodyPr wrap="square" rtlCol="0">
            <a:spAutoFit/>
          </a:bodyPr>
          <a:lstStyle/>
          <a:p>
            <a:r>
              <a:rPr lang="en-GB" b="1" dirty="0">
                <a:solidFill>
                  <a:srgbClr val="FF0000"/>
                </a:solidFill>
              </a:rPr>
              <a:t>Demonstrate skill</a:t>
            </a:r>
          </a:p>
          <a:p>
            <a:r>
              <a:rPr lang="en-GB" b="1" dirty="0">
                <a:solidFill>
                  <a:srgbClr val="FF0000"/>
                </a:solidFill>
              </a:rPr>
              <a:t>Communicate</a:t>
            </a:r>
          </a:p>
          <a:p>
            <a:r>
              <a:rPr lang="en-GB" b="1" dirty="0">
                <a:solidFill>
                  <a:srgbClr val="FF0000"/>
                </a:solidFill>
              </a:rPr>
              <a:t>Mastery</a:t>
            </a:r>
          </a:p>
          <a:p>
            <a:r>
              <a:rPr lang="en-GB" b="1" dirty="0">
                <a:solidFill>
                  <a:srgbClr val="FF0000"/>
                </a:solidFill>
              </a:rPr>
              <a:t>Respond</a:t>
            </a:r>
          </a:p>
          <a:p>
            <a:r>
              <a:rPr lang="en-GB" b="1" dirty="0">
                <a:solidFill>
                  <a:srgbClr val="FF0000"/>
                </a:solidFill>
              </a:rPr>
              <a:t>Link</a:t>
            </a:r>
          </a:p>
        </p:txBody>
      </p:sp>
    </p:spTree>
    <p:extLst>
      <p:ext uri="{BB962C8B-B14F-4D97-AF65-F5344CB8AC3E}">
        <p14:creationId xmlns:p14="http://schemas.microsoft.com/office/powerpoint/2010/main" val="6545753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a:stretch>
            <a:fillRect/>
          </a:stretch>
        </p:blipFill>
        <p:spPr>
          <a:xfrm>
            <a:off x="4352394" y="739080"/>
            <a:ext cx="4547606" cy="2558028"/>
          </a:xfrm>
          <a:prstGeom prst="rect">
            <a:avLst/>
          </a:prstGeom>
        </p:spPr>
      </p:pic>
      <p:sp>
        <p:nvSpPr>
          <p:cNvPr id="2" name="Title 1"/>
          <p:cNvSpPr>
            <a:spLocks noGrp="1"/>
          </p:cNvSpPr>
          <p:nvPr>
            <p:ph type="title"/>
          </p:nvPr>
        </p:nvSpPr>
        <p:spPr/>
        <p:txBody>
          <a:bodyPr>
            <a:normAutofit fontScale="90000"/>
          </a:bodyPr>
          <a:lstStyle/>
          <a:p>
            <a:r>
              <a:rPr lang="en-US" dirty="0"/>
              <a:t>Year 11 HT3</a:t>
            </a:r>
          </a:p>
        </p:txBody>
      </p:sp>
      <p:sp>
        <p:nvSpPr>
          <p:cNvPr id="8" name="TextBox 7"/>
          <p:cNvSpPr txBox="1"/>
          <p:nvPr/>
        </p:nvSpPr>
        <p:spPr>
          <a:xfrm>
            <a:off x="107622" y="878257"/>
            <a:ext cx="4426085" cy="46166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solidFill>
              <a:schemeClr val="tx1"/>
            </a:solidFill>
          </a:ln>
        </p:spPr>
        <p:txBody>
          <a:bodyPr wrap="square" rtlCol="0">
            <a:spAutoFit/>
          </a:bodyPr>
          <a:lstStyle/>
          <a:p>
            <a:pPr algn="ctr"/>
            <a:r>
              <a:rPr lang="en-GB" sz="1200" b="1" dirty="0"/>
              <a:t>During Half term 3 you will be extending your knowledge of media through the development of a final print.</a:t>
            </a:r>
          </a:p>
        </p:txBody>
      </p:sp>
      <p:sp>
        <p:nvSpPr>
          <p:cNvPr id="9" name="TextBox 8"/>
          <p:cNvSpPr txBox="1"/>
          <p:nvPr/>
        </p:nvSpPr>
        <p:spPr>
          <a:xfrm>
            <a:off x="347135" y="2384500"/>
            <a:ext cx="3737922" cy="830997"/>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ln>
            <a:solidFill>
              <a:schemeClr val="tx1"/>
            </a:solidFill>
          </a:ln>
        </p:spPr>
        <p:txBody>
          <a:bodyPr wrap="square" rtlCol="0">
            <a:spAutoFit/>
          </a:bodyPr>
          <a:lstStyle/>
          <a:p>
            <a:pPr algn="ctr"/>
            <a:r>
              <a:rPr lang="en-GB" sz="1200" b="1" dirty="0"/>
              <a:t>Design and Media AO2</a:t>
            </a:r>
          </a:p>
          <a:p>
            <a:pPr algn="ctr"/>
            <a:r>
              <a:rPr lang="en-GB" sz="1200" dirty="0"/>
              <a:t>You will plan and prepare a reduction print sample to understand the process. You will then plan your own 3-4 colour reduction print based on your personal project.</a:t>
            </a:r>
          </a:p>
        </p:txBody>
      </p:sp>
      <p:sp>
        <p:nvSpPr>
          <p:cNvPr id="10" name="TextBox 9"/>
          <p:cNvSpPr txBox="1"/>
          <p:nvPr/>
        </p:nvSpPr>
        <p:spPr>
          <a:xfrm>
            <a:off x="4097202" y="3413081"/>
            <a:ext cx="2546212" cy="341632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ln>
            <a:solidFill>
              <a:schemeClr val="tx1"/>
            </a:solidFill>
          </a:ln>
        </p:spPr>
        <p:txBody>
          <a:bodyPr wrap="square" rtlCol="0">
            <a:spAutoFit/>
          </a:bodyPr>
          <a:lstStyle/>
          <a:p>
            <a:r>
              <a:rPr lang="en-GB" sz="1200" b="1" dirty="0"/>
              <a:t>Artist Research AO1</a:t>
            </a:r>
          </a:p>
          <a:p>
            <a:r>
              <a:rPr lang="en-GB" sz="1200" b="1" dirty="0"/>
              <a:t>Explore</a:t>
            </a:r>
            <a:r>
              <a:rPr lang="en-GB" sz="1200" dirty="0"/>
              <a:t> the work of artists who have produced printmaking. Creatively present your research and annotations in your sketchbook.</a:t>
            </a:r>
          </a:p>
          <a:p>
            <a:r>
              <a:rPr lang="en-GB" sz="1200" b="1" dirty="0"/>
              <a:t>Artists to consider</a:t>
            </a:r>
          </a:p>
          <a:p>
            <a:r>
              <a:rPr lang="en-GB" sz="1200" dirty="0"/>
              <a:t>Karl </a:t>
            </a:r>
            <a:r>
              <a:rPr lang="en-GB" sz="1200" dirty="0" err="1"/>
              <a:t>Scmidt</a:t>
            </a:r>
            <a:r>
              <a:rPr lang="en-GB" sz="1200" dirty="0"/>
              <a:t> </a:t>
            </a:r>
            <a:r>
              <a:rPr lang="en-GB" sz="1200" dirty="0" err="1"/>
              <a:t>Rottluff</a:t>
            </a:r>
            <a:endParaRPr lang="en-GB" sz="1200" dirty="0"/>
          </a:p>
          <a:p>
            <a:r>
              <a:rPr lang="en-GB" sz="1200" dirty="0"/>
              <a:t>Picasso</a:t>
            </a:r>
          </a:p>
          <a:p>
            <a:r>
              <a:rPr lang="en-GB" sz="1200" dirty="0"/>
              <a:t>Angie Lewin</a:t>
            </a:r>
          </a:p>
          <a:p>
            <a:r>
              <a:rPr lang="en-GB" sz="1200" dirty="0"/>
              <a:t>Hokusai</a:t>
            </a:r>
          </a:p>
          <a:p>
            <a:r>
              <a:rPr lang="en-GB" sz="1200" dirty="0"/>
              <a:t>Kathe Kollwitz</a:t>
            </a:r>
          </a:p>
          <a:p>
            <a:r>
              <a:rPr lang="en-GB" sz="1200" dirty="0"/>
              <a:t>Irving Amen</a:t>
            </a:r>
          </a:p>
          <a:p>
            <a:r>
              <a:rPr lang="en-GB" sz="1200" dirty="0"/>
              <a:t>Janice </a:t>
            </a:r>
            <a:r>
              <a:rPr lang="en-GB" sz="1200" dirty="0" err="1"/>
              <a:t>Earley</a:t>
            </a:r>
            <a:endParaRPr lang="en-GB" sz="1200" dirty="0"/>
          </a:p>
          <a:p>
            <a:endParaRPr lang="en-GB" sz="1200" dirty="0"/>
          </a:p>
          <a:p>
            <a:r>
              <a:rPr lang="en-GB" sz="1200" b="1" dirty="0"/>
              <a:t>Art styles to consider</a:t>
            </a:r>
          </a:p>
          <a:p>
            <a:r>
              <a:rPr lang="en-GB" sz="1200" dirty="0"/>
              <a:t>German Expressionism</a:t>
            </a:r>
          </a:p>
          <a:p>
            <a:r>
              <a:rPr lang="en-GB" sz="1200" dirty="0"/>
              <a:t>Traditional Japanese Art</a:t>
            </a:r>
          </a:p>
          <a:p>
            <a:r>
              <a:rPr lang="en-GB" sz="1200"/>
              <a:t>Pop Art</a:t>
            </a:r>
            <a:endParaRPr lang="en-GB" sz="1200" dirty="0"/>
          </a:p>
        </p:txBody>
      </p:sp>
      <p:sp>
        <p:nvSpPr>
          <p:cNvPr id="13" name="TextBox 12"/>
          <p:cNvSpPr txBox="1"/>
          <p:nvPr/>
        </p:nvSpPr>
        <p:spPr>
          <a:xfrm>
            <a:off x="101663" y="1400546"/>
            <a:ext cx="4544228" cy="92333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a:solidFill>
              <a:schemeClr val="tx1"/>
            </a:solidFill>
          </a:ln>
        </p:spPr>
        <p:txBody>
          <a:bodyPr wrap="square" rtlCol="0">
            <a:spAutoFit/>
          </a:bodyPr>
          <a:lstStyle/>
          <a:p>
            <a:r>
              <a:rPr lang="en-GB" sz="1200" b="1" dirty="0"/>
              <a:t>Printmaking</a:t>
            </a:r>
            <a:r>
              <a:rPr lang="en-GB" sz="1200" dirty="0"/>
              <a:t> is the process of creating </a:t>
            </a:r>
            <a:r>
              <a:rPr lang="en-GB" sz="1200" dirty="0">
                <a:hlinkClick r:id="rId4" tooltip="Work of art"/>
              </a:rPr>
              <a:t>artworks</a:t>
            </a:r>
            <a:r>
              <a:rPr lang="en-GB" sz="1200" dirty="0"/>
              <a:t> by </a:t>
            </a:r>
            <a:r>
              <a:rPr lang="en-GB" sz="1200" dirty="0">
                <a:hlinkClick r:id="rId5" tooltip="Printing"/>
              </a:rPr>
              <a:t>printing</a:t>
            </a:r>
            <a:r>
              <a:rPr lang="en-GB" sz="1200" dirty="0"/>
              <a:t>, normally on </a:t>
            </a:r>
            <a:r>
              <a:rPr lang="en-GB" sz="1200" dirty="0">
                <a:hlinkClick r:id="rId6" tooltip="Paper"/>
              </a:rPr>
              <a:t>paper</a:t>
            </a:r>
            <a:r>
              <a:rPr lang="en-GB" sz="1200" dirty="0"/>
              <a:t>, but also on </a:t>
            </a:r>
            <a:r>
              <a:rPr lang="en-GB" sz="1200" dirty="0">
                <a:hlinkClick r:id="rId7" tooltip="Fabric"/>
              </a:rPr>
              <a:t>fabric</a:t>
            </a:r>
            <a:r>
              <a:rPr lang="en-GB" sz="1200" dirty="0"/>
              <a:t>, </a:t>
            </a:r>
            <a:r>
              <a:rPr lang="en-GB" sz="1200" dirty="0">
                <a:hlinkClick r:id="rId8" tooltip="Wood"/>
              </a:rPr>
              <a:t>wood</a:t>
            </a:r>
            <a:r>
              <a:rPr lang="en-GB" sz="1200" dirty="0"/>
              <a:t>, </a:t>
            </a:r>
            <a:r>
              <a:rPr lang="en-GB" sz="1200" dirty="0">
                <a:hlinkClick r:id="rId9" tooltip="Metal"/>
              </a:rPr>
              <a:t>metal</a:t>
            </a:r>
            <a:r>
              <a:rPr lang="en-GB" sz="1200" dirty="0"/>
              <a:t>, and other surfaces. "Traditional printmaking" normally covers only the process of creating prints using a hand processed technique</a:t>
            </a:r>
            <a:r>
              <a:rPr lang="en-GB" dirty="0"/>
              <a:t>.</a:t>
            </a:r>
            <a:endParaRPr lang="en-GB" sz="1200" b="1" dirty="0"/>
          </a:p>
        </p:txBody>
      </p:sp>
      <p:sp>
        <p:nvSpPr>
          <p:cNvPr id="14" name="Right Arrow 13"/>
          <p:cNvSpPr/>
          <p:nvPr/>
        </p:nvSpPr>
        <p:spPr>
          <a:xfrm>
            <a:off x="5952436" y="3247205"/>
            <a:ext cx="978408" cy="484632"/>
          </a:xfrm>
          <a:prstGeom prst="rightArrow">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5" name="TextBox 14"/>
          <p:cNvSpPr txBox="1"/>
          <p:nvPr/>
        </p:nvSpPr>
        <p:spPr>
          <a:xfrm>
            <a:off x="6984109" y="2903004"/>
            <a:ext cx="2043679" cy="1015663"/>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solidFill>
              <a:schemeClr val="tx1"/>
            </a:solidFill>
          </a:ln>
        </p:spPr>
        <p:txBody>
          <a:bodyPr wrap="square" rtlCol="0">
            <a:spAutoFit/>
          </a:bodyPr>
          <a:lstStyle/>
          <a:p>
            <a:r>
              <a:rPr lang="en-GB" sz="1200" b="1" dirty="0"/>
              <a:t>Key vocabulary</a:t>
            </a:r>
          </a:p>
          <a:p>
            <a:r>
              <a:rPr lang="en-GB" sz="1200" b="1" dirty="0"/>
              <a:t>Reduction, Register, Burnish, Layering, Overlap, Scratch, indent, </a:t>
            </a:r>
            <a:r>
              <a:rPr lang="en-GB" sz="1200" b="1" dirty="0" err="1"/>
              <a:t>Drypoint</a:t>
            </a:r>
            <a:r>
              <a:rPr lang="en-GB" sz="1200" b="1" dirty="0"/>
              <a:t>, Engrave, Etch, process, press.</a:t>
            </a:r>
          </a:p>
        </p:txBody>
      </p:sp>
      <p:sp>
        <p:nvSpPr>
          <p:cNvPr id="16" name="Rectangle 15"/>
          <p:cNvSpPr/>
          <p:nvPr/>
        </p:nvSpPr>
        <p:spPr>
          <a:xfrm>
            <a:off x="4011699" y="-91345"/>
            <a:ext cx="3682418" cy="923330"/>
          </a:xfrm>
          <a:prstGeom prst="rect">
            <a:avLst/>
          </a:prstGeom>
          <a:noFill/>
        </p:spPr>
        <p:txBody>
          <a:bodyPr wrap="none" lIns="91440" tIns="45720" rIns="91440" bIns="45720">
            <a:spAutoFit/>
          </a:bodyPr>
          <a:lstStyle/>
          <a:p>
            <a:pPr algn="ct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Printmaking</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pic>
        <p:nvPicPr>
          <p:cNvPr id="6" name="Picture 5"/>
          <p:cNvPicPr>
            <a:picLocks noChangeAspect="1"/>
          </p:cNvPicPr>
          <p:nvPr/>
        </p:nvPicPr>
        <p:blipFill>
          <a:blip r:embed="rId10"/>
          <a:stretch>
            <a:fillRect/>
          </a:stretch>
        </p:blipFill>
        <p:spPr>
          <a:xfrm>
            <a:off x="249267" y="4230197"/>
            <a:ext cx="3653746" cy="2567210"/>
          </a:xfrm>
          <a:prstGeom prst="rect">
            <a:avLst/>
          </a:prstGeom>
        </p:spPr>
      </p:pic>
      <p:pic>
        <p:nvPicPr>
          <p:cNvPr id="7" name="Picture 6"/>
          <p:cNvPicPr>
            <a:picLocks noChangeAspect="1"/>
          </p:cNvPicPr>
          <p:nvPr/>
        </p:nvPicPr>
        <p:blipFill>
          <a:blip r:embed="rId11"/>
          <a:stretch>
            <a:fillRect/>
          </a:stretch>
        </p:blipFill>
        <p:spPr>
          <a:xfrm>
            <a:off x="6837603" y="3925440"/>
            <a:ext cx="2225723" cy="2840820"/>
          </a:xfrm>
          <a:prstGeom prst="rect">
            <a:avLst/>
          </a:prstGeom>
        </p:spPr>
      </p:pic>
      <p:sp>
        <p:nvSpPr>
          <p:cNvPr id="3" name="TextBox 2"/>
          <p:cNvSpPr txBox="1"/>
          <p:nvPr/>
        </p:nvSpPr>
        <p:spPr>
          <a:xfrm>
            <a:off x="101663" y="3276090"/>
            <a:ext cx="3910036" cy="954107"/>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r>
              <a:rPr lang="en-GB" sz="1400" b="1" dirty="0"/>
              <a:t>Key Question:</a:t>
            </a:r>
          </a:p>
          <a:p>
            <a:r>
              <a:rPr lang="en-GB" sz="1400" dirty="0"/>
              <a:t>How have printmaking techniques evolved in Art? Compare </a:t>
            </a:r>
            <a:r>
              <a:rPr lang="en-GB" sz="1400" dirty="0" err="1"/>
              <a:t>Scmidt</a:t>
            </a:r>
            <a:r>
              <a:rPr lang="en-GB" sz="1400" dirty="0"/>
              <a:t> </a:t>
            </a:r>
            <a:r>
              <a:rPr lang="en-GB" sz="1400" dirty="0" err="1"/>
              <a:t>Rottluff</a:t>
            </a:r>
            <a:r>
              <a:rPr lang="en-GB" sz="1400" dirty="0"/>
              <a:t> with the work of Andy Warhol and more modern digital processes.</a:t>
            </a:r>
          </a:p>
        </p:txBody>
      </p:sp>
    </p:spTree>
    <p:extLst>
      <p:ext uri="{BB962C8B-B14F-4D97-AF65-F5344CB8AC3E}">
        <p14:creationId xmlns:p14="http://schemas.microsoft.com/office/powerpoint/2010/main" val="10116147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219911" y="2647188"/>
            <a:ext cx="1905371" cy="1430813"/>
          </a:xfrm>
          <a:prstGeom prst="rect">
            <a:avLst/>
          </a:prstGeom>
        </p:spPr>
      </p:pic>
      <p:sp>
        <p:nvSpPr>
          <p:cNvPr id="2" name="Title 1"/>
          <p:cNvSpPr>
            <a:spLocks noGrp="1"/>
          </p:cNvSpPr>
          <p:nvPr>
            <p:ph type="title"/>
          </p:nvPr>
        </p:nvSpPr>
        <p:spPr/>
        <p:txBody>
          <a:bodyPr>
            <a:normAutofit fontScale="90000"/>
          </a:bodyPr>
          <a:lstStyle/>
          <a:p>
            <a:r>
              <a:rPr lang="en-US" dirty="0"/>
              <a:t>Year 11 Exam Prep HT 3/4</a:t>
            </a:r>
          </a:p>
        </p:txBody>
      </p:sp>
      <p:sp>
        <p:nvSpPr>
          <p:cNvPr id="8" name="TextBox 7"/>
          <p:cNvSpPr txBox="1"/>
          <p:nvPr/>
        </p:nvSpPr>
        <p:spPr>
          <a:xfrm>
            <a:off x="119632" y="814091"/>
            <a:ext cx="4426085" cy="954107"/>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solidFill>
              <a:schemeClr val="tx1"/>
            </a:solidFill>
          </a:ln>
        </p:spPr>
        <p:txBody>
          <a:bodyPr wrap="square" rtlCol="0">
            <a:spAutoFit/>
          </a:bodyPr>
          <a:lstStyle/>
          <a:p>
            <a:pPr algn="ctr"/>
            <a:r>
              <a:rPr lang="en-GB" sz="2800" b="1" dirty="0"/>
              <a:t>Your exam is 40% of your overall GCSE grade.</a:t>
            </a:r>
          </a:p>
        </p:txBody>
      </p:sp>
      <p:sp>
        <p:nvSpPr>
          <p:cNvPr id="9" name="TextBox 8"/>
          <p:cNvSpPr txBox="1"/>
          <p:nvPr/>
        </p:nvSpPr>
        <p:spPr>
          <a:xfrm>
            <a:off x="119632" y="1887663"/>
            <a:ext cx="3737922" cy="138499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ln>
            <a:solidFill>
              <a:schemeClr val="tx1"/>
            </a:solidFill>
          </a:ln>
        </p:spPr>
        <p:txBody>
          <a:bodyPr wrap="square" rtlCol="0">
            <a:spAutoFit/>
          </a:bodyPr>
          <a:lstStyle/>
          <a:p>
            <a:pPr algn="ctr"/>
            <a:r>
              <a:rPr lang="en-GB" sz="1200" b="1" dirty="0"/>
              <a:t>Photography</a:t>
            </a:r>
          </a:p>
          <a:p>
            <a:pPr algn="ctr"/>
            <a:r>
              <a:rPr lang="en-GB" sz="1200" dirty="0"/>
              <a:t>Photography is a form of Recording and should be used whenever possible to explore </a:t>
            </a:r>
            <a:r>
              <a:rPr lang="en-GB" sz="1200" b="1" dirty="0"/>
              <a:t>visual elements</a:t>
            </a:r>
            <a:r>
              <a:rPr lang="en-GB" sz="1200" dirty="0"/>
              <a:t>. Tone, Texture, Shape, Form, Viewpoints.</a:t>
            </a:r>
          </a:p>
          <a:p>
            <a:pPr algn="ctr"/>
            <a:r>
              <a:rPr lang="en-GB" sz="1200" b="1" dirty="0"/>
              <a:t>Techniques</a:t>
            </a:r>
            <a:r>
              <a:rPr lang="en-GB" sz="1200" dirty="0"/>
              <a:t> – crop, filter, enlarge, zoom.</a:t>
            </a:r>
          </a:p>
          <a:p>
            <a:pPr algn="ctr"/>
            <a:r>
              <a:rPr lang="en-GB" sz="1200" b="1" dirty="0"/>
              <a:t>Deliberate Practice </a:t>
            </a:r>
            <a:r>
              <a:rPr lang="en-GB" sz="1200" dirty="0"/>
              <a:t>– Take a series of photos of items which could link to your theme.</a:t>
            </a:r>
          </a:p>
        </p:txBody>
      </p:sp>
      <p:sp>
        <p:nvSpPr>
          <p:cNvPr id="10" name="TextBox 9"/>
          <p:cNvSpPr txBox="1"/>
          <p:nvPr/>
        </p:nvSpPr>
        <p:spPr>
          <a:xfrm>
            <a:off x="3926931" y="2887165"/>
            <a:ext cx="3223603" cy="1877437"/>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ln>
            <a:solidFill>
              <a:schemeClr val="tx1"/>
            </a:solidFill>
          </a:ln>
        </p:spPr>
        <p:txBody>
          <a:bodyPr wrap="square" rtlCol="0">
            <a:spAutoFit/>
          </a:bodyPr>
          <a:lstStyle/>
          <a:p>
            <a:r>
              <a:rPr lang="en-GB" sz="2000" b="1" dirty="0"/>
              <a:t>Artist Research</a:t>
            </a:r>
          </a:p>
          <a:p>
            <a:r>
              <a:rPr lang="en-GB" sz="1200" b="1" dirty="0"/>
              <a:t>Explore</a:t>
            </a:r>
            <a:r>
              <a:rPr lang="en-GB" sz="1200" dirty="0"/>
              <a:t> the work of artists who link to your theme.</a:t>
            </a:r>
          </a:p>
          <a:p>
            <a:r>
              <a:rPr lang="en-GB" sz="1200" dirty="0"/>
              <a:t>Make copies of the artists work.</a:t>
            </a:r>
          </a:p>
          <a:p>
            <a:r>
              <a:rPr lang="en-GB" sz="1200" dirty="0"/>
              <a:t>Consider how the artist has used </a:t>
            </a:r>
          </a:p>
          <a:p>
            <a:r>
              <a:rPr lang="en-GB" sz="1200" b="1" dirty="0"/>
              <a:t>Deliberate Practice</a:t>
            </a:r>
          </a:p>
          <a:p>
            <a:r>
              <a:rPr lang="en-GB" sz="1200" dirty="0"/>
              <a:t>Produce a google slide on 2 of your favourite artists. You can choose from the list above or find your own.</a:t>
            </a:r>
          </a:p>
        </p:txBody>
      </p:sp>
      <p:sp>
        <p:nvSpPr>
          <p:cNvPr id="13" name="TextBox 12"/>
          <p:cNvSpPr txBox="1"/>
          <p:nvPr/>
        </p:nvSpPr>
        <p:spPr>
          <a:xfrm>
            <a:off x="4627104" y="843533"/>
            <a:ext cx="2278359" cy="200054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a:solidFill>
              <a:schemeClr val="tx1"/>
            </a:solidFill>
          </a:ln>
        </p:spPr>
        <p:txBody>
          <a:bodyPr wrap="square" rtlCol="0">
            <a:spAutoFit/>
          </a:bodyPr>
          <a:lstStyle/>
          <a:p>
            <a:r>
              <a:rPr lang="en-GB" sz="2000" b="1" dirty="0"/>
              <a:t>Drawing research and record</a:t>
            </a:r>
          </a:p>
          <a:p>
            <a:r>
              <a:rPr lang="en-GB" sz="1200" b="1" dirty="0"/>
              <a:t>Deliberate Practice </a:t>
            </a:r>
            <a:r>
              <a:rPr lang="en-GB" sz="1200" dirty="0"/>
              <a:t>– Produce a range of drawings in your sketchbook. Make some drawings from first hand observation and some from your photographs.</a:t>
            </a:r>
          </a:p>
          <a:p>
            <a:r>
              <a:rPr lang="en-GB" sz="1200" b="1" dirty="0"/>
              <a:t>Consider Tone, Form, Texture, Line, shape.</a:t>
            </a:r>
          </a:p>
        </p:txBody>
      </p:sp>
      <p:sp>
        <p:nvSpPr>
          <p:cNvPr id="14" name="Right Arrow 13"/>
          <p:cNvSpPr/>
          <p:nvPr/>
        </p:nvSpPr>
        <p:spPr>
          <a:xfrm>
            <a:off x="6310676" y="2572402"/>
            <a:ext cx="978408" cy="484632"/>
          </a:xfrm>
          <a:prstGeom prst="rightArrow">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5" name="TextBox 14"/>
          <p:cNvSpPr txBox="1"/>
          <p:nvPr/>
        </p:nvSpPr>
        <p:spPr>
          <a:xfrm>
            <a:off x="3566380" y="6166157"/>
            <a:ext cx="2043679" cy="646331"/>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solidFill>
              <a:schemeClr val="tx1"/>
            </a:solidFill>
          </a:ln>
        </p:spPr>
        <p:txBody>
          <a:bodyPr wrap="square" rtlCol="0">
            <a:spAutoFit/>
          </a:bodyPr>
          <a:lstStyle/>
          <a:p>
            <a:r>
              <a:rPr lang="en-GB" sz="1200" b="1" dirty="0"/>
              <a:t>Key vocabulary</a:t>
            </a:r>
          </a:p>
          <a:p>
            <a:r>
              <a:rPr lang="en-GB" sz="1200" b="1" dirty="0"/>
              <a:t>Make your keywords stand out. Use a stencil.</a:t>
            </a:r>
          </a:p>
        </p:txBody>
      </p:sp>
      <p:sp>
        <p:nvSpPr>
          <p:cNvPr id="16" name="Rectangle 15"/>
          <p:cNvSpPr/>
          <p:nvPr/>
        </p:nvSpPr>
        <p:spPr>
          <a:xfrm>
            <a:off x="4807164" y="-109239"/>
            <a:ext cx="3218189" cy="923330"/>
          </a:xfrm>
          <a:prstGeom prst="rect">
            <a:avLst/>
          </a:prstGeom>
          <a:noFill/>
        </p:spPr>
        <p:txBody>
          <a:bodyPr wrap="none" lIns="91440" tIns="45720" rIns="91440" bIns="45720">
            <a:spAutoFit/>
          </a:bodyPr>
          <a:lstStyle/>
          <a:p>
            <a:pPr algn="ct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Exam Prep</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12" name="Bent Arrow 11"/>
          <p:cNvSpPr/>
          <p:nvPr/>
        </p:nvSpPr>
        <p:spPr>
          <a:xfrm>
            <a:off x="107622" y="3311361"/>
            <a:ext cx="813816" cy="868680"/>
          </a:xfrm>
          <a:prstGeom prst="bentArrow">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7" name="TextBox 6"/>
          <p:cNvSpPr txBox="1"/>
          <p:nvPr/>
        </p:nvSpPr>
        <p:spPr>
          <a:xfrm>
            <a:off x="7166910" y="801281"/>
            <a:ext cx="1452577" cy="1754326"/>
          </a:xfrm>
          <a:prstGeom prst="rect">
            <a:avLst/>
          </a:prstGeom>
          <a:solidFill>
            <a:srgbClr val="FFC000"/>
          </a:solidFill>
          <a:ln>
            <a:solidFill>
              <a:schemeClr val="tx1"/>
            </a:solidFill>
          </a:ln>
        </p:spPr>
        <p:txBody>
          <a:bodyPr wrap="none" rtlCol="0">
            <a:spAutoFit/>
          </a:bodyPr>
          <a:lstStyle/>
          <a:p>
            <a:r>
              <a:rPr lang="en-GB" b="1" dirty="0"/>
              <a:t>Themes 2023</a:t>
            </a:r>
          </a:p>
          <a:p>
            <a:pPr marL="285750" indent="-285750">
              <a:buFont typeface="Arial" panose="020B0604020202020204" pitchFamily="34" charset="0"/>
              <a:buChar char="•"/>
            </a:pPr>
            <a:r>
              <a:rPr lang="en-GB" dirty="0"/>
              <a:t>Objects</a:t>
            </a:r>
          </a:p>
          <a:p>
            <a:pPr marL="285750" indent="-285750">
              <a:buFont typeface="Arial" panose="020B0604020202020204" pitchFamily="34" charset="0"/>
              <a:buChar char="•"/>
            </a:pPr>
            <a:r>
              <a:rPr lang="en-GB" dirty="0"/>
              <a:t>Reflection</a:t>
            </a:r>
          </a:p>
          <a:p>
            <a:pPr marL="285750" indent="-285750">
              <a:buFont typeface="Arial" panose="020B0604020202020204" pitchFamily="34" charset="0"/>
              <a:buChar char="•"/>
            </a:pPr>
            <a:r>
              <a:rPr lang="en-GB" dirty="0"/>
              <a:t>Flight</a:t>
            </a:r>
          </a:p>
          <a:p>
            <a:pPr marL="285750" indent="-285750">
              <a:buFont typeface="Arial" panose="020B0604020202020204" pitchFamily="34" charset="0"/>
              <a:buChar char="•"/>
            </a:pPr>
            <a:r>
              <a:rPr lang="en-GB" dirty="0"/>
              <a:t>Our World</a:t>
            </a:r>
          </a:p>
          <a:p>
            <a:pPr marL="285750" indent="-285750">
              <a:buFont typeface="Arial" panose="020B0604020202020204" pitchFamily="34" charset="0"/>
              <a:buChar char="•"/>
            </a:pPr>
            <a:r>
              <a:rPr lang="en-GB" dirty="0"/>
              <a:t>Aged</a:t>
            </a:r>
          </a:p>
        </p:txBody>
      </p:sp>
      <p:pic>
        <p:nvPicPr>
          <p:cNvPr id="3" name="Picture 2"/>
          <p:cNvPicPr>
            <a:picLocks noChangeAspect="1"/>
          </p:cNvPicPr>
          <p:nvPr/>
        </p:nvPicPr>
        <p:blipFill>
          <a:blip r:embed="rId4"/>
          <a:stretch>
            <a:fillRect/>
          </a:stretch>
        </p:blipFill>
        <p:spPr>
          <a:xfrm>
            <a:off x="107621" y="4264695"/>
            <a:ext cx="3330105" cy="2378647"/>
          </a:xfrm>
          <a:prstGeom prst="rect">
            <a:avLst/>
          </a:prstGeom>
        </p:spPr>
      </p:pic>
      <p:sp>
        <p:nvSpPr>
          <p:cNvPr id="6" name="TextBox 5"/>
          <p:cNvSpPr txBox="1"/>
          <p:nvPr/>
        </p:nvSpPr>
        <p:spPr>
          <a:xfrm>
            <a:off x="774506" y="3284036"/>
            <a:ext cx="2428173" cy="923330"/>
          </a:xfrm>
          <a:prstGeom prst="rect">
            <a:avLst/>
          </a:prstGeom>
          <a:noFill/>
        </p:spPr>
        <p:txBody>
          <a:bodyPr wrap="square" rtlCol="0">
            <a:spAutoFit/>
          </a:bodyPr>
          <a:lstStyle/>
          <a:p>
            <a:pPr algn="ctr"/>
            <a:r>
              <a:rPr lang="en-GB" b="1" dirty="0"/>
              <a:t>Create a mood board or mind map in your sketchbook</a:t>
            </a:r>
          </a:p>
        </p:txBody>
      </p:sp>
      <p:sp>
        <p:nvSpPr>
          <p:cNvPr id="11" name="Left Arrow 10"/>
          <p:cNvSpPr/>
          <p:nvPr/>
        </p:nvSpPr>
        <p:spPr>
          <a:xfrm>
            <a:off x="2782852" y="4049704"/>
            <a:ext cx="978408" cy="484632"/>
          </a:xfrm>
          <a:prstGeom prst="leftArrow">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a:blip r:embed="rId5"/>
          <a:stretch>
            <a:fillRect/>
          </a:stretch>
        </p:blipFill>
        <p:spPr>
          <a:xfrm>
            <a:off x="3585361" y="4858866"/>
            <a:ext cx="1827719" cy="1243236"/>
          </a:xfrm>
          <a:prstGeom prst="rect">
            <a:avLst/>
          </a:prstGeom>
        </p:spPr>
      </p:pic>
      <p:pic>
        <p:nvPicPr>
          <p:cNvPr id="17" name="Picture 16"/>
          <p:cNvPicPr>
            <a:picLocks noChangeAspect="1"/>
          </p:cNvPicPr>
          <p:nvPr/>
        </p:nvPicPr>
        <p:blipFill rotWithShape="1">
          <a:blip r:embed="rId6"/>
          <a:srcRect l="20766"/>
          <a:stretch/>
        </p:blipFill>
        <p:spPr>
          <a:xfrm>
            <a:off x="5538732" y="4870833"/>
            <a:ext cx="1927101" cy="1409215"/>
          </a:xfrm>
          <a:prstGeom prst="rect">
            <a:avLst/>
          </a:prstGeom>
        </p:spPr>
      </p:pic>
      <p:sp>
        <p:nvSpPr>
          <p:cNvPr id="18" name="TextBox 17"/>
          <p:cNvSpPr txBox="1"/>
          <p:nvPr/>
        </p:nvSpPr>
        <p:spPr>
          <a:xfrm>
            <a:off x="7514086" y="4169582"/>
            <a:ext cx="1519396" cy="1477328"/>
          </a:xfrm>
          <a:prstGeom prst="rect">
            <a:avLst/>
          </a:prstGeom>
          <a:noFill/>
          <a:ln>
            <a:solidFill>
              <a:schemeClr val="tx1"/>
            </a:solidFill>
          </a:ln>
        </p:spPr>
        <p:txBody>
          <a:bodyPr wrap="square" rtlCol="0">
            <a:spAutoFit/>
          </a:bodyPr>
          <a:lstStyle/>
          <a:p>
            <a:r>
              <a:rPr lang="en-GB" b="1" dirty="0"/>
              <a:t>Plan your final piece. </a:t>
            </a:r>
            <a:r>
              <a:rPr lang="en-GB" dirty="0"/>
              <a:t>Compose</a:t>
            </a:r>
          </a:p>
          <a:p>
            <a:r>
              <a:rPr lang="en-GB" dirty="0"/>
              <a:t>Try Out Arrange</a:t>
            </a:r>
          </a:p>
        </p:txBody>
      </p:sp>
      <p:sp>
        <p:nvSpPr>
          <p:cNvPr id="19" name="TextBox 18"/>
          <p:cNvSpPr txBox="1"/>
          <p:nvPr/>
        </p:nvSpPr>
        <p:spPr>
          <a:xfrm>
            <a:off x="5658263" y="6382471"/>
            <a:ext cx="3436582" cy="369332"/>
          </a:xfrm>
          <a:prstGeom prst="rect">
            <a:avLst/>
          </a:prstGeom>
          <a:noFill/>
        </p:spPr>
        <p:txBody>
          <a:bodyPr wrap="none" rtlCol="0">
            <a:spAutoFit/>
          </a:bodyPr>
          <a:lstStyle/>
          <a:p>
            <a:r>
              <a:rPr lang="en-GB" b="1" dirty="0"/>
              <a:t>Annotate your thoughts and ideas</a:t>
            </a:r>
          </a:p>
        </p:txBody>
      </p:sp>
    </p:spTree>
    <p:extLst>
      <p:ext uri="{BB962C8B-B14F-4D97-AF65-F5344CB8AC3E}">
        <p14:creationId xmlns:p14="http://schemas.microsoft.com/office/powerpoint/2010/main" val="32911055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793</TotalTime>
  <Words>747</Words>
  <Application>Microsoft Office PowerPoint</Application>
  <PresentationFormat>On-screen Show (4:3)</PresentationFormat>
  <Paragraphs>95</Paragraphs>
  <Slides>4</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vt:i4>
      </vt:variant>
    </vt:vector>
  </HeadingPairs>
  <TitlesOfParts>
    <vt:vector size="10" baseType="lpstr">
      <vt:lpstr>Arial</vt:lpstr>
      <vt:lpstr>Avenir Next Regular</vt:lpstr>
      <vt:lpstr>Calibri</vt:lpstr>
      <vt:lpstr>Tahoma</vt:lpstr>
      <vt:lpstr>Times New Roman</vt:lpstr>
      <vt:lpstr>Office Theme</vt:lpstr>
      <vt:lpstr>GCSE Fine art </vt:lpstr>
      <vt:lpstr>GCSE Fine art</vt:lpstr>
      <vt:lpstr>Year 11 HT3</vt:lpstr>
      <vt:lpstr>Year 11 Exam Prep HT 3/4</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Caroline Grindrod</dc:creator>
  <cp:lastModifiedBy>David Corris</cp:lastModifiedBy>
  <cp:revision>74</cp:revision>
  <cp:lastPrinted>2022-06-10T10:22:11Z</cp:lastPrinted>
  <dcterms:created xsi:type="dcterms:W3CDTF">2020-06-25T14:38:52Z</dcterms:created>
  <dcterms:modified xsi:type="dcterms:W3CDTF">2024-01-24T11:34:07Z</dcterms:modified>
</cp:coreProperties>
</file>