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61" r:id="rId2"/>
    <p:sldId id="262" r:id="rId3"/>
    <p:sldId id="263" r:id="rId4"/>
    <p:sldId id="264" r:id="rId5"/>
    <p:sldId id="265" r:id="rId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77960" autoAdjust="0"/>
  </p:normalViewPr>
  <p:slideViewPr>
    <p:cSldViewPr snapToGrid="0" snapToObjects="1">
      <p:cViewPr varScale="1">
        <p:scale>
          <a:sx n="63" d="100"/>
          <a:sy n="63" d="100"/>
        </p:scale>
        <p:origin x="67" y="1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5BAEA0-2965-4B12-BFE7-79E5BD21E59F}" type="datetimeFigureOut">
              <a:rPr lang="en-GB" smtClean="0"/>
              <a:t>24/01/2024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F77F047-2472-4227-921D-D3E27A801B8E}" type="slidenum">
              <a:rPr lang="en-GB" smtClean="0"/>
              <a:t>‹#›</a:t>
            </a:fld>
            <a:endParaRPr lang="en-GB"/>
          </a:p>
        </p:txBody>
      </p:sp>
    </p:spTree>
    <p:extLst>
      <p:ext uri="{BB962C8B-B14F-4D97-AF65-F5344CB8AC3E}">
        <p14:creationId xmlns:p14="http://schemas.microsoft.com/office/powerpoint/2010/main" val="42687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 Knowledge Organisers - Year 10 – HT1 &amp; HT2</a:t>
            </a:r>
          </a:p>
        </p:txBody>
      </p:sp>
      <p:sp>
        <p:nvSpPr>
          <p:cNvPr id="4" name="Slide Number Placeholder 3"/>
          <p:cNvSpPr>
            <a:spLocks noGrp="1"/>
          </p:cNvSpPr>
          <p:nvPr>
            <p:ph type="sldNum" sz="quarter" idx="5"/>
          </p:nvPr>
        </p:nvSpPr>
        <p:spPr/>
        <p:txBody>
          <a:bodyPr/>
          <a:lstStyle/>
          <a:p>
            <a:fld id="{BF77F047-2472-4227-921D-D3E27A801B8E}" type="slidenum">
              <a:rPr lang="en-GB" smtClean="0"/>
              <a:t>1</a:t>
            </a:fld>
            <a:endParaRPr lang="en-GB"/>
          </a:p>
        </p:txBody>
      </p:sp>
    </p:spTree>
    <p:extLst>
      <p:ext uri="{BB962C8B-B14F-4D97-AF65-F5344CB8AC3E}">
        <p14:creationId xmlns:p14="http://schemas.microsoft.com/office/powerpoint/2010/main" val="408414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10 – HT3</a:t>
            </a:r>
          </a:p>
        </p:txBody>
      </p:sp>
      <p:sp>
        <p:nvSpPr>
          <p:cNvPr id="4" name="Slide Number Placeholder 3"/>
          <p:cNvSpPr>
            <a:spLocks noGrp="1"/>
          </p:cNvSpPr>
          <p:nvPr>
            <p:ph type="sldNum" sz="quarter" idx="5"/>
          </p:nvPr>
        </p:nvSpPr>
        <p:spPr/>
        <p:txBody>
          <a:bodyPr/>
          <a:lstStyle/>
          <a:p>
            <a:fld id="{BF77F047-2472-4227-921D-D3E27A801B8E}" type="slidenum">
              <a:rPr lang="en-GB" smtClean="0"/>
              <a:t>2</a:t>
            </a:fld>
            <a:endParaRPr lang="en-GB"/>
          </a:p>
        </p:txBody>
      </p:sp>
    </p:spTree>
    <p:extLst>
      <p:ext uri="{BB962C8B-B14F-4D97-AF65-F5344CB8AC3E}">
        <p14:creationId xmlns:p14="http://schemas.microsoft.com/office/powerpoint/2010/main" val="154177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10 – HT4</a:t>
            </a:r>
          </a:p>
        </p:txBody>
      </p:sp>
      <p:sp>
        <p:nvSpPr>
          <p:cNvPr id="4" name="Slide Number Placeholder 3"/>
          <p:cNvSpPr>
            <a:spLocks noGrp="1"/>
          </p:cNvSpPr>
          <p:nvPr>
            <p:ph type="sldNum" sz="quarter" idx="5"/>
          </p:nvPr>
        </p:nvSpPr>
        <p:spPr/>
        <p:txBody>
          <a:bodyPr/>
          <a:lstStyle/>
          <a:p>
            <a:fld id="{BF77F047-2472-4227-921D-D3E27A801B8E}" type="slidenum">
              <a:rPr lang="en-GB" smtClean="0"/>
              <a:t>3</a:t>
            </a:fld>
            <a:endParaRPr lang="en-GB"/>
          </a:p>
        </p:txBody>
      </p:sp>
    </p:spTree>
    <p:extLst>
      <p:ext uri="{BB962C8B-B14F-4D97-AF65-F5344CB8AC3E}">
        <p14:creationId xmlns:p14="http://schemas.microsoft.com/office/powerpoint/2010/main" val="183452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10 – HT5</a:t>
            </a:r>
          </a:p>
          <a:p>
            <a:endParaRPr lang="en-GB" dirty="0"/>
          </a:p>
        </p:txBody>
      </p:sp>
      <p:sp>
        <p:nvSpPr>
          <p:cNvPr id="4" name="Slide Number Placeholder 3"/>
          <p:cNvSpPr>
            <a:spLocks noGrp="1"/>
          </p:cNvSpPr>
          <p:nvPr>
            <p:ph type="sldNum" sz="quarter" idx="5"/>
          </p:nvPr>
        </p:nvSpPr>
        <p:spPr/>
        <p:txBody>
          <a:bodyPr/>
          <a:lstStyle/>
          <a:p>
            <a:fld id="{BF77F047-2472-4227-921D-D3E27A801B8E}" type="slidenum">
              <a:rPr lang="en-GB" smtClean="0"/>
              <a:t>4</a:t>
            </a:fld>
            <a:endParaRPr lang="en-GB"/>
          </a:p>
        </p:txBody>
      </p:sp>
    </p:spTree>
    <p:extLst>
      <p:ext uri="{BB962C8B-B14F-4D97-AF65-F5344CB8AC3E}">
        <p14:creationId xmlns:p14="http://schemas.microsoft.com/office/powerpoint/2010/main" val="304287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10 – HT6</a:t>
            </a:r>
          </a:p>
        </p:txBody>
      </p:sp>
      <p:sp>
        <p:nvSpPr>
          <p:cNvPr id="4" name="Slide Number Placeholder 3"/>
          <p:cNvSpPr>
            <a:spLocks noGrp="1"/>
          </p:cNvSpPr>
          <p:nvPr>
            <p:ph type="sldNum" sz="quarter" idx="5"/>
          </p:nvPr>
        </p:nvSpPr>
        <p:spPr/>
        <p:txBody>
          <a:bodyPr/>
          <a:lstStyle/>
          <a:p>
            <a:fld id="{BF77F047-2472-4227-921D-D3E27A801B8E}" type="slidenum">
              <a:rPr lang="en-GB" smtClean="0"/>
              <a:t>5</a:t>
            </a:fld>
            <a:endParaRPr lang="en-GB"/>
          </a:p>
        </p:txBody>
      </p:sp>
    </p:spTree>
    <p:extLst>
      <p:ext uri="{BB962C8B-B14F-4D97-AF65-F5344CB8AC3E}">
        <p14:creationId xmlns:p14="http://schemas.microsoft.com/office/powerpoint/2010/main" val="222754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HAR 071cover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06989"/>
            <a:ext cx="9144000" cy="69649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0"/>
            <a:ext cx="9144000" cy="6599491"/>
          </a:xfrm>
          <a:prstGeom prst="rect">
            <a:avLst/>
          </a:prstGeom>
        </p:spPr>
      </p:pic>
      <p:sp>
        <p:nvSpPr>
          <p:cNvPr id="8" name="Title 1"/>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6879854" y="3558321"/>
            <a:ext cx="2264146" cy="3211046"/>
          </a:xfrm>
          <a:prstGeom prst="rect">
            <a:avLst/>
          </a:prstGeom>
        </p:spPr>
      </p:pic>
      <p:sp>
        <p:nvSpPr>
          <p:cNvPr id="2" name="Title 1"/>
          <p:cNvSpPr>
            <a:spLocks noGrp="1"/>
          </p:cNvSpPr>
          <p:nvPr>
            <p:ph type="title"/>
          </p:nvPr>
        </p:nvSpPr>
        <p:spPr/>
        <p:txBody>
          <a:bodyPr>
            <a:normAutofit fontScale="90000"/>
          </a:bodyPr>
          <a:lstStyle/>
          <a:p>
            <a:r>
              <a:rPr lang="en-US" dirty="0"/>
              <a:t>Year 10 HT1 and 2</a:t>
            </a:r>
          </a:p>
        </p:txBody>
      </p:sp>
      <p:sp>
        <p:nvSpPr>
          <p:cNvPr id="8" name="TextBox 7"/>
          <p:cNvSpPr txBox="1"/>
          <p:nvPr/>
        </p:nvSpPr>
        <p:spPr>
          <a:xfrm>
            <a:off x="745510" y="669729"/>
            <a:ext cx="4426085"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txBody>
          <a:bodyPr wrap="square" rtlCol="0">
            <a:spAutoFit/>
          </a:bodyPr>
          <a:lstStyle/>
          <a:p>
            <a:pPr algn="ctr"/>
            <a:r>
              <a:rPr lang="en-GB" sz="1200" b="1" dirty="0"/>
              <a:t>During Half term 1 and 2 you will be exploring the theme of Nature. You need to show an understanding of the GCSE assessment objectives.</a:t>
            </a:r>
          </a:p>
        </p:txBody>
      </p:sp>
      <p:sp>
        <p:nvSpPr>
          <p:cNvPr id="9" name="TextBox 8"/>
          <p:cNvSpPr txBox="1"/>
          <p:nvPr/>
        </p:nvSpPr>
        <p:spPr>
          <a:xfrm>
            <a:off x="107622" y="2331191"/>
            <a:ext cx="3737922"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tx1"/>
            </a:solidFill>
          </a:ln>
        </p:spPr>
        <p:txBody>
          <a:bodyPr wrap="square" rtlCol="0">
            <a:spAutoFit/>
          </a:bodyPr>
          <a:lstStyle/>
          <a:p>
            <a:pPr algn="ctr"/>
            <a:r>
              <a:rPr lang="en-GB" sz="1200" b="1" dirty="0"/>
              <a:t>Photography</a:t>
            </a:r>
          </a:p>
          <a:p>
            <a:pPr algn="ctr"/>
            <a:r>
              <a:rPr lang="en-GB" sz="1200" dirty="0"/>
              <a:t>Photography is a form of Recording and should be used whenever possible to explore </a:t>
            </a:r>
            <a:r>
              <a:rPr lang="en-GB" sz="1200" b="1" dirty="0"/>
              <a:t>visual elements</a:t>
            </a:r>
            <a:r>
              <a:rPr lang="en-GB" sz="1200" dirty="0"/>
              <a:t>. Tone, Texture, Shape, Form, Viewpoints.</a:t>
            </a:r>
          </a:p>
          <a:p>
            <a:pPr algn="ctr"/>
            <a:r>
              <a:rPr lang="en-GB" sz="1200" b="1" dirty="0"/>
              <a:t>Techniques</a:t>
            </a:r>
            <a:r>
              <a:rPr lang="en-GB" sz="1200" dirty="0"/>
              <a:t> – crop, filter, enlarge, zoom.</a:t>
            </a:r>
          </a:p>
          <a:p>
            <a:pPr algn="ctr"/>
            <a:r>
              <a:rPr lang="en-GB" sz="1200" b="1" dirty="0"/>
              <a:t>Deliberate Practice </a:t>
            </a:r>
            <a:r>
              <a:rPr lang="en-GB" sz="1200" dirty="0"/>
              <a:t>– Take a series of photos of food, consider how you can apply the techniques above.</a:t>
            </a:r>
          </a:p>
        </p:txBody>
      </p:sp>
      <p:sp>
        <p:nvSpPr>
          <p:cNvPr id="10" name="TextBox 9"/>
          <p:cNvSpPr txBox="1"/>
          <p:nvPr/>
        </p:nvSpPr>
        <p:spPr>
          <a:xfrm>
            <a:off x="3708823" y="3228415"/>
            <a:ext cx="3223603" cy="36009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tx1"/>
            </a:solidFill>
          </a:ln>
        </p:spPr>
        <p:txBody>
          <a:bodyPr wrap="square" rtlCol="0">
            <a:spAutoFit/>
          </a:bodyPr>
          <a:lstStyle/>
          <a:p>
            <a:r>
              <a:rPr lang="en-GB" sz="1200" b="1" dirty="0"/>
              <a:t>Artist Research</a:t>
            </a:r>
          </a:p>
          <a:p>
            <a:r>
              <a:rPr lang="en-GB" sz="1200" b="1" dirty="0"/>
              <a:t>Explore</a:t>
            </a:r>
            <a:r>
              <a:rPr lang="en-GB" sz="1200" dirty="0"/>
              <a:t> the work of artists who have used Nature and Natural forms as a source of inspiration. Creatively present your research in your sketchbook.</a:t>
            </a:r>
          </a:p>
          <a:p>
            <a:r>
              <a:rPr lang="en-GB" sz="1200" b="1" dirty="0"/>
              <a:t>Artists to consider</a:t>
            </a:r>
          </a:p>
          <a:p>
            <a:r>
              <a:rPr lang="en-GB" sz="1200" dirty="0"/>
              <a:t>Karl </a:t>
            </a:r>
            <a:r>
              <a:rPr lang="en-GB" sz="1200" dirty="0" err="1"/>
              <a:t>Blossfeldt</a:t>
            </a:r>
            <a:endParaRPr lang="en-GB" sz="1200" dirty="0"/>
          </a:p>
          <a:p>
            <a:r>
              <a:rPr lang="en-GB" sz="1200" dirty="0"/>
              <a:t>Amira Gale</a:t>
            </a:r>
          </a:p>
          <a:p>
            <a:r>
              <a:rPr lang="en-GB" sz="1200" dirty="0"/>
              <a:t>Georgia O Keefe</a:t>
            </a:r>
          </a:p>
          <a:p>
            <a:r>
              <a:rPr lang="en-GB" sz="1200" dirty="0"/>
              <a:t>Marcia Baldwin</a:t>
            </a:r>
          </a:p>
          <a:p>
            <a:r>
              <a:rPr lang="en-GB" sz="1200" dirty="0"/>
              <a:t>Martin La </a:t>
            </a:r>
            <a:r>
              <a:rPr lang="en-GB" sz="1200" dirty="0" err="1"/>
              <a:t>Spina</a:t>
            </a:r>
            <a:endParaRPr lang="en-GB" sz="1200" dirty="0"/>
          </a:p>
          <a:p>
            <a:r>
              <a:rPr lang="en-GB" sz="1200" dirty="0"/>
              <a:t>Ernst Haeckel</a:t>
            </a:r>
          </a:p>
          <a:p>
            <a:r>
              <a:rPr lang="en-GB" sz="1200" b="1" dirty="0"/>
              <a:t>Art styles to consider</a:t>
            </a:r>
          </a:p>
          <a:p>
            <a:r>
              <a:rPr lang="en-GB" sz="1200" dirty="0"/>
              <a:t>Art Nouveau</a:t>
            </a:r>
          </a:p>
          <a:p>
            <a:r>
              <a:rPr lang="en-GB" sz="1200" dirty="0"/>
              <a:t>Surrealism</a:t>
            </a:r>
          </a:p>
          <a:p>
            <a:r>
              <a:rPr lang="en-GB" sz="1200" b="1" dirty="0"/>
              <a:t>Deliberate Practice</a:t>
            </a:r>
          </a:p>
          <a:p>
            <a:r>
              <a:rPr lang="en-GB" sz="1200" dirty="0"/>
              <a:t>Produce a google slide on 2 of your favourite artists. You can choose from the list above or find your own.</a:t>
            </a:r>
          </a:p>
        </p:txBody>
      </p:sp>
      <p:sp>
        <p:nvSpPr>
          <p:cNvPr id="13" name="TextBox 12"/>
          <p:cNvSpPr txBox="1"/>
          <p:nvPr/>
        </p:nvSpPr>
        <p:spPr>
          <a:xfrm>
            <a:off x="4114379" y="1231021"/>
            <a:ext cx="2114433" cy="193899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tx1"/>
            </a:solidFill>
          </a:ln>
        </p:spPr>
        <p:txBody>
          <a:bodyPr wrap="square" rtlCol="0">
            <a:spAutoFit/>
          </a:bodyPr>
          <a:lstStyle/>
          <a:p>
            <a:r>
              <a:rPr lang="en-GB" sz="1200" b="1" dirty="0"/>
              <a:t>Drawing to research and record</a:t>
            </a:r>
          </a:p>
          <a:p>
            <a:r>
              <a:rPr lang="en-GB" sz="1200" b="1" dirty="0"/>
              <a:t>Deliberate Practice </a:t>
            </a:r>
            <a:r>
              <a:rPr lang="en-GB" sz="1200" dirty="0"/>
              <a:t>– Produce a range of drawings in your sketchbook. Make some drawings from first hand observation and some from your photographs.</a:t>
            </a:r>
          </a:p>
          <a:p>
            <a:r>
              <a:rPr lang="en-GB" sz="1200" b="1" dirty="0"/>
              <a:t>Consider Tone, Form, Texture, Line, shape.</a:t>
            </a:r>
          </a:p>
        </p:txBody>
      </p:sp>
      <p:sp>
        <p:nvSpPr>
          <p:cNvPr id="14" name="Right Arrow 13"/>
          <p:cNvSpPr/>
          <p:nvPr/>
        </p:nvSpPr>
        <p:spPr>
          <a:xfrm>
            <a:off x="5927055" y="2914692"/>
            <a:ext cx="978408" cy="484632"/>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6986850" y="2551854"/>
            <a:ext cx="2043679" cy="10156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tx1"/>
            </a:solidFill>
          </a:ln>
        </p:spPr>
        <p:txBody>
          <a:bodyPr wrap="square" rtlCol="0">
            <a:spAutoFit/>
          </a:bodyPr>
          <a:lstStyle/>
          <a:p>
            <a:r>
              <a:rPr lang="en-GB" sz="1200" b="1" dirty="0"/>
              <a:t>Key vocabulary</a:t>
            </a:r>
          </a:p>
          <a:p>
            <a:r>
              <a:rPr lang="en-GB" sz="1200" b="1" dirty="0"/>
              <a:t>Organic, spiky, rough, texture, representational, flowing, irregular, shadow, recording, observed.</a:t>
            </a:r>
          </a:p>
        </p:txBody>
      </p:sp>
      <p:sp>
        <p:nvSpPr>
          <p:cNvPr id="16" name="Rectangle 15"/>
          <p:cNvSpPr/>
          <p:nvPr/>
        </p:nvSpPr>
        <p:spPr>
          <a:xfrm>
            <a:off x="5046135" y="-99610"/>
            <a:ext cx="2175852"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Nature</a:t>
            </a:r>
          </a:p>
        </p:txBody>
      </p:sp>
      <p:pic>
        <p:nvPicPr>
          <p:cNvPr id="17" name="Picture 16"/>
          <p:cNvPicPr>
            <a:picLocks noChangeAspect="1"/>
          </p:cNvPicPr>
          <p:nvPr/>
        </p:nvPicPr>
        <p:blipFill rotWithShape="1">
          <a:blip r:embed="rId4"/>
          <a:srcRect t="7851"/>
          <a:stretch/>
        </p:blipFill>
        <p:spPr>
          <a:xfrm>
            <a:off x="6272237" y="846232"/>
            <a:ext cx="2758293" cy="1643203"/>
          </a:xfrm>
          <a:prstGeom prst="rect">
            <a:avLst/>
          </a:prstGeom>
        </p:spPr>
      </p:pic>
      <p:pic>
        <p:nvPicPr>
          <p:cNvPr id="19" name="Picture 18"/>
          <p:cNvPicPr>
            <a:picLocks noChangeAspect="1"/>
          </p:cNvPicPr>
          <p:nvPr/>
        </p:nvPicPr>
        <p:blipFill>
          <a:blip r:embed="rId5"/>
          <a:stretch>
            <a:fillRect/>
          </a:stretch>
        </p:blipFill>
        <p:spPr>
          <a:xfrm>
            <a:off x="248607" y="3738719"/>
            <a:ext cx="3243437" cy="3050857"/>
          </a:xfrm>
          <a:prstGeom prst="rect">
            <a:avLst/>
          </a:prstGeom>
        </p:spPr>
      </p:pic>
      <p:sp>
        <p:nvSpPr>
          <p:cNvPr id="12" name="Bent Arrow 11"/>
          <p:cNvSpPr/>
          <p:nvPr/>
        </p:nvSpPr>
        <p:spPr>
          <a:xfrm>
            <a:off x="107622" y="3567517"/>
            <a:ext cx="813816" cy="868680"/>
          </a:xfrm>
          <a:prstGeom prst="ben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Left Arrow 10"/>
          <p:cNvSpPr/>
          <p:nvPr/>
        </p:nvSpPr>
        <p:spPr>
          <a:xfrm>
            <a:off x="2730415" y="5028908"/>
            <a:ext cx="978408" cy="484632"/>
          </a:xfrm>
          <a:prstGeom prst="lef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6"/>
          <a:srcRect l="5504" t="4799" r="4644" b="8678"/>
          <a:stretch/>
        </p:blipFill>
        <p:spPr>
          <a:xfrm>
            <a:off x="64197" y="1107023"/>
            <a:ext cx="1702023" cy="1224168"/>
          </a:xfrm>
          <a:prstGeom prst="rect">
            <a:avLst/>
          </a:prstGeom>
        </p:spPr>
      </p:pic>
      <p:pic>
        <p:nvPicPr>
          <p:cNvPr id="4" name="Picture 3"/>
          <p:cNvPicPr>
            <a:picLocks noChangeAspect="1"/>
          </p:cNvPicPr>
          <p:nvPr/>
        </p:nvPicPr>
        <p:blipFill rotWithShape="1">
          <a:blip r:embed="rId7"/>
          <a:srcRect t="14076" b="10352"/>
          <a:stretch/>
        </p:blipFill>
        <p:spPr>
          <a:xfrm>
            <a:off x="1809645" y="1338591"/>
            <a:ext cx="1301427" cy="983519"/>
          </a:xfrm>
          <a:prstGeom prst="rect">
            <a:avLst/>
          </a:prstGeom>
        </p:spPr>
      </p:pic>
      <p:pic>
        <p:nvPicPr>
          <p:cNvPr id="5" name="Picture 4"/>
          <p:cNvPicPr>
            <a:picLocks noChangeAspect="1"/>
          </p:cNvPicPr>
          <p:nvPr/>
        </p:nvPicPr>
        <p:blipFill>
          <a:blip r:embed="rId8"/>
          <a:stretch>
            <a:fillRect/>
          </a:stretch>
        </p:blipFill>
        <p:spPr>
          <a:xfrm>
            <a:off x="3134590" y="1348201"/>
            <a:ext cx="956271" cy="862082"/>
          </a:xfrm>
          <a:prstGeom prst="rect">
            <a:avLst/>
          </a:prstGeom>
        </p:spPr>
      </p:pic>
    </p:spTree>
    <p:extLst>
      <p:ext uri="{BB962C8B-B14F-4D97-AF65-F5344CB8AC3E}">
        <p14:creationId xmlns:p14="http://schemas.microsoft.com/office/powerpoint/2010/main" val="1011614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068" y="206544"/>
            <a:ext cx="2556116" cy="404701"/>
          </a:xfrm>
        </p:spPr>
        <p:txBody>
          <a:bodyPr>
            <a:normAutofit fontScale="90000"/>
          </a:bodyPr>
          <a:lstStyle/>
          <a:p>
            <a:r>
              <a:rPr lang="en-US" dirty="0"/>
              <a:t>GCSE Fine art – HT3 </a:t>
            </a:r>
            <a:endParaRPr lang="en-GB" dirty="0"/>
          </a:p>
        </p:txBody>
      </p:sp>
      <p:pic>
        <p:nvPicPr>
          <p:cNvPr id="3" name="Picture 2"/>
          <p:cNvPicPr>
            <a:picLocks noChangeAspect="1"/>
          </p:cNvPicPr>
          <p:nvPr/>
        </p:nvPicPr>
        <p:blipFill>
          <a:blip r:embed="rId3"/>
          <a:stretch>
            <a:fillRect/>
          </a:stretch>
        </p:blipFill>
        <p:spPr>
          <a:xfrm>
            <a:off x="133250" y="972767"/>
            <a:ext cx="2240966" cy="3171251"/>
          </a:xfrm>
          <a:prstGeom prst="rect">
            <a:avLst/>
          </a:prstGeom>
        </p:spPr>
      </p:pic>
      <p:sp>
        <p:nvSpPr>
          <p:cNvPr id="4" name="Rectangle 3"/>
          <p:cNvSpPr/>
          <p:nvPr/>
        </p:nvSpPr>
        <p:spPr>
          <a:xfrm>
            <a:off x="3517790" y="0"/>
            <a:ext cx="4395755"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Design and Media</a:t>
            </a:r>
          </a:p>
        </p:txBody>
      </p:sp>
      <p:pic>
        <p:nvPicPr>
          <p:cNvPr id="5" name="Picture 4"/>
          <p:cNvPicPr>
            <a:picLocks noChangeAspect="1"/>
          </p:cNvPicPr>
          <p:nvPr/>
        </p:nvPicPr>
        <p:blipFill>
          <a:blip r:embed="rId4"/>
          <a:stretch>
            <a:fillRect/>
          </a:stretch>
        </p:blipFill>
        <p:spPr>
          <a:xfrm>
            <a:off x="133249" y="5841738"/>
            <a:ext cx="5340559" cy="883997"/>
          </a:xfrm>
          <a:prstGeom prst="rect">
            <a:avLst/>
          </a:prstGeom>
        </p:spPr>
      </p:pic>
      <p:sp>
        <p:nvSpPr>
          <p:cNvPr id="6" name="Rectangle 5"/>
          <p:cNvSpPr/>
          <p:nvPr/>
        </p:nvSpPr>
        <p:spPr>
          <a:xfrm>
            <a:off x="2132357" y="769441"/>
            <a:ext cx="6682902" cy="1200329"/>
          </a:xfrm>
          <a:prstGeom prst="rect">
            <a:avLst/>
          </a:prstGeom>
        </p:spPr>
        <p:txBody>
          <a:bodyPr wrap="square">
            <a:spAutoFit/>
          </a:bodyPr>
          <a:lstStyle/>
          <a:p>
            <a:pPr marL="276225">
              <a:spcAft>
                <a:spcPts val="0"/>
              </a:spcAft>
            </a:pPr>
            <a:r>
              <a:rPr lang="en-GB" sz="1200" b="1" i="1" dirty="0">
                <a:latin typeface="Tahoma" panose="020B0604030504040204" pitchFamily="34" charset="0"/>
                <a:ea typeface="Times New Roman" panose="02020603050405020304" pitchFamily="18" charset="0"/>
              </a:rPr>
              <a:t>You need to develop and explore ideas using media, processes and resources, reviewing, modifying and refining work as it progresses.</a:t>
            </a:r>
            <a:endParaRPr lang="en-GB" sz="1200" dirty="0">
              <a:latin typeface="Times New Roman" panose="02020603050405020304" pitchFamily="18" charset="0"/>
              <a:ea typeface="Times New Roman" panose="02020603050405020304" pitchFamily="18" charset="0"/>
            </a:endParaRPr>
          </a:p>
          <a:p>
            <a:pPr marL="276225">
              <a:spcAft>
                <a:spcPts val="0"/>
              </a:spcAft>
            </a:pPr>
            <a:r>
              <a:rPr lang="en-GB" sz="1200" b="1" i="1" dirty="0">
                <a:latin typeface="Tahoma" panose="020B0604030504040204" pitchFamily="34"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marL="276225">
              <a:spcAft>
                <a:spcPts val="0"/>
              </a:spcAft>
            </a:pPr>
            <a:r>
              <a:rPr lang="en-GB" sz="1200" dirty="0">
                <a:latin typeface="Tahoma" panose="020B0604030504040204" pitchFamily="34" charset="0"/>
                <a:ea typeface="Times New Roman" panose="02020603050405020304" pitchFamily="18" charset="0"/>
              </a:rPr>
              <a:t>This assessment objective allows you to demonstrate to the examiner how creative and versatile you are. You need to start with an idea or theme and develop it, exploring lots of possible solutions using different materials and techniques and processes.</a:t>
            </a:r>
            <a:endParaRPr lang="en-GB" sz="1200" dirty="0">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7111587" y="4680622"/>
            <a:ext cx="1945531" cy="2079392"/>
          </a:xfrm>
          <a:prstGeom prst="rect">
            <a:avLst/>
          </a:prstGeom>
        </p:spPr>
      </p:pic>
      <p:pic>
        <p:nvPicPr>
          <p:cNvPr id="9" name="Picture 8"/>
          <p:cNvPicPr>
            <a:picLocks noChangeAspect="1"/>
          </p:cNvPicPr>
          <p:nvPr/>
        </p:nvPicPr>
        <p:blipFill rotWithShape="1">
          <a:blip r:embed="rId6"/>
          <a:srcRect l="66554" t="26673" b="7901"/>
          <a:stretch/>
        </p:blipFill>
        <p:spPr>
          <a:xfrm>
            <a:off x="2533066" y="2033092"/>
            <a:ext cx="2957857" cy="3687226"/>
          </a:xfrm>
          <a:prstGeom prst="rect">
            <a:avLst/>
          </a:prstGeom>
        </p:spPr>
      </p:pic>
      <p:pic>
        <p:nvPicPr>
          <p:cNvPr id="8" name="Picture 7"/>
          <p:cNvPicPr>
            <a:picLocks noChangeAspect="1"/>
          </p:cNvPicPr>
          <p:nvPr/>
        </p:nvPicPr>
        <p:blipFill rotWithShape="1">
          <a:blip r:embed="rId7"/>
          <a:srcRect l="1754" t="2445" r="11546" b="6784"/>
          <a:stretch/>
        </p:blipFill>
        <p:spPr>
          <a:xfrm>
            <a:off x="5583676" y="2017234"/>
            <a:ext cx="3356043" cy="2457489"/>
          </a:xfrm>
          <a:prstGeom prst="rect">
            <a:avLst/>
          </a:prstGeom>
        </p:spPr>
      </p:pic>
      <p:sp>
        <p:nvSpPr>
          <p:cNvPr id="11" name="TextBox 10"/>
          <p:cNvSpPr txBox="1"/>
          <p:nvPr/>
        </p:nvSpPr>
        <p:spPr>
          <a:xfrm>
            <a:off x="52387" y="4264200"/>
            <a:ext cx="2480679" cy="15081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b="1" dirty="0"/>
              <a:t>For every project/theme</a:t>
            </a:r>
          </a:p>
          <a:p>
            <a:r>
              <a:rPr lang="en-US" sz="1400" dirty="0"/>
              <a:t>Try out different materials and techniques.</a:t>
            </a:r>
          </a:p>
          <a:p>
            <a:r>
              <a:rPr lang="en-US" sz="1400" dirty="0"/>
              <a:t>Explore and experiment</a:t>
            </a:r>
          </a:p>
          <a:p>
            <a:r>
              <a:rPr lang="en-US" sz="1400" dirty="0"/>
              <a:t>Refine ideas and compositions</a:t>
            </a:r>
            <a:endParaRPr lang="en-GB" sz="1400" dirty="0"/>
          </a:p>
        </p:txBody>
      </p:sp>
      <p:sp>
        <p:nvSpPr>
          <p:cNvPr id="10" name="TextBox 9"/>
          <p:cNvSpPr txBox="1"/>
          <p:nvPr/>
        </p:nvSpPr>
        <p:spPr>
          <a:xfrm>
            <a:off x="5632658" y="4548865"/>
            <a:ext cx="1283813" cy="1754326"/>
          </a:xfrm>
          <a:prstGeom prst="rect">
            <a:avLst/>
          </a:prstGeom>
          <a:noFill/>
          <a:ln>
            <a:solidFill>
              <a:schemeClr val="accent1"/>
            </a:solidFill>
          </a:ln>
        </p:spPr>
        <p:txBody>
          <a:bodyPr wrap="none" rtlCol="0">
            <a:spAutoFit/>
          </a:bodyPr>
          <a:lstStyle/>
          <a:p>
            <a:r>
              <a:rPr lang="en-GB" b="1" dirty="0">
                <a:solidFill>
                  <a:srgbClr val="FF0000"/>
                </a:solidFill>
              </a:rPr>
              <a:t>Review</a:t>
            </a:r>
          </a:p>
          <a:p>
            <a:r>
              <a:rPr lang="en-GB" b="1" dirty="0">
                <a:solidFill>
                  <a:srgbClr val="FF0000"/>
                </a:solidFill>
              </a:rPr>
              <a:t>Select</a:t>
            </a:r>
          </a:p>
          <a:p>
            <a:r>
              <a:rPr lang="en-GB" b="1" dirty="0">
                <a:solidFill>
                  <a:srgbClr val="FF0000"/>
                </a:solidFill>
              </a:rPr>
              <a:t>Organise</a:t>
            </a:r>
          </a:p>
          <a:p>
            <a:r>
              <a:rPr lang="en-GB" b="1" dirty="0">
                <a:solidFill>
                  <a:srgbClr val="FF0000"/>
                </a:solidFill>
              </a:rPr>
              <a:t>Explore</a:t>
            </a:r>
          </a:p>
          <a:p>
            <a:r>
              <a:rPr lang="en-GB" b="1" dirty="0">
                <a:solidFill>
                  <a:srgbClr val="FF0000"/>
                </a:solidFill>
              </a:rPr>
              <a:t>Experiment</a:t>
            </a:r>
          </a:p>
          <a:p>
            <a:r>
              <a:rPr lang="en-GB" b="1" dirty="0">
                <a:solidFill>
                  <a:srgbClr val="FF0000"/>
                </a:solidFill>
              </a:rPr>
              <a:t>Refine</a:t>
            </a:r>
          </a:p>
        </p:txBody>
      </p:sp>
    </p:spTree>
    <p:extLst>
      <p:ext uri="{BB962C8B-B14F-4D97-AF65-F5344CB8AC3E}">
        <p14:creationId xmlns:p14="http://schemas.microsoft.com/office/powerpoint/2010/main" val="4104728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031" y="196817"/>
            <a:ext cx="3208905" cy="404701"/>
          </a:xfrm>
        </p:spPr>
        <p:txBody>
          <a:bodyPr>
            <a:normAutofit fontScale="90000"/>
          </a:bodyPr>
          <a:lstStyle/>
          <a:p>
            <a:r>
              <a:rPr lang="en-US" dirty="0"/>
              <a:t>GCSE Fine art – HT4</a:t>
            </a:r>
            <a:endParaRPr lang="en-GB" dirty="0"/>
          </a:p>
        </p:txBody>
      </p:sp>
      <p:pic>
        <p:nvPicPr>
          <p:cNvPr id="4" name="Picture 3"/>
          <p:cNvPicPr>
            <a:picLocks noChangeAspect="1"/>
          </p:cNvPicPr>
          <p:nvPr/>
        </p:nvPicPr>
        <p:blipFill>
          <a:blip r:embed="rId3"/>
          <a:stretch>
            <a:fillRect/>
          </a:stretch>
        </p:blipFill>
        <p:spPr>
          <a:xfrm>
            <a:off x="104066" y="788140"/>
            <a:ext cx="2445755" cy="3461052"/>
          </a:xfrm>
          <a:prstGeom prst="rect">
            <a:avLst/>
          </a:prstGeom>
        </p:spPr>
      </p:pic>
      <p:sp>
        <p:nvSpPr>
          <p:cNvPr id="5" name="Rectangle 4"/>
          <p:cNvSpPr/>
          <p:nvPr/>
        </p:nvSpPr>
        <p:spPr>
          <a:xfrm>
            <a:off x="4985915" y="0"/>
            <a:ext cx="267413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Final piece</a:t>
            </a:r>
          </a:p>
        </p:txBody>
      </p:sp>
      <p:sp>
        <p:nvSpPr>
          <p:cNvPr id="6" name="Rectangle 1"/>
          <p:cNvSpPr>
            <a:spLocks noChangeArrowheads="1"/>
          </p:cNvSpPr>
          <p:nvPr/>
        </p:nvSpPr>
        <p:spPr bwMode="auto">
          <a:xfrm>
            <a:off x="26245" y="5683361"/>
            <a:ext cx="3637973" cy="11695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Expectations:</a:t>
            </a:r>
            <a:endParaRPr kumimoji="0" lang="en-GB" altLang="en-US" sz="1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It is expected that you will complete quite a lot of work for this course through the homework programme, approximately two hours per week</a:t>
            </a:r>
            <a:endParaRPr kumimoji="0" lang="en-US" altLang="en-US" sz="10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It is advisable to attend GCSE Art club sessions each week</a:t>
            </a:r>
            <a:endParaRPr kumimoji="0" lang="en-US" altLang="en-US" sz="10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You will need to hand in a sketchbook as part of your </a:t>
            </a:r>
            <a:r>
              <a:rPr lang="en-GB" altLang="en-US" sz="1000" dirty="0">
                <a:latin typeface="Tahoma" panose="020B0604030504040204" pitchFamily="34" charset="0"/>
                <a:ea typeface="Times New Roman" panose="02020603050405020304" pitchFamily="18" charset="0"/>
                <a:cs typeface="Tahoma" panose="020B0604030504040204" pitchFamily="34" charset="0"/>
              </a:rPr>
              <a:t>portfolio </a:t>
            </a: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component.</a:t>
            </a:r>
            <a:endParaRPr kumimoji="0" lang="en-GB" altLang="en-US" sz="1000" b="0" i="0" u="none" strike="noStrike" cap="none" normalizeH="0" baseline="0" dirty="0">
              <a:ln>
                <a:noFill/>
              </a:ln>
              <a:solidFill>
                <a:schemeClr val="tx1"/>
              </a:solidFill>
              <a:effectLst/>
            </a:endParaRPr>
          </a:p>
        </p:txBody>
      </p:sp>
      <p:sp>
        <p:nvSpPr>
          <p:cNvPr id="7" name="Rectangle 6"/>
          <p:cNvSpPr/>
          <p:nvPr/>
        </p:nvSpPr>
        <p:spPr>
          <a:xfrm>
            <a:off x="2286000" y="789138"/>
            <a:ext cx="6858000" cy="1446550"/>
          </a:xfrm>
          <a:prstGeom prst="rect">
            <a:avLst/>
          </a:prstGeom>
        </p:spPr>
        <p:txBody>
          <a:bodyPr wrap="square">
            <a:spAutoFit/>
          </a:bodyPr>
          <a:lstStyle/>
          <a:p>
            <a:pPr marL="276225">
              <a:spcAft>
                <a:spcPts val="0"/>
              </a:spcAft>
            </a:pPr>
            <a:r>
              <a:rPr lang="en-GB" sz="1100" b="1" i="1" dirty="0">
                <a:latin typeface="Tahoma" panose="020B0604030504040204" pitchFamily="34" charset="0"/>
                <a:ea typeface="Times New Roman" panose="02020603050405020304" pitchFamily="18" charset="0"/>
              </a:rPr>
              <a:t>You need to be able to present a personal response, realising intentions and making informed connections with the work of others.</a:t>
            </a:r>
            <a:endParaRPr lang="en-GB" sz="1100" dirty="0">
              <a:latin typeface="Times New Roman" panose="02020603050405020304" pitchFamily="18" charset="0"/>
              <a:ea typeface="Times New Roman" panose="02020603050405020304" pitchFamily="18" charset="0"/>
            </a:endParaRPr>
          </a:p>
          <a:p>
            <a:pPr marL="276225">
              <a:spcAft>
                <a:spcPts val="0"/>
              </a:spcAft>
            </a:pPr>
            <a:r>
              <a:rPr lang="en-GB" sz="1100" b="1" i="1" dirty="0">
                <a:latin typeface="Tahoma" panose="020B0604030504040204" pitchFamily="34" charset="0"/>
                <a:ea typeface="Times New Roman" panose="02020603050405020304" pitchFamily="18" charset="0"/>
              </a:rPr>
              <a:t> </a:t>
            </a:r>
            <a:endParaRPr lang="en-GB" sz="1100" dirty="0">
              <a:latin typeface="Times New Roman" panose="02020603050405020304" pitchFamily="18" charset="0"/>
              <a:ea typeface="Times New Roman" panose="02020603050405020304" pitchFamily="18" charset="0"/>
            </a:endParaRPr>
          </a:p>
          <a:p>
            <a:pPr marL="276225">
              <a:spcAft>
                <a:spcPts val="0"/>
              </a:spcAft>
            </a:pPr>
            <a:r>
              <a:rPr lang="en-GB" sz="1100" dirty="0">
                <a:latin typeface="Tahoma" panose="020B0604030504040204" pitchFamily="34" charset="0"/>
                <a:ea typeface="Times New Roman" panose="02020603050405020304" pitchFamily="18" charset="0"/>
              </a:rPr>
              <a:t>This final objective looks at all your work as a complete package; the examiner will view all of your preparatory work together with the final piece as an entire unit. They will be looking to see if you have successfully achieved what you set out to do. The examiner should be able to see connections between your own work and the work of the artists you have studied. Whatever you learned through artist research should be put to good practical use and clearly reflected in your own work.</a:t>
            </a:r>
            <a:endParaRPr lang="en-GB" sz="11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7349951" y="4292579"/>
            <a:ext cx="1700931" cy="2475191"/>
          </a:xfrm>
          <a:prstGeom prst="rect">
            <a:avLst/>
          </a:prstGeom>
        </p:spPr>
      </p:pic>
      <p:pic>
        <p:nvPicPr>
          <p:cNvPr id="9" name="Picture 8"/>
          <p:cNvPicPr>
            <a:picLocks noChangeAspect="1"/>
          </p:cNvPicPr>
          <p:nvPr/>
        </p:nvPicPr>
        <p:blipFill rotWithShape="1">
          <a:blip r:embed="rId5"/>
          <a:srcRect t="7909"/>
          <a:stretch/>
        </p:blipFill>
        <p:spPr>
          <a:xfrm>
            <a:off x="3664218" y="2222747"/>
            <a:ext cx="3602344" cy="4610857"/>
          </a:xfrm>
          <a:prstGeom prst="rect">
            <a:avLst/>
          </a:prstGeom>
        </p:spPr>
      </p:pic>
      <p:sp>
        <p:nvSpPr>
          <p:cNvPr id="11" name="TextBox 10"/>
          <p:cNvSpPr txBox="1"/>
          <p:nvPr/>
        </p:nvSpPr>
        <p:spPr>
          <a:xfrm>
            <a:off x="104066" y="4304557"/>
            <a:ext cx="3560152" cy="132343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600" b="1" dirty="0"/>
              <a:t>Final pieces can be in any Fine art media</a:t>
            </a:r>
          </a:p>
          <a:p>
            <a:pPr marL="285750" indent="-285750">
              <a:buFont typeface="Arial" panose="020B0604020202020204" pitchFamily="34" charset="0"/>
              <a:buChar char="•"/>
            </a:pPr>
            <a:r>
              <a:rPr lang="en-US" sz="1200" dirty="0"/>
              <a:t>Painting and drawing</a:t>
            </a:r>
          </a:p>
          <a:p>
            <a:pPr marL="285750" indent="-285750">
              <a:buFont typeface="Arial" panose="020B0604020202020204" pitchFamily="34" charset="0"/>
              <a:buChar char="•"/>
            </a:pPr>
            <a:r>
              <a:rPr lang="en-US" sz="1200" dirty="0"/>
              <a:t>Sculpture</a:t>
            </a:r>
          </a:p>
          <a:p>
            <a:pPr marL="285750" indent="-285750">
              <a:buFont typeface="Arial" panose="020B0604020202020204" pitchFamily="34" charset="0"/>
              <a:buChar char="•"/>
            </a:pPr>
            <a:r>
              <a:rPr lang="en-US" sz="1200" dirty="0"/>
              <a:t>Printmaking</a:t>
            </a:r>
          </a:p>
          <a:p>
            <a:pPr marL="285750" indent="-285750">
              <a:buFont typeface="Arial" panose="020B0604020202020204" pitchFamily="34" charset="0"/>
              <a:buChar char="•"/>
            </a:pPr>
            <a:r>
              <a:rPr lang="en-US" sz="1200" dirty="0"/>
              <a:t>Textiles/Fashion</a:t>
            </a:r>
          </a:p>
        </p:txBody>
      </p:sp>
      <p:sp>
        <p:nvSpPr>
          <p:cNvPr id="3" name="TextBox 2"/>
          <p:cNvSpPr txBox="1"/>
          <p:nvPr/>
        </p:nvSpPr>
        <p:spPr>
          <a:xfrm>
            <a:off x="7349951" y="2340803"/>
            <a:ext cx="1700931" cy="1754326"/>
          </a:xfrm>
          <a:prstGeom prst="rect">
            <a:avLst/>
          </a:prstGeom>
          <a:noFill/>
          <a:ln>
            <a:solidFill>
              <a:schemeClr val="accent1"/>
            </a:solidFill>
          </a:ln>
        </p:spPr>
        <p:txBody>
          <a:bodyPr wrap="square" rtlCol="0">
            <a:spAutoFit/>
          </a:bodyPr>
          <a:lstStyle/>
          <a:p>
            <a:r>
              <a:rPr lang="en-GB" b="1" dirty="0">
                <a:solidFill>
                  <a:srgbClr val="FF0000"/>
                </a:solidFill>
              </a:rPr>
              <a:t>Demonstrate skill</a:t>
            </a:r>
          </a:p>
          <a:p>
            <a:r>
              <a:rPr lang="en-GB" b="1" dirty="0">
                <a:solidFill>
                  <a:srgbClr val="FF0000"/>
                </a:solidFill>
              </a:rPr>
              <a:t>Communicate</a:t>
            </a:r>
          </a:p>
          <a:p>
            <a:r>
              <a:rPr lang="en-GB" b="1" dirty="0">
                <a:solidFill>
                  <a:srgbClr val="FF0000"/>
                </a:solidFill>
              </a:rPr>
              <a:t>Mastery</a:t>
            </a:r>
          </a:p>
          <a:p>
            <a:r>
              <a:rPr lang="en-GB" b="1" dirty="0">
                <a:solidFill>
                  <a:srgbClr val="FF0000"/>
                </a:solidFill>
              </a:rPr>
              <a:t>Respond</a:t>
            </a:r>
          </a:p>
          <a:p>
            <a:r>
              <a:rPr lang="en-GB" b="1" dirty="0">
                <a:solidFill>
                  <a:srgbClr val="FF0000"/>
                </a:solidFill>
              </a:rPr>
              <a:t>Link</a:t>
            </a:r>
          </a:p>
        </p:txBody>
      </p:sp>
    </p:spTree>
    <p:extLst>
      <p:ext uri="{BB962C8B-B14F-4D97-AF65-F5344CB8AC3E}">
        <p14:creationId xmlns:p14="http://schemas.microsoft.com/office/powerpoint/2010/main" val="65457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579" y="274638"/>
            <a:ext cx="3113629" cy="404701"/>
          </a:xfrm>
        </p:spPr>
        <p:txBody>
          <a:bodyPr>
            <a:normAutofit fontScale="90000"/>
          </a:bodyPr>
          <a:lstStyle/>
          <a:p>
            <a:r>
              <a:rPr lang="en-US" dirty="0"/>
              <a:t>GCSE Fine Art – HT5</a:t>
            </a:r>
            <a:endParaRPr lang="en-GB" dirty="0"/>
          </a:p>
        </p:txBody>
      </p:sp>
      <p:pic>
        <p:nvPicPr>
          <p:cNvPr id="3" name="Picture 2"/>
          <p:cNvPicPr>
            <a:picLocks noChangeAspect="1"/>
          </p:cNvPicPr>
          <p:nvPr/>
        </p:nvPicPr>
        <p:blipFill>
          <a:blip r:embed="rId3"/>
          <a:stretch>
            <a:fillRect/>
          </a:stretch>
        </p:blipFill>
        <p:spPr>
          <a:xfrm>
            <a:off x="170964" y="872257"/>
            <a:ext cx="2202585" cy="3116775"/>
          </a:xfrm>
          <a:prstGeom prst="rect">
            <a:avLst/>
          </a:prstGeom>
        </p:spPr>
      </p:pic>
      <p:sp>
        <p:nvSpPr>
          <p:cNvPr id="4" name="Rectangle 3"/>
          <p:cNvSpPr/>
          <p:nvPr/>
        </p:nvSpPr>
        <p:spPr>
          <a:xfrm>
            <a:off x="4222633" y="-19056"/>
            <a:ext cx="3597587"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Artist research</a:t>
            </a:r>
          </a:p>
        </p:txBody>
      </p:sp>
      <p:pic>
        <p:nvPicPr>
          <p:cNvPr id="5" name="Picture 4"/>
          <p:cNvPicPr>
            <a:picLocks noChangeAspect="1"/>
          </p:cNvPicPr>
          <p:nvPr/>
        </p:nvPicPr>
        <p:blipFill>
          <a:blip r:embed="rId4"/>
          <a:stretch>
            <a:fillRect/>
          </a:stretch>
        </p:blipFill>
        <p:spPr>
          <a:xfrm>
            <a:off x="92375" y="5929659"/>
            <a:ext cx="5340559" cy="883997"/>
          </a:xfrm>
          <a:prstGeom prst="rect">
            <a:avLst/>
          </a:prstGeom>
        </p:spPr>
      </p:pic>
      <p:sp>
        <p:nvSpPr>
          <p:cNvPr id="6" name="Rectangle 5"/>
          <p:cNvSpPr/>
          <p:nvPr/>
        </p:nvSpPr>
        <p:spPr>
          <a:xfrm>
            <a:off x="2247089" y="750386"/>
            <a:ext cx="6749072" cy="1708160"/>
          </a:xfrm>
          <a:prstGeom prst="rect">
            <a:avLst/>
          </a:prstGeom>
        </p:spPr>
        <p:txBody>
          <a:bodyPr wrap="square">
            <a:spAutoFit/>
          </a:bodyPr>
          <a:lstStyle/>
          <a:p>
            <a:pPr marL="276225">
              <a:spcAft>
                <a:spcPts val="0"/>
              </a:spcAft>
            </a:pPr>
            <a:r>
              <a:rPr lang="en-GB" sz="1050" b="1" i="1" dirty="0">
                <a:latin typeface="Tahoma" panose="020B0604030504040204" pitchFamily="34" charset="0"/>
                <a:ea typeface="Times New Roman" panose="02020603050405020304" pitchFamily="18" charset="0"/>
              </a:rPr>
              <a:t>You need to be able to analyse and evaluate images, objects and artefacts showing understanding of context.</a:t>
            </a:r>
            <a:endParaRPr lang="en-GB" sz="1050" i="1" dirty="0">
              <a:latin typeface="Times New Roman" panose="02020603050405020304" pitchFamily="18" charset="0"/>
              <a:ea typeface="Times New Roman" panose="02020603050405020304" pitchFamily="18" charset="0"/>
            </a:endParaRPr>
          </a:p>
          <a:p>
            <a:pPr marL="276225">
              <a:spcAft>
                <a:spcPts val="0"/>
              </a:spcAft>
            </a:pPr>
            <a:r>
              <a:rPr lang="en-GB" sz="1050" b="1" dirty="0">
                <a:latin typeface="Tahoma" panose="020B0604030504040204" pitchFamily="34" charset="0"/>
                <a:ea typeface="Times New Roman" panose="02020603050405020304" pitchFamily="18" charset="0"/>
              </a:rPr>
              <a:t> </a:t>
            </a:r>
            <a:endParaRPr lang="en-GB" sz="1050" dirty="0">
              <a:latin typeface="Times New Roman" panose="02020603050405020304" pitchFamily="18" charset="0"/>
              <a:ea typeface="Times New Roman" panose="02020603050405020304" pitchFamily="18" charset="0"/>
            </a:endParaRPr>
          </a:p>
          <a:p>
            <a:pPr marL="276225">
              <a:spcAft>
                <a:spcPts val="0"/>
              </a:spcAft>
            </a:pPr>
            <a:r>
              <a:rPr lang="en-GB" sz="1050" dirty="0">
                <a:latin typeface="Tahoma" panose="020B0604030504040204" pitchFamily="34" charset="0"/>
                <a:ea typeface="Times New Roman" panose="02020603050405020304" pitchFamily="18" charset="0"/>
              </a:rPr>
              <a:t>To fulfil this objective you need to be able to look at work, by both past and contemporary artists and assess it critically, with reference to the time and culture in which it was produced. To do this you will need to research the background of the piece and gain a good understanding of why and how the artists produced it. You could look at what his/her motives and influences were, whether the piece is exemplary of a particular movement or style, how the piece might have been received at the time etc.</a:t>
            </a:r>
            <a:endParaRPr lang="en-GB" sz="1050" dirty="0">
              <a:latin typeface="Times New Roman" panose="02020603050405020304" pitchFamily="18" charset="0"/>
              <a:ea typeface="Times New Roman" panose="02020603050405020304" pitchFamily="18" charset="0"/>
            </a:endParaRPr>
          </a:p>
          <a:p>
            <a:pPr marL="276225">
              <a:spcAft>
                <a:spcPts val="0"/>
              </a:spcAft>
            </a:pPr>
            <a:r>
              <a:rPr lang="en-GB" sz="1050" dirty="0">
                <a:latin typeface="Tahoma" panose="020B0604030504040204" pitchFamily="34" charset="0"/>
                <a:ea typeface="Times New Roman" panose="02020603050405020304" pitchFamily="18" charset="0"/>
              </a:rPr>
              <a:t>The examiner will also be looking to see whether you can understand and use the specialist vocabulary used in Art and Design. </a:t>
            </a:r>
            <a:endParaRPr lang="en-GB" sz="105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5"/>
          <a:srcRect l="6094" t="25447" r="33991" b="9005"/>
          <a:stretch/>
        </p:blipFill>
        <p:spPr>
          <a:xfrm>
            <a:off x="2597284" y="2396153"/>
            <a:ext cx="5068112" cy="3533506"/>
          </a:xfrm>
          <a:prstGeom prst="rect">
            <a:avLst/>
          </a:prstGeom>
        </p:spPr>
      </p:pic>
      <p:sp>
        <p:nvSpPr>
          <p:cNvPr id="9" name="TextBox 8"/>
          <p:cNvSpPr txBox="1"/>
          <p:nvPr/>
        </p:nvSpPr>
        <p:spPr>
          <a:xfrm>
            <a:off x="70160" y="4162906"/>
            <a:ext cx="2373549" cy="169277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600" b="1" dirty="0"/>
              <a:t>For every theme/project you will explore</a:t>
            </a:r>
          </a:p>
          <a:p>
            <a:pPr marL="171450" indent="-171450">
              <a:buFont typeface="Arial" panose="020B0604020202020204" pitchFamily="34" charset="0"/>
              <a:buChar char="•"/>
            </a:pPr>
            <a:r>
              <a:rPr lang="en-US" sz="1200" dirty="0"/>
              <a:t>More than one relevant artist </a:t>
            </a:r>
          </a:p>
          <a:p>
            <a:pPr marL="171450" indent="-171450">
              <a:buFont typeface="Arial" panose="020B0604020202020204" pitchFamily="34" charset="0"/>
              <a:buChar char="•"/>
            </a:pPr>
            <a:r>
              <a:rPr lang="en-US" sz="1200" dirty="0"/>
              <a:t>Copy the artist work</a:t>
            </a:r>
          </a:p>
          <a:p>
            <a:pPr marL="171450" indent="-171450">
              <a:buFont typeface="Arial" panose="020B0604020202020204" pitchFamily="34" charset="0"/>
              <a:buChar char="•"/>
            </a:pPr>
            <a:r>
              <a:rPr lang="en-US" sz="1200" dirty="0"/>
              <a:t>Research why and how the work was made</a:t>
            </a:r>
          </a:p>
          <a:p>
            <a:pPr marL="171450" indent="-171450">
              <a:buFont typeface="Arial" panose="020B0604020202020204" pitchFamily="34" charset="0"/>
              <a:buChar char="•"/>
            </a:pPr>
            <a:r>
              <a:rPr lang="en-US" sz="1200" dirty="0"/>
              <a:t>Give your own opinions through written annotations</a:t>
            </a:r>
            <a:endParaRPr lang="en-GB" sz="1200" dirty="0"/>
          </a:p>
        </p:txBody>
      </p:sp>
      <p:pic>
        <p:nvPicPr>
          <p:cNvPr id="7" name="Picture 6"/>
          <p:cNvPicPr>
            <a:picLocks noChangeAspect="1"/>
          </p:cNvPicPr>
          <p:nvPr/>
        </p:nvPicPr>
        <p:blipFill>
          <a:blip r:embed="rId6"/>
          <a:stretch>
            <a:fillRect/>
          </a:stretch>
        </p:blipFill>
        <p:spPr>
          <a:xfrm>
            <a:off x="7296508" y="4344994"/>
            <a:ext cx="1699653" cy="2475771"/>
          </a:xfrm>
          <a:prstGeom prst="rect">
            <a:avLst/>
          </a:prstGeom>
        </p:spPr>
      </p:pic>
      <p:sp>
        <p:nvSpPr>
          <p:cNvPr id="10" name="TextBox 9"/>
          <p:cNvSpPr txBox="1"/>
          <p:nvPr/>
        </p:nvSpPr>
        <p:spPr>
          <a:xfrm>
            <a:off x="7685587" y="2313669"/>
            <a:ext cx="1484189" cy="2031325"/>
          </a:xfrm>
          <a:prstGeom prst="rect">
            <a:avLst/>
          </a:prstGeom>
          <a:noFill/>
          <a:ln>
            <a:solidFill>
              <a:schemeClr val="accent1"/>
            </a:solidFill>
          </a:ln>
        </p:spPr>
        <p:txBody>
          <a:bodyPr wrap="none" rtlCol="0">
            <a:spAutoFit/>
          </a:bodyPr>
          <a:lstStyle/>
          <a:p>
            <a:r>
              <a:rPr lang="en-GB" b="1" dirty="0">
                <a:solidFill>
                  <a:srgbClr val="FF0000"/>
                </a:solidFill>
              </a:rPr>
              <a:t>Introduce</a:t>
            </a:r>
          </a:p>
          <a:p>
            <a:r>
              <a:rPr lang="en-GB" b="1" dirty="0">
                <a:solidFill>
                  <a:srgbClr val="FF0000"/>
                </a:solidFill>
              </a:rPr>
              <a:t>Analyse</a:t>
            </a:r>
          </a:p>
          <a:p>
            <a:r>
              <a:rPr lang="en-GB" b="1" dirty="0">
                <a:solidFill>
                  <a:srgbClr val="FF0000"/>
                </a:solidFill>
              </a:rPr>
              <a:t>Annotate</a:t>
            </a:r>
          </a:p>
          <a:p>
            <a:r>
              <a:rPr lang="en-GB" b="1" dirty="0">
                <a:solidFill>
                  <a:srgbClr val="FF0000"/>
                </a:solidFill>
              </a:rPr>
              <a:t>Evaluate</a:t>
            </a:r>
          </a:p>
          <a:p>
            <a:r>
              <a:rPr lang="en-GB" b="1" dirty="0">
                <a:solidFill>
                  <a:srgbClr val="FF0000"/>
                </a:solidFill>
              </a:rPr>
              <a:t>Give opinions</a:t>
            </a:r>
          </a:p>
          <a:p>
            <a:r>
              <a:rPr lang="en-GB" b="1" dirty="0">
                <a:solidFill>
                  <a:srgbClr val="FF0000"/>
                </a:solidFill>
              </a:rPr>
              <a:t>Make Links</a:t>
            </a:r>
          </a:p>
          <a:p>
            <a:r>
              <a:rPr lang="en-GB" b="1" dirty="0">
                <a:solidFill>
                  <a:srgbClr val="FF0000"/>
                </a:solidFill>
              </a:rPr>
              <a:t>Describe</a:t>
            </a:r>
          </a:p>
        </p:txBody>
      </p:sp>
    </p:spTree>
    <p:extLst>
      <p:ext uri="{BB962C8B-B14F-4D97-AF65-F5344CB8AC3E}">
        <p14:creationId xmlns:p14="http://schemas.microsoft.com/office/powerpoint/2010/main" val="173760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068" y="206544"/>
            <a:ext cx="2696722" cy="404701"/>
          </a:xfrm>
        </p:spPr>
        <p:txBody>
          <a:bodyPr>
            <a:normAutofit fontScale="90000"/>
          </a:bodyPr>
          <a:lstStyle/>
          <a:p>
            <a:r>
              <a:rPr lang="en-US" dirty="0"/>
              <a:t>GCSE Fine art – HT6 </a:t>
            </a:r>
            <a:endParaRPr lang="en-GB" dirty="0"/>
          </a:p>
        </p:txBody>
      </p:sp>
      <p:pic>
        <p:nvPicPr>
          <p:cNvPr id="3" name="Picture 2"/>
          <p:cNvPicPr>
            <a:picLocks noChangeAspect="1"/>
          </p:cNvPicPr>
          <p:nvPr/>
        </p:nvPicPr>
        <p:blipFill>
          <a:blip r:embed="rId3"/>
          <a:stretch>
            <a:fillRect/>
          </a:stretch>
        </p:blipFill>
        <p:spPr>
          <a:xfrm>
            <a:off x="133250" y="972767"/>
            <a:ext cx="2240966" cy="3171251"/>
          </a:xfrm>
          <a:prstGeom prst="rect">
            <a:avLst/>
          </a:prstGeom>
        </p:spPr>
      </p:pic>
      <p:sp>
        <p:nvSpPr>
          <p:cNvPr id="4" name="Rectangle 3"/>
          <p:cNvSpPr/>
          <p:nvPr/>
        </p:nvSpPr>
        <p:spPr>
          <a:xfrm>
            <a:off x="3517790" y="0"/>
            <a:ext cx="4395755"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Design and Media</a:t>
            </a:r>
          </a:p>
        </p:txBody>
      </p:sp>
      <p:pic>
        <p:nvPicPr>
          <p:cNvPr id="5" name="Picture 4"/>
          <p:cNvPicPr>
            <a:picLocks noChangeAspect="1"/>
          </p:cNvPicPr>
          <p:nvPr/>
        </p:nvPicPr>
        <p:blipFill>
          <a:blip r:embed="rId4"/>
          <a:stretch>
            <a:fillRect/>
          </a:stretch>
        </p:blipFill>
        <p:spPr>
          <a:xfrm>
            <a:off x="133249" y="5841738"/>
            <a:ext cx="5340559" cy="883997"/>
          </a:xfrm>
          <a:prstGeom prst="rect">
            <a:avLst/>
          </a:prstGeom>
        </p:spPr>
      </p:pic>
      <p:sp>
        <p:nvSpPr>
          <p:cNvPr id="6" name="Rectangle 5"/>
          <p:cNvSpPr/>
          <p:nvPr/>
        </p:nvSpPr>
        <p:spPr>
          <a:xfrm>
            <a:off x="2132357" y="769441"/>
            <a:ext cx="6682902" cy="1200329"/>
          </a:xfrm>
          <a:prstGeom prst="rect">
            <a:avLst/>
          </a:prstGeom>
        </p:spPr>
        <p:txBody>
          <a:bodyPr wrap="square">
            <a:spAutoFit/>
          </a:bodyPr>
          <a:lstStyle/>
          <a:p>
            <a:pPr marL="276225">
              <a:spcAft>
                <a:spcPts val="0"/>
              </a:spcAft>
            </a:pPr>
            <a:r>
              <a:rPr lang="en-GB" sz="1200" b="1" i="1" dirty="0">
                <a:latin typeface="Tahoma" panose="020B0604030504040204" pitchFamily="34" charset="0"/>
                <a:ea typeface="Times New Roman" panose="02020603050405020304" pitchFamily="18" charset="0"/>
              </a:rPr>
              <a:t>You need to develop and explore ideas using media, processes and resources, reviewing, modifying and refining work as it progresses.</a:t>
            </a:r>
            <a:endParaRPr lang="en-GB" sz="1200" dirty="0">
              <a:latin typeface="Times New Roman" panose="02020603050405020304" pitchFamily="18" charset="0"/>
              <a:ea typeface="Times New Roman" panose="02020603050405020304" pitchFamily="18" charset="0"/>
            </a:endParaRPr>
          </a:p>
          <a:p>
            <a:pPr marL="276225">
              <a:spcAft>
                <a:spcPts val="0"/>
              </a:spcAft>
            </a:pPr>
            <a:r>
              <a:rPr lang="en-GB" sz="1200" b="1" i="1" dirty="0">
                <a:latin typeface="Tahoma" panose="020B0604030504040204" pitchFamily="34"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marL="276225">
              <a:spcAft>
                <a:spcPts val="0"/>
              </a:spcAft>
            </a:pPr>
            <a:r>
              <a:rPr lang="en-GB" sz="1200" dirty="0">
                <a:latin typeface="Tahoma" panose="020B0604030504040204" pitchFamily="34" charset="0"/>
                <a:ea typeface="Times New Roman" panose="02020603050405020304" pitchFamily="18" charset="0"/>
              </a:rPr>
              <a:t>This assessment objective allows you to demonstrate to the examiner how creative and versatile you are. You need to start with an idea or theme and develop it, exploring lots of possible solutions using different materials and techniques and processes.</a:t>
            </a:r>
            <a:endParaRPr lang="en-GB" sz="1200" dirty="0">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7111587" y="4680622"/>
            <a:ext cx="1945531" cy="2079392"/>
          </a:xfrm>
          <a:prstGeom prst="rect">
            <a:avLst/>
          </a:prstGeom>
        </p:spPr>
      </p:pic>
      <p:pic>
        <p:nvPicPr>
          <p:cNvPr id="9" name="Picture 8"/>
          <p:cNvPicPr>
            <a:picLocks noChangeAspect="1"/>
          </p:cNvPicPr>
          <p:nvPr/>
        </p:nvPicPr>
        <p:blipFill rotWithShape="1">
          <a:blip r:embed="rId6"/>
          <a:srcRect l="66554" t="26673" b="7901"/>
          <a:stretch/>
        </p:blipFill>
        <p:spPr>
          <a:xfrm>
            <a:off x="2533066" y="2033092"/>
            <a:ext cx="2957857" cy="3687226"/>
          </a:xfrm>
          <a:prstGeom prst="rect">
            <a:avLst/>
          </a:prstGeom>
        </p:spPr>
      </p:pic>
      <p:pic>
        <p:nvPicPr>
          <p:cNvPr id="8" name="Picture 7"/>
          <p:cNvPicPr>
            <a:picLocks noChangeAspect="1"/>
          </p:cNvPicPr>
          <p:nvPr/>
        </p:nvPicPr>
        <p:blipFill rotWithShape="1">
          <a:blip r:embed="rId7"/>
          <a:srcRect l="1754" t="2445" r="11546" b="6784"/>
          <a:stretch/>
        </p:blipFill>
        <p:spPr>
          <a:xfrm>
            <a:off x="5583676" y="2017234"/>
            <a:ext cx="3356043" cy="2457489"/>
          </a:xfrm>
          <a:prstGeom prst="rect">
            <a:avLst/>
          </a:prstGeom>
        </p:spPr>
      </p:pic>
      <p:sp>
        <p:nvSpPr>
          <p:cNvPr id="11" name="TextBox 10"/>
          <p:cNvSpPr txBox="1"/>
          <p:nvPr/>
        </p:nvSpPr>
        <p:spPr>
          <a:xfrm>
            <a:off x="52387" y="4264200"/>
            <a:ext cx="2480679" cy="15081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b="1" dirty="0"/>
              <a:t>For every project/theme</a:t>
            </a:r>
          </a:p>
          <a:p>
            <a:r>
              <a:rPr lang="en-US" sz="1400" dirty="0"/>
              <a:t>Try out different materials and techniques.</a:t>
            </a:r>
          </a:p>
          <a:p>
            <a:r>
              <a:rPr lang="en-US" sz="1400" dirty="0"/>
              <a:t>Explore and experiment</a:t>
            </a:r>
          </a:p>
          <a:p>
            <a:r>
              <a:rPr lang="en-US" sz="1400" dirty="0"/>
              <a:t>Refine ideas and compositions</a:t>
            </a:r>
            <a:endParaRPr lang="en-GB" sz="1400" dirty="0"/>
          </a:p>
        </p:txBody>
      </p:sp>
      <p:sp>
        <p:nvSpPr>
          <p:cNvPr id="10" name="TextBox 9"/>
          <p:cNvSpPr txBox="1"/>
          <p:nvPr/>
        </p:nvSpPr>
        <p:spPr>
          <a:xfrm>
            <a:off x="5632658" y="4548865"/>
            <a:ext cx="1283813" cy="1754326"/>
          </a:xfrm>
          <a:prstGeom prst="rect">
            <a:avLst/>
          </a:prstGeom>
          <a:noFill/>
          <a:ln>
            <a:solidFill>
              <a:schemeClr val="accent1"/>
            </a:solidFill>
          </a:ln>
        </p:spPr>
        <p:txBody>
          <a:bodyPr wrap="none" rtlCol="0">
            <a:spAutoFit/>
          </a:bodyPr>
          <a:lstStyle/>
          <a:p>
            <a:r>
              <a:rPr lang="en-GB" b="1" dirty="0">
                <a:solidFill>
                  <a:srgbClr val="FF0000"/>
                </a:solidFill>
              </a:rPr>
              <a:t>Review</a:t>
            </a:r>
          </a:p>
          <a:p>
            <a:r>
              <a:rPr lang="en-GB" b="1" dirty="0">
                <a:solidFill>
                  <a:srgbClr val="FF0000"/>
                </a:solidFill>
              </a:rPr>
              <a:t>Select</a:t>
            </a:r>
          </a:p>
          <a:p>
            <a:r>
              <a:rPr lang="en-GB" b="1" dirty="0">
                <a:solidFill>
                  <a:srgbClr val="FF0000"/>
                </a:solidFill>
              </a:rPr>
              <a:t>Organise</a:t>
            </a:r>
          </a:p>
          <a:p>
            <a:r>
              <a:rPr lang="en-GB" b="1" dirty="0">
                <a:solidFill>
                  <a:srgbClr val="FF0000"/>
                </a:solidFill>
              </a:rPr>
              <a:t>Explore</a:t>
            </a:r>
          </a:p>
          <a:p>
            <a:r>
              <a:rPr lang="en-GB" b="1" dirty="0">
                <a:solidFill>
                  <a:srgbClr val="FF0000"/>
                </a:solidFill>
              </a:rPr>
              <a:t>Experiment</a:t>
            </a:r>
          </a:p>
          <a:p>
            <a:r>
              <a:rPr lang="en-GB" b="1" dirty="0">
                <a:solidFill>
                  <a:srgbClr val="FF0000"/>
                </a:solidFill>
              </a:rPr>
              <a:t>Refine</a:t>
            </a:r>
          </a:p>
        </p:txBody>
      </p:sp>
    </p:spTree>
    <p:extLst>
      <p:ext uri="{BB962C8B-B14F-4D97-AF65-F5344CB8AC3E}">
        <p14:creationId xmlns:p14="http://schemas.microsoft.com/office/powerpoint/2010/main" val="3131488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781</TotalTime>
  <Words>873</Words>
  <Application>Microsoft Office PowerPoint</Application>
  <PresentationFormat>On-screen Show (4:3)</PresentationFormat>
  <Paragraphs>103</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Avenir Next Regular</vt:lpstr>
      <vt:lpstr>Calibri</vt:lpstr>
      <vt:lpstr>Tahoma</vt:lpstr>
      <vt:lpstr>Times New Roman</vt:lpstr>
      <vt:lpstr>Office Theme</vt:lpstr>
      <vt:lpstr>Year 10 HT1 and 2</vt:lpstr>
      <vt:lpstr>GCSE Fine art – HT3 </vt:lpstr>
      <vt:lpstr>GCSE Fine art – HT4</vt:lpstr>
      <vt:lpstr>GCSE Fine Art – HT5</vt:lpstr>
      <vt:lpstr>GCSE Fine art – HT6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Grindrod</dc:creator>
  <cp:lastModifiedBy>David Corris</cp:lastModifiedBy>
  <cp:revision>73</cp:revision>
  <cp:lastPrinted>2022-06-10T10:22:11Z</cp:lastPrinted>
  <dcterms:created xsi:type="dcterms:W3CDTF">2020-06-25T14:38:52Z</dcterms:created>
  <dcterms:modified xsi:type="dcterms:W3CDTF">2024-01-24T11:19:25Z</dcterms:modified>
</cp:coreProperties>
</file>