
<file path=[Content_Types].xml><?xml version="1.0" encoding="utf-8"?>
<Types xmlns="http://schemas.openxmlformats.org/package/2006/content-types">
  <Default Extension="jpeg" ContentType="image/jpeg"/>
  <Default Extension="pdf" ContentType="application/pd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
  </p:notesMasterIdLst>
  <p:sldIdLst>
    <p:sldId id="260" r:id="rId2"/>
    <p:sldId id="261" r:id="rId3"/>
    <p:sldId id="262" r:id="rId4"/>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53" autoAdjust="0"/>
    <p:restoredTop sz="77966" autoAdjust="0"/>
  </p:normalViewPr>
  <p:slideViewPr>
    <p:cSldViewPr snapToGrid="0" snapToObjects="1">
      <p:cViewPr varScale="1">
        <p:scale>
          <a:sx n="86" d="100"/>
          <a:sy n="86" d="100"/>
        </p:scale>
        <p:origin x="282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A5BAEA0-2965-4B12-BFE7-79E5BD21E59F}" type="datetimeFigureOut">
              <a:rPr lang="en-GB" smtClean="0"/>
              <a:t>13/11/2024</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F77F047-2472-4227-921D-D3E27A801B8E}" type="slidenum">
              <a:rPr lang="en-GB" smtClean="0"/>
              <a:t>‹#›</a:t>
            </a:fld>
            <a:endParaRPr lang="en-GB"/>
          </a:p>
        </p:txBody>
      </p:sp>
    </p:spTree>
    <p:extLst>
      <p:ext uri="{BB962C8B-B14F-4D97-AF65-F5344CB8AC3E}">
        <p14:creationId xmlns:p14="http://schemas.microsoft.com/office/powerpoint/2010/main" val="426876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ART Knowledge Organisers - Year 9 – HT1 &amp; HT2</a:t>
            </a:r>
          </a:p>
        </p:txBody>
      </p:sp>
      <p:sp>
        <p:nvSpPr>
          <p:cNvPr id="4" name="Slide Number Placeholder 3"/>
          <p:cNvSpPr>
            <a:spLocks noGrp="1"/>
          </p:cNvSpPr>
          <p:nvPr>
            <p:ph type="sldNum" sz="quarter" idx="5"/>
          </p:nvPr>
        </p:nvSpPr>
        <p:spPr/>
        <p:txBody>
          <a:bodyPr/>
          <a:lstStyle/>
          <a:p>
            <a:fld id="{BF77F047-2472-4227-921D-D3E27A801B8E}" type="slidenum">
              <a:rPr lang="en-GB" smtClean="0"/>
              <a:t>1</a:t>
            </a:fld>
            <a:endParaRPr lang="en-GB"/>
          </a:p>
        </p:txBody>
      </p:sp>
    </p:spTree>
    <p:extLst>
      <p:ext uri="{BB962C8B-B14F-4D97-AF65-F5344CB8AC3E}">
        <p14:creationId xmlns:p14="http://schemas.microsoft.com/office/powerpoint/2010/main" val="2864313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 Knowledge Organisers - Year 9 – HT3 &amp; HT4</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E734D4-CCFA-48C0-962B-3AFF067CB3F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6902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ART Knowledge Organisers - Year 9 – HT5 &amp; HT6</a:t>
            </a:r>
          </a:p>
          <a:p>
            <a:endParaRPr lang="en-GB" dirty="0"/>
          </a:p>
        </p:txBody>
      </p:sp>
      <p:sp>
        <p:nvSpPr>
          <p:cNvPr id="4" name="Slide Number Placeholder 3"/>
          <p:cNvSpPr>
            <a:spLocks noGrp="1"/>
          </p:cNvSpPr>
          <p:nvPr>
            <p:ph type="sldNum" sz="quarter" idx="5"/>
          </p:nvPr>
        </p:nvSpPr>
        <p:spPr/>
        <p:txBody>
          <a:bodyPr/>
          <a:lstStyle/>
          <a:p>
            <a:fld id="{86ED0CC9-E8A7-4AFA-8601-D7ACED05AFA8}" type="slidenum">
              <a:rPr lang="en-GB" smtClean="0"/>
              <a:t>3</a:t>
            </a:fld>
            <a:endParaRPr lang="en-GB"/>
          </a:p>
        </p:txBody>
      </p:sp>
    </p:spTree>
    <p:extLst>
      <p:ext uri="{BB962C8B-B14F-4D97-AF65-F5344CB8AC3E}">
        <p14:creationId xmlns:p14="http://schemas.microsoft.com/office/powerpoint/2010/main" val="32156781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9" name="Picture 8" descr="HAR 071coverHartford.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106989"/>
            <a:ext cx="9144000" cy="696498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7" name="Picture 6" descr="HAR 071 inside Hartford.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0" y="0"/>
            <a:ext cx="9144000" cy="6599491"/>
          </a:xfrm>
          <a:prstGeom prst="rect">
            <a:avLst/>
          </a:prstGeom>
        </p:spPr>
      </p:pic>
      <p:sp>
        <p:nvSpPr>
          <p:cNvPr id="8" name="Title 1"/>
          <p:cNvSpPr>
            <a:spLocks noGrp="1"/>
          </p:cNvSpPr>
          <p:nvPr>
            <p:ph type="title"/>
          </p:nvPr>
        </p:nvSpPr>
        <p:spPr>
          <a:xfrm>
            <a:off x="1210954" y="274638"/>
            <a:ext cx="7475845" cy="404701"/>
          </a:xfrm>
        </p:spPr>
        <p:txBody>
          <a:bodyPr>
            <a:normAutofit/>
          </a:bodyPr>
          <a:lstStyle>
            <a:lvl1pPr algn="l">
              <a:defRPr sz="2400" b="0" i="0">
                <a:solidFill>
                  <a:schemeClr val="bg1"/>
                </a:solidFill>
                <a:latin typeface="Avenir Next Regular"/>
                <a:cs typeface="Avenir Next Regular"/>
              </a:defRPr>
            </a:lvl1pPr>
          </a:lstStyle>
          <a:p>
            <a:r>
              <a:rPr lang="en-GB" dirty="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2E42C-8DBD-BC43-8C92-5192EDDB1B7C}" type="datetimeFigureOut">
              <a:rPr lang="en-US" smtClean="0"/>
              <a:t>11/13/2024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C37C50-25E0-3C4C-BF55-55F786DF3DC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hyperlink" Target="https://m.youtube.com/watch?feature=youtu.be&amp;v=azolNnTCnMI" TargetMode="External"/><Relationship Id="rId13" Type="http://schemas.openxmlformats.org/officeDocument/2006/relationships/image" Target="../media/image15.png"/><Relationship Id="rId3" Type="http://schemas.openxmlformats.org/officeDocument/2006/relationships/image" Target="../media/image7.jpeg"/><Relationship Id="rId7" Type="http://schemas.openxmlformats.org/officeDocument/2006/relationships/image" Target="../media/image10.jpe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www.beforeiforget.co.uk/images/2010/mel-graffiti1_big.jpg" TargetMode="External"/><Relationship Id="rId11" Type="http://schemas.openxmlformats.org/officeDocument/2006/relationships/image" Target="../media/image13.png"/><Relationship Id="rId5" Type="http://schemas.openxmlformats.org/officeDocument/2006/relationships/image" Target="../media/image9.jpe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4.jpe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3.jpeg"/><Relationship Id="rId17" Type="http://schemas.openxmlformats.org/officeDocument/2006/relationships/hyperlink" Target="https://www.fashiongonerogue.com/content/fashion-designers-inspiration/" TargetMode="External"/><Relationship Id="rId2" Type="http://schemas.openxmlformats.org/officeDocument/2006/relationships/notesSlide" Target="../notesSlides/notesSlide3.xml"/><Relationship Id="rId16"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2.jpeg"/><Relationship Id="rId5" Type="http://schemas.openxmlformats.org/officeDocument/2006/relationships/image" Target="../media/image18.jpeg"/><Relationship Id="rId15" Type="http://schemas.microsoft.com/office/2007/relationships/hdphoto" Target="../media/hdphoto3.wdp"/><Relationship Id="rId10" Type="http://schemas.microsoft.com/office/2007/relationships/hdphoto" Target="../media/hdphoto2.wdp"/><Relationship Id="rId4" Type="http://schemas.openxmlformats.org/officeDocument/2006/relationships/image" Target="../media/image17.jpeg"/><Relationship Id="rId9" Type="http://schemas.openxmlformats.org/officeDocument/2006/relationships/image" Target="../media/image21.pn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30782" t="22420" r="26144" b="19181"/>
          <a:stretch/>
        </p:blipFill>
        <p:spPr>
          <a:xfrm>
            <a:off x="2490030" y="2433109"/>
            <a:ext cx="2497613" cy="1904692"/>
          </a:xfrm>
          <a:prstGeom prst="rect">
            <a:avLst/>
          </a:prstGeom>
        </p:spPr>
      </p:pic>
      <p:sp>
        <p:nvSpPr>
          <p:cNvPr id="4" name="TextBox 3"/>
          <p:cNvSpPr txBox="1"/>
          <p:nvPr/>
        </p:nvSpPr>
        <p:spPr>
          <a:xfrm>
            <a:off x="5164793" y="805212"/>
            <a:ext cx="3122488" cy="646331"/>
          </a:xfrm>
          <a:prstGeom prst="rect">
            <a:avLst/>
          </a:prstGeom>
          <a:solidFill>
            <a:schemeClr val="tx2">
              <a:lumMod val="20000"/>
              <a:lumOff val="80000"/>
            </a:schemeClr>
          </a:solidFill>
        </p:spPr>
        <p:txBody>
          <a:bodyPr wrap="square" rtlCol="0">
            <a:spAutoFit/>
          </a:bodyPr>
          <a:lstStyle/>
          <a:p>
            <a:r>
              <a:rPr lang="en-GB" sz="1200" b="1" dirty="0"/>
              <a:t>Portrait</a:t>
            </a:r>
            <a:r>
              <a:rPr lang="en-GB" sz="1200" dirty="0"/>
              <a:t> - a painting, drawing, photograph,</a:t>
            </a:r>
          </a:p>
          <a:p>
            <a:r>
              <a:rPr lang="en-GB" sz="1200" dirty="0"/>
              <a:t>or engraving of a person, especially one depicting only the face or head and shoulders.</a:t>
            </a:r>
          </a:p>
        </p:txBody>
      </p:sp>
      <p:sp>
        <p:nvSpPr>
          <p:cNvPr id="2" name="Title 1"/>
          <p:cNvSpPr>
            <a:spLocks noGrp="1"/>
          </p:cNvSpPr>
          <p:nvPr>
            <p:ph type="title"/>
          </p:nvPr>
        </p:nvSpPr>
        <p:spPr>
          <a:xfrm>
            <a:off x="915785" y="225103"/>
            <a:ext cx="7475845" cy="404701"/>
          </a:xfrm>
        </p:spPr>
        <p:txBody>
          <a:bodyPr>
            <a:normAutofit fontScale="90000"/>
          </a:bodyPr>
          <a:lstStyle/>
          <a:p>
            <a:r>
              <a:rPr lang="en-US" dirty="0"/>
              <a:t>Year 9 Art half term 1 and 2                                </a:t>
            </a:r>
          </a:p>
        </p:txBody>
      </p:sp>
      <p:sp>
        <p:nvSpPr>
          <p:cNvPr id="3" name="Rectangle 2"/>
          <p:cNvSpPr/>
          <p:nvPr/>
        </p:nvSpPr>
        <p:spPr>
          <a:xfrm>
            <a:off x="5228892" y="-89902"/>
            <a:ext cx="2436181"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Portrait</a:t>
            </a:r>
          </a:p>
        </p:txBody>
      </p:sp>
      <p:pic>
        <p:nvPicPr>
          <p:cNvPr id="5" name="Picture 4"/>
          <p:cNvPicPr>
            <a:picLocks noChangeAspect="1"/>
          </p:cNvPicPr>
          <p:nvPr/>
        </p:nvPicPr>
        <p:blipFill rotWithShape="1">
          <a:blip r:embed="rId4"/>
          <a:srcRect l="49352" t="19835" r="23510" b="49929"/>
          <a:stretch/>
        </p:blipFill>
        <p:spPr>
          <a:xfrm>
            <a:off x="78633" y="4258159"/>
            <a:ext cx="4026839" cy="2523757"/>
          </a:xfrm>
          <a:prstGeom prst="rect">
            <a:avLst/>
          </a:prstGeom>
        </p:spPr>
      </p:pic>
      <p:sp>
        <p:nvSpPr>
          <p:cNvPr id="6" name="TextBox 5"/>
          <p:cNvSpPr txBox="1"/>
          <p:nvPr/>
        </p:nvSpPr>
        <p:spPr>
          <a:xfrm>
            <a:off x="78633" y="2939179"/>
            <a:ext cx="2064218" cy="861774"/>
          </a:xfrm>
          <a:prstGeom prst="rect">
            <a:avLst/>
          </a:prstGeom>
          <a:solidFill>
            <a:schemeClr val="accent2">
              <a:lumMod val="20000"/>
              <a:lumOff val="80000"/>
            </a:schemeClr>
          </a:solidFill>
        </p:spPr>
        <p:txBody>
          <a:bodyPr wrap="square" rtlCol="0">
            <a:spAutoFit/>
          </a:bodyPr>
          <a:lstStyle/>
          <a:p>
            <a:r>
              <a:rPr lang="en-GB" sz="1400" b="1" dirty="0"/>
              <a:t>Key Vocabulary</a:t>
            </a:r>
          </a:p>
          <a:p>
            <a:r>
              <a:rPr lang="en-GB" sz="1200" dirty="0"/>
              <a:t>Self portrait, Proportion, Iris, Symmetry, Profile, Character   Expression ,Tone, Form</a:t>
            </a:r>
          </a:p>
        </p:txBody>
      </p:sp>
      <p:pic>
        <p:nvPicPr>
          <p:cNvPr id="7" name="Picture 6"/>
          <p:cNvPicPr>
            <a:picLocks noChangeAspect="1"/>
          </p:cNvPicPr>
          <p:nvPr/>
        </p:nvPicPr>
        <p:blipFill rotWithShape="1">
          <a:blip r:embed="rId4"/>
          <a:srcRect l="16924" t="23605" r="54720" b="22253"/>
          <a:stretch/>
        </p:blipFill>
        <p:spPr>
          <a:xfrm>
            <a:off x="5164793" y="1504456"/>
            <a:ext cx="3627515" cy="3895977"/>
          </a:xfrm>
          <a:prstGeom prst="rect">
            <a:avLst/>
          </a:prstGeom>
        </p:spPr>
      </p:pic>
      <p:sp>
        <p:nvSpPr>
          <p:cNvPr id="8" name="TextBox 7"/>
          <p:cNvSpPr txBox="1"/>
          <p:nvPr/>
        </p:nvSpPr>
        <p:spPr>
          <a:xfrm>
            <a:off x="78633" y="3959427"/>
            <a:ext cx="1645090" cy="369332"/>
          </a:xfrm>
          <a:prstGeom prst="rect">
            <a:avLst/>
          </a:prstGeom>
          <a:solidFill>
            <a:schemeClr val="bg1"/>
          </a:solidFill>
          <a:ln>
            <a:noFill/>
          </a:ln>
        </p:spPr>
        <p:txBody>
          <a:bodyPr wrap="square" rtlCol="0">
            <a:spAutoFit/>
          </a:bodyPr>
          <a:lstStyle/>
          <a:p>
            <a:pPr algn="ctr"/>
            <a:r>
              <a:rPr lang="en-GB" b="1" dirty="0">
                <a:solidFill>
                  <a:srgbClr val="7030A0"/>
                </a:solidFill>
              </a:rPr>
              <a:t>Proportion</a:t>
            </a:r>
          </a:p>
        </p:txBody>
      </p:sp>
      <p:pic>
        <p:nvPicPr>
          <p:cNvPr id="9" name="Picture 8"/>
          <p:cNvPicPr>
            <a:picLocks noChangeAspect="1"/>
          </p:cNvPicPr>
          <p:nvPr/>
        </p:nvPicPr>
        <p:blipFill rotWithShape="1">
          <a:blip r:embed="rId4"/>
          <a:srcRect l="16924" t="77517" r="58170" b="9722"/>
          <a:stretch/>
        </p:blipFill>
        <p:spPr>
          <a:xfrm>
            <a:off x="2408386" y="4133727"/>
            <a:ext cx="2756407" cy="794415"/>
          </a:xfrm>
          <a:prstGeom prst="rect">
            <a:avLst/>
          </a:prstGeom>
          <a:ln>
            <a:solidFill>
              <a:schemeClr val="tx1"/>
            </a:solidFill>
          </a:ln>
        </p:spPr>
      </p:pic>
      <p:sp>
        <p:nvSpPr>
          <p:cNvPr id="10" name="TextBox 9"/>
          <p:cNvSpPr txBox="1"/>
          <p:nvPr/>
        </p:nvSpPr>
        <p:spPr>
          <a:xfrm>
            <a:off x="78633" y="920188"/>
            <a:ext cx="2428046" cy="1938992"/>
          </a:xfrm>
          <a:prstGeom prst="rect">
            <a:avLst/>
          </a:prstGeom>
          <a:solidFill>
            <a:schemeClr val="accent1">
              <a:lumMod val="20000"/>
              <a:lumOff val="80000"/>
            </a:schemeClr>
          </a:solidFill>
        </p:spPr>
        <p:txBody>
          <a:bodyPr wrap="square" rtlCol="0">
            <a:spAutoFit/>
          </a:bodyPr>
          <a:lstStyle/>
          <a:p>
            <a:r>
              <a:rPr lang="en-GB" sz="1200" b="1" dirty="0"/>
              <a:t>Deliberate Practice </a:t>
            </a:r>
            <a:endParaRPr lang="en-GB" sz="1200" dirty="0"/>
          </a:p>
          <a:p>
            <a:pPr marL="171450" indent="-171450">
              <a:buFont typeface="Arial" panose="020B0604020202020204" pitchFamily="34" charset="0"/>
              <a:buChar char="•"/>
            </a:pPr>
            <a:r>
              <a:rPr lang="en-US" sz="1200" b="1" dirty="0"/>
              <a:t>Artist research </a:t>
            </a:r>
            <a:r>
              <a:rPr lang="en-US" sz="1200" dirty="0"/>
              <a:t>– produce a google slide on an artist of your choice.</a:t>
            </a:r>
            <a:r>
              <a:rPr lang="en-GB" sz="1200" dirty="0"/>
              <a:t> Consider the style of the works, the techniques used and the way that the portrait is depicted. </a:t>
            </a:r>
          </a:p>
          <a:p>
            <a:pPr marL="171450" indent="-171450">
              <a:buFont typeface="Arial" panose="020B0604020202020204" pitchFamily="34" charset="0"/>
              <a:buChar char="•"/>
            </a:pPr>
            <a:r>
              <a:rPr lang="en-GB" sz="1200" dirty="0"/>
              <a:t>Select your preferred style and produce research page on this artist.</a:t>
            </a:r>
          </a:p>
        </p:txBody>
      </p:sp>
      <p:pic>
        <p:nvPicPr>
          <p:cNvPr id="15" name="Picture 14"/>
          <p:cNvPicPr>
            <a:picLocks noChangeAspect="1"/>
          </p:cNvPicPr>
          <p:nvPr/>
        </p:nvPicPr>
        <p:blipFill rotWithShape="1">
          <a:blip r:embed="rId5"/>
          <a:srcRect l="15825" t="10664" r="19297" b="11415"/>
          <a:stretch/>
        </p:blipFill>
        <p:spPr>
          <a:xfrm>
            <a:off x="2600951" y="721428"/>
            <a:ext cx="1096799" cy="1764147"/>
          </a:xfrm>
          <a:prstGeom prst="rect">
            <a:avLst/>
          </a:prstGeom>
        </p:spPr>
      </p:pic>
      <p:pic>
        <p:nvPicPr>
          <p:cNvPr id="11" name="Picture 10"/>
          <p:cNvPicPr>
            <a:picLocks noChangeAspect="1"/>
          </p:cNvPicPr>
          <p:nvPr/>
        </p:nvPicPr>
        <p:blipFill>
          <a:blip r:embed="rId6"/>
          <a:stretch>
            <a:fillRect/>
          </a:stretch>
        </p:blipFill>
        <p:spPr>
          <a:xfrm>
            <a:off x="3865552" y="759273"/>
            <a:ext cx="1138740" cy="1827131"/>
          </a:xfrm>
          <a:prstGeom prst="rect">
            <a:avLst/>
          </a:prstGeom>
        </p:spPr>
      </p:pic>
      <p:sp>
        <p:nvSpPr>
          <p:cNvPr id="16" name="TextBox 15"/>
          <p:cNvSpPr txBox="1"/>
          <p:nvPr/>
        </p:nvSpPr>
        <p:spPr>
          <a:xfrm>
            <a:off x="4519208" y="5366980"/>
            <a:ext cx="4554454" cy="138499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solidFill>
              <a:schemeClr val="tx1"/>
            </a:solidFill>
          </a:ln>
        </p:spPr>
        <p:txBody>
          <a:bodyPr wrap="square" rtlCol="0">
            <a:spAutoFit/>
          </a:bodyPr>
          <a:lstStyle/>
          <a:p>
            <a:r>
              <a:rPr lang="en-US" sz="1400" b="1" dirty="0"/>
              <a:t>Deliberate Practice- Drawing</a:t>
            </a:r>
          </a:p>
          <a:p>
            <a:pPr marL="285750" indent="-285750">
              <a:buFont typeface="Arial" panose="020B0604020202020204" pitchFamily="34" charset="0"/>
              <a:buChar char="•"/>
            </a:pPr>
            <a:r>
              <a:rPr lang="en-US" sz="1400" dirty="0"/>
              <a:t>Practice drawing features of the face with </a:t>
            </a:r>
            <a:r>
              <a:rPr lang="en-US" sz="1400" b="1" dirty="0"/>
              <a:t>accuracy</a:t>
            </a:r>
            <a:r>
              <a:rPr lang="en-US" sz="1400" dirty="0"/>
              <a:t> Add </a:t>
            </a:r>
            <a:r>
              <a:rPr lang="en-US" sz="1400" b="1" dirty="0"/>
              <a:t>tone</a:t>
            </a:r>
            <a:r>
              <a:rPr lang="en-US" sz="1400" dirty="0"/>
              <a:t> through </a:t>
            </a:r>
            <a:r>
              <a:rPr lang="en-US" sz="1400" b="1" dirty="0"/>
              <a:t>blending.</a:t>
            </a:r>
          </a:p>
          <a:p>
            <a:pPr marL="342900" indent="-342900">
              <a:buFont typeface="+mj-lt"/>
              <a:buAutoNum type="arabicPeriod"/>
            </a:pPr>
            <a:r>
              <a:rPr lang="en-US" sz="1400" dirty="0"/>
              <a:t>Draw an eye</a:t>
            </a:r>
          </a:p>
          <a:p>
            <a:pPr marL="342900" indent="-342900">
              <a:buFont typeface="+mj-lt"/>
              <a:buAutoNum type="arabicPeriod"/>
            </a:pPr>
            <a:r>
              <a:rPr lang="en-US" sz="1400" dirty="0"/>
              <a:t>Draw a nose</a:t>
            </a:r>
          </a:p>
          <a:p>
            <a:pPr marL="342900" indent="-342900">
              <a:buFont typeface="+mj-lt"/>
              <a:buAutoNum type="arabicPeriod"/>
            </a:pPr>
            <a:r>
              <a:rPr lang="en-US" sz="1400" dirty="0"/>
              <a:t>Draw lips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l_fi" descr="http://static.gigwise.com/gallery/rolling_controv.jpg"/>
          <p:cNvPicPr/>
          <p:nvPr/>
        </p:nvPicPr>
        <p:blipFill>
          <a:blip r:embed="rId3">
            <a:extLst>
              <a:ext uri="{28A0092B-C50C-407E-A947-70E740481C1C}">
                <a14:useLocalDpi xmlns:a14="http://schemas.microsoft.com/office/drawing/2010/main" val="0"/>
              </a:ext>
            </a:extLst>
          </a:blip>
          <a:srcRect/>
          <a:stretch>
            <a:fillRect/>
          </a:stretch>
        </p:blipFill>
        <p:spPr bwMode="auto">
          <a:xfrm>
            <a:off x="108158" y="3066473"/>
            <a:ext cx="1674061" cy="1891588"/>
          </a:xfrm>
          <a:prstGeom prst="rect">
            <a:avLst/>
          </a:prstGeom>
          <a:noFill/>
          <a:ln>
            <a:noFill/>
          </a:ln>
        </p:spPr>
      </p:pic>
      <p:sp>
        <p:nvSpPr>
          <p:cNvPr id="2" name="Title 1"/>
          <p:cNvSpPr>
            <a:spLocks noGrp="1"/>
          </p:cNvSpPr>
          <p:nvPr>
            <p:ph type="title"/>
          </p:nvPr>
        </p:nvSpPr>
        <p:spPr/>
        <p:txBody>
          <a:bodyPr>
            <a:normAutofit fontScale="90000"/>
          </a:bodyPr>
          <a:lstStyle/>
          <a:p>
            <a:r>
              <a:rPr lang="en-US" dirty="0"/>
              <a:t>Year 9 Art  HT </a:t>
            </a:r>
            <a:r>
              <a:rPr lang="en-US"/>
              <a:t>3 and 4                                  </a:t>
            </a:r>
            <a:endParaRPr lang="en-US" dirty="0"/>
          </a:p>
        </p:txBody>
      </p:sp>
      <p:sp>
        <p:nvSpPr>
          <p:cNvPr id="3" name="Rectangle 2"/>
          <p:cNvSpPr/>
          <p:nvPr/>
        </p:nvSpPr>
        <p:spPr>
          <a:xfrm>
            <a:off x="5331539" y="153822"/>
            <a:ext cx="2323265" cy="646331"/>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Calibri"/>
                <a:ea typeface="+mn-ea"/>
                <a:cs typeface="+mn-cs"/>
              </a:rPr>
              <a:t>Graffiti Art</a:t>
            </a:r>
          </a:p>
        </p:txBody>
      </p:sp>
      <p:sp>
        <p:nvSpPr>
          <p:cNvPr id="21" name="TextBox 20"/>
          <p:cNvSpPr txBox="1"/>
          <p:nvPr/>
        </p:nvSpPr>
        <p:spPr>
          <a:xfrm>
            <a:off x="1859533" y="3115554"/>
            <a:ext cx="2428046" cy="461665"/>
          </a:xfrm>
          <a:prstGeom prst="rect">
            <a:avLst/>
          </a:prstGeom>
          <a:solidFill>
            <a:srgbClr val="FFFF0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Art or Vandalism – Watch the video and consider this argument.</a:t>
            </a:r>
          </a:p>
        </p:txBody>
      </p:sp>
      <p:pic>
        <p:nvPicPr>
          <p:cNvPr id="22" name="il_fi" descr="http://freefever.com/stock/graffiti-at-ulica-morska-in-gdyni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14" y="5006108"/>
            <a:ext cx="2285480" cy="1744287"/>
          </a:xfrm>
          <a:prstGeom prst="rect">
            <a:avLst/>
          </a:prstGeom>
          <a:noFill/>
          <a:ln>
            <a:noFill/>
          </a:ln>
        </p:spPr>
      </p:pic>
      <p:pic>
        <p:nvPicPr>
          <p:cNvPr id="23" name="il_fi" descr="http://storage.canoe.ca/v1/dynamic_resize/sws_path/suns-prod-images/1297174709185_ORIGINAL.jpg?quality=80&amp;size=650x"/>
          <p:cNvPicPr/>
          <p:nvPr/>
        </p:nvPicPr>
        <p:blipFill>
          <a:blip r:embed="rId5">
            <a:extLst>
              <a:ext uri="{28A0092B-C50C-407E-A947-70E740481C1C}">
                <a14:useLocalDpi xmlns:a14="http://schemas.microsoft.com/office/drawing/2010/main" val="0"/>
              </a:ext>
            </a:extLst>
          </a:blip>
          <a:srcRect/>
          <a:stretch>
            <a:fillRect/>
          </a:stretch>
        </p:blipFill>
        <p:spPr bwMode="auto">
          <a:xfrm>
            <a:off x="1833733" y="3751116"/>
            <a:ext cx="2479646" cy="1664855"/>
          </a:xfrm>
          <a:prstGeom prst="rect">
            <a:avLst/>
          </a:prstGeom>
          <a:noFill/>
          <a:ln>
            <a:noFill/>
          </a:ln>
        </p:spPr>
      </p:pic>
      <p:pic>
        <p:nvPicPr>
          <p:cNvPr id="24" name="Picture 23" descr="Melbourne graffiti by Simon Moody">
            <a:hlinkClick r:id="rId6"/>
          </p:cNvPr>
          <p:cNvPicPr/>
          <p:nvPr/>
        </p:nvPicPr>
        <p:blipFill rotWithShape="1">
          <a:blip r:embed="rId7">
            <a:extLst>
              <a:ext uri="{28A0092B-C50C-407E-A947-70E740481C1C}">
                <a14:useLocalDpi xmlns:a14="http://schemas.microsoft.com/office/drawing/2010/main" val="0"/>
              </a:ext>
            </a:extLst>
          </a:blip>
          <a:srcRect b="9898"/>
          <a:stretch/>
        </p:blipFill>
        <p:spPr bwMode="auto">
          <a:xfrm>
            <a:off x="2428631" y="5166545"/>
            <a:ext cx="1847807" cy="1662452"/>
          </a:xfrm>
          <a:prstGeom prst="rect">
            <a:avLst/>
          </a:prstGeom>
          <a:noFill/>
          <a:ln>
            <a:noFill/>
          </a:ln>
        </p:spPr>
      </p:pic>
      <p:sp>
        <p:nvSpPr>
          <p:cNvPr id="19" name="Rectangle 18"/>
          <p:cNvSpPr/>
          <p:nvPr/>
        </p:nvSpPr>
        <p:spPr>
          <a:xfrm>
            <a:off x="77015" y="2435763"/>
            <a:ext cx="4051140" cy="573683"/>
          </a:xfrm>
          <a:prstGeom prst="rect">
            <a:avLst/>
          </a:prstGeom>
          <a:solidFill>
            <a:schemeClr val="accent2">
              <a:lumMod val="20000"/>
              <a:lumOff val="80000"/>
            </a:schemeClr>
          </a:solid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1100" b="0" i="0" u="sng"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hlinkClick r:id="" action="ppaction://noaction"/>
              </a:rPr>
              <a:t>Graffiti, Art or Vandalism</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sz="1100" b="0" i="0" u="sng"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hlinkClick r:id="" action="ppaction://noaction"/>
              </a:rPr>
              <a:t>https</a:t>
            </a:r>
            <a:r>
              <a:rPr kumimoji="0" lang="en-GB" sz="1100" b="0" i="0" u="sng"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hlinkClick r:id="rId8"/>
              </a:rPr>
              <a:t>://m.youtube.com/watch?feature=youtu.be&amp;v=azolNnTCnM</a:t>
            </a:r>
            <a:r>
              <a:rPr kumimoji="0" lang="en-GB" sz="1200" b="0" i="0" u="sng" strike="noStrike" kern="1200" cap="none" spc="0" normalizeH="0" baseline="0" noProof="0" dirty="0">
                <a:ln>
                  <a:noFill/>
                </a:ln>
                <a:solidFill>
                  <a:srgbClr val="0000FF"/>
                </a:solidFill>
                <a:effectLst/>
                <a:uLnTx/>
                <a:uFillTx/>
                <a:latin typeface="Calibri"/>
                <a:ea typeface="Calibri" panose="020F0502020204030204" pitchFamily="34" charset="0"/>
                <a:cs typeface="Times New Roman" panose="02020603050405020304" pitchFamily="18" charset="0"/>
                <a:hlinkClick r:id="rId8"/>
              </a:rPr>
              <a:t>I</a:t>
            </a:r>
            <a:endParaRPr kumimoji="0" lang="en-GB" sz="1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20" name="Picture 19"/>
          <p:cNvPicPr>
            <a:picLocks noChangeAspect="1"/>
          </p:cNvPicPr>
          <p:nvPr/>
        </p:nvPicPr>
        <p:blipFill rotWithShape="1">
          <a:blip r:embed="rId9"/>
          <a:srcRect l="37060" t="25267" r="23679" b="30539"/>
          <a:stretch/>
        </p:blipFill>
        <p:spPr>
          <a:xfrm>
            <a:off x="6374761" y="924115"/>
            <a:ext cx="2012254" cy="1274134"/>
          </a:xfrm>
          <a:prstGeom prst="rect">
            <a:avLst/>
          </a:prstGeom>
        </p:spPr>
      </p:pic>
      <p:pic>
        <p:nvPicPr>
          <p:cNvPr id="26" name="Picture 25"/>
          <p:cNvPicPr>
            <a:picLocks noChangeAspect="1"/>
          </p:cNvPicPr>
          <p:nvPr/>
        </p:nvPicPr>
        <p:blipFill rotWithShape="1">
          <a:blip r:embed="rId10"/>
          <a:srcRect l="34283" t="10372" r="25490" b="7300"/>
          <a:stretch/>
        </p:blipFill>
        <p:spPr>
          <a:xfrm>
            <a:off x="7573377" y="1946583"/>
            <a:ext cx="1553387" cy="1788264"/>
          </a:xfrm>
          <a:prstGeom prst="rect">
            <a:avLst/>
          </a:prstGeom>
        </p:spPr>
      </p:pic>
      <p:pic>
        <p:nvPicPr>
          <p:cNvPr id="28" name="Picture 27"/>
          <p:cNvPicPr>
            <a:picLocks noChangeAspect="1"/>
          </p:cNvPicPr>
          <p:nvPr/>
        </p:nvPicPr>
        <p:blipFill rotWithShape="1">
          <a:blip r:embed="rId11"/>
          <a:srcRect l="37760" t="19011" r="29746" b="16251"/>
          <a:stretch/>
        </p:blipFill>
        <p:spPr>
          <a:xfrm>
            <a:off x="7323365" y="3890841"/>
            <a:ext cx="1773382" cy="1987410"/>
          </a:xfrm>
          <a:prstGeom prst="rect">
            <a:avLst/>
          </a:prstGeom>
        </p:spPr>
      </p:pic>
      <p:sp>
        <p:nvSpPr>
          <p:cNvPr id="31" name="TextBox 30"/>
          <p:cNvSpPr txBox="1"/>
          <p:nvPr/>
        </p:nvSpPr>
        <p:spPr>
          <a:xfrm>
            <a:off x="4293921" y="807229"/>
            <a:ext cx="2080839" cy="5262979"/>
          </a:xfrm>
          <a:prstGeom prst="rect">
            <a:avLst/>
          </a:prstGeom>
          <a:solidFill>
            <a:schemeClr val="accent1">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1" dirty="0">
                <a:solidFill>
                  <a:prstClr val="black"/>
                </a:solidFill>
                <a:latin typeface="Calibri"/>
              </a:rPr>
              <a:t>Deliberate Practice –</a:t>
            </a:r>
            <a:endParaRPr lang="en-GB" sz="1200" dirty="0">
              <a:solidFill>
                <a:prstClr val="black"/>
              </a:solidFill>
              <a:latin typeface="Calibri"/>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Graffiti alphabet – </a:t>
            </a:r>
            <a:r>
              <a:rPr kumimoji="0" lang="en-GB" sz="1200" i="0" u="none" strike="noStrike" kern="1200" cap="none" spc="0" normalizeH="0" baseline="0" noProof="0" dirty="0">
                <a:ln>
                  <a:noFill/>
                </a:ln>
                <a:solidFill>
                  <a:prstClr val="black"/>
                </a:solidFill>
                <a:effectLst/>
                <a:uLnTx/>
                <a:uFillTx/>
                <a:latin typeface="Calibri"/>
                <a:ea typeface="+mn-ea"/>
                <a:cs typeface="+mn-cs"/>
              </a:rPr>
              <a:t>produce a graffiti alphabet using different graffiti fonts.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prstClr val="black"/>
                </a:solidFill>
                <a:latin typeface="Calibri"/>
              </a:rPr>
              <a:t>Graffiti doodle spray can. </a:t>
            </a:r>
            <a:r>
              <a:rPr lang="en-GB" sz="1200" dirty="0">
                <a:solidFill>
                  <a:prstClr val="black"/>
                </a:solidFill>
                <a:latin typeface="Calibri"/>
              </a:rPr>
              <a:t>Select appropriate graffiti images to create a graffiti doodle. Examples on Google classroom.</a:t>
            </a:r>
            <a:endParaRPr kumimoji="0" lang="en-GB" sz="1200" i="0" u="none" strike="noStrike" kern="1200" cap="none" spc="0" normalizeH="0" baseline="0" noProof="0" dirty="0">
              <a:ln>
                <a:noFill/>
              </a:ln>
              <a:solidFill>
                <a:prstClr val="black"/>
              </a:solidFill>
              <a:effectLst/>
              <a:uLnTx/>
              <a:uFillTx/>
              <a:latin typeface="Calibri"/>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 Graffiti research task</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Select a graffiti artist to complete a research page on. You can select an artist from the list below or research your own artist.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Graffiti artists</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a:ea typeface="+mn-ea"/>
                <a:cs typeface="+mn-cs"/>
              </a:rPr>
              <a:t>Blek</a:t>
            </a:r>
            <a:r>
              <a:rPr kumimoji="0" lang="en-GB" sz="1200" b="0" i="0" u="none" strike="noStrike" kern="1200" cap="none" spc="0" normalizeH="0" baseline="0" noProof="0" dirty="0">
                <a:ln>
                  <a:noFill/>
                </a:ln>
                <a:solidFill>
                  <a:prstClr val="black"/>
                </a:solidFill>
                <a:effectLst/>
                <a:uLnTx/>
                <a:uFillTx/>
                <a:latin typeface="Calibri"/>
                <a:ea typeface="+mn-ea"/>
                <a:cs typeface="+mn-cs"/>
              </a:rPr>
              <a:t> Le Rat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Banksy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Chris Daze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Lee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Quinnones</a:t>
            </a:r>
            <a:r>
              <a:rPr kumimoji="0" lang="en-GB" sz="1200" b="0" i="0" u="none" strike="noStrike" kern="1200" cap="none" spc="0" normalizeH="0" baseline="0" noProof="0" dirty="0">
                <a:ln>
                  <a:noFill/>
                </a:ln>
                <a:solidFill>
                  <a:prstClr val="black"/>
                </a:solidFill>
                <a:effectLst/>
                <a:uLnTx/>
                <a:uFillTx/>
                <a:latin typeface="Calibri"/>
                <a:ea typeface="+mn-ea"/>
                <a:cs typeface="+mn-cs"/>
              </a:rPr>
              <a:t> (Fab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Shepherd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Fairey</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Zane Lewis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Freddy (Fab 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Keith Haring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solidFill>
                  <a:prstClr val="black"/>
                </a:solidFill>
                <a:latin typeface="Calibri"/>
              </a:rPr>
              <a:t>Design your own graffiti trainer/hi top.</a:t>
            </a:r>
            <a:endParaRPr kumimoji="0" lang="en-GB" sz="1200" b="1" i="0" u="none" strike="noStrike" kern="1200" cap="none" spc="0" normalizeH="0" baseline="0" noProof="0" dirty="0">
              <a:ln>
                <a:noFill/>
              </a:ln>
              <a:solidFill>
                <a:prstClr val="black"/>
              </a:solidFill>
              <a:effectLst/>
              <a:uLnTx/>
              <a:uFillTx/>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9" name="Picture 28"/>
          <p:cNvPicPr>
            <a:picLocks noChangeAspect="1"/>
          </p:cNvPicPr>
          <p:nvPr/>
        </p:nvPicPr>
        <p:blipFill rotWithShape="1">
          <a:blip r:embed="rId12"/>
          <a:srcRect l="41091" t="32289" r="33415" b="30983"/>
          <a:stretch/>
        </p:blipFill>
        <p:spPr>
          <a:xfrm>
            <a:off x="6259869" y="2311677"/>
            <a:ext cx="1572567" cy="1274422"/>
          </a:xfrm>
          <a:prstGeom prst="rect">
            <a:avLst/>
          </a:prstGeom>
        </p:spPr>
      </p:pic>
      <p:pic>
        <p:nvPicPr>
          <p:cNvPr id="30" name="Picture 29"/>
          <p:cNvPicPr>
            <a:picLocks noChangeAspect="1"/>
          </p:cNvPicPr>
          <p:nvPr/>
        </p:nvPicPr>
        <p:blipFill rotWithShape="1">
          <a:blip r:embed="rId13"/>
          <a:srcRect l="37817" t="12142" r="29992" b="10737"/>
          <a:stretch/>
        </p:blipFill>
        <p:spPr>
          <a:xfrm>
            <a:off x="6438586" y="3666809"/>
            <a:ext cx="1108364" cy="1493624"/>
          </a:xfrm>
          <a:prstGeom prst="rect">
            <a:avLst/>
          </a:prstGeom>
        </p:spPr>
      </p:pic>
      <p:sp>
        <p:nvSpPr>
          <p:cNvPr id="34" name="TextBox 33"/>
          <p:cNvSpPr txBox="1"/>
          <p:nvPr/>
        </p:nvSpPr>
        <p:spPr>
          <a:xfrm>
            <a:off x="6409566" y="5936239"/>
            <a:ext cx="2641001" cy="677108"/>
          </a:xfrm>
          <a:prstGeom prst="rect">
            <a:avLst/>
          </a:prstGeom>
          <a:solidFill>
            <a:schemeClr val="accent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Calibri"/>
                <a:ea typeface="+mn-ea"/>
                <a:cs typeface="+mn-cs"/>
              </a:rPr>
              <a:t>Key words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Tag       Hip-Hop    Expression   </a:t>
            </a:r>
            <a:r>
              <a:rPr kumimoji="0" lang="en-GB" sz="1200" b="0" i="0" u="none" strike="noStrike" kern="1200" cap="none" spc="0" normalizeH="0" baseline="0" noProof="0" dirty="0" err="1">
                <a:ln>
                  <a:noFill/>
                </a:ln>
                <a:solidFill>
                  <a:prstClr val="black"/>
                </a:solidFill>
                <a:effectLst/>
                <a:uLnTx/>
                <a:uFillTx/>
                <a:latin typeface="Calibri"/>
                <a:ea typeface="+mn-ea"/>
                <a:cs typeface="+mn-cs"/>
              </a:rPr>
              <a:t>Wildstyle</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Stencil   Font     Flow    Dynamic        </a:t>
            </a:r>
          </a:p>
        </p:txBody>
      </p:sp>
      <p:sp>
        <p:nvSpPr>
          <p:cNvPr id="32" name="Rectangle 31"/>
          <p:cNvSpPr/>
          <p:nvPr/>
        </p:nvSpPr>
        <p:spPr>
          <a:xfrm>
            <a:off x="68214" y="924115"/>
            <a:ext cx="4150771"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1A1A1A"/>
                </a:solidFill>
                <a:effectLst/>
                <a:uLnTx/>
                <a:uFillTx/>
                <a:latin typeface="Calibri"/>
                <a:ea typeface="+mn-ea"/>
                <a:cs typeface="+mn-cs"/>
              </a:rPr>
              <a:t>Graffiti</a:t>
            </a:r>
            <a:r>
              <a:rPr kumimoji="0" lang="en-GB" sz="1200" b="0" i="0" u="none" strike="noStrike" kern="1200" cap="none" spc="0" normalizeH="0" baseline="0" noProof="0" dirty="0">
                <a:ln>
                  <a:noFill/>
                </a:ln>
                <a:solidFill>
                  <a:srgbClr val="1A1A1A"/>
                </a:solidFill>
                <a:effectLst/>
                <a:uLnTx/>
                <a:uFillTx/>
                <a:latin typeface="Calibri"/>
                <a:ea typeface="+mn-ea"/>
                <a:cs typeface="+mn-cs"/>
              </a:rPr>
              <a:t> is a form of </a:t>
            </a:r>
            <a:r>
              <a:rPr kumimoji="0" lang="en-GB" sz="1200" b="1" i="0" u="none" strike="noStrike" kern="1200" cap="none" spc="0" normalizeH="0" baseline="0" noProof="0" dirty="0">
                <a:ln>
                  <a:noFill/>
                </a:ln>
                <a:solidFill>
                  <a:srgbClr val="1A1A1A"/>
                </a:solidFill>
                <a:effectLst/>
                <a:uLnTx/>
                <a:uFillTx/>
                <a:latin typeface="Calibri"/>
                <a:ea typeface="+mn-ea"/>
                <a:cs typeface="+mn-cs"/>
              </a:rPr>
              <a:t>visual communication </a:t>
            </a:r>
            <a:r>
              <a:rPr kumimoji="0" lang="en-GB" sz="1200" b="0" i="0" u="none" strike="noStrike" kern="1200" cap="none" spc="0" normalizeH="0" baseline="0" noProof="0" dirty="0">
                <a:ln>
                  <a:noFill/>
                </a:ln>
                <a:solidFill>
                  <a:srgbClr val="1A1A1A"/>
                </a:solidFill>
                <a:effectLst/>
                <a:uLnTx/>
                <a:uFillTx/>
                <a:latin typeface="Calibri"/>
                <a:ea typeface="+mn-ea"/>
                <a:cs typeface="+mn-cs"/>
              </a:rPr>
              <a:t>involving </a:t>
            </a:r>
            <a:r>
              <a:rPr kumimoji="0" lang="en-GB" sz="1200" b="0" i="0" u="none" strike="noStrike" kern="1200" cap="none" spc="0" normalizeH="0" baseline="0" noProof="0" dirty="0">
                <a:ln>
                  <a:noFill/>
                </a:ln>
                <a:solidFill>
                  <a:prstClr val="black"/>
                </a:solidFill>
                <a:effectLst/>
                <a:uLnTx/>
                <a:uFillTx/>
                <a:latin typeface="Calibri"/>
                <a:ea typeface="+mn-ea"/>
                <a:cs typeface="+mn-cs"/>
              </a:rPr>
              <a:t>writing or drawing on a wall or other surface, often without permission and within public view. Graffiti ranges from simple written words to elaborate wall paintings, and has existed since ancient times, with examples dating back to ancient Egypt, ancient Greece, and the Roman Empire.</a:t>
            </a:r>
          </a:p>
        </p:txBody>
      </p:sp>
      <p:sp>
        <p:nvSpPr>
          <p:cNvPr id="33" name="Rectangle 32"/>
          <p:cNvSpPr/>
          <p:nvPr/>
        </p:nvSpPr>
        <p:spPr>
          <a:xfrm>
            <a:off x="77015" y="2099252"/>
            <a:ext cx="3340979" cy="261610"/>
          </a:xfrm>
          <a:prstGeom prst="rect">
            <a:avLst/>
          </a:prstGeom>
          <a:solidFill>
            <a:schemeClr val="accent1">
              <a:lumMod val="20000"/>
              <a:lumOff val="80000"/>
            </a:schemeClr>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Calibri"/>
                <a:ea typeface="+mn-ea"/>
                <a:cs typeface="+mn-cs"/>
              </a:rPr>
              <a:t>Graffiti introduction -  https://youtu.be/4Ul4mhho03M</a:t>
            </a:r>
          </a:p>
        </p:txBody>
      </p:sp>
    </p:spTree>
    <p:extLst>
      <p:ext uri="{BB962C8B-B14F-4D97-AF65-F5344CB8AC3E}">
        <p14:creationId xmlns:p14="http://schemas.microsoft.com/office/powerpoint/2010/main" val="1705806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0954" y="274638"/>
            <a:ext cx="2451479" cy="404701"/>
          </a:xfrm>
        </p:spPr>
        <p:txBody>
          <a:bodyPr>
            <a:normAutofit/>
          </a:bodyPr>
          <a:lstStyle/>
          <a:p>
            <a:r>
              <a:rPr lang="en-US" sz="2000" dirty="0"/>
              <a:t>Year 9 Art  term 5/6                                   </a:t>
            </a:r>
          </a:p>
        </p:txBody>
      </p:sp>
      <p:sp>
        <p:nvSpPr>
          <p:cNvPr id="3" name="Rectangle 2"/>
          <p:cNvSpPr/>
          <p:nvPr/>
        </p:nvSpPr>
        <p:spPr>
          <a:xfrm>
            <a:off x="5231587" y="-89902"/>
            <a:ext cx="2430794" cy="923330"/>
          </a:xfrm>
          <a:prstGeom prst="rect">
            <a:avLst/>
          </a:prstGeom>
          <a:noFill/>
        </p:spPr>
        <p:txBody>
          <a:bodyPr wrap="none" lIns="91440" tIns="45720" rIns="91440" bIns="45720">
            <a:spAutoFit/>
          </a:bodyPr>
          <a:lstStyle/>
          <a:p>
            <a:pPr algn="ctr"/>
            <a:r>
              <a:rPr lang="en-US" sz="5400" b="1" cap="none" spc="50" dirty="0">
                <a:ln w="0"/>
                <a:solidFill>
                  <a:schemeClr val="bg2"/>
                </a:solidFill>
                <a:effectLst>
                  <a:innerShdw blurRad="63500" dist="50800" dir="13500000">
                    <a:srgbClr val="000000">
                      <a:alpha val="50000"/>
                    </a:srgbClr>
                  </a:innerShdw>
                </a:effectLst>
              </a:rPr>
              <a:t>Fashion</a:t>
            </a:r>
          </a:p>
        </p:txBody>
      </p:sp>
      <p:sp>
        <p:nvSpPr>
          <p:cNvPr id="16" name="TextBox 15"/>
          <p:cNvSpPr txBox="1"/>
          <p:nvPr/>
        </p:nvSpPr>
        <p:spPr>
          <a:xfrm>
            <a:off x="82661" y="1071938"/>
            <a:ext cx="1921632" cy="5816977"/>
          </a:xfrm>
          <a:prstGeom prst="rect">
            <a:avLst/>
          </a:prstGeom>
          <a:solidFill>
            <a:schemeClr val="accent1">
              <a:lumMod val="20000"/>
              <a:lumOff val="80000"/>
            </a:schemeClr>
          </a:solidFill>
        </p:spPr>
        <p:txBody>
          <a:bodyPr wrap="square" rtlCol="0">
            <a:spAutoFit/>
          </a:bodyPr>
          <a:lstStyle/>
          <a:p>
            <a:r>
              <a:rPr lang="en-GB" sz="1200" b="1" dirty="0"/>
              <a:t>Deliberate Practice task</a:t>
            </a:r>
            <a:endParaRPr lang="en-GB" sz="1200" dirty="0"/>
          </a:p>
          <a:p>
            <a:pPr marL="171450" indent="-171450">
              <a:buFont typeface="Arial" panose="020B0604020202020204" pitchFamily="34" charset="0"/>
              <a:buChar char="•"/>
            </a:pPr>
            <a:r>
              <a:rPr lang="en-GB" sz="1200" b="1" dirty="0"/>
              <a:t>Artist Research Task</a:t>
            </a:r>
            <a:endParaRPr lang="en-GB" sz="1200" dirty="0"/>
          </a:p>
          <a:p>
            <a:r>
              <a:rPr lang="en-GB" sz="1200" dirty="0"/>
              <a:t>Select an Artist or Art style where there is an emphasis on pattern, line, texture and mark.  You can select from the list below or research your own. Produce a google slide.</a:t>
            </a:r>
          </a:p>
          <a:p>
            <a:r>
              <a:rPr lang="en-GB" sz="1200" b="1" dirty="0"/>
              <a:t>Artists</a:t>
            </a:r>
          </a:p>
          <a:p>
            <a:r>
              <a:rPr lang="en-GB" sz="1200" dirty="0"/>
              <a:t>Melinda Hackett</a:t>
            </a:r>
          </a:p>
          <a:p>
            <a:pPr lvl="0"/>
            <a:r>
              <a:rPr lang="en-GB" sz="1200" dirty="0"/>
              <a:t>Gustav Klimt</a:t>
            </a:r>
          </a:p>
          <a:p>
            <a:pPr lvl="0"/>
            <a:r>
              <a:rPr lang="en-GB" sz="1200" dirty="0"/>
              <a:t>Piet Mondrian</a:t>
            </a:r>
          </a:p>
          <a:p>
            <a:pPr lvl="0"/>
            <a:r>
              <a:rPr lang="en-GB" sz="1200" dirty="0"/>
              <a:t>Victor </a:t>
            </a:r>
            <a:r>
              <a:rPr lang="en-GB" sz="1200" dirty="0" err="1"/>
              <a:t>Vasarely</a:t>
            </a:r>
            <a:endParaRPr lang="en-GB" sz="1200" dirty="0"/>
          </a:p>
          <a:p>
            <a:pPr lvl="0"/>
            <a:r>
              <a:rPr lang="en-GB" sz="1200" dirty="0"/>
              <a:t>Sonia Delaunay</a:t>
            </a:r>
          </a:p>
          <a:p>
            <a:pPr lvl="0"/>
            <a:r>
              <a:rPr lang="en-GB" sz="1200" dirty="0"/>
              <a:t>Friedrich </a:t>
            </a:r>
            <a:r>
              <a:rPr lang="en-GB" sz="1200" dirty="0" err="1"/>
              <a:t>Hundertwasser</a:t>
            </a:r>
            <a:endParaRPr lang="en-GB" sz="1200" dirty="0"/>
          </a:p>
          <a:p>
            <a:pPr lvl="0"/>
            <a:endParaRPr lang="en-GB" sz="1200" dirty="0"/>
          </a:p>
          <a:p>
            <a:pPr marL="171450" indent="-171450">
              <a:buFont typeface="Arial" panose="020B0604020202020204" pitchFamily="34" charset="0"/>
              <a:buChar char="•"/>
            </a:pPr>
            <a:r>
              <a:rPr lang="en-GB" sz="1200" b="1" dirty="0"/>
              <a:t>Task – </a:t>
            </a:r>
            <a:r>
              <a:rPr lang="en-GB" sz="1200" dirty="0"/>
              <a:t>Complete a visual study of your artist/Art style.  This should focus on the lines, Pattern, shape, Marks and Textures in the Artworks. Present your study on an A3 piece of paper.</a:t>
            </a:r>
          </a:p>
          <a:p>
            <a:endParaRPr lang="en-GB" sz="1200" dirty="0"/>
          </a:p>
          <a:p>
            <a:pPr marL="171450" indent="-171450">
              <a:buFont typeface="Arial" panose="020B0604020202020204" pitchFamily="34" charset="0"/>
              <a:buChar char="•"/>
            </a:pPr>
            <a:r>
              <a:rPr lang="en-GB" sz="1200" b="1"/>
              <a:t>Design </a:t>
            </a:r>
            <a:r>
              <a:rPr lang="en-GB" sz="1200" b="1" dirty="0"/>
              <a:t>and Make </a:t>
            </a:r>
            <a:r>
              <a:rPr lang="en-GB" sz="1200" dirty="0"/>
              <a:t>a simple Fashion Item such as a Tie, Bag, T-Shirt.  This to be inspired by your chosen Artist.</a:t>
            </a:r>
          </a:p>
        </p:txBody>
      </p:sp>
      <p:sp>
        <p:nvSpPr>
          <p:cNvPr id="18" name="TextBox 17"/>
          <p:cNvSpPr txBox="1"/>
          <p:nvPr/>
        </p:nvSpPr>
        <p:spPr>
          <a:xfrm>
            <a:off x="4932217" y="6013778"/>
            <a:ext cx="4121497" cy="861774"/>
          </a:xfrm>
          <a:prstGeom prst="rect">
            <a:avLst/>
          </a:prstGeom>
          <a:solidFill>
            <a:schemeClr val="accent2">
              <a:lumMod val="20000"/>
              <a:lumOff val="80000"/>
            </a:schemeClr>
          </a:solidFill>
        </p:spPr>
        <p:txBody>
          <a:bodyPr wrap="square" rtlCol="0">
            <a:spAutoFit/>
          </a:bodyPr>
          <a:lstStyle/>
          <a:p>
            <a:r>
              <a:rPr lang="en-GB" sz="1400" b="1" dirty="0"/>
              <a:t>Key words</a:t>
            </a:r>
          </a:p>
          <a:p>
            <a:r>
              <a:rPr lang="en-GB" sz="1200" dirty="0"/>
              <a:t>Colour     </a:t>
            </a:r>
            <a:r>
              <a:rPr lang="en-GB" sz="1200"/>
              <a:t>Pattern Accent  </a:t>
            </a:r>
            <a:r>
              <a:rPr lang="en-GB" sz="1200" dirty="0"/>
              <a:t>Shape    Mark   Line    Construct    Collage     Layer    Combine    </a:t>
            </a:r>
            <a:r>
              <a:rPr lang="en-GB" sz="1200" dirty="0" err="1"/>
              <a:t>Papier</a:t>
            </a:r>
            <a:r>
              <a:rPr lang="en-GB" sz="1200" dirty="0"/>
              <a:t> Mache      Relief   Interpret    Design</a:t>
            </a:r>
          </a:p>
        </p:txBody>
      </p:sp>
      <p:sp>
        <p:nvSpPr>
          <p:cNvPr id="27" name="Rectangle 26"/>
          <p:cNvSpPr/>
          <p:nvPr/>
        </p:nvSpPr>
        <p:spPr>
          <a:xfrm>
            <a:off x="6838474" y="819414"/>
            <a:ext cx="2017253" cy="2462213"/>
          </a:xfrm>
          <a:prstGeom prst="rect">
            <a:avLst/>
          </a:prstGeom>
        </p:spPr>
        <p:txBody>
          <a:bodyPr wrap="square">
            <a:spAutoFit/>
          </a:bodyPr>
          <a:lstStyle/>
          <a:p>
            <a:r>
              <a:rPr lang="en-GB" sz="1100" b="1" dirty="0">
                <a:solidFill>
                  <a:srgbClr val="222222"/>
                </a:solidFill>
                <a:latin typeface="arial" panose="020B0604020202020204" pitchFamily="34" charset="0"/>
              </a:rPr>
              <a:t>Ethical Fashion</a:t>
            </a:r>
            <a:r>
              <a:rPr lang="en-GB" sz="1100" dirty="0">
                <a:solidFill>
                  <a:srgbClr val="222222"/>
                </a:solidFill>
                <a:latin typeface="arial" panose="020B0604020202020204" pitchFamily="34" charset="0"/>
              </a:rPr>
              <a:t> is an umbrella term to describe </a:t>
            </a:r>
            <a:r>
              <a:rPr lang="en-GB" sz="1100" b="1" dirty="0">
                <a:solidFill>
                  <a:srgbClr val="222222"/>
                </a:solidFill>
                <a:latin typeface="arial" panose="020B0604020202020204" pitchFamily="34" charset="0"/>
              </a:rPr>
              <a:t>ethical fashion</a:t>
            </a:r>
            <a:r>
              <a:rPr lang="en-GB" sz="1100" dirty="0">
                <a:solidFill>
                  <a:srgbClr val="222222"/>
                </a:solidFill>
                <a:latin typeface="arial" panose="020B0604020202020204" pitchFamily="34" charset="0"/>
              </a:rPr>
              <a:t> design, production, retail, and purchasing. It covers a range of issues such as working conditions, exploitation, fair trade, sustainable production, the environment, and animal welfare.</a:t>
            </a:r>
          </a:p>
          <a:p>
            <a:endParaRPr lang="en-GB" sz="1100" dirty="0">
              <a:solidFill>
                <a:srgbClr val="222222"/>
              </a:solidFill>
              <a:latin typeface="arial" panose="020B0604020202020204" pitchFamily="34" charset="0"/>
            </a:endParaRPr>
          </a:p>
          <a:p>
            <a:r>
              <a:rPr lang="en-GB" sz="1100" dirty="0">
                <a:solidFill>
                  <a:srgbClr val="222222"/>
                </a:solidFill>
                <a:latin typeface="arial" panose="020B0604020202020204" pitchFamily="34" charset="0"/>
              </a:rPr>
              <a:t>What is the ethos of Fashion designer Stella McCartney?</a:t>
            </a:r>
          </a:p>
        </p:txBody>
      </p:sp>
      <p:sp>
        <p:nvSpPr>
          <p:cNvPr id="28" name="Rectangle 27"/>
          <p:cNvSpPr/>
          <p:nvPr/>
        </p:nvSpPr>
        <p:spPr>
          <a:xfrm>
            <a:off x="6653754" y="3429048"/>
            <a:ext cx="2428678" cy="307777"/>
          </a:xfrm>
          <a:prstGeom prst="rect">
            <a:avLst/>
          </a:prstGeom>
          <a:solidFill>
            <a:schemeClr val="accent5">
              <a:lumMod val="20000"/>
              <a:lumOff val="80000"/>
            </a:schemeClr>
          </a:solidFill>
        </p:spPr>
        <p:txBody>
          <a:bodyPr wrap="none">
            <a:spAutoFit/>
          </a:bodyPr>
          <a:lstStyle/>
          <a:p>
            <a:r>
              <a:rPr lang="en-GB" sz="1400" dirty="0"/>
              <a:t>https://youtu.be/ZoiU8sprXpQ</a:t>
            </a:r>
          </a:p>
        </p:txBody>
      </p:sp>
      <p:sp>
        <p:nvSpPr>
          <p:cNvPr id="29" name="TextBox 28"/>
          <p:cNvSpPr txBox="1"/>
          <p:nvPr/>
        </p:nvSpPr>
        <p:spPr>
          <a:xfrm>
            <a:off x="6805372" y="3828247"/>
            <a:ext cx="2013528" cy="1754326"/>
          </a:xfrm>
          <a:prstGeom prst="rect">
            <a:avLst/>
          </a:prstGeom>
          <a:noFill/>
        </p:spPr>
        <p:txBody>
          <a:bodyPr wrap="square" rtlCol="0">
            <a:spAutoFit/>
          </a:bodyPr>
          <a:lstStyle/>
          <a:p>
            <a:r>
              <a:rPr lang="en-GB" sz="1200" dirty="0"/>
              <a:t>TASK -  Watch the short video above and consider ways in which the fashion industry contributes to the damage to our environment. What is sustainable fashion and what practices could you adopt to support it?  </a:t>
            </a:r>
          </a:p>
          <a:p>
            <a:endParaRPr lang="en-GB" sz="1200" dirty="0"/>
          </a:p>
        </p:txBody>
      </p:sp>
      <p:pic>
        <p:nvPicPr>
          <p:cNvPr id="1040" name="Picture 16" descr="Michelle Ward What A Relief Pratt 2015"/>
          <p:cNvPicPr>
            <a:picLocks noChangeAspect="1" noChangeArrowheads="1"/>
          </p:cNvPicPr>
          <p:nvPr/>
        </p:nvPicPr>
        <p:blipFill rotWithShape="1">
          <a:blip r:embed="rId3">
            <a:extLst>
              <a:ext uri="{28A0092B-C50C-407E-A947-70E740481C1C}">
                <a14:useLocalDpi xmlns:a14="http://schemas.microsoft.com/office/drawing/2010/main" val="0"/>
              </a:ext>
            </a:extLst>
          </a:blip>
          <a:srcRect l="2248" t="8681" r="18664" b="51498"/>
          <a:stretch/>
        </p:blipFill>
        <p:spPr bwMode="auto">
          <a:xfrm>
            <a:off x="3662433" y="1643182"/>
            <a:ext cx="1997149" cy="1806118"/>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1042" name="Picture 18" descr="Дудлинг. Зентангл.: banakina — LiveJournal"/>
          <p:cNvPicPr>
            <a:picLocks noChangeAspect="1" noChangeArrowheads="1"/>
          </p:cNvPicPr>
          <p:nvPr/>
        </p:nvPicPr>
        <p:blipFill rotWithShape="1">
          <a:blip r:embed="rId4">
            <a:extLst>
              <a:ext uri="{28A0092B-C50C-407E-A947-70E740481C1C}">
                <a14:useLocalDpi xmlns:a14="http://schemas.microsoft.com/office/drawing/2010/main" val="0"/>
              </a:ext>
            </a:extLst>
          </a:blip>
          <a:srcRect l="6564" t="2304" r="60715"/>
          <a:stretch/>
        </p:blipFill>
        <p:spPr bwMode="auto">
          <a:xfrm>
            <a:off x="5816362" y="859639"/>
            <a:ext cx="748145" cy="3519649"/>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pic>
        <p:nvPicPr>
          <p:cNvPr id="1044" name="Picture 20" descr="Melinda Hackett, New York Artist, Female Artist, Mid-Career Artist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3903" y="786785"/>
            <a:ext cx="1170648" cy="14534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739872" y="787442"/>
            <a:ext cx="1858407" cy="738664"/>
          </a:xfrm>
          <a:prstGeom prst="rect">
            <a:avLst/>
          </a:prstGeom>
          <a:solidFill>
            <a:schemeClr val="accent6">
              <a:lumMod val="40000"/>
              <a:lumOff val="60000"/>
            </a:schemeClr>
          </a:solidFill>
        </p:spPr>
        <p:txBody>
          <a:bodyPr wrap="square" rtlCol="0">
            <a:spAutoFit/>
          </a:bodyPr>
          <a:lstStyle/>
          <a:p>
            <a:r>
              <a:rPr lang="en-GB" sz="1400" dirty="0"/>
              <a:t>Explore and interpret</a:t>
            </a:r>
          </a:p>
          <a:p>
            <a:r>
              <a:rPr lang="en-GB" sz="1400" dirty="0"/>
              <a:t>art elements in a range</a:t>
            </a:r>
          </a:p>
          <a:p>
            <a:r>
              <a:rPr lang="en-GB" sz="1400" dirty="0"/>
              <a:t>of media.</a:t>
            </a:r>
          </a:p>
        </p:txBody>
      </p:sp>
      <p:pic>
        <p:nvPicPr>
          <p:cNvPr id="1046" name="Picture 22" descr="DIY scratch board.    1) Heavily cover a canvas board with oil pastel in any random design.   2) Paint over the entire thing with Tempera Paint  3) Allow to dry.  4) Scratch any design your heart desires using anything pointy (paper clip, sgraffito tool, needle tool, inkless pen, etc).  5) With a wide, flat brush, carefully apply a generous amount of Mod Podge or other Sealing agent --without dragging the oil pastel across your design.  (It may take a little practice to see how much sealer 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5343" y="3260307"/>
            <a:ext cx="1798684" cy="1811441"/>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1048" name="Picture 24" descr="string relief print"/>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136372" y="4258442"/>
            <a:ext cx="1558400" cy="1168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lden Phase"/>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20063889">
            <a:off x="2095780" y="1791730"/>
            <a:ext cx="1133341" cy="15111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life of the Dutch artist Piet Mondria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139044">
            <a:off x="1883784" y="2993012"/>
            <a:ext cx="1614832" cy="97212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ictor Vasarely - “Vegokta&quot; Framed Limited Edition Hand-Signed Op ..."/>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75201">
            <a:off x="2129477" y="3702994"/>
            <a:ext cx="972048" cy="11714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nia Delaunay: the avant-garde queen of loud, wearable art | Art ..."/>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14018" y="4415242"/>
            <a:ext cx="1276231" cy="121059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Ketterer Kunst, Art auctions, Book auctions Munich, Hamburg &amp; Berlin"/>
          <p:cNvPicPr>
            <a:picLocks noChangeAspect="1" noChangeArrowheads="1"/>
          </p:cNvPicPr>
          <p:nvPr/>
        </p:nvPicPr>
        <p:blipFill rotWithShape="1">
          <a:blip r:embed="rId14">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val="0"/>
              </a:ext>
            </a:extLst>
          </a:blip>
          <a:srcRect l="14827" t="6110" r="9638" b="4697"/>
          <a:stretch/>
        </p:blipFill>
        <p:spPr bwMode="auto">
          <a:xfrm rot="19906716">
            <a:off x="1926722" y="5392845"/>
            <a:ext cx="1444092" cy="119365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Lucie Duclos collage made with papers from Jane Davies &quot;Collage Papers&quot; Book."/>
          <p:cNvPicPr>
            <a:picLocks noChangeAspect="1" noChangeArrowheads="1"/>
          </p:cNvPicPr>
          <p:nvPr/>
        </p:nvPicPr>
        <p:blipFill rotWithShape="1">
          <a:blip r:embed="rId16">
            <a:extLst>
              <a:ext uri="{28A0092B-C50C-407E-A947-70E740481C1C}">
                <a14:useLocalDpi xmlns:a14="http://schemas.microsoft.com/office/drawing/2010/main" val="0"/>
              </a:ext>
            </a:extLst>
          </a:blip>
          <a:srcRect l="12406" t="3863" r="10569" b="3982"/>
          <a:stretch/>
        </p:blipFill>
        <p:spPr bwMode="auto">
          <a:xfrm>
            <a:off x="3622509" y="4710582"/>
            <a:ext cx="1237163" cy="1902691"/>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4572000" y="5487855"/>
            <a:ext cx="4572000" cy="430887"/>
          </a:xfrm>
          <a:prstGeom prst="rect">
            <a:avLst/>
          </a:prstGeom>
          <a:solidFill>
            <a:schemeClr val="bg1"/>
          </a:solidFill>
        </p:spPr>
        <p:txBody>
          <a:bodyPr>
            <a:spAutoFit/>
          </a:bodyPr>
          <a:lstStyle/>
          <a:p>
            <a:pPr algn="r"/>
            <a:r>
              <a:rPr lang="en-GB" sz="1100" dirty="0">
                <a:hlinkClick r:id="" action="ppaction://noaction"/>
              </a:rPr>
              <a:t>Where do Fashion designers find inspiration?</a:t>
            </a:r>
          </a:p>
          <a:p>
            <a:pPr algn="r"/>
            <a:r>
              <a:rPr lang="en-GB" sz="1100" dirty="0">
                <a:hlinkClick r:id="" action="ppaction://noaction"/>
              </a:rPr>
              <a:t>https</a:t>
            </a:r>
            <a:r>
              <a:rPr lang="en-GB" sz="1100" dirty="0">
                <a:hlinkClick r:id="rId17"/>
              </a:rPr>
              <a:t>://www.fashiongonerogue.com/content/fashion-designers-inspiration/</a:t>
            </a:r>
            <a:endParaRPr lang="en-GB" sz="1100" dirty="0"/>
          </a:p>
        </p:txBody>
      </p:sp>
      <p:sp>
        <p:nvSpPr>
          <p:cNvPr id="6" name="TextBox 5"/>
          <p:cNvSpPr txBox="1"/>
          <p:nvPr/>
        </p:nvSpPr>
        <p:spPr>
          <a:xfrm>
            <a:off x="5030401" y="2632108"/>
            <a:ext cx="593582" cy="523220"/>
          </a:xfrm>
          <a:prstGeom prst="rect">
            <a:avLst/>
          </a:prstGeom>
          <a:solidFill>
            <a:schemeClr val="bg1"/>
          </a:solidFill>
        </p:spPr>
        <p:txBody>
          <a:bodyPr wrap="square" rtlCol="0">
            <a:spAutoFit/>
          </a:bodyPr>
          <a:lstStyle/>
          <a:p>
            <a:r>
              <a:rPr lang="en-GB" sz="1400" dirty="0"/>
              <a:t>Card Relief</a:t>
            </a:r>
          </a:p>
        </p:txBody>
      </p:sp>
      <p:sp>
        <p:nvSpPr>
          <p:cNvPr id="33" name="TextBox 32"/>
          <p:cNvSpPr txBox="1"/>
          <p:nvPr/>
        </p:nvSpPr>
        <p:spPr>
          <a:xfrm>
            <a:off x="5816362" y="2050520"/>
            <a:ext cx="493517" cy="307777"/>
          </a:xfrm>
          <a:prstGeom prst="rect">
            <a:avLst/>
          </a:prstGeom>
          <a:solidFill>
            <a:schemeClr val="bg1"/>
          </a:solidFill>
        </p:spPr>
        <p:txBody>
          <a:bodyPr wrap="square" rtlCol="0">
            <a:spAutoFit/>
          </a:bodyPr>
          <a:lstStyle/>
          <a:p>
            <a:r>
              <a:rPr lang="en-GB" sz="1400" dirty="0"/>
              <a:t>Pen</a:t>
            </a:r>
          </a:p>
        </p:txBody>
      </p:sp>
      <p:sp>
        <p:nvSpPr>
          <p:cNvPr id="34" name="TextBox 33"/>
          <p:cNvSpPr txBox="1"/>
          <p:nvPr/>
        </p:nvSpPr>
        <p:spPr>
          <a:xfrm>
            <a:off x="4022291" y="3320212"/>
            <a:ext cx="808326" cy="307777"/>
          </a:xfrm>
          <a:prstGeom prst="rect">
            <a:avLst/>
          </a:prstGeom>
          <a:solidFill>
            <a:schemeClr val="bg1"/>
          </a:solidFill>
        </p:spPr>
        <p:txBody>
          <a:bodyPr wrap="square" rtlCol="0">
            <a:spAutoFit/>
          </a:bodyPr>
          <a:lstStyle/>
          <a:p>
            <a:r>
              <a:rPr lang="en-GB" sz="1400" dirty="0" err="1"/>
              <a:t>Sgraffito</a:t>
            </a:r>
            <a:endParaRPr lang="en-GB" sz="1400" dirty="0"/>
          </a:p>
        </p:txBody>
      </p:sp>
      <p:sp>
        <p:nvSpPr>
          <p:cNvPr id="35" name="TextBox 34"/>
          <p:cNvSpPr txBox="1"/>
          <p:nvPr/>
        </p:nvSpPr>
        <p:spPr>
          <a:xfrm>
            <a:off x="5182801" y="4296506"/>
            <a:ext cx="633561" cy="307777"/>
          </a:xfrm>
          <a:prstGeom prst="rect">
            <a:avLst/>
          </a:prstGeom>
          <a:solidFill>
            <a:schemeClr val="bg1"/>
          </a:solidFill>
        </p:spPr>
        <p:txBody>
          <a:bodyPr wrap="square" rtlCol="0">
            <a:spAutoFit/>
          </a:bodyPr>
          <a:lstStyle/>
          <a:p>
            <a:r>
              <a:rPr lang="en-GB" sz="1400" dirty="0"/>
              <a:t>String</a:t>
            </a:r>
          </a:p>
        </p:txBody>
      </p:sp>
      <p:sp>
        <p:nvSpPr>
          <p:cNvPr id="36" name="TextBox 35"/>
          <p:cNvSpPr txBox="1"/>
          <p:nvPr/>
        </p:nvSpPr>
        <p:spPr>
          <a:xfrm>
            <a:off x="3693692" y="4758648"/>
            <a:ext cx="746407" cy="307777"/>
          </a:xfrm>
          <a:prstGeom prst="rect">
            <a:avLst/>
          </a:prstGeom>
          <a:solidFill>
            <a:schemeClr val="bg1"/>
          </a:solidFill>
        </p:spPr>
        <p:txBody>
          <a:bodyPr wrap="square" rtlCol="0">
            <a:spAutoFit/>
          </a:bodyPr>
          <a:lstStyle/>
          <a:p>
            <a:r>
              <a:rPr lang="en-GB" sz="1400" dirty="0"/>
              <a:t>Collage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784</TotalTime>
  <Words>663</Words>
  <Application>Microsoft Office PowerPoint</Application>
  <PresentationFormat>On-screen Show (4:3)</PresentationFormat>
  <Paragraphs>80</Paragraphs>
  <Slides>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Arial</vt:lpstr>
      <vt:lpstr>Avenir Next Regular</vt:lpstr>
      <vt:lpstr>Calibri</vt:lpstr>
      <vt:lpstr>Office Theme</vt:lpstr>
      <vt:lpstr>Year 9 Art half term 1 and 2                                </vt:lpstr>
      <vt:lpstr>Year 9 Art  HT 3 and 4                                  </vt:lpstr>
      <vt:lpstr>Year 9 Art  term 5/6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Caroline Grindrod</dc:creator>
  <cp:lastModifiedBy>Glen Griffiths</cp:lastModifiedBy>
  <cp:revision>74</cp:revision>
  <cp:lastPrinted>2022-06-10T10:22:11Z</cp:lastPrinted>
  <dcterms:created xsi:type="dcterms:W3CDTF">2020-06-25T14:38:52Z</dcterms:created>
  <dcterms:modified xsi:type="dcterms:W3CDTF">2024-11-13T10:36:24Z</dcterms:modified>
</cp:coreProperties>
</file>