
<file path=[Content_Types].xml><?xml version="1.0" encoding="utf-8"?>
<Types xmlns="http://schemas.openxmlformats.org/package/2006/content-types">
  <Default Extension="jpeg" ContentType="image/jpeg"/>
  <Default Extension="jpg" ContentType="image/jpeg"/>
  <Default Extension="pdf" ContentType="application/pdf"/>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
  </p:notesMasterIdLst>
  <p:sldIdLst>
    <p:sldId id="260" r:id="rId2"/>
    <p:sldId id="261" r:id="rId3"/>
    <p:sldId id="262" r:id="rId4"/>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627" autoAdjust="0"/>
  </p:normalViewPr>
  <p:slideViewPr>
    <p:cSldViewPr snapToGrid="0" snapToObjects="1">
      <p:cViewPr varScale="1">
        <p:scale>
          <a:sx n="59" d="100"/>
          <a:sy n="59" d="100"/>
        </p:scale>
        <p:origin x="62" y="33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1A5BAEA0-2965-4B12-BFE7-79E5BD21E59F}" type="datetimeFigureOut">
              <a:rPr lang="en-GB" smtClean="0"/>
              <a:t>24/01/2024</a:t>
            </a:fld>
            <a:endParaRPr lang="en-GB"/>
          </a:p>
        </p:txBody>
      </p:sp>
      <p:sp>
        <p:nvSpPr>
          <p:cNvPr id="4" name="Slide Image Placeholder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BF77F047-2472-4227-921D-D3E27A801B8E}" type="slidenum">
              <a:rPr lang="en-GB" smtClean="0"/>
              <a:t>‹#›</a:t>
            </a:fld>
            <a:endParaRPr lang="en-GB"/>
          </a:p>
        </p:txBody>
      </p:sp>
    </p:spTree>
    <p:extLst>
      <p:ext uri="{BB962C8B-B14F-4D97-AF65-F5344CB8AC3E}">
        <p14:creationId xmlns:p14="http://schemas.microsoft.com/office/powerpoint/2010/main" val="4268765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ART Knowledge Organisers - Year 8 – HT1 &amp; HT2</a:t>
            </a:r>
          </a:p>
        </p:txBody>
      </p:sp>
      <p:sp>
        <p:nvSpPr>
          <p:cNvPr id="4" name="Slide Number Placeholder 3"/>
          <p:cNvSpPr>
            <a:spLocks noGrp="1"/>
          </p:cNvSpPr>
          <p:nvPr>
            <p:ph type="sldNum" sz="quarter" idx="10"/>
          </p:nvPr>
        </p:nvSpPr>
        <p:spPr/>
        <p:txBody>
          <a:bodyPr/>
          <a:lstStyle/>
          <a:p>
            <a:fld id="{90BEBCD4-C599-498E-A15A-4FB51D03A119}" type="slidenum">
              <a:rPr lang="en-GB" smtClean="0"/>
              <a:t>1</a:t>
            </a:fld>
            <a:endParaRPr lang="en-GB"/>
          </a:p>
        </p:txBody>
      </p:sp>
    </p:spTree>
    <p:extLst>
      <p:ext uri="{BB962C8B-B14F-4D97-AF65-F5344CB8AC3E}">
        <p14:creationId xmlns:p14="http://schemas.microsoft.com/office/powerpoint/2010/main" val="203979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ART Knowledge Organisers - Year 8 – HT3 &amp; HT4</a:t>
            </a:r>
          </a:p>
        </p:txBody>
      </p:sp>
      <p:sp>
        <p:nvSpPr>
          <p:cNvPr id="4" name="Slide Number Placeholder 3"/>
          <p:cNvSpPr>
            <a:spLocks noGrp="1"/>
          </p:cNvSpPr>
          <p:nvPr>
            <p:ph type="sldNum" sz="quarter" idx="10"/>
          </p:nvPr>
        </p:nvSpPr>
        <p:spPr/>
        <p:txBody>
          <a:bodyPr/>
          <a:lstStyle/>
          <a:p>
            <a:fld id="{90BEBCD4-C599-498E-A15A-4FB51D03A119}" type="slidenum">
              <a:rPr lang="en-GB" smtClean="0"/>
              <a:t>2</a:t>
            </a:fld>
            <a:endParaRPr lang="en-GB"/>
          </a:p>
        </p:txBody>
      </p:sp>
    </p:spTree>
    <p:extLst>
      <p:ext uri="{BB962C8B-B14F-4D97-AF65-F5344CB8AC3E}">
        <p14:creationId xmlns:p14="http://schemas.microsoft.com/office/powerpoint/2010/main" val="30931010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ART Knowledge Organisers - Year 8 – HT5 &amp; HT6</a:t>
            </a:r>
          </a:p>
          <a:p>
            <a:endParaRPr lang="en-GB" dirty="0"/>
          </a:p>
        </p:txBody>
      </p:sp>
      <p:sp>
        <p:nvSpPr>
          <p:cNvPr id="4" name="Slide Number Placeholder 3"/>
          <p:cNvSpPr>
            <a:spLocks noGrp="1"/>
          </p:cNvSpPr>
          <p:nvPr>
            <p:ph type="sldNum" sz="quarter" idx="5"/>
          </p:nvPr>
        </p:nvSpPr>
        <p:spPr/>
        <p:txBody>
          <a:bodyPr/>
          <a:lstStyle/>
          <a:p>
            <a:fld id="{90BEBCD4-C599-498E-A15A-4FB51D03A119}" type="slidenum">
              <a:rPr lang="en-GB" smtClean="0"/>
              <a:t>3</a:t>
            </a:fld>
            <a:endParaRPr lang="en-GB"/>
          </a:p>
        </p:txBody>
      </p:sp>
    </p:spTree>
    <p:extLst>
      <p:ext uri="{BB962C8B-B14F-4D97-AF65-F5344CB8AC3E}">
        <p14:creationId xmlns:p14="http://schemas.microsoft.com/office/powerpoint/2010/main" val="4604690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pd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d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9" name="Picture 8" descr="HAR 071coverHartford.pdf"/>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0" y="-106989"/>
            <a:ext cx="9144000" cy="6964989"/>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7" name="Picture 6" descr="HAR 071 inside Hartford.pdf"/>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0" y="0"/>
            <a:ext cx="9144000" cy="6599491"/>
          </a:xfrm>
          <a:prstGeom prst="rect">
            <a:avLst/>
          </a:prstGeom>
        </p:spPr>
      </p:pic>
      <p:sp>
        <p:nvSpPr>
          <p:cNvPr id="8" name="Title 1"/>
          <p:cNvSpPr>
            <a:spLocks noGrp="1"/>
          </p:cNvSpPr>
          <p:nvPr>
            <p:ph type="title"/>
          </p:nvPr>
        </p:nvSpPr>
        <p:spPr>
          <a:xfrm>
            <a:off x="1210954" y="274638"/>
            <a:ext cx="7475845" cy="404701"/>
          </a:xfrm>
        </p:spPr>
        <p:txBody>
          <a:bodyPr>
            <a:normAutofit/>
          </a:bodyPr>
          <a:lstStyle>
            <a:lvl1pPr algn="l">
              <a:defRPr sz="2400" b="0" i="0">
                <a:solidFill>
                  <a:schemeClr val="bg1"/>
                </a:solidFill>
                <a:latin typeface="Avenir Next Regular"/>
                <a:cs typeface="Avenir Next Regular"/>
              </a:defRPr>
            </a:lvl1pPr>
          </a:lstStyle>
          <a:p>
            <a:r>
              <a:rPr lang="en-GB" dirty="0"/>
              <a:t>Click to edit Master title style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02E42C-8DBD-BC43-8C92-5192EDDB1B7C}" type="datetimeFigureOut">
              <a:rPr lang="en-US" smtClean="0"/>
              <a:t>1/24/2024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C37C50-25E0-3C4C-BF55-55F786DF3DCE}"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9" r:id="rId1"/>
    <p:sldLayoutId id="2147483670"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eg"/><Relationship Id="rId10" Type="http://schemas.openxmlformats.org/officeDocument/2006/relationships/image" Target="../media/image9.jpeg"/><Relationship Id="rId4" Type="http://schemas.openxmlformats.org/officeDocument/2006/relationships/image" Target="../media/image4.png"/><Relationship Id="rId9"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4790" y="264675"/>
            <a:ext cx="7475845" cy="404701"/>
          </a:xfrm>
        </p:spPr>
        <p:txBody>
          <a:bodyPr>
            <a:normAutofit fontScale="90000"/>
          </a:bodyPr>
          <a:lstStyle/>
          <a:p>
            <a:r>
              <a:rPr lang="en-US" dirty="0"/>
              <a:t>Year 8 ART HT1/HT2                                  </a:t>
            </a:r>
          </a:p>
        </p:txBody>
      </p:sp>
      <p:sp>
        <p:nvSpPr>
          <p:cNvPr id="3" name="Rectangle 2"/>
          <p:cNvSpPr/>
          <p:nvPr/>
        </p:nvSpPr>
        <p:spPr>
          <a:xfrm>
            <a:off x="3721272" y="153822"/>
            <a:ext cx="4102918" cy="646331"/>
          </a:xfrm>
          <a:prstGeom prst="rect">
            <a:avLst/>
          </a:prstGeom>
          <a:noFill/>
        </p:spPr>
        <p:txBody>
          <a:bodyPr wrap="none" lIns="91440" tIns="45720" rIns="91440" bIns="45720">
            <a:spAutoFit/>
          </a:bodyPr>
          <a:lstStyle/>
          <a:p>
            <a:pPr algn="ctr"/>
            <a:r>
              <a:rPr lang="en-US" sz="3600" b="1" cap="none" spc="50" dirty="0">
                <a:ln w="0"/>
                <a:solidFill>
                  <a:schemeClr val="bg2"/>
                </a:solidFill>
                <a:effectLst>
                  <a:innerShdw blurRad="63500" dist="50800" dir="13500000">
                    <a:srgbClr val="000000">
                      <a:alpha val="50000"/>
                    </a:srgbClr>
                  </a:innerShdw>
                </a:effectLst>
              </a:rPr>
              <a:t>African Art /Cubism</a:t>
            </a:r>
          </a:p>
        </p:txBody>
      </p:sp>
      <p:pic>
        <p:nvPicPr>
          <p:cNvPr id="7" name="Picture 6"/>
          <p:cNvPicPr>
            <a:picLocks noChangeAspect="1"/>
          </p:cNvPicPr>
          <p:nvPr/>
        </p:nvPicPr>
        <p:blipFill rotWithShape="1">
          <a:blip r:embed="rId3"/>
          <a:srcRect l="33169" t="10093" r="25177" b="7456"/>
          <a:stretch/>
        </p:blipFill>
        <p:spPr>
          <a:xfrm>
            <a:off x="138548" y="923637"/>
            <a:ext cx="1644073" cy="1830552"/>
          </a:xfrm>
          <a:prstGeom prst="rect">
            <a:avLst/>
          </a:prstGeom>
        </p:spPr>
      </p:pic>
      <p:pic>
        <p:nvPicPr>
          <p:cNvPr id="8" name="Picture 7"/>
          <p:cNvPicPr>
            <a:picLocks noChangeAspect="1"/>
          </p:cNvPicPr>
          <p:nvPr/>
        </p:nvPicPr>
        <p:blipFill rotWithShape="1">
          <a:blip r:embed="rId4"/>
          <a:srcRect l="43515" t="21105" r="37343" b="19201"/>
          <a:stretch/>
        </p:blipFill>
        <p:spPr>
          <a:xfrm>
            <a:off x="1838037" y="4279384"/>
            <a:ext cx="1139322" cy="1998483"/>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25304" y="1699258"/>
            <a:ext cx="1382348" cy="1811798"/>
          </a:xfrm>
          <a:prstGeom prst="rect">
            <a:avLst/>
          </a:prstGeom>
          <a:ln w="28575">
            <a:solidFill>
              <a:schemeClr val="bg1"/>
            </a:solidFill>
          </a:ln>
        </p:spPr>
      </p:pic>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t="6468" r="53684"/>
          <a:stretch/>
        </p:blipFill>
        <p:spPr>
          <a:xfrm>
            <a:off x="7648278" y="1520537"/>
            <a:ext cx="1373292" cy="1961109"/>
          </a:xfrm>
          <a:prstGeom prst="rect">
            <a:avLst/>
          </a:prstGeom>
          <a:ln w="38100">
            <a:solidFill>
              <a:srgbClr val="FFC000"/>
            </a:solidFill>
          </a:ln>
        </p:spPr>
      </p:pic>
      <p:sp>
        <p:nvSpPr>
          <p:cNvPr id="11" name="TextBox 10"/>
          <p:cNvSpPr txBox="1"/>
          <p:nvPr/>
        </p:nvSpPr>
        <p:spPr>
          <a:xfrm>
            <a:off x="6156171" y="725168"/>
            <a:ext cx="2397555" cy="954107"/>
          </a:xfrm>
          <a:prstGeom prst="rect">
            <a:avLst/>
          </a:prstGeom>
          <a:noFill/>
        </p:spPr>
        <p:txBody>
          <a:bodyPr wrap="square" rtlCol="0">
            <a:spAutoFit/>
          </a:bodyPr>
          <a:lstStyle/>
          <a:p>
            <a:r>
              <a:rPr lang="en-GB" sz="1400" b="1" dirty="0"/>
              <a:t>Picasso</a:t>
            </a:r>
            <a:r>
              <a:rPr lang="en-GB" sz="1400" dirty="0"/>
              <a:t> was a Spanish artist born in 1881.  He had an enormous influence on 20</a:t>
            </a:r>
            <a:r>
              <a:rPr lang="en-GB" sz="1400" baseline="30000" dirty="0"/>
              <a:t>th</a:t>
            </a:r>
            <a:r>
              <a:rPr lang="en-GB" sz="1400" dirty="0"/>
              <a:t> century art</a:t>
            </a:r>
          </a:p>
        </p:txBody>
      </p:sp>
      <p:sp>
        <p:nvSpPr>
          <p:cNvPr id="4" name="Rectangle 3"/>
          <p:cNvSpPr/>
          <p:nvPr/>
        </p:nvSpPr>
        <p:spPr>
          <a:xfrm>
            <a:off x="6038963" y="3583857"/>
            <a:ext cx="2937378" cy="1141723"/>
          </a:xfrm>
          <a:prstGeom prst="rect">
            <a:avLst/>
          </a:prstGeom>
          <a:ln>
            <a:solidFill>
              <a:schemeClr val="tx1"/>
            </a:solidFill>
          </a:ln>
        </p:spPr>
        <p:txBody>
          <a:bodyPr wrap="square">
            <a:spAutoFit/>
          </a:bodyPr>
          <a:lstStyle/>
          <a:p>
            <a:pPr algn="ctr">
              <a:lnSpc>
                <a:spcPct val="115000"/>
              </a:lnSpc>
              <a:spcAft>
                <a:spcPts val="1000"/>
              </a:spcAft>
            </a:pPr>
            <a:r>
              <a:rPr lang="en-GB" sz="1200" b="1" dirty="0">
                <a:latin typeface="Calibri" panose="020F0502020204030204" pitchFamily="34" charset="0"/>
                <a:ea typeface="Calibri" panose="020F0502020204030204" pitchFamily="34" charset="0"/>
                <a:cs typeface="Times New Roman" panose="02020603050405020304" pitchFamily="18" charset="0"/>
              </a:rPr>
              <a:t>Picasso's African Period</a:t>
            </a:r>
            <a:r>
              <a:rPr lang="en-GB" sz="1200" dirty="0">
                <a:latin typeface="Calibri" panose="020F0502020204030204" pitchFamily="34" charset="0"/>
                <a:ea typeface="Calibri" panose="020F0502020204030204" pitchFamily="34" charset="0"/>
                <a:cs typeface="Times New Roman" panose="02020603050405020304" pitchFamily="18" charset="0"/>
              </a:rPr>
              <a:t>, which lasted from 1906 to 1909, was the period when Pablo Picasso painted in a style which was strongly influenced by African sculpture and particularly traditional African masks.</a:t>
            </a:r>
          </a:p>
        </p:txBody>
      </p:sp>
      <p:sp>
        <p:nvSpPr>
          <p:cNvPr id="13" name="TextBox 12"/>
          <p:cNvSpPr txBox="1"/>
          <p:nvPr/>
        </p:nvSpPr>
        <p:spPr>
          <a:xfrm>
            <a:off x="139273" y="6123330"/>
            <a:ext cx="8882297" cy="677108"/>
          </a:xfrm>
          <a:prstGeom prst="rect">
            <a:avLst/>
          </a:prstGeom>
          <a:noFill/>
        </p:spPr>
        <p:txBody>
          <a:bodyPr wrap="square" rtlCol="0">
            <a:spAutoFit/>
          </a:bodyPr>
          <a:lstStyle/>
          <a:p>
            <a:r>
              <a:rPr lang="en-GB" sz="1400" b="1" dirty="0"/>
              <a:t>Key Vocabulary</a:t>
            </a:r>
          </a:p>
          <a:p>
            <a:r>
              <a:rPr lang="en-GB" sz="1200" dirty="0"/>
              <a:t>Proportion ,Form, Symmetry, Cubism, Shape , Pattern, Ceremony, Splintered, Style, Influenced, Traditional, Impact, Layering, Fragmented, Abstract</a:t>
            </a:r>
          </a:p>
        </p:txBody>
      </p:sp>
      <p:sp>
        <p:nvSpPr>
          <p:cNvPr id="5" name="Rectangle 4"/>
          <p:cNvSpPr/>
          <p:nvPr/>
        </p:nvSpPr>
        <p:spPr>
          <a:xfrm>
            <a:off x="76877" y="2852257"/>
            <a:ext cx="1809977" cy="3108543"/>
          </a:xfrm>
          <a:prstGeom prst="rect">
            <a:avLst/>
          </a:prstGeom>
        </p:spPr>
        <p:txBody>
          <a:bodyPr wrap="square">
            <a:spAutoFit/>
          </a:bodyPr>
          <a:lstStyle/>
          <a:p>
            <a:pPr algn="just" fontAlgn="b">
              <a:spcAft>
                <a:spcPts val="1000"/>
              </a:spcAft>
            </a:pPr>
            <a:r>
              <a:rPr lang="en-GB" sz="1400" b="1" dirty="0">
                <a:latin typeface="+mj-lt"/>
                <a:ea typeface="Times New Roman" panose="02020603050405020304" pitchFamily="18" charset="0"/>
                <a:cs typeface="Times New Roman" panose="02020603050405020304" pitchFamily="18" charset="0"/>
              </a:rPr>
              <a:t>African masks </a:t>
            </a:r>
            <a:r>
              <a:rPr lang="en-GB" sz="1400" dirty="0">
                <a:latin typeface="+mj-lt"/>
                <a:ea typeface="Times New Roman" panose="02020603050405020304" pitchFamily="18" charset="0"/>
                <a:cs typeface="Times New Roman" panose="02020603050405020304" pitchFamily="18" charset="0"/>
              </a:rPr>
              <a:t>are a part of </a:t>
            </a:r>
            <a:r>
              <a:rPr lang="en-GB" sz="1400" b="1" dirty="0">
                <a:latin typeface="+mj-lt"/>
                <a:ea typeface="Times New Roman" panose="02020603050405020304" pitchFamily="18" charset="0"/>
                <a:cs typeface="Times New Roman" panose="02020603050405020304" pitchFamily="18" charset="0"/>
              </a:rPr>
              <a:t>ceremonial</a:t>
            </a:r>
            <a:r>
              <a:rPr lang="en-GB" sz="1400" dirty="0">
                <a:latin typeface="+mj-lt"/>
                <a:ea typeface="Times New Roman" panose="02020603050405020304" pitchFamily="18" charset="0"/>
                <a:cs typeface="Times New Roman" panose="02020603050405020304" pitchFamily="18" charset="0"/>
              </a:rPr>
              <a:t> costume. They are used in religious and social events to </a:t>
            </a:r>
            <a:r>
              <a:rPr lang="en-GB" sz="1400" b="1" dirty="0">
                <a:latin typeface="+mj-lt"/>
                <a:ea typeface="Times New Roman" panose="02020603050405020304" pitchFamily="18" charset="0"/>
                <a:cs typeface="Times New Roman" panose="02020603050405020304" pitchFamily="18" charset="0"/>
              </a:rPr>
              <a:t>represent</a:t>
            </a:r>
            <a:r>
              <a:rPr lang="en-GB" sz="1400" dirty="0">
                <a:latin typeface="+mj-lt"/>
                <a:ea typeface="Times New Roman" panose="02020603050405020304" pitchFamily="18" charset="0"/>
                <a:cs typeface="Times New Roman" panose="02020603050405020304" pitchFamily="18" charset="0"/>
              </a:rPr>
              <a:t> the spirits of ancestors or to control the good and evil forces in the community. Some combine human and animal features to unite man with his natural environment. </a:t>
            </a:r>
            <a:endParaRPr lang="en-GB" sz="1400" dirty="0">
              <a:effectLst/>
              <a:latin typeface="+mj-lt"/>
              <a:ea typeface="Calibri" panose="020F0502020204030204" pitchFamily="34" charset="0"/>
              <a:cs typeface="Times New Roman" panose="02020603050405020304" pitchFamily="18" charset="0"/>
            </a:endParaRPr>
          </a:p>
        </p:txBody>
      </p:sp>
      <p:pic>
        <p:nvPicPr>
          <p:cNvPr id="15" name="Picture 14" descr="Image result for les demoiselles d'avignon&quot;"/>
          <p:cNvPicPr/>
          <p:nvPr/>
        </p:nvPicPr>
        <p:blipFill>
          <a:blip r:embed="rId7">
            <a:extLst>
              <a:ext uri="{28A0092B-C50C-407E-A947-70E740481C1C}">
                <a14:useLocalDpi xmlns:a14="http://schemas.microsoft.com/office/drawing/2010/main" val="0"/>
              </a:ext>
            </a:extLst>
          </a:blip>
          <a:srcRect/>
          <a:stretch>
            <a:fillRect/>
          </a:stretch>
        </p:blipFill>
        <p:spPr bwMode="auto">
          <a:xfrm>
            <a:off x="2924414" y="3587794"/>
            <a:ext cx="2024043" cy="2092570"/>
          </a:xfrm>
          <a:prstGeom prst="rect">
            <a:avLst/>
          </a:prstGeom>
          <a:noFill/>
          <a:ln>
            <a:noFill/>
          </a:ln>
        </p:spPr>
      </p:pic>
      <p:sp>
        <p:nvSpPr>
          <p:cNvPr id="16" name="TextBox 15"/>
          <p:cNvSpPr txBox="1"/>
          <p:nvPr/>
        </p:nvSpPr>
        <p:spPr>
          <a:xfrm>
            <a:off x="3051708" y="1684938"/>
            <a:ext cx="3057429" cy="1938992"/>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en-GB" sz="1200" b="1" dirty="0"/>
              <a:t>Deliberate Practice </a:t>
            </a:r>
            <a:r>
              <a:rPr lang="en-GB" sz="1200" dirty="0"/>
              <a:t>– </a:t>
            </a:r>
          </a:p>
          <a:p>
            <a:pPr marL="171450" indent="-171450">
              <a:buFont typeface="Arial" panose="020B0604020202020204" pitchFamily="34" charset="0"/>
              <a:buChar char="•"/>
            </a:pPr>
            <a:r>
              <a:rPr lang="en-GB" sz="1200" dirty="0"/>
              <a:t>Produce an Artist research page about Picasso use the Artist research page in your Knowledge organiser to help you.</a:t>
            </a:r>
          </a:p>
          <a:p>
            <a:pPr marL="171450" indent="-171450">
              <a:buFont typeface="Arial" panose="020B0604020202020204" pitchFamily="34" charset="0"/>
              <a:buChar char="•"/>
            </a:pPr>
            <a:r>
              <a:rPr lang="en-GB" sz="1200" dirty="0"/>
              <a:t>Look at examples of African Masks and the portrait paintings of Picasso and compare.  How are the faces similar? Look at the shape of the face, individual features, expression and marks. Use 3 of the key Vocabulary word in your written work.</a:t>
            </a:r>
          </a:p>
        </p:txBody>
      </p:sp>
      <p:sp>
        <p:nvSpPr>
          <p:cNvPr id="6" name="TextBox 5"/>
          <p:cNvSpPr txBox="1"/>
          <p:nvPr/>
        </p:nvSpPr>
        <p:spPr>
          <a:xfrm>
            <a:off x="4874108" y="3675822"/>
            <a:ext cx="1090505" cy="138499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tx1"/>
            </a:solidFill>
          </a:ln>
        </p:spPr>
        <p:txBody>
          <a:bodyPr wrap="square" rtlCol="0">
            <a:spAutoFit/>
          </a:bodyPr>
          <a:lstStyle/>
          <a:p>
            <a:pPr algn="ctr"/>
            <a:r>
              <a:rPr lang="en-GB" sz="1200" b="1" dirty="0"/>
              <a:t>“Les Demoiselles </a:t>
            </a:r>
            <a:r>
              <a:rPr lang="en-GB" sz="1200" b="1" dirty="0" err="1"/>
              <a:t>D’Avignon</a:t>
            </a:r>
            <a:r>
              <a:rPr lang="en-GB" sz="1200" b="1" dirty="0"/>
              <a:t>” – How much did the painting sell for?</a:t>
            </a:r>
          </a:p>
        </p:txBody>
      </p:sp>
      <p:pic>
        <p:nvPicPr>
          <p:cNvPr id="1026" name="Picture 2" descr="Picasso African Art 2 | apoling19"/>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855843" y="788861"/>
            <a:ext cx="1122643" cy="16355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icasso's African Period - Wikiwand"/>
          <p:cNvPicPr>
            <a:picLocks noChangeAspect="1" noChangeArrowheads="1"/>
          </p:cNvPicPr>
          <p:nvPr/>
        </p:nvPicPr>
        <p:blipFill rotWithShape="1">
          <a:blip r:embed="rId10">
            <a:extLst>
              <a:ext uri="{28A0092B-C50C-407E-A947-70E740481C1C}">
                <a14:useLocalDpi xmlns:a14="http://schemas.microsoft.com/office/drawing/2010/main" val="0"/>
              </a:ext>
            </a:extLst>
          </a:blip>
          <a:srcRect t="4510"/>
          <a:stretch/>
        </p:blipFill>
        <p:spPr bwMode="auto">
          <a:xfrm>
            <a:off x="1936729" y="2501092"/>
            <a:ext cx="913286" cy="1687757"/>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3035541" y="715461"/>
            <a:ext cx="3181927" cy="1015663"/>
          </a:xfrm>
          <a:prstGeom prst="rect">
            <a:avLst/>
          </a:prstGeom>
        </p:spPr>
        <p:txBody>
          <a:bodyPr wrap="square">
            <a:spAutoFit/>
          </a:bodyPr>
          <a:lstStyle/>
          <a:p>
            <a:pPr algn="ctr"/>
            <a:r>
              <a:rPr lang="en-GB" sz="1200" b="1" dirty="0">
                <a:solidFill>
                  <a:srgbClr val="222222"/>
                </a:solidFill>
              </a:rPr>
              <a:t>Cubism</a:t>
            </a:r>
            <a:r>
              <a:rPr lang="en-GB" sz="1200" dirty="0">
                <a:solidFill>
                  <a:srgbClr val="222222"/>
                </a:solidFill>
              </a:rPr>
              <a:t> was invented in around 1907–08 by Pablo Picasso and Georges Braque. They brought different views of subjects together in the same picture, resulting in paintings that appear </a:t>
            </a:r>
            <a:r>
              <a:rPr lang="en-GB" sz="1200" b="1" dirty="0">
                <a:solidFill>
                  <a:srgbClr val="222222"/>
                </a:solidFill>
              </a:rPr>
              <a:t>fragmented</a:t>
            </a:r>
            <a:r>
              <a:rPr lang="en-GB" sz="1200" dirty="0">
                <a:solidFill>
                  <a:srgbClr val="222222"/>
                </a:solidFill>
              </a:rPr>
              <a:t> and </a:t>
            </a:r>
            <a:r>
              <a:rPr lang="en-GB" sz="1200" b="1" dirty="0">
                <a:solidFill>
                  <a:srgbClr val="222222"/>
                </a:solidFill>
              </a:rPr>
              <a:t>abstracted</a:t>
            </a:r>
            <a:endParaRPr lang="en-GB" sz="1200" b="1" dirty="0"/>
          </a:p>
        </p:txBody>
      </p:sp>
      <p:sp>
        <p:nvSpPr>
          <p:cNvPr id="18" name="TextBox 17"/>
          <p:cNvSpPr txBox="1"/>
          <p:nvPr/>
        </p:nvSpPr>
        <p:spPr>
          <a:xfrm>
            <a:off x="6038962" y="4769901"/>
            <a:ext cx="2982607" cy="76944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solidFill>
              <a:schemeClr val="tx1"/>
            </a:solidFill>
          </a:ln>
        </p:spPr>
        <p:txBody>
          <a:bodyPr wrap="square" rtlCol="0">
            <a:spAutoFit/>
          </a:bodyPr>
          <a:lstStyle/>
          <a:p>
            <a:r>
              <a:rPr lang="en-US" sz="1100" dirty="0"/>
              <a:t>Deliberate Practice</a:t>
            </a:r>
          </a:p>
          <a:p>
            <a:pPr marL="171450" indent="-171450">
              <a:buFont typeface="Arial" panose="020B0604020202020204" pitchFamily="34" charset="0"/>
              <a:buChar char="•"/>
            </a:pPr>
            <a:r>
              <a:rPr lang="en-US" sz="1100" dirty="0"/>
              <a:t> Drawing practice – Draw an African mask of your choice. Add tone and mark-making.</a:t>
            </a:r>
          </a:p>
          <a:p>
            <a:pPr marL="171450" indent="-171450">
              <a:buFont typeface="Arial" panose="020B0604020202020204" pitchFamily="34" charset="0"/>
              <a:buChar char="•"/>
            </a:pPr>
            <a:r>
              <a:rPr lang="en-US" sz="1100" dirty="0"/>
              <a:t>Learn the definitions of the key vocabulary. </a:t>
            </a:r>
          </a:p>
        </p:txBody>
      </p:sp>
      <p:sp>
        <p:nvSpPr>
          <p:cNvPr id="12" name="TextBox 11"/>
          <p:cNvSpPr txBox="1"/>
          <p:nvPr/>
        </p:nvSpPr>
        <p:spPr>
          <a:xfrm>
            <a:off x="3035541" y="5779623"/>
            <a:ext cx="5694458" cy="461665"/>
          </a:xfrm>
          <a:prstGeom prst="rect">
            <a:avLst/>
          </a:prstGeom>
          <a:solidFill>
            <a:srgbClr val="FFC000"/>
          </a:solidFill>
          <a:ln>
            <a:solidFill>
              <a:schemeClr val="tx1"/>
            </a:solidFill>
          </a:ln>
        </p:spPr>
        <p:txBody>
          <a:bodyPr wrap="square" rtlCol="0">
            <a:spAutoFit/>
          </a:bodyPr>
          <a:lstStyle/>
          <a:p>
            <a:r>
              <a:rPr lang="en-GB" sz="1200" b="1" dirty="0">
                <a:latin typeface="Tahoma" panose="020B0604030504040204" pitchFamily="34" charset="0"/>
                <a:ea typeface="Tahoma" panose="020B0604030504040204" pitchFamily="34" charset="0"/>
                <a:cs typeface="Tahoma" panose="020B0604030504040204" pitchFamily="34" charset="0"/>
              </a:rPr>
              <a:t>Careers Link: Sculptor</a:t>
            </a:r>
          </a:p>
          <a:p>
            <a:r>
              <a:rPr lang="en-GB" sz="1200" dirty="0">
                <a:latin typeface="Tahoma" panose="020B0604030504040204" pitchFamily="34" charset="0"/>
                <a:ea typeface="Tahoma" panose="020B0604030504040204" pitchFamily="34" charset="0"/>
                <a:cs typeface="Tahoma" panose="020B0604030504040204" pitchFamily="34" charset="0"/>
              </a:rPr>
              <a:t>Can you think of any famous sculptures in the UK and where they are situated?</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6851" y="177362"/>
            <a:ext cx="3443592" cy="404701"/>
          </a:xfrm>
        </p:spPr>
        <p:txBody>
          <a:bodyPr>
            <a:normAutofit fontScale="90000"/>
          </a:bodyPr>
          <a:lstStyle/>
          <a:p>
            <a:r>
              <a:rPr lang="en-GB" dirty="0"/>
              <a:t>Year 8 ART HT3/HT4</a:t>
            </a:r>
          </a:p>
        </p:txBody>
      </p:sp>
      <p:sp>
        <p:nvSpPr>
          <p:cNvPr id="3" name="Rectangle 2"/>
          <p:cNvSpPr/>
          <p:nvPr/>
        </p:nvSpPr>
        <p:spPr>
          <a:xfrm>
            <a:off x="4708418" y="399"/>
            <a:ext cx="2878929" cy="769441"/>
          </a:xfrm>
          <a:prstGeom prst="rect">
            <a:avLst/>
          </a:prstGeom>
          <a:noFill/>
        </p:spPr>
        <p:txBody>
          <a:bodyPr wrap="none" lIns="91440" tIns="45720" rIns="91440" bIns="45720">
            <a:spAutoFit/>
          </a:bodyPr>
          <a:lstStyle/>
          <a:p>
            <a:pPr algn="ct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Perspective</a:t>
            </a:r>
            <a:endParaRPr lang="en-US"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14" name="TextBox 13"/>
          <p:cNvSpPr txBox="1"/>
          <p:nvPr/>
        </p:nvSpPr>
        <p:spPr>
          <a:xfrm>
            <a:off x="63091" y="813898"/>
            <a:ext cx="5447490" cy="1200329"/>
          </a:xfrm>
          <a:prstGeom prst="rect">
            <a:avLst/>
          </a:prstGeom>
          <a:noFill/>
        </p:spPr>
        <p:txBody>
          <a:bodyPr wrap="square" rtlCol="0">
            <a:spAutoFit/>
          </a:bodyPr>
          <a:lstStyle/>
          <a:p>
            <a:pPr algn="ctr"/>
            <a:r>
              <a:rPr lang="en-US" sz="1200" dirty="0"/>
              <a:t>During this half term you will be learning about perspective. </a:t>
            </a:r>
            <a:r>
              <a:rPr lang="en-US" sz="1200" b="1" dirty="0"/>
              <a:t>One point perspective </a:t>
            </a:r>
            <a:r>
              <a:rPr lang="en-US" sz="1200" dirty="0"/>
              <a:t>is a drawing method that shows how things appear to get smaller as they get further away, converging towards a single 'vanishing point' on the horizon line. It is a way of drawing objects upon a flat piece of paper (or other drawing surface) so that they look three-dimensional and realistic.</a:t>
            </a:r>
          </a:p>
          <a:p>
            <a:pPr algn="ctr"/>
            <a:endParaRPr lang="en-GB" sz="1200" dirty="0"/>
          </a:p>
        </p:txBody>
      </p:sp>
      <p:pic>
        <p:nvPicPr>
          <p:cNvPr id="18" name="Picture 17"/>
          <p:cNvPicPr>
            <a:picLocks noChangeAspect="1"/>
          </p:cNvPicPr>
          <p:nvPr/>
        </p:nvPicPr>
        <p:blipFill rotWithShape="1">
          <a:blip r:embed="rId3"/>
          <a:srcRect l="4963" t="8361" r="6072" b="6082"/>
          <a:stretch/>
        </p:blipFill>
        <p:spPr>
          <a:xfrm>
            <a:off x="201064" y="1787844"/>
            <a:ext cx="2928664" cy="2175874"/>
          </a:xfrm>
          <a:prstGeom prst="rect">
            <a:avLst/>
          </a:prstGeom>
        </p:spPr>
      </p:pic>
      <p:pic>
        <p:nvPicPr>
          <p:cNvPr id="19" name="Picture 18"/>
          <p:cNvPicPr>
            <a:picLocks noChangeAspect="1"/>
          </p:cNvPicPr>
          <p:nvPr/>
        </p:nvPicPr>
        <p:blipFill rotWithShape="1">
          <a:blip r:embed="rId4"/>
          <a:srcRect t="12273" b="5669"/>
          <a:stretch/>
        </p:blipFill>
        <p:spPr>
          <a:xfrm>
            <a:off x="162883" y="4603692"/>
            <a:ext cx="2800317" cy="1683417"/>
          </a:xfrm>
          <a:prstGeom prst="rect">
            <a:avLst/>
          </a:prstGeom>
        </p:spPr>
      </p:pic>
      <p:pic>
        <p:nvPicPr>
          <p:cNvPr id="20" name="Picture 19"/>
          <p:cNvPicPr>
            <a:picLocks noChangeAspect="1"/>
          </p:cNvPicPr>
          <p:nvPr/>
        </p:nvPicPr>
        <p:blipFill>
          <a:blip r:embed="rId5"/>
          <a:stretch>
            <a:fillRect/>
          </a:stretch>
        </p:blipFill>
        <p:spPr>
          <a:xfrm>
            <a:off x="3554081" y="2931895"/>
            <a:ext cx="1866441" cy="2333051"/>
          </a:xfrm>
          <a:prstGeom prst="rect">
            <a:avLst/>
          </a:prstGeom>
        </p:spPr>
      </p:pic>
      <p:pic>
        <p:nvPicPr>
          <p:cNvPr id="21" name="Picture 20"/>
          <p:cNvPicPr>
            <a:picLocks noChangeAspect="1"/>
          </p:cNvPicPr>
          <p:nvPr/>
        </p:nvPicPr>
        <p:blipFill rotWithShape="1">
          <a:blip r:embed="rId6"/>
          <a:srcRect l="3500" t="4869" r="3613" b="5987"/>
          <a:stretch/>
        </p:blipFill>
        <p:spPr>
          <a:xfrm>
            <a:off x="5529399" y="872596"/>
            <a:ext cx="3404680" cy="2548647"/>
          </a:xfrm>
          <a:prstGeom prst="rect">
            <a:avLst/>
          </a:prstGeom>
        </p:spPr>
      </p:pic>
      <p:sp>
        <p:nvSpPr>
          <p:cNvPr id="22" name="TextBox 21"/>
          <p:cNvSpPr txBox="1"/>
          <p:nvPr/>
        </p:nvSpPr>
        <p:spPr>
          <a:xfrm>
            <a:off x="5493052" y="5062069"/>
            <a:ext cx="3551855" cy="138499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algn="ctr"/>
            <a:r>
              <a:rPr lang="en-GB" sz="1200" b="1" dirty="0"/>
              <a:t>Deliberate Practice </a:t>
            </a:r>
          </a:p>
          <a:p>
            <a:pPr marL="171450" indent="-171450" algn="ctr">
              <a:buFont typeface="Arial" panose="020B0604020202020204" pitchFamily="34" charset="0"/>
              <a:buChar char="•"/>
            </a:pPr>
            <a:r>
              <a:rPr lang="en-GB" sz="1200" b="1" dirty="0"/>
              <a:t> </a:t>
            </a:r>
            <a:r>
              <a:rPr lang="en-GB" sz="1200" dirty="0"/>
              <a:t>Produce an artist research page on Surrealism use your artist research page in your KO to help.</a:t>
            </a:r>
          </a:p>
          <a:p>
            <a:pPr marL="171450" indent="-171450" algn="ctr">
              <a:buFont typeface="Arial" panose="020B0604020202020204" pitchFamily="34" charset="0"/>
              <a:buChar char="•"/>
            </a:pPr>
            <a:r>
              <a:rPr lang="en-GB" sz="1200" dirty="0"/>
              <a:t> Using one point perspective create a Surreal room. You can include anything in your room the stranger the better. However you must stick to the rules of perspective.</a:t>
            </a:r>
          </a:p>
        </p:txBody>
      </p:sp>
      <p:sp>
        <p:nvSpPr>
          <p:cNvPr id="23" name="TextBox 22"/>
          <p:cNvSpPr txBox="1"/>
          <p:nvPr/>
        </p:nvSpPr>
        <p:spPr>
          <a:xfrm>
            <a:off x="117653" y="6277786"/>
            <a:ext cx="8944783" cy="46166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en-GB" sz="1200" b="1" dirty="0"/>
              <a:t>Keywords</a:t>
            </a:r>
          </a:p>
          <a:p>
            <a:r>
              <a:rPr lang="en-GB" sz="1200" b="1" dirty="0"/>
              <a:t>Space, Distance, Converging, Parallel, Horizontal, Vertical, Vanishing point, Horizon line,  Linear, Receding, Birds eye view Worms eye view. </a:t>
            </a:r>
          </a:p>
        </p:txBody>
      </p:sp>
      <p:sp>
        <p:nvSpPr>
          <p:cNvPr id="24" name="TextBox 23"/>
          <p:cNvSpPr txBox="1"/>
          <p:nvPr/>
        </p:nvSpPr>
        <p:spPr>
          <a:xfrm>
            <a:off x="3287948" y="2069173"/>
            <a:ext cx="2267762" cy="83099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marL="171450" indent="-171450" algn="ctr">
              <a:buFont typeface="Arial" panose="020B0604020202020204" pitchFamily="34" charset="0"/>
              <a:buChar char="•"/>
            </a:pPr>
            <a:r>
              <a:rPr lang="en-GB" sz="1200" b="1" dirty="0"/>
              <a:t>Deliberate Practice </a:t>
            </a:r>
          </a:p>
          <a:p>
            <a:pPr algn="ctr"/>
            <a:r>
              <a:rPr lang="en-GB" sz="1200" dirty="0"/>
              <a:t>Research how 	perspective has been used by artists. Complete the sheet in your skills booklet</a:t>
            </a:r>
          </a:p>
        </p:txBody>
      </p:sp>
      <p:sp>
        <p:nvSpPr>
          <p:cNvPr id="25" name="TextBox 24"/>
          <p:cNvSpPr txBox="1"/>
          <p:nvPr/>
        </p:nvSpPr>
        <p:spPr>
          <a:xfrm>
            <a:off x="5510581" y="3430853"/>
            <a:ext cx="3551855" cy="1200329"/>
          </a:xfrm>
          <a:prstGeom prst="rect">
            <a:avLst/>
          </a:prstGeom>
          <a:noFill/>
        </p:spPr>
        <p:txBody>
          <a:bodyPr wrap="square" rtlCol="0">
            <a:spAutoFit/>
          </a:bodyPr>
          <a:lstStyle/>
          <a:p>
            <a:r>
              <a:rPr lang="en-GB" sz="1200" dirty="0"/>
              <a:t>Above you can see the painting “Personal Values” by Rene Magritte (who was a Surrealist artist). You can see the scale of the objects seems wrong for the size of the room. </a:t>
            </a:r>
          </a:p>
          <a:p>
            <a:pPr marL="171450" indent="-171450">
              <a:buFont typeface="Arial" panose="020B0604020202020204" pitchFamily="34" charset="0"/>
              <a:buChar char="•"/>
            </a:pPr>
            <a:r>
              <a:rPr lang="en-GB" sz="1200" b="1" dirty="0"/>
              <a:t>Deliberate Practice </a:t>
            </a:r>
            <a:r>
              <a:rPr lang="en-GB" sz="1200" dirty="0"/>
              <a:t>- Find out what Surrealism is and what makes a picture Surreal?</a:t>
            </a:r>
          </a:p>
        </p:txBody>
      </p:sp>
      <p:sp>
        <p:nvSpPr>
          <p:cNvPr id="5" name="TextBox 4"/>
          <p:cNvSpPr txBox="1"/>
          <p:nvPr/>
        </p:nvSpPr>
        <p:spPr>
          <a:xfrm>
            <a:off x="3008430" y="5193888"/>
            <a:ext cx="2153138" cy="1384995"/>
          </a:xfrm>
          <a:prstGeom prst="rect">
            <a:avLst/>
          </a:prstGeom>
          <a:noFill/>
        </p:spPr>
        <p:txBody>
          <a:bodyPr wrap="square" rtlCol="0">
            <a:spAutoFit/>
          </a:bodyPr>
          <a:lstStyle/>
          <a:p>
            <a:pPr algn="ctr"/>
            <a:r>
              <a:rPr lang="en-US" sz="1200" b="1" dirty="0"/>
              <a:t>Two point perspective </a:t>
            </a:r>
            <a:r>
              <a:rPr lang="en-US" sz="1200" dirty="0"/>
              <a:t>is where there is one horizon line and 2 vanishing points. </a:t>
            </a:r>
          </a:p>
          <a:p>
            <a:pPr algn="ctr"/>
            <a:r>
              <a:rPr lang="en-US" sz="1200" dirty="0"/>
              <a:t>Deliberate Practice challenge draw a street using 2 point perspective.</a:t>
            </a:r>
          </a:p>
          <a:p>
            <a:endParaRPr lang="en-GB" sz="1200" dirty="0"/>
          </a:p>
        </p:txBody>
      </p:sp>
      <p:sp>
        <p:nvSpPr>
          <p:cNvPr id="6" name="Left Arrow 5"/>
          <p:cNvSpPr/>
          <p:nvPr/>
        </p:nvSpPr>
        <p:spPr>
          <a:xfrm flipV="1">
            <a:off x="1981864" y="5900465"/>
            <a:ext cx="1147864" cy="466928"/>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Left Arrow 6"/>
          <p:cNvSpPr/>
          <p:nvPr/>
        </p:nvSpPr>
        <p:spPr>
          <a:xfrm>
            <a:off x="5578495" y="4637611"/>
            <a:ext cx="621255" cy="451257"/>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TextBox 7"/>
          <p:cNvSpPr txBox="1"/>
          <p:nvPr/>
        </p:nvSpPr>
        <p:spPr>
          <a:xfrm>
            <a:off x="6145018" y="4692737"/>
            <a:ext cx="2134943" cy="307777"/>
          </a:xfrm>
          <a:prstGeom prst="rect">
            <a:avLst/>
          </a:prstGeom>
          <a:noFill/>
        </p:spPr>
        <p:txBody>
          <a:bodyPr wrap="none" rtlCol="0">
            <a:spAutoFit/>
          </a:bodyPr>
          <a:lstStyle/>
          <a:p>
            <a:r>
              <a:rPr lang="en-US" sz="1400" b="1" dirty="0"/>
              <a:t>Example of a surreal room</a:t>
            </a:r>
            <a:endParaRPr lang="en-GB" sz="1400" b="1" dirty="0"/>
          </a:p>
        </p:txBody>
      </p:sp>
      <p:sp>
        <p:nvSpPr>
          <p:cNvPr id="10" name="Rectangle 9"/>
          <p:cNvSpPr/>
          <p:nvPr/>
        </p:nvSpPr>
        <p:spPr>
          <a:xfrm>
            <a:off x="3287948" y="1767215"/>
            <a:ext cx="2267762" cy="276999"/>
          </a:xfrm>
          <a:prstGeom prst="rect">
            <a:avLst/>
          </a:prstGeom>
        </p:spPr>
        <p:txBody>
          <a:bodyPr wrap="square">
            <a:spAutoFit/>
          </a:bodyPr>
          <a:lstStyle/>
          <a:p>
            <a:r>
              <a:rPr lang="en-GB" sz="1200" b="1" dirty="0"/>
              <a:t>https://youtu.be/oRYhzrZ8G_Y</a:t>
            </a:r>
          </a:p>
        </p:txBody>
      </p:sp>
      <p:sp>
        <p:nvSpPr>
          <p:cNvPr id="4" name="TextBox 3"/>
          <p:cNvSpPr txBox="1"/>
          <p:nvPr/>
        </p:nvSpPr>
        <p:spPr>
          <a:xfrm>
            <a:off x="97297" y="3939698"/>
            <a:ext cx="3161343" cy="646331"/>
          </a:xfrm>
          <a:prstGeom prst="rect">
            <a:avLst/>
          </a:prstGeom>
          <a:solidFill>
            <a:srgbClr val="FFC000"/>
          </a:solidFill>
          <a:ln>
            <a:solidFill>
              <a:schemeClr val="tx1"/>
            </a:solidFill>
          </a:ln>
        </p:spPr>
        <p:txBody>
          <a:bodyPr wrap="square" rtlCol="0">
            <a:spAutoFit/>
          </a:bodyPr>
          <a:lstStyle/>
          <a:p>
            <a:r>
              <a:rPr lang="en-GB" sz="1200" b="1" dirty="0"/>
              <a:t>Careers Link: Architect</a:t>
            </a:r>
          </a:p>
          <a:p>
            <a:r>
              <a:rPr lang="en-GB" sz="1200" dirty="0"/>
              <a:t>Which other subject areas might you need to be an architect?</a:t>
            </a:r>
          </a:p>
        </p:txBody>
      </p:sp>
    </p:spTree>
    <p:extLst>
      <p:ext uri="{BB962C8B-B14F-4D97-AF65-F5344CB8AC3E}">
        <p14:creationId xmlns:p14="http://schemas.microsoft.com/office/powerpoint/2010/main" val="17040019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stretch>
            <a:fillRect/>
          </a:stretch>
        </p:blipFill>
        <p:spPr>
          <a:xfrm>
            <a:off x="2505198" y="3551529"/>
            <a:ext cx="2237556" cy="2851399"/>
          </a:xfrm>
          <a:prstGeom prst="rect">
            <a:avLst/>
          </a:prstGeom>
        </p:spPr>
      </p:pic>
      <p:sp>
        <p:nvSpPr>
          <p:cNvPr id="2" name="Title 1"/>
          <p:cNvSpPr>
            <a:spLocks noGrp="1"/>
          </p:cNvSpPr>
          <p:nvPr>
            <p:ph type="title"/>
          </p:nvPr>
        </p:nvSpPr>
        <p:spPr>
          <a:xfrm>
            <a:off x="1010979" y="178072"/>
            <a:ext cx="2988438" cy="404701"/>
          </a:xfrm>
        </p:spPr>
        <p:txBody>
          <a:bodyPr>
            <a:normAutofit fontScale="90000"/>
          </a:bodyPr>
          <a:lstStyle/>
          <a:p>
            <a:r>
              <a:rPr lang="en-US" dirty="0"/>
              <a:t>Year 8 ART HT 5/HT 6</a:t>
            </a:r>
            <a:endParaRPr lang="en-GB" dirty="0"/>
          </a:p>
        </p:txBody>
      </p:sp>
      <p:sp>
        <p:nvSpPr>
          <p:cNvPr id="3" name="Rectangle 2"/>
          <p:cNvSpPr/>
          <p:nvPr/>
        </p:nvSpPr>
        <p:spPr>
          <a:xfrm>
            <a:off x="3999417" y="0"/>
            <a:ext cx="3888372" cy="769441"/>
          </a:xfrm>
          <a:prstGeom prst="rect">
            <a:avLst/>
          </a:prstGeom>
          <a:noFill/>
        </p:spPr>
        <p:txBody>
          <a:bodyPr wrap="none" lIns="91440" tIns="45720" rIns="91440" bIns="45720">
            <a:spAutoFit/>
          </a:bodyPr>
          <a:lstStyle/>
          <a:p>
            <a:pPr algn="ctr"/>
            <a:r>
              <a:rPr lang="en-US"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Nature/Printing</a:t>
            </a:r>
          </a:p>
        </p:txBody>
      </p:sp>
      <p:sp>
        <p:nvSpPr>
          <p:cNvPr id="4" name="Rectangle 3"/>
          <p:cNvSpPr/>
          <p:nvPr/>
        </p:nvSpPr>
        <p:spPr>
          <a:xfrm>
            <a:off x="4634535" y="4116312"/>
            <a:ext cx="4572000" cy="1015663"/>
          </a:xfrm>
          <a:prstGeom prst="rect">
            <a:avLst/>
          </a:prstGeom>
        </p:spPr>
        <p:txBody>
          <a:bodyPr>
            <a:spAutoFit/>
          </a:bodyPr>
          <a:lstStyle/>
          <a:p>
            <a:pPr algn="ctr"/>
            <a:r>
              <a:rPr lang="en-US" sz="1200" dirty="0">
                <a:solidFill>
                  <a:srgbClr val="4D5156"/>
                </a:solidFill>
                <a:latin typeface="arial" panose="020B0604020202020204" pitchFamily="34" charset="0"/>
              </a:rPr>
              <a:t>A </a:t>
            </a:r>
            <a:r>
              <a:rPr lang="en-US" sz="1200" b="1" dirty="0">
                <a:solidFill>
                  <a:srgbClr val="5F6368"/>
                </a:solidFill>
                <a:latin typeface="arial" panose="020B0604020202020204" pitchFamily="34" charset="0"/>
              </a:rPr>
              <a:t>reduction print</a:t>
            </a:r>
            <a:r>
              <a:rPr lang="en-US" sz="1200" dirty="0">
                <a:solidFill>
                  <a:srgbClr val="4D5156"/>
                </a:solidFill>
                <a:latin typeface="arial" panose="020B0604020202020204" pitchFamily="34" charset="0"/>
              </a:rPr>
              <a:t> is made when an artist creates a multi-colored, layered </a:t>
            </a:r>
            <a:r>
              <a:rPr lang="en-US" sz="1200" b="1" dirty="0">
                <a:solidFill>
                  <a:srgbClr val="5F6368"/>
                </a:solidFill>
                <a:latin typeface="arial" panose="020B0604020202020204" pitchFamily="34" charset="0"/>
              </a:rPr>
              <a:t>print</a:t>
            </a:r>
            <a:r>
              <a:rPr lang="en-US" sz="1200" dirty="0">
                <a:solidFill>
                  <a:srgbClr val="4D5156"/>
                </a:solidFill>
                <a:latin typeface="arial" panose="020B0604020202020204" pitchFamily="34" charset="0"/>
              </a:rPr>
              <a:t> using a single </a:t>
            </a:r>
            <a:r>
              <a:rPr lang="en-US" sz="1200" b="1" dirty="0">
                <a:solidFill>
                  <a:srgbClr val="5F6368"/>
                </a:solidFill>
                <a:latin typeface="arial" panose="020B0604020202020204" pitchFamily="34" charset="0"/>
              </a:rPr>
              <a:t>print</a:t>
            </a:r>
            <a:r>
              <a:rPr lang="en-US" sz="1200" dirty="0">
                <a:solidFill>
                  <a:srgbClr val="4D5156"/>
                </a:solidFill>
                <a:latin typeface="arial" panose="020B0604020202020204" pitchFamily="34" charset="0"/>
              </a:rPr>
              <a:t> block. The block could be foam, linoleum or even wood. The artist repeats the process of carving and </a:t>
            </a:r>
            <a:r>
              <a:rPr lang="en-US" sz="1200" b="1" dirty="0">
                <a:solidFill>
                  <a:srgbClr val="5F6368"/>
                </a:solidFill>
                <a:latin typeface="arial" panose="020B0604020202020204" pitchFamily="34" charset="0"/>
              </a:rPr>
              <a:t>printing</a:t>
            </a:r>
            <a:r>
              <a:rPr lang="en-US" sz="1200" dirty="0">
                <a:solidFill>
                  <a:srgbClr val="4D5156"/>
                </a:solidFill>
                <a:latin typeface="arial" panose="020B0604020202020204" pitchFamily="34" charset="0"/>
              </a:rPr>
              <a:t> over and over until the final look is achieved. Above is an example of a print by Picasso.</a:t>
            </a:r>
            <a:endParaRPr lang="en-GB" sz="1200" dirty="0"/>
          </a:p>
        </p:txBody>
      </p:sp>
      <p:pic>
        <p:nvPicPr>
          <p:cNvPr id="5" name="Picture 4"/>
          <p:cNvPicPr>
            <a:picLocks noChangeAspect="1"/>
          </p:cNvPicPr>
          <p:nvPr/>
        </p:nvPicPr>
        <p:blipFill rotWithShape="1">
          <a:blip r:embed="rId4"/>
          <a:srcRect l="15225" t="4447" r="15076" b="4839"/>
          <a:stretch/>
        </p:blipFill>
        <p:spPr>
          <a:xfrm>
            <a:off x="5319604" y="839774"/>
            <a:ext cx="3477639" cy="2868351"/>
          </a:xfrm>
          <a:prstGeom prst="rect">
            <a:avLst/>
          </a:prstGeom>
        </p:spPr>
      </p:pic>
      <p:sp>
        <p:nvSpPr>
          <p:cNvPr id="6" name="TextBox 5"/>
          <p:cNvSpPr txBox="1"/>
          <p:nvPr/>
        </p:nvSpPr>
        <p:spPr>
          <a:xfrm>
            <a:off x="670362" y="697950"/>
            <a:ext cx="4407892" cy="83099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algn="ctr"/>
            <a:r>
              <a:rPr lang="en-US" sz="1200" dirty="0"/>
              <a:t>During this term you will be learning how to make a reduction print. Printing is a process which allows artists to produce many copies of the same image. You will be focusing on the topic Bugs and will be introduced to lots of artists who have used bugs as their inspiration.</a:t>
            </a:r>
            <a:endParaRPr lang="en-GB" sz="1200" dirty="0"/>
          </a:p>
        </p:txBody>
      </p:sp>
      <p:pic>
        <p:nvPicPr>
          <p:cNvPr id="8" name="Picture 7"/>
          <p:cNvPicPr>
            <a:picLocks noChangeAspect="1"/>
          </p:cNvPicPr>
          <p:nvPr/>
        </p:nvPicPr>
        <p:blipFill>
          <a:blip r:embed="rId5"/>
          <a:stretch>
            <a:fillRect/>
          </a:stretch>
        </p:blipFill>
        <p:spPr>
          <a:xfrm>
            <a:off x="5282119" y="3666777"/>
            <a:ext cx="1288303" cy="494680"/>
          </a:xfrm>
          <a:prstGeom prst="rect">
            <a:avLst/>
          </a:prstGeom>
        </p:spPr>
      </p:pic>
      <p:sp>
        <p:nvSpPr>
          <p:cNvPr id="9" name="TextBox 8"/>
          <p:cNvSpPr txBox="1"/>
          <p:nvPr/>
        </p:nvSpPr>
        <p:spPr>
          <a:xfrm>
            <a:off x="126459" y="6272933"/>
            <a:ext cx="8774349" cy="52322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en-US" sz="1400" b="1" dirty="0"/>
              <a:t>Keywords</a:t>
            </a:r>
          </a:p>
          <a:p>
            <a:r>
              <a:rPr lang="en-US" sz="1400" b="1" dirty="0"/>
              <a:t>Carving Burnish Process Engraving Intaglio Reduction Proof Register Relief Print Overlay Plate</a:t>
            </a:r>
          </a:p>
        </p:txBody>
      </p:sp>
      <p:sp>
        <p:nvSpPr>
          <p:cNvPr id="10" name="TextBox 9"/>
          <p:cNvSpPr txBox="1"/>
          <p:nvPr/>
        </p:nvSpPr>
        <p:spPr>
          <a:xfrm>
            <a:off x="4742754" y="5111982"/>
            <a:ext cx="4212077" cy="1169551"/>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en-US" sz="1400" b="1" dirty="0"/>
              <a:t>Deliberate Practice</a:t>
            </a:r>
          </a:p>
          <a:p>
            <a:pPr marL="285750" indent="-285750">
              <a:buFont typeface="Arial" panose="020B0604020202020204" pitchFamily="34" charset="0"/>
              <a:buChar char="•"/>
            </a:pPr>
            <a:r>
              <a:rPr lang="en-US" sz="1400" dirty="0"/>
              <a:t>Produce a guide to printing, include examples of printing techniques, images of artists work and present it creatively in a booklet format or on and A4 page.</a:t>
            </a:r>
          </a:p>
        </p:txBody>
      </p:sp>
      <p:pic>
        <p:nvPicPr>
          <p:cNvPr id="11" name="Picture 10"/>
          <p:cNvPicPr>
            <a:picLocks noChangeAspect="1"/>
          </p:cNvPicPr>
          <p:nvPr/>
        </p:nvPicPr>
        <p:blipFill rotWithShape="1">
          <a:blip r:embed="rId6"/>
          <a:srcRect l="3170" t="6893" r="3125" b="2763"/>
          <a:stretch/>
        </p:blipFill>
        <p:spPr>
          <a:xfrm>
            <a:off x="126459" y="1512870"/>
            <a:ext cx="1666937" cy="2153908"/>
          </a:xfrm>
          <a:prstGeom prst="rect">
            <a:avLst/>
          </a:prstGeom>
        </p:spPr>
      </p:pic>
      <p:pic>
        <p:nvPicPr>
          <p:cNvPr id="15" name="Picture 14"/>
          <p:cNvPicPr>
            <a:picLocks noChangeAspect="1"/>
          </p:cNvPicPr>
          <p:nvPr/>
        </p:nvPicPr>
        <p:blipFill>
          <a:blip r:embed="rId7"/>
          <a:stretch>
            <a:fillRect/>
          </a:stretch>
        </p:blipFill>
        <p:spPr>
          <a:xfrm>
            <a:off x="542168" y="3551529"/>
            <a:ext cx="2034641" cy="2837621"/>
          </a:xfrm>
          <a:prstGeom prst="rect">
            <a:avLst/>
          </a:prstGeom>
        </p:spPr>
      </p:pic>
      <p:sp>
        <p:nvSpPr>
          <p:cNvPr id="17" name="Rectangle 16"/>
          <p:cNvSpPr/>
          <p:nvPr/>
        </p:nvSpPr>
        <p:spPr>
          <a:xfrm>
            <a:off x="1951170" y="1677278"/>
            <a:ext cx="3330949" cy="1754326"/>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r>
              <a:rPr lang="en-US" sz="1200" b="1" dirty="0"/>
              <a:t>Deliberate Practice</a:t>
            </a:r>
          </a:p>
          <a:p>
            <a:pPr marL="171450" indent="-171450">
              <a:buFont typeface="Arial" panose="020B0604020202020204" pitchFamily="34" charset="0"/>
              <a:buChar char="•"/>
            </a:pPr>
            <a:r>
              <a:rPr lang="en-US" sz="1200" dirty="0"/>
              <a:t>Develop your understanding of bugs through </a:t>
            </a:r>
            <a:r>
              <a:rPr lang="en-US" sz="1200" b="1" dirty="0"/>
              <a:t>DRAWING</a:t>
            </a:r>
            <a:r>
              <a:rPr lang="en-US" sz="1200" dirty="0"/>
              <a:t>. Produce 3 drawing s of different bugs.</a:t>
            </a:r>
          </a:p>
          <a:p>
            <a:pPr marL="171450" indent="-171450">
              <a:buFont typeface="Arial" panose="020B0604020202020204" pitchFamily="34" charset="0"/>
              <a:buChar char="•"/>
            </a:pPr>
            <a:r>
              <a:rPr lang="en-US" sz="1200" dirty="0"/>
              <a:t>A tonal drawing - pencil</a:t>
            </a:r>
          </a:p>
          <a:p>
            <a:pPr marL="171450" indent="-171450">
              <a:buFont typeface="Arial" panose="020B0604020202020204" pitchFamily="34" charset="0"/>
              <a:buChar char="•"/>
            </a:pPr>
            <a:r>
              <a:rPr lang="en-US" sz="1200" dirty="0"/>
              <a:t>A drawing using pattern - pen</a:t>
            </a:r>
          </a:p>
          <a:p>
            <a:pPr marL="171450" indent="-171450">
              <a:buFont typeface="Arial" panose="020B0604020202020204" pitchFamily="34" charset="0"/>
              <a:buChar char="•"/>
            </a:pPr>
            <a:r>
              <a:rPr lang="en-US" sz="1200" dirty="0"/>
              <a:t>A drawing using </a:t>
            </a:r>
            <a:r>
              <a:rPr lang="en-US" sz="1200" dirty="0" err="1"/>
              <a:t>colour</a:t>
            </a:r>
            <a:r>
              <a:rPr lang="en-US" sz="1200" dirty="0"/>
              <a:t> – pencil crayon</a:t>
            </a:r>
            <a:endParaRPr lang="en-GB" sz="1200" dirty="0"/>
          </a:p>
          <a:p>
            <a:pPr marL="171450" indent="-171450">
              <a:buFont typeface="Arial" panose="020B0604020202020204" pitchFamily="34" charset="0"/>
              <a:buChar char="•"/>
            </a:pPr>
            <a:r>
              <a:rPr lang="en-GB" sz="1200" dirty="0"/>
              <a:t> Use your artist research page in your KO to present a page on the artist Alison </a:t>
            </a:r>
            <a:r>
              <a:rPr lang="en-GB" sz="1200" dirty="0" err="1"/>
              <a:t>Heardley</a:t>
            </a:r>
            <a:r>
              <a:rPr lang="en-GB" sz="1200" dirty="0"/>
              <a:t>.</a:t>
            </a:r>
          </a:p>
        </p:txBody>
      </p:sp>
    </p:spTree>
    <p:extLst>
      <p:ext uri="{BB962C8B-B14F-4D97-AF65-F5344CB8AC3E}">
        <p14:creationId xmlns:p14="http://schemas.microsoft.com/office/powerpoint/2010/main" val="23255421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773</TotalTime>
  <Words>853</Words>
  <Application>Microsoft Office PowerPoint</Application>
  <PresentationFormat>On-screen Show (4:3)</PresentationFormat>
  <Paragraphs>55</Paragraphs>
  <Slides>3</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vt:i4>
      </vt:variant>
    </vt:vector>
  </HeadingPairs>
  <TitlesOfParts>
    <vt:vector size="9" baseType="lpstr">
      <vt:lpstr>Arial</vt:lpstr>
      <vt:lpstr>Arial</vt:lpstr>
      <vt:lpstr>Avenir Next Regular</vt:lpstr>
      <vt:lpstr>Calibri</vt:lpstr>
      <vt:lpstr>Tahoma</vt:lpstr>
      <vt:lpstr>Office Theme</vt:lpstr>
      <vt:lpstr>Year 8 ART HT1/HT2                                  </vt:lpstr>
      <vt:lpstr>Year 8 ART HT3/HT4</vt:lpstr>
      <vt:lpstr>Year 8 ART HT 5/HT 6</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Caroline Grindrod</dc:creator>
  <cp:lastModifiedBy>David Corris</cp:lastModifiedBy>
  <cp:revision>71</cp:revision>
  <cp:lastPrinted>2022-06-10T10:22:11Z</cp:lastPrinted>
  <dcterms:created xsi:type="dcterms:W3CDTF">2020-06-25T14:38:52Z</dcterms:created>
  <dcterms:modified xsi:type="dcterms:W3CDTF">2024-01-24T11:08:06Z</dcterms:modified>
</cp:coreProperties>
</file>