
<file path=[Content_Types].xml><?xml version="1.0" encoding="utf-8"?>
<Types xmlns="http://schemas.openxmlformats.org/package/2006/content-types"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60" r:id="rId2"/>
    <p:sldId id="261" r:id="rId3"/>
    <p:sldId id="262" r:id="rId4"/>
    <p:sldId id="263" r:id="rId5"/>
    <p:sldId id="264" r:id="rId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627" autoAdjust="0"/>
  </p:normalViewPr>
  <p:slideViewPr>
    <p:cSldViewPr snapToGrid="0" snapToObjects="1">
      <p:cViewPr varScale="1">
        <p:scale>
          <a:sx n="59" d="100"/>
          <a:sy n="59" d="100"/>
        </p:scale>
        <p:origin x="62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BAEA0-2965-4B12-BFE7-79E5BD21E59F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7F047-2472-4227-921D-D3E27A801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76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ART Knowledge Organisers - Year 7 – HT1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7F047-2472-4227-921D-D3E27A801B8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622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ART Knowledge Organisers - Year 7 – HT2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7F047-2472-4227-921D-D3E27A801B8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589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ART Knowledge Organisers - Year 7 – HT3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7F047-2472-4227-921D-D3E27A801B8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204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ART Knowledge Organisers - Year 7 – HT4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7F047-2472-4227-921D-D3E27A801B8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ART Knowledge Organisers - Year 7 – HT5 &amp; HT6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7F047-2472-4227-921D-D3E27A801B8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577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d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AR 071coverHartford.pdf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106989"/>
            <a:ext cx="9144000" cy="69649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R 071 inside Hartford.pdf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59949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10954" y="274638"/>
            <a:ext cx="7475845" cy="404701"/>
          </a:xfrm>
        </p:spPr>
        <p:txBody>
          <a:bodyPr>
            <a:normAutofit/>
          </a:bodyPr>
          <a:lstStyle>
            <a:lvl1pPr algn="l">
              <a:defRPr sz="2400" b="0" i="0">
                <a:solidFill>
                  <a:schemeClr val="bg1"/>
                </a:solidFill>
                <a:latin typeface="Avenir Next Regular"/>
                <a:cs typeface="Avenir Next Regular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2E42C-8DBD-BC43-8C92-5192EDDB1B7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37C50-25E0-3C4C-BF55-55F786DF3D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Year%207%20colour.pptx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jejoT1gFOc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youtu.be/T7WhIybg_Qo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86" y="1344892"/>
            <a:ext cx="3127571" cy="31275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3740" y="982524"/>
            <a:ext cx="2153668" cy="57003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575" y="234561"/>
            <a:ext cx="7475845" cy="404701"/>
          </a:xfrm>
        </p:spPr>
        <p:txBody>
          <a:bodyPr>
            <a:normAutofit fontScale="90000"/>
          </a:bodyPr>
          <a:lstStyle/>
          <a:p>
            <a:r>
              <a:rPr lang="en-US" dirty="0"/>
              <a:t>Year 7 Art HT1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737" y="6293895"/>
            <a:ext cx="8774423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Monochromatic, Secondary, Harmonising, Hue, Primary, Tertiary, Complementary, Tint, Shade, Pigment, Warm, Cold, Hot, Cool.</a:t>
            </a:r>
          </a:p>
        </p:txBody>
      </p:sp>
      <p:sp>
        <p:nvSpPr>
          <p:cNvPr id="6" name="Rectangle 5"/>
          <p:cNvSpPr/>
          <p:nvPr/>
        </p:nvSpPr>
        <p:spPr>
          <a:xfrm>
            <a:off x="4681703" y="13265"/>
            <a:ext cx="31989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Colour Theory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1178" y="848311"/>
            <a:ext cx="2260910" cy="29844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851885"/>
            <a:ext cx="6281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In Art this term you will learn how to mix colours using paint. How to recognise colour relationships and see how artists have used and applied colour in their work.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10246" y="1351277"/>
            <a:ext cx="2574940" cy="45243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GB" b="1" dirty="0"/>
              <a:t>Primary colours </a:t>
            </a:r>
          </a:p>
          <a:p>
            <a:r>
              <a:rPr lang="en-GB" dirty="0">
                <a:solidFill>
                  <a:srgbClr val="FF0000"/>
                </a:solidFill>
              </a:rPr>
              <a:t>Red</a:t>
            </a:r>
          </a:p>
          <a:p>
            <a:r>
              <a:rPr lang="en-GB" dirty="0">
                <a:solidFill>
                  <a:srgbClr val="0070C0"/>
                </a:solidFill>
              </a:rPr>
              <a:t>Blue</a:t>
            </a:r>
          </a:p>
          <a:p>
            <a:r>
              <a:rPr lang="en-GB" dirty="0">
                <a:solidFill>
                  <a:srgbClr val="FFC000"/>
                </a:solidFill>
              </a:rPr>
              <a:t>Yellow</a:t>
            </a:r>
          </a:p>
          <a:p>
            <a:r>
              <a:rPr lang="en-GB" b="1" dirty="0"/>
              <a:t>Secondary colours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Orange </a:t>
            </a:r>
            <a:r>
              <a:rPr lang="en-GB" dirty="0"/>
              <a:t>(</a:t>
            </a:r>
            <a:r>
              <a:rPr lang="en-GB" dirty="0">
                <a:solidFill>
                  <a:srgbClr val="FF0000"/>
                </a:solidFill>
              </a:rPr>
              <a:t>red</a:t>
            </a:r>
            <a:r>
              <a:rPr lang="en-GB" dirty="0"/>
              <a:t> +</a:t>
            </a:r>
            <a:r>
              <a:rPr lang="en-GB" dirty="0">
                <a:solidFill>
                  <a:srgbClr val="FFC000"/>
                </a:solidFill>
              </a:rPr>
              <a:t>yellow</a:t>
            </a:r>
            <a:r>
              <a:rPr lang="en-GB" dirty="0"/>
              <a:t>)</a:t>
            </a:r>
          </a:p>
          <a:p>
            <a:r>
              <a:rPr lang="en-GB" dirty="0">
                <a:solidFill>
                  <a:srgbClr val="7030A0"/>
                </a:solidFill>
              </a:rPr>
              <a:t>Purple </a:t>
            </a:r>
            <a:r>
              <a:rPr lang="en-GB" dirty="0"/>
              <a:t>(</a:t>
            </a:r>
            <a:r>
              <a:rPr lang="en-GB" dirty="0">
                <a:solidFill>
                  <a:srgbClr val="0070C0"/>
                </a:solidFill>
              </a:rPr>
              <a:t>blue</a:t>
            </a:r>
            <a:r>
              <a:rPr lang="en-GB" dirty="0"/>
              <a:t> + </a:t>
            </a:r>
            <a:r>
              <a:rPr lang="en-GB" dirty="0">
                <a:solidFill>
                  <a:srgbClr val="FF0000"/>
                </a:solidFill>
              </a:rPr>
              <a:t>red</a:t>
            </a:r>
            <a:r>
              <a:rPr lang="en-GB" dirty="0"/>
              <a:t>)</a:t>
            </a:r>
          </a:p>
          <a:p>
            <a:r>
              <a:rPr lang="en-GB" dirty="0">
                <a:solidFill>
                  <a:srgbClr val="00B050"/>
                </a:solidFill>
              </a:rPr>
              <a:t>Green </a:t>
            </a:r>
            <a:r>
              <a:rPr lang="en-GB" dirty="0"/>
              <a:t>(</a:t>
            </a:r>
            <a:r>
              <a:rPr lang="en-GB" dirty="0">
                <a:solidFill>
                  <a:srgbClr val="FFC000"/>
                </a:solidFill>
              </a:rPr>
              <a:t>yellow</a:t>
            </a:r>
            <a:r>
              <a:rPr lang="en-GB" dirty="0"/>
              <a:t> + </a:t>
            </a:r>
            <a:r>
              <a:rPr lang="en-GB" dirty="0">
                <a:solidFill>
                  <a:srgbClr val="0070C0"/>
                </a:solidFill>
              </a:rPr>
              <a:t>blue</a:t>
            </a:r>
            <a:r>
              <a:rPr lang="en-GB" dirty="0"/>
              <a:t>)</a:t>
            </a:r>
          </a:p>
          <a:p>
            <a:r>
              <a:rPr lang="en-GB" b="1" dirty="0"/>
              <a:t>Tertiary colours </a:t>
            </a:r>
            <a:r>
              <a:rPr lang="en-GB" dirty="0"/>
              <a:t>are made by mixing a primary colour and a secondary colour together. For example green and blue would make blue green.</a:t>
            </a:r>
          </a:p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0898" y="3876251"/>
            <a:ext cx="2087475" cy="6256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71639" y="4472463"/>
            <a:ext cx="2607012" cy="17543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GB" sz="1200" dirty="0"/>
              <a:t>We will be looking at the work of Henri Matisse. He was a member of the Fauvist group of artists who were very influenced by colour in their work. </a:t>
            </a:r>
          </a:p>
          <a:p>
            <a:r>
              <a:rPr lang="en-GB" sz="1200" b="1" dirty="0"/>
              <a:t>Deliberate Practice –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 Find out about “Fauvism” where/when did it start? Who else was involved? What characteristics can you see in the work?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737" y="4534155"/>
            <a:ext cx="3410978" cy="17543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Deliberate Practice </a:t>
            </a:r>
            <a:r>
              <a:rPr lang="en-GB" sz="1200" dirty="0"/>
              <a:t>– 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200" dirty="0"/>
              <a:t> Apply different colour schemes to  Matisse inspired artist research using pencil crayon.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Create a colour collage colour wheel. Use different papers and magazines. How many different shades/hues of the colour can you collect?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Complete the colour section of your skills booklet.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17" y="247302"/>
            <a:ext cx="7475845" cy="404701"/>
          </a:xfrm>
        </p:spPr>
        <p:txBody>
          <a:bodyPr>
            <a:normAutofit fontScale="90000"/>
          </a:bodyPr>
          <a:lstStyle/>
          <a:p>
            <a:r>
              <a:rPr lang="en-GB" dirty="0"/>
              <a:t>Year 7 Art  HT1/2                              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26087" y="-28547"/>
            <a:ext cx="37175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Tone /Form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87575" y="3635327"/>
            <a:ext cx="3055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https://youtu.be/vMr6eimcolc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937" y="810552"/>
            <a:ext cx="3438871" cy="2443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56" y="889521"/>
            <a:ext cx="1932777" cy="36882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957" y="5978184"/>
            <a:ext cx="8448565" cy="7386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GB" sz="1400" b="1" dirty="0"/>
              <a:t>Keywords</a:t>
            </a:r>
          </a:p>
          <a:p>
            <a:r>
              <a:rPr lang="en-GB" sz="1400" b="1" dirty="0"/>
              <a:t>Tone</a:t>
            </a:r>
            <a:r>
              <a:rPr lang="en-GB" sz="1400" dirty="0"/>
              <a:t> Value Gradient Highlight Shadow Light Dark Range </a:t>
            </a:r>
          </a:p>
          <a:p>
            <a:r>
              <a:rPr lang="en-GB" sz="1400" b="1" dirty="0"/>
              <a:t>Form</a:t>
            </a:r>
            <a:r>
              <a:rPr lang="en-GB" sz="1400" dirty="0"/>
              <a:t> Shape Space 3-Dimensional Rounded Curved Illusion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8890" y="801038"/>
            <a:ext cx="283307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200" dirty="0"/>
              <a:t>Tone refers to the lightness or darkness of something. This could be a shade or how dark or light a colour appears.</a:t>
            </a:r>
          </a:p>
          <a:p>
            <a:pPr algn="ctr">
              <a:spcBef>
                <a:spcPct val="0"/>
              </a:spcBef>
            </a:pPr>
            <a:r>
              <a:rPr lang="en-GB" altLang="en-US" sz="1200" dirty="0"/>
              <a:t>Tones are created by the way light falls on a 3D object. The parts of the object on which the light is strongest are called </a:t>
            </a:r>
            <a:r>
              <a:rPr lang="en-GB" altLang="en-US" sz="1200" b="1" dirty="0"/>
              <a:t>highlights</a:t>
            </a:r>
            <a:r>
              <a:rPr lang="en-GB" altLang="en-US" sz="1200" dirty="0"/>
              <a:t> and the darker areas are called </a:t>
            </a:r>
            <a:r>
              <a:rPr lang="en-GB" altLang="en-US" sz="1200" b="1" dirty="0"/>
              <a:t>shadows</a:t>
            </a:r>
            <a:r>
              <a:rPr lang="en-GB" altLang="en-US" sz="1200" dirty="0"/>
              <a:t>. There will a range of tones in between the highlights and shadows</a:t>
            </a:r>
            <a:r>
              <a:rPr lang="en-GB" altLang="en-US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7646" y="3274141"/>
            <a:ext cx="3359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Form in drawing painting and sculpture refers to the 3-Dimensional quality of an object. You will be learning how to make flat shapes appear more rounded and curved.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67490" y="2644401"/>
            <a:ext cx="2895878" cy="101566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GB" sz="1200" b="1" dirty="0"/>
              <a:t>Deliberate Practice-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Watch the video from the link below have a go at shading your own shapes. Practising your drawing skills regularly will improve your hand eye coordination.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890" y="4103086"/>
            <a:ext cx="6762501" cy="7759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4720" y="4977461"/>
            <a:ext cx="1994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Susannah </a:t>
            </a:r>
            <a:r>
              <a:rPr lang="en-US" sz="1200" b="1" dirty="0" err="1"/>
              <a:t>Blaxhill</a:t>
            </a:r>
            <a:r>
              <a:rPr lang="en-US" sz="1200" b="1" dirty="0"/>
              <a:t> </a:t>
            </a:r>
            <a:r>
              <a:rPr lang="en-US" sz="1200" dirty="0"/>
              <a:t>is a botanical artist who </a:t>
            </a:r>
            <a:r>
              <a:rPr lang="en-US" sz="1200" dirty="0" err="1"/>
              <a:t>specialises</a:t>
            </a:r>
            <a:r>
              <a:rPr lang="en-US" sz="1200" dirty="0"/>
              <a:t> in pencil, </a:t>
            </a:r>
            <a:r>
              <a:rPr lang="en-US" sz="1200" dirty="0" err="1"/>
              <a:t>watercolour</a:t>
            </a:r>
            <a:r>
              <a:rPr lang="en-US" sz="1200" dirty="0"/>
              <a:t> and charcoal</a:t>
            </a:r>
            <a:endParaRPr lang="en-GB" sz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b="10572"/>
          <a:stretch/>
        </p:blipFill>
        <p:spPr>
          <a:xfrm>
            <a:off x="1987331" y="4879034"/>
            <a:ext cx="930967" cy="12398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19164" t="12519" r="17542" b="37607"/>
          <a:stretch/>
        </p:blipFill>
        <p:spPr>
          <a:xfrm>
            <a:off x="3025301" y="4774975"/>
            <a:ext cx="1857983" cy="13115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7833" y="4879034"/>
            <a:ext cx="1223558" cy="13684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53439" y="4954029"/>
            <a:ext cx="2553389" cy="138499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1200" b="1" dirty="0"/>
              <a:t>Deliberate Practice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Select a piece of fruit or a vegetable to draw in detail, you could cut it in half to make a more interesting drawing.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Complete the Tone section of your key </a:t>
            </a:r>
            <a:r>
              <a:rPr lang="en-US" sz="1200"/>
              <a:t>skills booklet.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-1173018" y="38700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0833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045" y="206924"/>
            <a:ext cx="7475845" cy="404701"/>
          </a:xfrm>
        </p:spPr>
        <p:txBody>
          <a:bodyPr>
            <a:normAutofit fontScale="90000"/>
          </a:bodyPr>
          <a:lstStyle/>
          <a:p>
            <a:r>
              <a:rPr lang="en-US" dirty="0"/>
              <a:t>Year 7 HT3</a:t>
            </a:r>
          </a:p>
        </p:txBody>
      </p:sp>
      <p:sp>
        <p:nvSpPr>
          <p:cNvPr id="4" name="Rectangle 3"/>
          <p:cNvSpPr/>
          <p:nvPr/>
        </p:nvSpPr>
        <p:spPr>
          <a:xfrm>
            <a:off x="2966597" y="142869"/>
            <a:ext cx="48518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Line Mark making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/Cave Art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7416" y="6221248"/>
            <a:ext cx="8686800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/>
              <a:t>Key Vocabulary</a:t>
            </a:r>
          </a:p>
          <a:p>
            <a:r>
              <a:rPr lang="en-GB" sz="1400" dirty="0"/>
              <a:t>Dots, Dashes, Line, Communication, Tribe Narrative, curve, gestural, Impasto</a:t>
            </a:r>
          </a:p>
        </p:txBody>
      </p:sp>
      <p:sp>
        <p:nvSpPr>
          <p:cNvPr id="6" name="Rectangle 5"/>
          <p:cNvSpPr/>
          <p:nvPr/>
        </p:nvSpPr>
        <p:spPr>
          <a:xfrm>
            <a:off x="4895323" y="1507118"/>
            <a:ext cx="3589266" cy="1661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&amp;quot"/>
              </a:rPr>
              <a:t>Cave Art:</a:t>
            </a:r>
          </a:p>
          <a:p>
            <a:r>
              <a:rPr lang="en-US" sz="1200" dirty="0">
                <a:latin typeface="&amp;quot"/>
              </a:rPr>
              <a:t>Watch the video link below</a:t>
            </a:r>
          </a:p>
          <a:p>
            <a:endParaRPr lang="en-US" sz="1200" dirty="0">
              <a:latin typeface="&amp;quot"/>
            </a:endParaRPr>
          </a:p>
          <a:p>
            <a:r>
              <a:rPr lang="en-US" sz="1200" dirty="0">
                <a:latin typeface="&amp;quot"/>
                <a:hlinkClick r:id="rId3"/>
              </a:rPr>
              <a:t>https://youtu.be/ZjejoT1gFOc</a:t>
            </a:r>
            <a:endParaRPr lang="en-US" sz="1200" dirty="0">
              <a:latin typeface="&amp;quot"/>
            </a:endParaRPr>
          </a:p>
          <a:p>
            <a:endParaRPr lang="en-US" sz="1200" dirty="0">
              <a:latin typeface="&amp;quo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&amp;quot"/>
              </a:rPr>
              <a:t>Answer the question sheet about cave art.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&amp;quot"/>
              </a:rPr>
              <a:t>What is a stencil?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&amp;quot"/>
              </a:rPr>
              <a:t>How can you make a stencil?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636" y="3169111"/>
            <a:ext cx="5292321" cy="29742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60205" y="883348"/>
            <a:ext cx="2295752" cy="95410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/>
              <a:t>Careers Link:</a:t>
            </a:r>
          </a:p>
          <a:p>
            <a:r>
              <a:rPr lang="en-GB" sz="1400" dirty="0"/>
              <a:t>What is Graphic design and what does a Graphic designer do? </a:t>
            </a:r>
          </a:p>
        </p:txBody>
      </p:sp>
      <p:sp>
        <p:nvSpPr>
          <p:cNvPr id="9" name="Rectangle 8"/>
          <p:cNvSpPr/>
          <p:nvPr/>
        </p:nvSpPr>
        <p:spPr>
          <a:xfrm>
            <a:off x="267030" y="926797"/>
            <a:ext cx="45720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/>
            <a:r>
              <a:rPr lang="en-GB" sz="1400" b="1" dirty="0">
                <a:solidFill>
                  <a:srgbClr val="4444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 making describes the different lines, dots, marks, patterns, and textures we create in an artwork. It can be loose and gestural or controlled and neat.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2079" y="1923602"/>
            <a:ext cx="4042971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1600" b="1" dirty="0"/>
              <a:t>Deliberate Practise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Create your own dictionary of marks using a wide variety of materials and techniques.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Van Gogh uses a technique called Impasto, what is this?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30" y="3081294"/>
            <a:ext cx="2806864" cy="204643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7416" y="5166659"/>
            <a:ext cx="4572000" cy="101566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r>
              <a:rPr lang="en-GB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line in art is defined as a point moving in space, and it’s one of the seven elements of art (line, </a:t>
            </a:r>
            <a:r>
              <a:rPr lang="en-GB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color</a:t>
            </a:r>
            <a:r>
              <a:rPr lang="en-GB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shape, form, texture, value, space). It is one of the most crucial elements, as everything begins with just a simple dot in space, that transforms into lines and then drawings.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Year 7 HT 4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46295" y="0"/>
            <a:ext cx="24901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Greek Pots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2" y="653145"/>
            <a:ext cx="2442048" cy="3668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329" y="6038129"/>
            <a:ext cx="8431932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Vocabulary</a:t>
            </a:r>
          </a:p>
          <a:p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Narrative, </a:t>
            </a:r>
            <a:r>
              <a:rPr lang="en-GB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Sgraffito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Communication, Scratch, Clay, Design, Pattern, Ancient, Modern, Geometric, decoration, frieze.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33092" y="726100"/>
            <a:ext cx="4747490" cy="18158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1600" b="1" dirty="0"/>
              <a:t>Deliberate Practice: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Research the history of Greek Pots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Find out what the technique </a:t>
            </a:r>
            <a:r>
              <a:rPr lang="en-GB" sz="1600" dirty="0" err="1"/>
              <a:t>sgraffito</a:t>
            </a:r>
            <a:r>
              <a:rPr lang="en-GB" sz="1600" dirty="0"/>
              <a:t> 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Design your own Greek pot based on modern day events. Your design should include pattern and images and should use colours inspired by Greek pots.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9936" t="25498" r="26008" b="8927"/>
          <a:stretch/>
        </p:blipFill>
        <p:spPr>
          <a:xfrm>
            <a:off x="3688008" y="2560196"/>
            <a:ext cx="2232501" cy="34231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7797" y="2596747"/>
            <a:ext cx="2962312" cy="2962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0329" y="4348753"/>
            <a:ext cx="3270391" cy="166199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Careers Link: </a:t>
            </a:r>
            <a:r>
              <a:rPr lang="en-GB" dirty="0" err="1"/>
              <a:t>Ceramiscist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What objects do Ceramicists make?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Which area of the UK is famed for its pottery?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Look at the work of Grayson Perry. Can you see similarities in his work and that of the Ancient Greeks?</a:t>
            </a:r>
          </a:p>
        </p:txBody>
      </p:sp>
    </p:spTree>
    <p:extLst>
      <p:ext uri="{BB962C8B-B14F-4D97-AF65-F5344CB8AC3E}">
        <p14:creationId xmlns:p14="http://schemas.microsoft.com/office/powerpoint/2010/main" val="2084469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955" y="274638"/>
            <a:ext cx="2748202" cy="404701"/>
          </a:xfrm>
        </p:spPr>
        <p:txBody>
          <a:bodyPr>
            <a:normAutofit fontScale="90000"/>
          </a:bodyPr>
          <a:lstStyle/>
          <a:p>
            <a:r>
              <a:rPr lang="en-GB" dirty="0"/>
              <a:t>Year </a:t>
            </a:r>
            <a:r>
              <a:rPr lang="en-GB"/>
              <a:t>7 HT5 </a:t>
            </a:r>
            <a:r>
              <a:rPr lang="en-GB" dirty="0"/>
              <a:t>HT6</a:t>
            </a:r>
          </a:p>
        </p:txBody>
      </p:sp>
      <p:sp>
        <p:nvSpPr>
          <p:cNvPr id="3" name="Rectangle 2"/>
          <p:cNvSpPr/>
          <p:nvPr/>
        </p:nvSpPr>
        <p:spPr>
          <a:xfrm>
            <a:off x="3666895" y="-27710"/>
            <a:ext cx="50467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Egyptian Art/</a:t>
            </a:r>
            <a:r>
              <a:rPr 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Pattern</a:t>
            </a:r>
          </a:p>
        </p:txBody>
      </p:sp>
      <p:sp>
        <p:nvSpPr>
          <p:cNvPr id="4" name="Rectangle 3"/>
          <p:cNvSpPr/>
          <p:nvPr/>
        </p:nvSpPr>
        <p:spPr>
          <a:xfrm>
            <a:off x="291177" y="802656"/>
            <a:ext cx="3375718" cy="132343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A pattern is a design in which lines, shapes, forms or colours are repeated. The part that is repeated is called a motif. Patterns can be regular or irregular. </a:t>
            </a:r>
            <a:endParaRPr lang="en-GB" sz="1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50" y="2216099"/>
            <a:ext cx="3328545" cy="22190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376" y="4149050"/>
            <a:ext cx="2919661" cy="2020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42012" y="783322"/>
            <a:ext cx="4247036" cy="2554545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The Ancient Egyptians:</a:t>
            </a:r>
          </a:p>
          <a:p>
            <a:r>
              <a:rPr lang="en-US" sz="1600" dirty="0"/>
              <a:t>“Horrible histories” Watch the video about The Egyptians from the link below.</a:t>
            </a:r>
          </a:p>
          <a:p>
            <a:r>
              <a:rPr lang="en-US" dirty="0">
                <a:hlinkClick r:id="rId5"/>
              </a:rPr>
              <a:t>https://youtu.be/T7WhIybg_Qo</a:t>
            </a:r>
            <a:endParaRPr lang="en-US" dirty="0"/>
          </a:p>
          <a:p>
            <a:endParaRPr lang="en-US" dirty="0"/>
          </a:p>
          <a:p>
            <a:r>
              <a:rPr lang="en-US" sz="1400" b="1" dirty="0"/>
              <a:t>Deliberate Practice tasks on Google classroom: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Egyptian Colour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Canopic Jar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Scarab beetle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7005" y="6195835"/>
            <a:ext cx="7807843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sz="1400" b="1" dirty="0"/>
              <a:t>Keywords</a:t>
            </a:r>
          </a:p>
          <a:p>
            <a:r>
              <a:rPr lang="en-US" sz="1400" b="1" dirty="0"/>
              <a:t>Repeat Symmetry Rotate Regular Irregular Organic Geometric Man-made Positive </a:t>
            </a:r>
            <a:r>
              <a:rPr lang="en-US" sz="1400" b="1"/>
              <a:t>Negative Tessellation</a:t>
            </a:r>
            <a:endParaRPr lang="en-GB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808771" y="4128215"/>
            <a:ext cx="2130546" cy="23083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1200" b="1" dirty="0"/>
              <a:t>Yayoi </a:t>
            </a:r>
            <a:r>
              <a:rPr lang="en-US" sz="1200" b="1" dirty="0" err="1"/>
              <a:t>Kusama</a:t>
            </a:r>
            <a:r>
              <a:rPr lang="en-US" sz="1200" b="1" dirty="0"/>
              <a:t> </a:t>
            </a:r>
            <a:r>
              <a:rPr lang="en-US" sz="1200" dirty="0"/>
              <a:t>is a Japanese contemporary artist who works primarily in sculpture and installation, but is also active in painting, performance, film, fashion, poetry, fiction, and other arts. </a:t>
            </a:r>
          </a:p>
          <a:p>
            <a:r>
              <a:rPr lang="en-US" sz="1200" b="1" dirty="0"/>
              <a:t>Deliberate Practice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Have a look at the work of </a:t>
            </a:r>
            <a:r>
              <a:rPr lang="en-US" sz="1200" dirty="0" err="1"/>
              <a:t>Kusama</a:t>
            </a:r>
            <a:r>
              <a:rPr lang="en-US" sz="1200" dirty="0"/>
              <a:t>. Draw an everyday object and add </a:t>
            </a:r>
            <a:r>
              <a:rPr lang="en-US" sz="1200" dirty="0" err="1"/>
              <a:t>Kusama</a:t>
            </a:r>
            <a:r>
              <a:rPr lang="en-US" sz="1200" dirty="0"/>
              <a:t> style pattern work to it. </a:t>
            </a:r>
            <a:endParaRPr lang="en-GB" sz="1200" dirty="0"/>
          </a:p>
        </p:txBody>
      </p:sp>
      <p:sp>
        <p:nvSpPr>
          <p:cNvPr id="11" name="Left Arrow 10"/>
          <p:cNvSpPr/>
          <p:nvPr/>
        </p:nvSpPr>
        <p:spPr>
          <a:xfrm>
            <a:off x="5715833" y="4288336"/>
            <a:ext cx="978408" cy="484632"/>
          </a:xfrm>
          <a:prstGeom prst="leftArrow">
            <a:avLst>
              <a:gd name="adj1" fmla="val 50000"/>
              <a:gd name="adj2" fmla="val 6204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245405" y="4530652"/>
            <a:ext cx="2954996" cy="156966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txBody>
          <a:bodyPr wrap="square" rtlCol="0">
            <a:spAutoFit/>
          </a:bodyPr>
          <a:lstStyle/>
          <a:p>
            <a:r>
              <a:rPr lang="en-US" sz="1200" dirty="0"/>
              <a:t>The painting above is by </a:t>
            </a:r>
            <a:r>
              <a:rPr lang="en-US" sz="1200" b="1" dirty="0"/>
              <a:t>Gustav Klimt</a:t>
            </a:r>
            <a:r>
              <a:rPr lang="en-US" sz="1200" dirty="0"/>
              <a:t>. The patterns used are more organic and based on nature. </a:t>
            </a:r>
          </a:p>
          <a:p>
            <a:r>
              <a:rPr lang="en-US" sz="1200" b="1" dirty="0"/>
              <a:t>Deliberate Practice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 Create your own organic pattern design based on the work of Gustav Klimt.</a:t>
            </a:r>
          </a:p>
          <a:p>
            <a:r>
              <a:rPr lang="en-US" sz="1200" b="1" dirty="0"/>
              <a:t>Deliberate Practice 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Find out the definitions for the keywords</a:t>
            </a:r>
          </a:p>
        </p:txBody>
      </p:sp>
      <p:sp>
        <p:nvSpPr>
          <p:cNvPr id="14" name="Left Arrow Callout 13"/>
          <p:cNvSpPr/>
          <p:nvPr/>
        </p:nvSpPr>
        <p:spPr>
          <a:xfrm>
            <a:off x="8197364" y="3095158"/>
            <a:ext cx="914400" cy="914400"/>
          </a:xfrm>
          <a:prstGeom prst="left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0246" y="2726183"/>
            <a:ext cx="1987484" cy="12998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25046" r="49135"/>
          <a:stretch/>
        </p:blipFill>
        <p:spPr>
          <a:xfrm>
            <a:off x="3772029" y="783322"/>
            <a:ext cx="999323" cy="25545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t="21418" b="12491"/>
          <a:stretch/>
        </p:blipFill>
        <p:spPr>
          <a:xfrm>
            <a:off x="3614935" y="3319848"/>
            <a:ext cx="2542470" cy="94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36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771</TotalTime>
  <Words>1014</Words>
  <Application>Microsoft Office PowerPoint</Application>
  <PresentationFormat>On-screen Show (4:3)</PresentationFormat>
  <Paragraphs>97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&amp;quot</vt:lpstr>
      <vt:lpstr>Arial</vt:lpstr>
      <vt:lpstr>Avenir Next Regular</vt:lpstr>
      <vt:lpstr>Calibri</vt:lpstr>
      <vt:lpstr>Tahoma</vt:lpstr>
      <vt:lpstr>Office Theme</vt:lpstr>
      <vt:lpstr>Year 7 Art HT1</vt:lpstr>
      <vt:lpstr>Year 7 Art  HT1/2                                    </vt:lpstr>
      <vt:lpstr>Year 7 HT3</vt:lpstr>
      <vt:lpstr>Year 7 HT 4 </vt:lpstr>
      <vt:lpstr>Year 7 HT5 HT6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Caroline Grindrod</dc:creator>
  <cp:lastModifiedBy>David Corris</cp:lastModifiedBy>
  <cp:revision>70</cp:revision>
  <cp:lastPrinted>2022-06-10T10:22:11Z</cp:lastPrinted>
  <dcterms:created xsi:type="dcterms:W3CDTF">2020-06-25T14:38:52Z</dcterms:created>
  <dcterms:modified xsi:type="dcterms:W3CDTF">2024-01-24T11:04:01Z</dcterms:modified>
</cp:coreProperties>
</file>